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5.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5" r:id="rId3"/>
    <p:sldMasterId id="2147483757" r:id="rId4"/>
    <p:sldMasterId id="2147483780" r:id="rId5"/>
    <p:sldMasterId id="2147483803" r:id="rId6"/>
    <p:sldMasterId id="2147483826" r:id="rId7"/>
    <p:sldMasterId id="2147483849" r:id="rId8"/>
    <p:sldMasterId id="2147483872" r:id="rId9"/>
  </p:sldMasterIdLst>
  <p:notesMasterIdLst>
    <p:notesMasterId r:id="rId192"/>
  </p:notesMasterIdLst>
  <p:sldIdLst>
    <p:sldId id="256" r:id="rId10"/>
    <p:sldId id="350" r:id="rId11"/>
    <p:sldId id="258" r:id="rId12"/>
    <p:sldId id="356" r:id="rId13"/>
    <p:sldId id="354" r:id="rId14"/>
    <p:sldId id="355" r:id="rId15"/>
    <p:sldId id="357"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58" r:id="rId37"/>
    <p:sldId id="35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5" r:id="rId53"/>
    <p:sldId id="316" r:id="rId54"/>
    <p:sldId id="317" r:id="rId55"/>
    <p:sldId id="318" r:id="rId56"/>
    <p:sldId id="322" r:id="rId57"/>
    <p:sldId id="323" r:id="rId58"/>
    <p:sldId id="277" r:id="rId59"/>
    <p:sldId id="360" r:id="rId60"/>
    <p:sldId id="270" r:id="rId61"/>
    <p:sldId id="271" r:id="rId62"/>
    <p:sldId id="324" r:id="rId63"/>
    <p:sldId id="325" r:id="rId64"/>
    <p:sldId id="326" r:id="rId65"/>
    <p:sldId id="327" r:id="rId66"/>
    <p:sldId id="328" r:id="rId67"/>
    <p:sldId id="329" r:id="rId68"/>
    <p:sldId id="330" r:id="rId69"/>
    <p:sldId id="331" r:id="rId70"/>
    <p:sldId id="332" r:id="rId71"/>
    <p:sldId id="437" r:id="rId72"/>
    <p:sldId id="438" r:id="rId73"/>
    <p:sldId id="439" r:id="rId74"/>
    <p:sldId id="440" r:id="rId75"/>
    <p:sldId id="441" r:id="rId76"/>
    <p:sldId id="442" r:id="rId77"/>
    <p:sldId id="443" r:id="rId78"/>
    <p:sldId id="444" r:id="rId79"/>
    <p:sldId id="445" r:id="rId80"/>
    <p:sldId id="446" r:id="rId81"/>
    <p:sldId id="447" r:id="rId82"/>
    <p:sldId id="448" r:id="rId83"/>
    <p:sldId id="449" r:id="rId84"/>
    <p:sldId id="450" r:id="rId85"/>
    <p:sldId id="451" r:id="rId86"/>
    <p:sldId id="366" r:id="rId87"/>
    <p:sldId id="333" r:id="rId88"/>
    <p:sldId id="369" r:id="rId89"/>
    <p:sldId id="367" r:id="rId90"/>
    <p:sldId id="368"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 id="383" r:id="rId104"/>
    <p:sldId id="384" r:id="rId105"/>
    <p:sldId id="385" r:id="rId106"/>
    <p:sldId id="386" r:id="rId107"/>
    <p:sldId id="387" r:id="rId108"/>
    <p:sldId id="389" r:id="rId109"/>
    <p:sldId id="390" r:id="rId110"/>
    <p:sldId id="391" r:id="rId111"/>
    <p:sldId id="392" r:id="rId112"/>
    <p:sldId id="393" r:id="rId113"/>
    <p:sldId id="403" r:id="rId114"/>
    <p:sldId id="394" r:id="rId115"/>
    <p:sldId id="395" r:id="rId116"/>
    <p:sldId id="396" r:id="rId117"/>
    <p:sldId id="397" r:id="rId118"/>
    <p:sldId id="398" r:id="rId119"/>
    <p:sldId id="399" r:id="rId120"/>
    <p:sldId id="400" r:id="rId121"/>
    <p:sldId id="401" r:id="rId122"/>
    <p:sldId id="402" r:id="rId123"/>
    <p:sldId id="404" r:id="rId124"/>
    <p:sldId id="405" r:id="rId125"/>
    <p:sldId id="406" r:id="rId126"/>
    <p:sldId id="407" r:id="rId127"/>
    <p:sldId id="408" r:id="rId128"/>
    <p:sldId id="409" r:id="rId129"/>
    <p:sldId id="410" r:id="rId130"/>
    <p:sldId id="411" r:id="rId131"/>
    <p:sldId id="412" r:id="rId132"/>
    <p:sldId id="413" r:id="rId133"/>
    <p:sldId id="414" r:id="rId134"/>
    <p:sldId id="415" r:id="rId135"/>
    <p:sldId id="416" r:id="rId136"/>
    <p:sldId id="417" r:id="rId137"/>
    <p:sldId id="418" r:id="rId138"/>
    <p:sldId id="419" r:id="rId139"/>
    <p:sldId id="420" r:id="rId140"/>
    <p:sldId id="421" r:id="rId141"/>
    <p:sldId id="422" r:id="rId142"/>
    <p:sldId id="423" r:id="rId143"/>
    <p:sldId id="424" r:id="rId144"/>
    <p:sldId id="425" r:id="rId145"/>
    <p:sldId id="426" r:id="rId146"/>
    <p:sldId id="427" r:id="rId147"/>
    <p:sldId id="431" r:id="rId148"/>
    <p:sldId id="429" r:id="rId149"/>
    <p:sldId id="430" r:id="rId150"/>
    <p:sldId id="432" r:id="rId151"/>
    <p:sldId id="433" r:id="rId152"/>
    <p:sldId id="434" r:id="rId153"/>
    <p:sldId id="435" r:id="rId154"/>
    <p:sldId id="452" r:id="rId155"/>
    <p:sldId id="453" r:id="rId156"/>
    <p:sldId id="454" r:id="rId157"/>
    <p:sldId id="455" r:id="rId158"/>
    <p:sldId id="456" r:id="rId159"/>
    <p:sldId id="466" r:id="rId160"/>
    <p:sldId id="467" r:id="rId161"/>
    <p:sldId id="468" r:id="rId162"/>
    <p:sldId id="460" r:id="rId163"/>
    <p:sldId id="469" r:id="rId164"/>
    <p:sldId id="470" r:id="rId165"/>
    <p:sldId id="472" r:id="rId166"/>
    <p:sldId id="473" r:id="rId167"/>
    <p:sldId id="474" r:id="rId168"/>
    <p:sldId id="475" r:id="rId169"/>
    <p:sldId id="476" r:id="rId170"/>
    <p:sldId id="477" r:id="rId171"/>
    <p:sldId id="478" r:id="rId172"/>
    <p:sldId id="479" r:id="rId173"/>
    <p:sldId id="480" r:id="rId174"/>
    <p:sldId id="481" r:id="rId175"/>
    <p:sldId id="489" r:id="rId176"/>
    <p:sldId id="483" r:id="rId177"/>
    <p:sldId id="490" r:id="rId178"/>
    <p:sldId id="485" r:id="rId179"/>
    <p:sldId id="486" r:id="rId180"/>
    <p:sldId id="487" r:id="rId181"/>
    <p:sldId id="488" r:id="rId182"/>
    <p:sldId id="370" r:id="rId183"/>
    <p:sldId id="272" r:id="rId184"/>
    <p:sldId id="342" r:id="rId185"/>
    <p:sldId id="343" r:id="rId186"/>
    <p:sldId id="345" r:id="rId187"/>
    <p:sldId id="346" r:id="rId188"/>
    <p:sldId id="347" r:id="rId189"/>
    <p:sldId id="348" r:id="rId190"/>
    <p:sldId id="259" r:id="rId1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91" autoAdjust="0"/>
  </p:normalViewPr>
  <p:slideViewPr>
    <p:cSldViewPr>
      <p:cViewPr varScale="1">
        <p:scale>
          <a:sx n="71" d="100"/>
          <a:sy n="71" d="100"/>
        </p:scale>
        <p:origin x="178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5.xml"/><Relationship Id="rId95" Type="http://schemas.openxmlformats.org/officeDocument/2006/relationships/slide" Target="slides/slide86.xml"/><Relationship Id="rId160" Type="http://schemas.openxmlformats.org/officeDocument/2006/relationships/slide" Target="slides/slide151.xml"/><Relationship Id="rId181" Type="http://schemas.openxmlformats.org/officeDocument/2006/relationships/slide" Target="slides/slide172.xml"/><Relationship Id="rId22" Type="http://schemas.openxmlformats.org/officeDocument/2006/relationships/slide" Target="slides/slide13.xml"/><Relationship Id="rId43" Type="http://schemas.openxmlformats.org/officeDocument/2006/relationships/slide" Target="slides/slide34.xml"/><Relationship Id="rId64" Type="http://schemas.openxmlformats.org/officeDocument/2006/relationships/slide" Target="slides/slide55.xml"/><Relationship Id="rId118" Type="http://schemas.openxmlformats.org/officeDocument/2006/relationships/slide" Target="slides/slide109.xml"/><Relationship Id="rId139" Type="http://schemas.openxmlformats.org/officeDocument/2006/relationships/slide" Target="slides/slide130.xml"/><Relationship Id="rId85" Type="http://schemas.openxmlformats.org/officeDocument/2006/relationships/slide" Target="slides/slide76.xml"/><Relationship Id="rId150" Type="http://schemas.openxmlformats.org/officeDocument/2006/relationships/slide" Target="slides/slide141.xml"/><Relationship Id="rId171" Type="http://schemas.openxmlformats.org/officeDocument/2006/relationships/slide" Target="slides/slide162.xml"/><Relationship Id="rId192" Type="http://schemas.openxmlformats.org/officeDocument/2006/relationships/notesMaster" Target="notesMasters/notesMaster1.xml"/><Relationship Id="rId12" Type="http://schemas.openxmlformats.org/officeDocument/2006/relationships/slide" Target="slides/slide3.xml"/><Relationship Id="rId33" Type="http://schemas.openxmlformats.org/officeDocument/2006/relationships/slide" Target="slides/slide24.xml"/><Relationship Id="rId108" Type="http://schemas.openxmlformats.org/officeDocument/2006/relationships/slide" Target="slides/slide99.xml"/><Relationship Id="rId129" Type="http://schemas.openxmlformats.org/officeDocument/2006/relationships/slide" Target="slides/slide120.xml"/><Relationship Id="rId54" Type="http://schemas.openxmlformats.org/officeDocument/2006/relationships/slide" Target="slides/slide45.xml"/><Relationship Id="rId75" Type="http://schemas.openxmlformats.org/officeDocument/2006/relationships/slide" Target="slides/slide66.xml"/><Relationship Id="rId96" Type="http://schemas.openxmlformats.org/officeDocument/2006/relationships/slide" Target="slides/slide87.xml"/><Relationship Id="rId140" Type="http://schemas.openxmlformats.org/officeDocument/2006/relationships/slide" Target="slides/slide131.xml"/><Relationship Id="rId161" Type="http://schemas.openxmlformats.org/officeDocument/2006/relationships/slide" Target="slides/slide152.xml"/><Relationship Id="rId182" Type="http://schemas.openxmlformats.org/officeDocument/2006/relationships/slide" Target="slides/slide173.xml"/><Relationship Id="rId6" Type="http://schemas.openxmlformats.org/officeDocument/2006/relationships/slideMaster" Target="slideMasters/slideMaster6.xml"/><Relationship Id="rId23" Type="http://schemas.openxmlformats.org/officeDocument/2006/relationships/slide" Target="slides/slide14.xml"/><Relationship Id="rId119" Type="http://schemas.openxmlformats.org/officeDocument/2006/relationships/slide" Target="slides/slide110.xml"/><Relationship Id="rId44" Type="http://schemas.openxmlformats.org/officeDocument/2006/relationships/slide" Target="slides/slide35.xml"/><Relationship Id="rId65" Type="http://schemas.openxmlformats.org/officeDocument/2006/relationships/slide" Target="slides/slide56.xml"/><Relationship Id="rId86" Type="http://schemas.openxmlformats.org/officeDocument/2006/relationships/slide" Target="slides/slide77.xml"/><Relationship Id="rId130" Type="http://schemas.openxmlformats.org/officeDocument/2006/relationships/slide" Target="slides/slide121.xml"/><Relationship Id="rId151" Type="http://schemas.openxmlformats.org/officeDocument/2006/relationships/slide" Target="slides/slide142.xml"/><Relationship Id="rId172" Type="http://schemas.openxmlformats.org/officeDocument/2006/relationships/slide" Target="slides/slide163.xml"/><Relationship Id="rId193" Type="http://schemas.openxmlformats.org/officeDocument/2006/relationships/presProps" Target="presProps.xml"/><Relationship Id="rId13" Type="http://schemas.openxmlformats.org/officeDocument/2006/relationships/slide" Target="slides/slide4.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theme" Target="theme/theme1.xml"/><Relationship Id="rId190" Type="http://schemas.openxmlformats.org/officeDocument/2006/relationships/slide" Target="slides/slide181.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 Id="rId196" Type="http://schemas.openxmlformats.org/officeDocument/2006/relationships/tableStyles" Target="tableStyles.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 Id="rId165" Type="http://schemas.openxmlformats.org/officeDocument/2006/relationships/slide" Target="slides/slide156.xml"/><Relationship Id="rId186" Type="http://schemas.openxmlformats.org/officeDocument/2006/relationships/slide" Target="slides/slide177.xml"/><Relationship Id="rId27" Type="http://schemas.openxmlformats.org/officeDocument/2006/relationships/slide" Target="slides/slide18.xml"/><Relationship Id="rId48" Type="http://schemas.openxmlformats.org/officeDocument/2006/relationships/slide" Target="slides/slide39.xml"/><Relationship Id="rId69" Type="http://schemas.openxmlformats.org/officeDocument/2006/relationships/slide" Target="slides/slide60.xml"/><Relationship Id="rId113" Type="http://schemas.openxmlformats.org/officeDocument/2006/relationships/slide" Target="slides/slide104.xml"/><Relationship Id="rId134" Type="http://schemas.openxmlformats.org/officeDocument/2006/relationships/slide" Target="slides/slide125.xml"/><Relationship Id="rId80" Type="http://schemas.openxmlformats.org/officeDocument/2006/relationships/slide" Target="slides/slide71.xml"/><Relationship Id="rId155" Type="http://schemas.openxmlformats.org/officeDocument/2006/relationships/slide" Target="slides/slide146.xml"/><Relationship Id="rId176" Type="http://schemas.openxmlformats.org/officeDocument/2006/relationships/slide" Target="slides/slide167.xml"/><Relationship Id="rId17" Type="http://schemas.openxmlformats.org/officeDocument/2006/relationships/slide" Target="slides/slide8.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24" Type="http://schemas.openxmlformats.org/officeDocument/2006/relationships/slide" Target="slides/slide115.xml"/><Relationship Id="rId70" Type="http://schemas.openxmlformats.org/officeDocument/2006/relationships/slide" Target="slides/slide61.xml"/><Relationship Id="rId91" Type="http://schemas.openxmlformats.org/officeDocument/2006/relationships/slide" Target="slides/slide82.xml"/><Relationship Id="rId145" Type="http://schemas.openxmlformats.org/officeDocument/2006/relationships/slide" Target="slides/slide136.xml"/><Relationship Id="rId166" Type="http://schemas.openxmlformats.org/officeDocument/2006/relationships/slide" Target="slides/slide157.xml"/><Relationship Id="rId187" Type="http://schemas.openxmlformats.org/officeDocument/2006/relationships/slide" Target="slides/slide178.xml"/><Relationship Id="rId1" Type="http://schemas.openxmlformats.org/officeDocument/2006/relationships/slideMaster" Target="slideMasters/slideMaster1.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60" Type="http://schemas.openxmlformats.org/officeDocument/2006/relationships/slide" Target="slides/slide51.xml"/><Relationship Id="rId81" Type="http://schemas.openxmlformats.org/officeDocument/2006/relationships/slide" Target="slides/slide72.xml"/><Relationship Id="rId135" Type="http://schemas.openxmlformats.org/officeDocument/2006/relationships/slide" Target="slides/slide126.xml"/><Relationship Id="rId156" Type="http://schemas.openxmlformats.org/officeDocument/2006/relationships/slide" Target="slides/slide147.xml"/><Relationship Id="rId177" Type="http://schemas.openxmlformats.org/officeDocument/2006/relationships/slide" Target="slides/slide168.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03E87-89B6-4C5B-8CC7-A50FC8AD46DF}" type="datetimeFigureOut">
              <a:rPr lang="en-US" smtClean="0"/>
              <a:t>9/23/2024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D6616-23D5-480B-AD5B-99BAEBFCC95F}" type="slidenum">
              <a:rPr lang="en-US" smtClean="0"/>
              <a:t>‹#›</a:t>
            </a:fld>
            <a:endParaRPr lang="en-US"/>
          </a:p>
        </p:txBody>
      </p:sp>
    </p:spTree>
    <p:extLst>
      <p:ext uri="{BB962C8B-B14F-4D97-AF65-F5344CB8AC3E}">
        <p14:creationId xmlns:p14="http://schemas.microsoft.com/office/powerpoint/2010/main" val="160732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txBox="1">
            <a:spLocks noGrp="1" noChangeArrowheads="1"/>
          </p:cNvSpPr>
          <p:nvPr/>
        </p:nvSpPr>
        <p:spPr bwMode="auto">
          <a:xfrm>
            <a:off x="5800782" y="8537910"/>
            <a:ext cx="794963" cy="282742"/>
          </a:xfrm>
          <a:prstGeom prst="rect">
            <a:avLst/>
          </a:prstGeom>
          <a:noFill/>
          <a:ln w="9525">
            <a:noFill/>
            <a:miter lim="800000"/>
            <a:headEnd/>
            <a:tailEnd/>
          </a:ln>
        </p:spPr>
        <p:txBody>
          <a:bodyPr lIns="18508" tIns="0" rIns="18508" bIns="0" anchor="b"/>
          <a:lstStyle/>
          <a:p>
            <a:pPr algn="r" defTabSz="888474" eaLnBrk="0" fontAlgn="base" hangingPunct="0">
              <a:lnSpc>
                <a:spcPct val="90000"/>
              </a:lnSpc>
              <a:spcBef>
                <a:spcPct val="0"/>
              </a:spcBef>
              <a:spcAft>
                <a:spcPct val="0"/>
              </a:spcAft>
            </a:pPr>
            <a:fld id="{96E63421-ADEB-4DFC-B00F-FA8A746F9EE9}" type="slidenum">
              <a:rPr lang="en-US" sz="1200">
                <a:solidFill>
                  <a:srgbClr val="000000"/>
                </a:solidFill>
                <a:latin typeface="Arial" charset="0"/>
              </a:rPr>
              <a:pPr algn="r" defTabSz="888474" eaLnBrk="0" fontAlgn="base" hangingPunct="0">
                <a:lnSpc>
                  <a:spcPct val="90000"/>
                </a:lnSpc>
                <a:spcBef>
                  <a:spcPct val="0"/>
                </a:spcBef>
                <a:spcAft>
                  <a:spcPct val="0"/>
                </a:spcAft>
              </a:pPr>
              <a:t>1</a:t>
            </a:fld>
            <a:endParaRPr lang="en-US" sz="1200" dirty="0">
              <a:solidFill>
                <a:srgbClr val="000000"/>
              </a:solidFill>
              <a:latin typeface="Arial" charset="0"/>
            </a:endParaRPr>
          </a:p>
        </p:txBody>
      </p:sp>
      <p:sp>
        <p:nvSpPr>
          <p:cNvPr id="55299" name="Rectangle 2"/>
          <p:cNvSpPr>
            <a:spLocks noGrp="1" noRot="1" noChangeAspect="1" noChangeArrowheads="1" noTextEdit="1"/>
          </p:cNvSpPr>
          <p:nvPr>
            <p:ph type="sldImg"/>
          </p:nvPr>
        </p:nvSpPr>
        <p:spPr>
          <a:xfrm>
            <a:off x="841375" y="241300"/>
            <a:ext cx="5230813" cy="3924300"/>
          </a:xfrm>
          <a:ln/>
        </p:spPr>
      </p:sp>
      <p:sp>
        <p:nvSpPr>
          <p:cNvPr id="55300" name="Rectangle 3"/>
          <p:cNvSpPr>
            <a:spLocks noGrp="1" noChangeArrowheads="1"/>
          </p:cNvSpPr>
          <p:nvPr>
            <p:ph type="body" idx="1"/>
          </p:nvPr>
        </p:nvSpPr>
        <p:spPr>
          <a:xfrm>
            <a:off x="396662" y="4305802"/>
            <a:ext cx="5987638" cy="4183982"/>
          </a:xfrm>
          <a:noFill/>
          <a:ln/>
        </p:spPr>
        <p:txBody>
          <a:bodyPr lIns="94088" tIns="49357" rIns="94088" bIns="49357"/>
          <a:lstStyle/>
          <a:p>
            <a:endParaRPr lang="en-GB"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8A560620-8D8F-4A06-AE28-A4B43D3D3DA7}" type="slidenum">
              <a:rPr lang="en-US"/>
              <a:pPr/>
              <a:t>48</a:t>
            </a:fld>
            <a:endParaRPr lang="en-US"/>
          </a:p>
        </p:txBody>
      </p:sp>
      <p:sp>
        <p:nvSpPr>
          <p:cNvPr id="1676290" name="Rectangle 2"/>
          <p:cNvSpPr>
            <a:spLocks noGrp="1" noRot="1" noChangeAspect="1" noChangeArrowheads="1" noTextEdit="1"/>
          </p:cNvSpPr>
          <p:nvPr>
            <p:ph type="sldImg"/>
          </p:nvPr>
        </p:nvSpPr>
        <p:spPr>
          <a:ln/>
        </p:spPr>
      </p:sp>
      <p:sp>
        <p:nvSpPr>
          <p:cNvPr id="1676291"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823BBD56-8BDD-456A-908C-168E1490D69E}" type="slidenum">
              <a:rPr lang="en-US" sz="800" baseline="0"/>
              <a:pPr/>
              <a:t>144</a:t>
            </a:fld>
            <a:endParaRPr lang="en-US" sz="800" baseline="0"/>
          </a:p>
        </p:txBody>
      </p:sp>
      <p:sp>
        <p:nvSpPr>
          <p:cNvPr id="189443" name="AutoShap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3AFBD3D7-D268-4F68-BF3E-B3BD564B86B5}" type="slidenum">
              <a:rPr lang="en-US" sz="800" baseline="0"/>
              <a:pPr/>
              <a:t>145</a:t>
            </a:fld>
            <a:endParaRPr lang="en-US" sz="800" baseline="0"/>
          </a:p>
        </p:txBody>
      </p:sp>
      <p:sp>
        <p:nvSpPr>
          <p:cNvPr id="190467" name="AutoShap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38200" y="241300"/>
            <a:ext cx="5230813" cy="3924300"/>
          </a:xfrm>
          <a:ln/>
        </p:spPr>
      </p:sp>
      <p:sp>
        <p:nvSpPr>
          <p:cNvPr id="58371"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B6F9186E-D901-4010-8E01-BEF288EC3C83}" type="slidenum">
              <a:rPr lang="en-US" sz="800" baseline="0"/>
              <a:pPr/>
              <a:t>147</a:t>
            </a:fld>
            <a:endParaRPr lang="en-US" sz="800" baseline="0"/>
          </a:p>
        </p:txBody>
      </p:sp>
      <p:sp>
        <p:nvSpPr>
          <p:cNvPr id="191491" name="AutoShap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333FDC3-6154-4FF0-94FB-55EF50DA663B}" type="slidenum">
              <a:rPr lang="en-US" sz="800" baseline="0"/>
              <a:pPr/>
              <a:t>148</a:t>
            </a:fld>
            <a:endParaRPr lang="en-US" sz="800" baseline="0"/>
          </a:p>
        </p:txBody>
      </p:sp>
      <p:sp>
        <p:nvSpPr>
          <p:cNvPr id="192515" name="AutoShap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921CB48-2681-45E0-9EAC-D8FBF595125E}" type="slidenum">
              <a:rPr lang="en-US" sz="800" baseline="0"/>
              <a:pPr/>
              <a:t>149</a:t>
            </a:fld>
            <a:endParaRPr lang="en-US" sz="800" baseline="0"/>
          </a:p>
        </p:txBody>
      </p:sp>
      <p:sp>
        <p:nvSpPr>
          <p:cNvPr id="193539" name="AutoShap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B59524AC-2328-43E2-A6BA-E31D0576F838}" type="slidenum">
              <a:rPr lang="en-US" sz="800" baseline="0"/>
              <a:pPr/>
              <a:t>150</a:t>
            </a:fld>
            <a:endParaRPr lang="en-US" sz="800" baseline="0"/>
          </a:p>
        </p:txBody>
      </p:sp>
      <p:sp>
        <p:nvSpPr>
          <p:cNvPr id="194563" name="AutoShap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F6A3AB91-ABBF-4008-96C1-F1452054CA39}" type="slidenum">
              <a:rPr lang="en-US" sz="800" baseline="0">
                <a:solidFill>
                  <a:prstClr val="black"/>
                </a:solidFill>
              </a:rPr>
              <a:pPr/>
              <a:t>151</a:t>
            </a:fld>
            <a:endParaRPr lang="en-US" sz="800" baseline="0">
              <a:solidFill>
                <a:prstClr val="black"/>
              </a:solidFill>
            </a:endParaRPr>
          </a:p>
        </p:txBody>
      </p:sp>
      <p:sp>
        <p:nvSpPr>
          <p:cNvPr id="195587" name="AutoShap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67011AB-EC6F-4155-996B-93A3943E6927}" type="slidenum">
              <a:rPr lang="en-US" sz="800" baseline="0">
                <a:solidFill>
                  <a:prstClr val="black"/>
                </a:solidFill>
              </a:rPr>
              <a:pPr/>
              <a:t>152</a:t>
            </a:fld>
            <a:endParaRPr lang="en-US" sz="800" baseline="0">
              <a:solidFill>
                <a:prstClr val="black"/>
              </a:solidFill>
            </a:endParaRPr>
          </a:p>
        </p:txBody>
      </p:sp>
      <p:sp>
        <p:nvSpPr>
          <p:cNvPr id="196611" name="AutoShap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7D580A82-FA28-41BA-818D-BF5E9E5D4B2F}" type="slidenum">
              <a:rPr lang="en-US" sz="800" baseline="0">
                <a:solidFill>
                  <a:prstClr val="black"/>
                </a:solidFill>
              </a:rPr>
              <a:pPr/>
              <a:t>153</a:t>
            </a:fld>
            <a:endParaRPr lang="en-US" sz="800" baseline="0">
              <a:solidFill>
                <a:prstClr val="black"/>
              </a:solidFill>
            </a:endParaRPr>
          </a:p>
        </p:txBody>
      </p:sp>
      <p:sp>
        <p:nvSpPr>
          <p:cNvPr id="197635" name="AutoShap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19A47B27-FFE9-428C-B749-7DCF71D4ECAB}" type="slidenum">
              <a:rPr lang="en-US"/>
              <a:pPr/>
              <a:t>49</a:t>
            </a:fld>
            <a:endParaRPr lang="en-US"/>
          </a:p>
        </p:txBody>
      </p:sp>
      <p:sp>
        <p:nvSpPr>
          <p:cNvPr id="1678338" name="Rectangle 2"/>
          <p:cNvSpPr>
            <a:spLocks noGrp="1" noRot="1" noChangeAspect="1" noChangeArrowheads="1" noTextEdit="1"/>
          </p:cNvSpPr>
          <p:nvPr>
            <p:ph type="sldImg"/>
          </p:nvPr>
        </p:nvSpPr>
        <p:spPr>
          <a:ln/>
        </p:spPr>
      </p:sp>
      <p:sp>
        <p:nvSpPr>
          <p:cNvPr id="1678339"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1F0B3084-8FE4-4873-A533-AFB5B535B684}" type="slidenum">
              <a:rPr lang="en-US" sz="800" baseline="0"/>
              <a:pPr/>
              <a:t>154</a:t>
            </a:fld>
            <a:endParaRPr lang="en-US" sz="800" baseline="0"/>
          </a:p>
        </p:txBody>
      </p:sp>
      <p:sp>
        <p:nvSpPr>
          <p:cNvPr id="198659" name="AutoShap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AB304A0C-675A-4AC9-ADFB-E746B84CFC2D}" type="slidenum">
              <a:rPr lang="en-US" sz="800" baseline="0">
                <a:solidFill>
                  <a:prstClr val="black"/>
                </a:solidFill>
              </a:rPr>
              <a:pPr/>
              <a:t>155</a:t>
            </a:fld>
            <a:endParaRPr lang="en-US" sz="800" baseline="0">
              <a:solidFill>
                <a:prstClr val="black"/>
              </a:solidFill>
            </a:endParaRPr>
          </a:p>
        </p:txBody>
      </p:sp>
      <p:sp>
        <p:nvSpPr>
          <p:cNvPr id="199683" name="AutoShap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28BBEF7-4BCC-4231-8B5A-FB60F523BE1C}" type="slidenum">
              <a:rPr lang="en-US" sz="800" baseline="0">
                <a:solidFill>
                  <a:prstClr val="black"/>
                </a:solidFill>
              </a:rPr>
              <a:pPr/>
              <a:t>156</a:t>
            </a:fld>
            <a:endParaRPr lang="en-US" sz="800" baseline="0">
              <a:solidFill>
                <a:prstClr val="black"/>
              </a:solidFill>
            </a:endParaRPr>
          </a:p>
        </p:txBody>
      </p:sp>
      <p:sp>
        <p:nvSpPr>
          <p:cNvPr id="200707" name="AutoShap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78C954F2-0308-40A7-B5F7-A0D9DDE647A5}" type="slidenum">
              <a:rPr lang="en-US" sz="800" baseline="0">
                <a:solidFill>
                  <a:prstClr val="black"/>
                </a:solidFill>
              </a:rPr>
              <a:pPr/>
              <a:t>157</a:t>
            </a:fld>
            <a:endParaRPr lang="en-US" sz="800" baseline="0">
              <a:solidFill>
                <a:prstClr val="black"/>
              </a:solidFill>
            </a:endParaRPr>
          </a:p>
        </p:txBody>
      </p:sp>
      <p:sp>
        <p:nvSpPr>
          <p:cNvPr id="202755" name="AutoShap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7344BEC2-FC5A-4962-9940-49AD158BDA7A}" type="slidenum">
              <a:rPr lang="en-US" sz="800" baseline="0">
                <a:solidFill>
                  <a:prstClr val="black"/>
                </a:solidFill>
              </a:rPr>
              <a:pPr/>
              <a:t>158</a:t>
            </a:fld>
            <a:endParaRPr lang="en-US" sz="800" baseline="0">
              <a:solidFill>
                <a:prstClr val="black"/>
              </a:solidFill>
            </a:endParaRPr>
          </a:p>
        </p:txBody>
      </p:sp>
      <p:sp>
        <p:nvSpPr>
          <p:cNvPr id="203779" name="AutoShap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38200" y="241300"/>
            <a:ext cx="5230813" cy="3924300"/>
          </a:xfrm>
          <a:ln/>
        </p:spPr>
      </p:sp>
      <p:sp>
        <p:nvSpPr>
          <p:cNvPr id="58371"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C707FAA7-52AB-4D00-A6B2-B7F7268F7EA6}" type="slidenum">
              <a:rPr lang="en-US" sz="800" baseline="0"/>
              <a:pPr/>
              <a:t>160</a:t>
            </a:fld>
            <a:endParaRPr lang="en-US" sz="800" baseline="0"/>
          </a:p>
        </p:txBody>
      </p:sp>
      <p:sp>
        <p:nvSpPr>
          <p:cNvPr id="204803" name="AutoShap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7EB0FD6B-936A-4C1F-8619-A699C7501AB3}" type="slidenum">
              <a:rPr lang="en-US" sz="800" baseline="0"/>
              <a:pPr/>
              <a:t>161</a:t>
            </a:fld>
            <a:endParaRPr lang="en-US" sz="800" baseline="0"/>
          </a:p>
        </p:txBody>
      </p:sp>
      <p:sp>
        <p:nvSpPr>
          <p:cNvPr id="205827" name="AutoShap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CC16EDE7-80DA-4A84-AEEB-18C17546BC9F}" type="slidenum">
              <a:rPr lang="en-US" sz="800" baseline="0"/>
              <a:pPr/>
              <a:t>162</a:t>
            </a:fld>
            <a:endParaRPr lang="en-US" sz="800" baseline="0"/>
          </a:p>
        </p:txBody>
      </p:sp>
      <p:sp>
        <p:nvSpPr>
          <p:cNvPr id="206851" name="AutoShap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38200" y="241300"/>
            <a:ext cx="5230813" cy="3924300"/>
          </a:xfrm>
          <a:ln/>
        </p:spPr>
      </p:sp>
      <p:sp>
        <p:nvSpPr>
          <p:cNvPr id="58371"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841375" y="241300"/>
            <a:ext cx="5232400" cy="3924300"/>
          </a:xfrm>
          <a:ln/>
        </p:spPr>
      </p:sp>
      <p:sp>
        <p:nvSpPr>
          <p:cNvPr id="137219" name="Rectangle 3"/>
          <p:cNvSpPr>
            <a:spLocks noGrp="1" noChangeArrowheads="1"/>
          </p:cNvSpPr>
          <p:nvPr>
            <p:ph type="body" idx="1"/>
          </p:nvPr>
        </p:nvSpPr>
        <p:spPr>
          <a:xfrm>
            <a:off x="396013" y="4304988"/>
            <a:ext cx="5988326" cy="41847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537FC70B-9EB5-4E9F-B4F8-813F07C8F89D}" type="slidenum">
              <a:rPr lang="en-US" sz="800" baseline="0"/>
              <a:pPr/>
              <a:t>164</a:t>
            </a:fld>
            <a:endParaRPr lang="en-US" sz="800" baseline="0"/>
          </a:p>
        </p:txBody>
      </p:sp>
      <p:sp>
        <p:nvSpPr>
          <p:cNvPr id="207875" name="AutoShap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C95CE04-D25A-48F7-B906-C5B2315E10A5}" type="slidenum">
              <a:rPr lang="en-US" sz="800" baseline="0"/>
              <a:pPr/>
              <a:t>165</a:t>
            </a:fld>
            <a:endParaRPr lang="en-US" sz="800" baseline="0"/>
          </a:p>
        </p:txBody>
      </p:sp>
      <p:sp>
        <p:nvSpPr>
          <p:cNvPr id="208899" name="AutoShap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E0828E9A-3151-49D9-B71E-351ED010C15E}" type="slidenum">
              <a:rPr lang="en-US" sz="800" baseline="0"/>
              <a:pPr/>
              <a:t>166</a:t>
            </a:fld>
            <a:endParaRPr lang="en-US" sz="800" baseline="0"/>
          </a:p>
        </p:txBody>
      </p:sp>
      <p:sp>
        <p:nvSpPr>
          <p:cNvPr id="209923" name="AutoShap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C7B5B569-9FF6-4B74-996A-BAD33A10731F}" type="slidenum">
              <a:rPr lang="en-US" sz="800" baseline="0">
                <a:solidFill>
                  <a:prstClr val="black"/>
                </a:solidFill>
              </a:rPr>
              <a:pPr/>
              <a:t>167</a:t>
            </a:fld>
            <a:endParaRPr lang="en-US" sz="800" baseline="0">
              <a:solidFill>
                <a:prstClr val="black"/>
              </a:solidFill>
            </a:endParaRPr>
          </a:p>
        </p:txBody>
      </p:sp>
      <p:sp>
        <p:nvSpPr>
          <p:cNvPr id="210947" name="AutoShap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CE14496B-5532-4DB0-9DAE-1F75EDC832AF}" type="slidenum">
              <a:rPr lang="en-US" sz="800" baseline="0"/>
              <a:pPr/>
              <a:t>168</a:t>
            </a:fld>
            <a:endParaRPr lang="en-US" sz="800" baseline="0"/>
          </a:p>
        </p:txBody>
      </p:sp>
      <p:sp>
        <p:nvSpPr>
          <p:cNvPr id="211971" name="AutoShap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6B46C2E8-D14F-4C70-9BF1-C111287D16A1}" type="slidenum">
              <a:rPr lang="en-US" sz="800" baseline="0">
                <a:solidFill>
                  <a:prstClr val="black"/>
                </a:solidFill>
              </a:rPr>
              <a:pPr/>
              <a:t>169</a:t>
            </a:fld>
            <a:endParaRPr lang="en-US" sz="800" baseline="0">
              <a:solidFill>
                <a:prstClr val="black"/>
              </a:solidFill>
            </a:endParaRPr>
          </a:p>
        </p:txBody>
      </p:sp>
      <p:sp>
        <p:nvSpPr>
          <p:cNvPr id="212995" name="AutoShap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33008EB3-3040-4485-A034-9E578F092329}" type="slidenum">
              <a:rPr lang="en-US" sz="800" baseline="0"/>
              <a:pPr/>
              <a:t>170</a:t>
            </a:fld>
            <a:endParaRPr lang="en-US" sz="800" baseline="0"/>
          </a:p>
        </p:txBody>
      </p:sp>
      <p:sp>
        <p:nvSpPr>
          <p:cNvPr id="214019" name="AutoShap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28809F58-C2CF-45C5-82CA-C9F0EEBBDA08}" type="slidenum">
              <a:rPr lang="en-US" sz="800" baseline="0"/>
              <a:pPr/>
              <a:t>171</a:t>
            </a:fld>
            <a:endParaRPr lang="en-US" sz="800" baseline="0"/>
          </a:p>
        </p:txBody>
      </p:sp>
      <p:sp>
        <p:nvSpPr>
          <p:cNvPr id="215043" name="AutoShap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FF3C19B3-D509-4DEB-B8A0-7D3868BAFDBF}" type="slidenum">
              <a:rPr lang="en-US" sz="800" baseline="0"/>
              <a:pPr/>
              <a:t>172</a:t>
            </a:fld>
            <a:endParaRPr lang="en-US" sz="800" baseline="0"/>
          </a:p>
        </p:txBody>
      </p:sp>
      <p:sp>
        <p:nvSpPr>
          <p:cNvPr id="216067" name="AutoShap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78B87B08-DD76-4973-A5C0-BEF386813E30}" type="slidenum">
              <a:rPr lang="en-US" sz="800" baseline="0"/>
              <a:pPr/>
              <a:t>173</a:t>
            </a:fld>
            <a:endParaRPr lang="en-US" sz="800" baseline="0"/>
          </a:p>
        </p:txBody>
      </p:sp>
      <p:sp>
        <p:nvSpPr>
          <p:cNvPr id="217091" name="AutoShap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a:defRPr sz="2400">
                <a:solidFill>
                  <a:schemeClr val="tx1"/>
                </a:solidFill>
                <a:latin typeface="Arial" pitchFamily="34" charset="0"/>
              </a:defRPr>
            </a:lvl1pPr>
            <a:lvl2pPr marL="730766" indent="-281064" defTabSz="886912">
              <a:defRPr sz="2400">
                <a:solidFill>
                  <a:schemeClr val="tx1"/>
                </a:solidFill>
                <a:latin typeface="Arial" pitchFamily="34" charset="0"/>
              </a:defRPr>
            </a:lvl2pPr>
            <a:lvl3pPr marL="1124255" indent="-224851" defTabSz="886912">
              <a:defRPr sz="2400">
                <a:solidFill>
                  <a:schemeClr val="tx1"/>
                </a:solidFill>
                <a:latin typeface="Arial" pitchFamily="34" charset="0"/>
              </a:defRPr>
            </a:lvl3pPr>
            <a:lvl4pPr marL="1573957" indent="-224851" defTabSz="886912">
              <a:defRPr sz="2400">
                <a:solidFill>
                  <a:schemeClr val="tx1"/>
                </a:solidFill>
                <a:latin typeface="Arial" pitchFamily="34" charset="0"/>
              </a:defRPr>
            </a:lvl4pPr>
            <a:lvl5pPr marL="2023659" indent="-224851" defTabSz="886912">
              <a:defRPr sz="2400">
                <a:solidFill>
                  <a:schemeClr val="tx1"/>
                </a:solidFill>
                <a:latin typeface="Arial" pitchFamily="34" charset="0"/>
              </a:defRPr>
            </a:lvl5pPr>
            <a:lvl6pPr marL="2473361" indent="-224851" algn="ctr" defTabSz="886912" eaLnBrk="0" fontAlgn="base" hangingPunct="0">
              <a:lnSpc>
                <a:spcPct val="90000"/>
              </a:lnSpc>
              <a:spcBef>
                <a:spcPct val="0"/>
              </a:spcBef>
              <a:spcAft>
                <a:spcPct val="0"/>
              </a:spcAft>
              <a:defRPr sz="2400">
                <a:solidFill>
                  <a:schemeClr val="tx1"/>
                </a:solidFill>
                <a:latin typeface="Arial" pitchFamily="34" charset="0"/>
              </a:defRPr>
            </a:lvl6pPr>
            <a:lvl7pPr marL="2923062" indent="-224851" algn="ctr" defTabSz="886912" eaLnBrk="0" fontAlgn="base" hangingPunct="0">
              <a:lnSpc>
                <a:spcPct val="90000"/>
              </a:lnSpc>
              <a:spcBef>
                <a:spcPct val="0"/>
              </a:spcBef>
              <a:spcAft>
                <a:spcPct val="0"/>
              </a:spcAft>
              <a:defRPr sz="2400">
                <a:solidFill>
                  <a:schemeClr val="tx1"/>
                </a:solidFill>
                <a:latin typeface="Arial" pitchFamily="34" charset="0"/>
              </a:defRPr>
            </a:lvl7pPr>
            <a:lvl8pPr marL="3372764" indent="-224851" algn="ctr" defTabSz="886912" eaLnBrk="0" fontAlgn="base" hangingPunct="0">
              <a:lnSpc>
                <a:spcPct val="90000"/>
              </a:lnSpc>
              <a:spcBef>
                <a:spcPct val="0"/>
              </a:spcBef>
              <a:spcAft>
                <a:spcPct val="0"/>
              </a:spcAft>
              <a:defRPr sz="2400">
                <a:solidFill>
                  <a:schemeClr val="tx1"/>
                </a:solidFill>
                <a:latin typeface="Arial" pitchFamily="34" charset="0"/>
              </a:defRPr>
            </a:lvl8pPr>
            <a:lvl9pPr marL="3822466" indent="-224851" algn="ctr" defTabSz="886912" eaLnBrk="0" fontAlgn="base" hangingPunct="0">
              <a:lnSpc>
                <a:spcPct val="90000"/>
              </a:lnSpc>
              <a:spcBef>
                <a:spcPct val="0"/>
              </a:spcBef>
              <a:spcAft>
                <a:spcPct val="0"/>
              </a:spcAft>
              <a:defRPr sz="2400">
                <a:solidFill>
                  <a:schemeClr val="tx1"/>
                </a:solidFill>
                <a:latin typeface="Arial" pitchFamily="34" charset="0"/>
              </a:defRPr>
            </a:lvl9pPr>
          </a:lstStyle>
          <a:p>
            <a:fld id="{CA25500B-F078-48BA-89E3-8167F7A0FB08}" type="slidenum">
              <a:rPr lang="en-US" sz="800"/>
              <a:pPr/>
              <a:t>54</a:t>
            </a:fld>
            <a:endParaRPr lang="en-US" sz="800"/>
          </a:p>
        </p:txBody>
      </p:sp>
      <p:sp>
        <p:nvSpPr>
          <p:cNvPr id="126979" name="Rectangle 2"/>
          <p:cNvSpPr>
            <a:spLocks noGrp="1" noRot="1" noChangeAspect="1" noChangeArrowheads="1" noTextEdit="1"/>
          </p:cNvSpPr>
          <p:nvPr>
            <p:ph type="sldImg"/>
          </p:nvPr>
        </p:nvSpPr>
        <p:spPr>
          <a:xfrm>
            <a:off x="1243013" y="565150"/>
            <a:ext cx="4381500" cy="3286125"/>
          </a:xfrm>
          <a:ln/>
        </p:spPr>
      </p:sp>
      <p:sp>
        <p:nvSpPr>
          <p:cNvPr id="126980" name="Rectangle 3"/>
          <p:cNvSpPr>
            <a:spLocks noGrp="1" noChangeArrowheads="1"/>
          </p:cNvSpPr>
          <p:nvPr>
            <p:ph type="body" idx="1"/>
          </p:nvPr>
        </p:nvSpPr>
        <p:spPr>
          <a:xfrm>
            <a:off x="858809" y="3998155"/>
            <a:ext cx="5160645" cy="4307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2" tIns="44955" rIns="89912" bIns="44955"/>
          <a:lstStyle/>
          <a:p>
            <a:pPr defTabSz="899404"/>
            <a:endParaRPr lang="en-AU"/>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4FAA6C9-9CDB-40B2-8247-CC998891A530}" type="slidenum">
              <a:rPr lang="en-US">
                <a:latin typeface="Arial" charset="0"/>
                <a:ea typeface="ＭＳ Ｐゴシック" pitchFamily="34" charset="-128"/>
              </a:rPr>
              <a:pPr/>
              <a:t>174</a:t>
            </a:fld>
            <a:endParaRPr lang="en-US">
              <a:latin typeface="Arial" charset="0"/>
              <a:ea typeface="ＭＳ Ｐゴシック" pitchFamily="34" charset="-128"/>
            </a:endParaRPr>
          </a:p>
        </p:txBody>
      </p:sp>
      <p:sp>
        <p:nvSpPr>
          <p:cNvPr id="58370"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5" tIns="0" rIns="18465" bIns="0" anchor="b"/>
          <a:lstStyle/>
          <a:p>
            <a:pPr algn="r" defTabSz="885825" eaLnBrk="0" hangingPunct="0">
              <a:lnSpc>
                <a:spcPct val="90000"/>
              </a:lnSpc>
            </a:pPr>
            <a:fld id="{3A5457E5-9262-4430-AAFD-C95A2D713956}" type="slidenum">
              <a:rPr lang="en-US" sz="1200">
                <a:solidFill>
                  <a:srgbClr val="000000"/>
                </a:solidFill>
              </a:rPr>
              <a:pPr algn="r" defTabSz="885825" eaLnBrk="0" hangingPunct="0">
                <a:lnSpc>
                  <a:spcPct val="90000"/>
                </a:lnSpc>
              </a:pPr>
              <a:t>174</a:t>
            </a:fld>
            <a:endParaRPr lang="en-US" sz="1200">
              <a:solidFill>
                <a:srgbClr val="000000"/>
              </a:solidFill>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a:xfrm>
            <a:off x="395288" y="4306888"/>
            <a:ext cx="5989637" cy="4183062"/>
          </a:xfrm>
          <a:ln/>
        </p:spPr>
        <p:txBody>
          <a:bodyPr lIns="93868" tIns="49242" rIns="93868" bIns="49242">
            <a:normAutofit fontScale="92500" lnSpcReduction="10000"/>
          </a:bodyPr>
          <a:lstStyle/>
          <a:p>
            <a:pPr fontAlgn="auto">
              <a:spcBef>
                <a:spcPts val="0"/>
              </a:spcBef>
              <a:spcAft>
                <a:spcPts val="0"/>
              </a:spcAft>
              <a:defRPr/>
            </a:pPr>
            <a:endParaRPr lang="en-GB" dirty="0">
              <a:latin typeface="Arial" pitchFamily="-105"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07C1E8BC-88CB-4A1F-8283-1AC355C7465C}" type="slidenum">
              <a:rPr lang="en-AU"/>
              <a:pPr/>
              <a:t>178</a:t>
            </a:fld>
            <a:endParaRPr lang="en-AU"/>
          </a:p>
        </p:txBody>
      </p:sp>
      <p:sp>
        <p:nvSpPr>
          <p:cNvPr id="1487874" name="Rectangle 2"/>
          <p:cNvSpPr>
            <a:spLocks noGrp="1" noRot="1" noChangeAspect="1" noChangeArrowheads="1" noTextEdit="1"/>
          </p:cNvSpPr>
          <p:nvPr>
            <p:ph type="sldImg"/>
          </p:nvPr>
        </p:nvSpPr>
        <p:spPr>
          <a:ln/>
        </p:spPr>
      </p:sp>
      <p:sp>
        <p:nvSpPr>
          <p:cNvPr id="1487875" name="Rectangle 3"/>
          <p:cNvSpPr>
            <a:spLocks noGrp="1" noChangeArrowheads="1"/>
          </p:cNvSpPr>
          <p:nvPr>
            <p:ph type="body" idx="1"/>
          </p:nvPr>
        </p:nvSpPr>
        <p:spPr/>
        <p:txBody>
          <a:bodyPr/>
          <a:lstStyle/>
          <a:p>
            <a:r>
              <a:rPr lang="en-AU"/>
              <a:t>The CE advertises its IPv6 routes to the 6PE1 using eBGP in this example, but you could use ISIS or OSPF (not really recommended to protect authoritative domain). Then the MPLS network will use LDP to create an LSP between ^pe1 and ^pe2 using normal MPLS procedures. Finan</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F0A77B77-6D8B-46B4-8A61-902F3CFC10E5}" type="slidenum">
              <a:rPr lang="en-AU"/>
              <a:pPr/>
              <a:t>179</a:t>
            </a:fld>
            <a:endParaRPr lang="en-AU"/>
          </a:p>
        </p:txBody>
      </p:sp>
      <p:sp>
        <p:nvSpPr>
          <p:cNvPr id="1491970" name="Rectangle 2"/>
          <p:cNvSpPr>
            <a:spLocks noGrp="1" noRot="1" noChangeAspect="1" noChangeArrowheads="1" noTextEdit="1"/>
          </p:cNvSpPr>
          <p:nvPr>
            <p:ph type="sldImg"/>
          </p:nvPr>
        </p:nvSpPr>
        <p:spPr>
          <a:ln/>
        </p:spPr>
      </p:sp>
      <p:sp>
        <p:nvSpPr>
          <p:cNvPr id="1491971" name="Rectangle 3"/>
          <p:cNvSpPr>
            <a:spLocks noGrp="1" noChangeArrowheads="1"/>
          </p:cNvSpPr>
          <p:nvPr>
            <p:ph type="body" idx="1"/>
          </p:nvPr>
        </p:nvSpPr>
        <p:spPr/>
        <p:txBody>
          <a:bodyPr/>
          <a:lstStyle/>
          <a:p>
            <a:r>
              <a:rPr lang="en-AU"/>
              <a:t>The CE advertises its IPv6 routes to the 6PE1 using eBGP in this example, but you could use ISIS or OSPF (not really recommended to protect authoritative domain). Then the MPLS network will use LDP to create an LSP between ^pe1 and ^pe2 using normal MPLS procedures. Finan</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30261A26-2B88-4161-88AF-E2704C9A0150}" type="slidenum">
              <a:rPr lang="en-AU"/>
              <a:pPr/>
              <a:t>180</a:t>
            </a:fld>
            <a:endParaRPr lang="en-AU"/>
          </a:p>
        </p:txBody>
      </p:sp>
      <p:sp>
        <p:nvSpPr>
          <p:cNvPr id="1489922" name="Rectangle 2"/>
          <p:cNvSpPr>
            <a:spLocks noGrp="1" noRot="1" noChangeAspect="1" noChangeArrowheads="1" noTextEdit="1"/>
          </p:cNvSpPr>
          <p:nvPr>
            <p:ph type="sldImg"/>
          </p:nvPr>
        </p:nvSpPr>
        <p:spPr>
          <a:ln/>
        </p:spPr>
      </p:sp>
      <p:sp>
        <p:nvSpPr>
          <p:cNvPr id="1489923" name="Rectangle 3"/>
          <p:cNvSpPr>
            <a:spLocks noGrp="1" noChangeArrowheads="1"/>
          </p:cNvSpPr>
          <p:nvPr>
            <p:ph type="body" idx="1"/>
          </p:nvPr>
        </p:nvSpPr>
        <p:spPr/>
        <p:txBody>
          <a:bodyPr/>
          <a:lstStyle/>
          <a:p>
            <a:r>
              <a:rPr lang="en-AU"/>
              <a:t>The CE advertises its IPv6 routes to the 6PE1 using eBGP in this example, but you could use ISIS or OSPF (not really recommended to protect authoritative domain). Then the MPLS network will use LDP to create an LSP between ^pe1 and ^pe2 using normal MPLS procedures. Finan</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ADC2159D-AC51-408C-BC9E-C68FFF5AB69B}" type="slidenum">
              <a:rPr lang="en-AU"/>
              <a:pPr/>
              <a:t>181</a:t>
            </a:fld>
            <a:endParaRPr lang="en-AU"/>
          </a:p>
        </p:txBody>
      </p:sp>
      <p:sp>
        <p:nvSpPr>
          <p:cNvPr id="1495042" name="Rectangle 2"/>
          <p:cNvSpPr>
            <a:spLocks noGrp="1" noRot="1" noChangeAspect="1" noChangeArrowheads="1" noTextEdit="1"/>
          </p:cNvSpPr>
          <p:nvPr>
            <p:ph type="sldImg"/>
          </p:nvPr>
        </p:nvSpPr>
        <p:spPr>
          <a:ln/>
        </p:spPr>
      </p:sp>
      <p:sp>
        <p:nvSpPr>
          <p:cNvPr id="1495043" name="Rectangle 3"/>
          <p:cNvSpPr>
            <a:spLocks noGrp="1" noChangeArrowheads="1"/>
          </p:cNvSpPr>
          <p:nvPr>
            <p:ph type="body" idx="1"/>
          </p:nvPr>
        </p:nvSpPr>
        <p:spPr/>
        <p:txBody>
          <a:bodyPr/>
          <a:lstStyle/>
          <a:p>
            <a:r>
              <a:rPr lang="en-AU"/>
              <a:t>The CE advertises its IPv6 routes to the 6PE1 using eBGP in this example, but you could use ISIS or OSPF (not really recommended to protect authoritative domain). Then the MPLS network will use LDP to create an LSP between ^pe1 and ^pe2 using normal MPLS procedures. Finan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a:defRPr sz="2400">
                <a:solidFill>
                  <a:schemeClr val="tx1"/>
                </a:solidFill>
                <a:latin typeface="Arial" pitchFamily="34" charset="0"/>
              </a:defRPr>
            </a:lvl1pPr>
            <a:lvl2pPr marL="730766" indent="-281064" defTabSz="886912">
              <a:defRPr sz="2400">
                <a:solidFill>
                  <a:schemeClr val="tx1"/>
                </a:solidFill>
                <a:latin typeface="Arial" pitchFamily="34" charset="0"/>
              </a:defRPr>
            </a:lvl2pPr>
            <a:lvl3pPr marL="1124255" indent="-224851" defTabSz="886912">
              <a:defRPr sz="2400">
                <a:solidFill>
                  <a:schemeClr val="tx1"/>
                </a:solidFill>
                <a:latin typeface="Arial" pitchFamily="34" charset="0"/>
              </a:defRPr>
            </a:lvl3pPr>
            <a:lvl4pPr marL="1573957" indent="-224851" defTabSz="886912">
              <a:defRPr sz="2400">
                <a:solidFill>
                  <a:schemeClr val="tx1"/>
                </a:solidFill>
                <a:latin typeface="Arial" pitchFamily="34" charset="0"/>
              </a:defRPr>
            </a:lvl4pPr>
            <a:lvl5pPr marL="2023659" indent="-224851" defTabSz="886912">
              <a:defRPr sz="2400">
                <a:solidFill>
                  <a:schemeClr val="tx1"/>
                </a:solidFill>
                <a:latin typeface="Arial" pitchFamily="34" charset="0"/>
              </a:defRPr>
            </a:lvl5pPr>
            <a:lvl6pPr marL="2473361" indent="-224851" algn="ctr" defTabSz="886912" eaLnBrk="0" fontAlgn="base" hangingPunct="0">
              <a:lnSpc>
                <a:spcPct val="90000"/>
              </a:lnSpc>
              <a:spcBef>
                <a:spcPct val="0"/>
              </a:spcBef>
              <a:spcAft>
                <a:spcPct val="0"/>
              </a:spcAft>
              <a:defRPr sz="2400">
                <a:solidFill>
                  <a:schemeClr val="tx1"/>
                </a:solidFill>
                <a:latin typeface="Arial" pitchFamily="34" charset="0"/>
              </a:defRPr>
            </a:lvl6pPr>
            <a:lvl7pPr marL="2923062" indent="-224851" algn="ctr" defTabSz="886912" eaLnBrk="0" fontAlgn="base" hangingPunct="0">
              <a:lnSpc>
                <a:spcPct val="90000"/>
              </a:lnSpc>
              <a:spcBef>
                <a:spcPct val="0"/>
              </a:spcBef>
              <a:spcAft>
                <a:spcPct val="0"/>
              </a:spcAft>
              <a:defRPr sz="2400">
                <a:solidFill>
                  <a:schemeClr val="tx1"/>
                </a:solidFill>
                <a:latin typeface="Arial" pitchFamily="34" charset="0"/>
              </a:defRPr>
            </a:lvl7pPr>
            <a:lvl8pPr marL="3372764" indent="-224851" algn="ctr" defTabSz="886912" eaLnBrk="0" fontAlgn="base" hangingPunct="0">
              <a:lnSpc>
                <a:spcPct val="90000"/>
              </a:lnSpc>
              <a:spcBef>
                <a:spcPct val="0"/>
              </a:spcBef>
              <a:spcAft>
                <a:spcPct val="0"/>
              </a:spcAft>
              <a:defRPr sz="2400">
                <a:solidFill>
                  <a:schemeClr val="tx1"/>
                </a:solidFill>
                <a:latin typeface="Arial" pitchFamily="34" charset="0"/>
              </a:defRPr>
            </a:lvl8pPr>
            <a:lvl9pPr marL="3822466" indent="-224851" algn="ctr" defTabSz="886912" eaLnBrk="0" fontAlgn="base" hangingPunct="0">
              <a:lnSpc>
                <a:spcPct val="90000"/>
              </a:lnSpc>
              <a:spcBef>
                <a:spcPct val="0"/>
              </a:spcBef>
              <a:spcAft>
                <a:spcPct val="0"/>
              </a:spcAft>
              <a:defRPr sz="2400">
                <a:solidFill>
                  <a:schemeClr val="tx1"/>
                </a:solidFill>
                <a:latin typeface="Arial" pitchFamily="34" charset="0"/>
              </a:defRPr>
            </a:lvl9pPr>
          </a:lstStyle>
          <a:p>
            <a:fld id="{CCB58BDE-7942-4AAC-822D-E7550FA6BF67}" type="slidenum">
              <a:rPr lang="en-US" sz="800"/>
              <a:pPr/>
              <a:t>55</a:t>
            </a:fld>
            <a:endParaRPr lang="en-US" sz="800"/>
          </a:p>
        </p:txBody>
      </p:sp>
      <p:sp>
        <p:nvSpPr>
          <p:cNvPr id="128003" name="Rectangle 2"/>
          <p:cNvSpPr>
            <a:spLocks noGrp="1" noRot="1" noChangeAspect="1" noChangeArrowheads="1" noTextEdit="1"/>
          </p:cNvSpPr>
          <p:nvPr>
            <p:ph type="sldImg"/>
          </p:nvPr>
        </p:nvSpPr>
        <p:spPr>
          <a:xfrm>
            <a:off x="1243013" y="565150"/>
            <a:ext cx="4381500" cy="3286125"/>
          </a:xfrm>
          <a:ln/>
        </p:spPr>
      </p:sp>
      <p:sp>
        <p:nvSpPr>
          <p:cNvPr id="128004" name="Rectangle 3"/>
          <p:cNvSpPr>
            <a:spLocks noGrp="1" noChangeArrowheads="1"/>
          </p:cNvSpPr>
          <p:nvPr>
            <p:ph type="body" idx="1"/>
          </p:nvPr>
        </p:nvSpPr>
        <p:spPr>
          <a:xfrm>
            <a:off x="858809" y="3998155"/>
            <a:ext cx="5160645" cy="4307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2" tIns="44955" rIns="89912" bIns="44955"/>
          <a:lstStyle/>
          <a:p>
            <a:pPr defTabSz="899404"/>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a:defRPr sz="2400">
                <a:solidFill>
                  <a:schemeClr val="tx1"/>
                </a:solidFill>
                <a:latin typeface="Arial" pitchFamily="34" charset="0"/>
              </a:defRPr>
            </a:lvl1pPr>
            <a:lvl2pPr marL="730766" indent="-281064" defTabSz="886912">
              <a:defRPr sz="2400">
                <a:solidFill>
                  <a:schemeClr val="tx1"/>
                </a:solidFill>
                <a:latin typeface="Arial" pitchFamily="34" charset="0"/>
              </a:defRPr>
            </a:lvl2pPr>
            <a:lvl3pPr marL="1124255" indent="-224851" defTabSz="886912">
              <a:defRPr sz="2400">
                <a:solidFill>
                  <a:schemeClr val="tx1"/>
                </a:solidFill>
                <a:latin typeface="Arial" pitchFamily="34" charset="0"/>
              </a:defRPr>
            </a:lvl3pPr>
            <a:lvl4pPr marL="1573957" indent="-224851" defTabSz="886912">
              <a:defRPr sz="2400">
                <a:solidFill>
                  <a:schemeClr val="tx1"/>
                </a:solidFill>
                <a:latin typeface="Arial" pitchFamily="34" charset="0"/>
              </a:defRPr>
            </a:lvl4pPr>
            <a:lvl5pPr marL="2023659" indent="-224851" defTabSz="886912">
              <a:defRPr sz="2400">
                <a:solidFill>
                  <a:schemeClr val="tx1"/>
                </a:solidFill>
                <a:latin typeface="Arial" pitchFamily="34" charset="0"/>
              </a:defRPr>
            </a:lvl5pPr>
            <a:lvl6pPr marL="2473361" indent="-224851" algn="ctr" defTabSz="886912" eaLnBrk="0" fontAlgn="base" hangingPunct="0">
              <a:lnSpc>
                <a:spcPct val="90000"/>
              </a:lnSpc>
              <a:spcBef>
                <a:spcPct val="0"/>
              </a:spcBef>
              <a:spcAft>
                <a:spcPct val="0"/>
              </a:spcAft>
              <a:defRPr sz="2400">
                <a:solidFill>
                  <a:schemeClr val="tx1"/>
                </a:solidFill>
                <a:latin typeface="Arial" pitchFamily="34" charset="0"/>
              </a:defRPr>
            </a:lvl6pPr>
            <a:lvl7pPr marL="2923062" indent="-224851" algn="ctr" defTabSz="886912" eaLnBrk="0" fontAlgn="base" hangingPunct="0">
              <a:lnSpc>
                <a:spcPct val="90000"/>
              </a:lnSpc>
              <a:spcBef>
                <a:spcPct val="0"/>
              </a:spcBef>
              <a:spcAft>
                <a:spcPct val="0"/>
              </a:spcAft>
              <a:defRPr sz="2400">
                <a:solidFill>
                  <a:schemeClr val="tx1"/>
                </a:solidFill>
                <a:latin typeface="Arial" pitchFamily="34" charset="0"/>
              </a:defRPr>
            </a:lvl7pPr>
            <a:lvl8pPr marL="3372764" indent="-224851" algn="ctr" defTabSz="886912" eaLnBrk="0" fontAlgn="base" hangingPunct="0">
              <a:lnSpc>
                <a:spcPct val="90000"/>
              </a:lnSpc>
              <a:spcBef>
                <a:spcPct val="0"/>
              </a:spcBef>
              <a:spcAft>
                <a:spcPct val="0"/>
              </a:spcAft>
              <a:defRPr sz="2400">
                <a:solidFill>
                  <a:schemeClr val="tx1"/>
                </a:solidFill>
                <a:latin typeface="Arial" pitchFamily="34" charset="0"/>
              </a:defRPr>
            </a:lvl8pPr>
            <a:lvl9pPr marL="3822466" indent="-224851" algn="ctr" defTabSz="886912" eaLnBrk="0" fontAlgn="base" hangingPunct="0">
              <a:lnSpc>
                <a:spcPct val="90000"/>
              </a:lnSpc>
              <a:spcBef>
                <a:spcPct val="0"/>
              </a:spcBef>
              <a:spcAft>
                <a:spcPct val="0"/>
              </a:spcAft>
              <a:defRPr sz="2400">
                <a:solidFill>
                  <a:schemeClr val="tx1"/>
                </a:solidFill>
                <a:latin typeface="Arial" pitchFamily="34" charset="0"/>
              </a:defRPr>
            </a:lvl9pPr>
          </a:lstStyle>
          <a:p>
            <a:fld id="{ABE45C97-D6D7-4134-9C8F-D6CCB27E7FC9}" type="slidenum">
              <a:rPr lang="en-US" sz="800"/>
              <a:pPr/>
              <a:t>56</a:t>
            </a:fld>
            <a:endParaRPr lang="en-US" sz="800"/>
          </a:p>
        </p:txBody>
      </p:sp>
      <p:sp>
        <p:nvSpPr>
          <p:cNvPr id="129027" name="Rectangle 2"/>
          <p:cNvSpPr>
            <a:spLocks noGrp="1" noRot="1" noChangeAspect="1" noChangeArrowheads="1" noTextEdit="1"/>
          </p:cNvSpPr>
          <p:nvPr>
            <p:ph type="sldImg"/>
          </p:nvPr>
        </p:nvSpPr>
        <p:spPr>
          <a:xfrm>
            <a:off x="1243013" y="565150"/>
            <a:ext cx="4381500" cy="3286125"/>
          </a:xfrm>
          <a:ln/>
        </p:spPr>
      </p:sp>
      <p:sp>
        <p:nvSpPr>
          <p:cNvPr id="129028" name="Rectangle 3"/>
          <p:cNvSpPr>
            <a:spLocks noGrp="1" noChangeArrowheads="1"/>
          </p:cNvSpPr>
          <p:nvPr>
            <p:ph type="body" idx="1"/>
          </p:nvPr>
        </p:nvSpPr>
        <p:spPr>
          <a:xfrm>
            <a:off x="858809" y="3998155"/>
            <a:ext cx="5160645" cy="4307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2" tIns="44955" rIns="89912" bIns="44955"/>
          <a:lstStyle/>
          <a:p>
            <a:pPr defTabSz="899404"/>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a:defRPr sz="2400">
                <a:solidFill>
                  <a:schemeClr val="tx1"/>
                </a:solidFill>
                <a:latin typeface="Arial" pitchFamily="34" charset="0"/>
              </a:defRPr>
            </a:lvl1pPr>
            <a:lvl2pPr marL="730766" indent="-281064" defTabSz="886912">
              <a:defRPr sz="2400">
                <a:solidFill>
                  <a:schemeClr val="tx1"/>
                </a:solidFill>
                <a:latin typeface="Arial" pitchFamily="34" charset="0"/>
              </a:defRPr>
            </a:lvl2pPr>
            <a:lvl3pPr marL="1124255" indent="-224851" defTabSz="886912">
              <a:defRPr sz="2400">
                <a:solidFill>
                  <a:schemeClr val="tx1"/>
                </a:solidFill>
                <a:latin typeface="Arial" pitchFamily="34" charset="0"/>
              </a:defRPr>
            </a:lvl3pPr>
            <a:lvl4pPr marL="1573957" indent="-224851" defTabSz="886912">
              <a:defRPr sz="2400">
                <a:solidFill>
                  <a:schemeClr val="tx1"/>
                </a:solidFill>
                <a:latin typeface="Arial" pitchFamily="34" charset="0"/>
              </a:defRPr>
            </a:lvl4pPr>
            <a:lvl5pPr marL="2023659" indent="-224851" defTabSz="886912">
              <a:defRPr sz="2400">
                <a:solidFill>
                  <a:schemeClr val="tx1"/>
                </a:solidFill>
                <a:latin typeface="Arial" pitchFamily="34" charset="0"/>
              </a:defRPr>
            </a:lvl5pPr>
            <a:lvl6pPr marL="2473361" indent="-224851" algn="ctr" defTabSz="886912" eaLnBrk="0" fontAlgn="base" hangingPunct="0">
              <a:lnSpc>
                <a:spcPct val="90000"/>
              </a:lnSpc>
              <a:spcBef>
                <a:spcPct val="0"/>
              </a:spcBef>
              <a:spcAft>
                <a:spcPct val="0"/>
              </a:spcAft>
              <a:defRPr sz="2400">
                <a:solidFill>
                  <a:schemeClr val="tx1"/>
                </a:solidFill>
                <a:latin typeface="Arial" pitchFamily="34" charset="0"/>
              </a:defRPr>
            </a:lvl6pPr>
            <a:lvl7pPr marL="2923062" indent="-224851" algn="ctr" defTabSz="886912" eaLnBrk="0" fontAlgn="base" hangingPunct="0">
              <a:lnSpc>
                <a:spcPct val="90000"/>
              </a:lnSpc>
              <a:spcBef>
                <a:spcPct val="0"/>
              </a:spcBef>
              <a:spcAft>
                <a:spcPct val="0"/>
              </a:spcAft>
              <a:defRPr sz="2400">
                <a:solidFill>
                  <a:schemeClr val="tx1"/>
                </a:solidFill>
                <a:latin typeface="Arial" pitchFamily="34" charset="0"/>
              </a:defRPr>
            </a:lvl7pPr>
            <a:lvl8pPr marL="3372764" indent="-224851" algn="ctr" defTabSz="886912" eaLnBrk="0" fontAlgn="base" hangingPunct="0">
              <a:lnSpc>
                <a:spcPct val="90000"/>
              </a:lnSpc>
              <a:spcBef>
                <a:spcPct val="0"/>
              </a:spcBef>
              <a:spcAft>
                <a:spcPct val="0"/>
              </a:spcAft>
              <a:defRPr sz="2400">
                <a:solidFill>
                  <a:schemeClr val="tx1"/>
                </a:solidFill>
                <a:latin typeface="Arial" pitchFamily="34" charset="0"/>
              </a:defRPr>
            </a:lvl8pPr>
            <a:lvl9pPr marL="3822466" indent="-224851" algn="ctr" defTabSz="886912" eaLnBrk="0" fontAlgn="base" hangingPunct="0">
              <a:lnSpc>
                <a:spcPct val="90000"/>
              </a:lnSpc>
              <a:spcBef>
                <a:spcPct val="0"/>
              </a:spcBef>
              <a:spcAft>
                <a:spcPct val="0"/>
              </a:spcAft>
              <a:defRPr sz="2400">
                <a:solidFill>
                  <a:schemeClr val="tx1"/>
                </a:solidFill>
                <a:latin typeface="Arial" pitchFamily="34" charset="0"/>
              </a:defRPr>
            </a:lvl9pPr>
          </a:lstStyle>
          <a:p>
            <a:fld id="{1D2D1FD5-2B1D-4DE7-B5BB-EEA5BFEC40BC}" type="slidenum">
              <a:rPr lang="en-US" sz="800"/>
              <a:pPr/>
              <a:t>57</a:t>
            </a:fld>
            <a:endParaRPr lang="en-US" sz="800"/>
          </a:p>
        </p:txBody>
      </p:sp>
      <p:sp>
        <p:nvSpPr>
          <p:cNvPr id="130051" name="Rectangle 2"/>
          <p:cNvSpPr>
            <a:spLocks noGrp="1" noRot="1" noChangeAspect="1" noChangeArrowheads="1" noTextEdit="1"/>
          </p:cNvSpPr>
          <p:nvPr>
            <p:ph type="sldImg"/>
          </p:nvPr>
        </p:nvSpPr>
        <p:spPr>
          <a:xfrm>
            <a:off x="1243013" y="565150"/>
            <a:ext cx="4381500" cy="3286125"/>
          </a:xfrm>
          <a:ln/>
        </p:spPr>
      </p:sp>
      <p:sp>
        <p:nvSpPr>
          <p:cNvPr id="130052" name="Rectangle 3"/>
          <p:cNvSpPr>
            <a:spLocks noGrp="1" noChangeArrowheads="1"/>
          </p:cNvSpPr>
          <p:nvPr>
            <p:ph type="body" idx="1"/>
          </p:nvPr>
        </p:nvSpPr>
        <p:spPr>
          <a:xfrm>
            <a:off x="858809" y="3998155"/>
            <a:ext cx="5160645" cy="4307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2" tIns="44955" rIns="89912" bIns="44955"/>
          <a:lstStyle/>
          <a:p>
            <a:pPr defTabSz="899404"/>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a:defRPr sz="2400">
                <a:solidFill>
                  <a:schemeClr val="tx1"/>
                </a:solidFill>
                <a:latin typeface="Arial" pitchFamily="34" charset="0"/>
              </a:defRPr>
            </a:lvl1pPr>
            <a:lvl2pPr marL="730766" indent="-281064" defTabSz="886912">
              <a:defRPr sz="2400">
                <a:solidFill>
                  <a:schemeClr val="tx1"/>
                </a:solidFill>
                <a:latin typeface="Arial" pitchFamily="34" charset="0"/>
              </a:defRPr>
            </a:lvl2pPr>
            <a:lvl3pPr marL="1124255" indent="-224851" defTabSz="886912">
              <a:defRPr sz="2400">
                <a:solidFill>
                  <a:schemeClr val="tx1"/>
                </a:solidFill>
                <a:latin typeface="Arial" pitchFamily="34" charset="0"/>
              </a:defRPr>
            </a:lvl3pPr>
            <a:lvl4pPr marL="1573957" indent="-224851" defTabSz="886912">
              <a:defRPr sz="2400">
                <a:solidFill>
                  <a:schemeClr val="tx1"/>
                </a:solidFill>
                <a:latin typeface="Arial" pitchFamily="34" charset="0"/>
              </a:defRPr>
            </a:lvl4pPr>
            <a:lvl5pPr marL="2023659" indent="-224851" defTabSz="886912">
              <a:defRPr sz="2400">
                <a:solidFill>
                  <a:schemeClr val="tx1"/>
                </a:solidFill>
                <a:latin typeface="Arial" pitchFamily="34" charset="0"/>
              </a:defRPr>
            </a:lvl5pPr>
            <a:lvl6pPr marL="2473361" indent="-224851" algn="ctr" defTabSz="886912" eaLnBrk="0" fontAlgn="base" hangingPunct="0">
              <a:lnSpc>
                <a:spcPct val="90000"/>
              </a:lnSpc>
              <a:spcBef>
                <a:spcPct val="0"/>
              </a:spcBef>
              <a:spcAft>
                <a:spcPct val="0"/>
              </a:spcAft>
              <a:defRPr sz="2400">
                <a:solidFill>
                  <a:schemeClr val="tx1"/>
                </a:solidFill>
                <a:latin typeface="Arial" pitchFamily="34" charset="0"/>
              </a:defRPr>
            </a:lvl6pPr>
            <a:lvl7pPr marL="2923062" indent="-224851" algn="ctr" defTabSz="886912" eaLnBrk="0" fontAlgn="base" hangingPunct="0">
              <a:lnSpc>
                <a:spcPct val="90000"/>
              </a:lnSpc>
              <a:spcBef>
                <a:spcPct val="0"/>
              </a:spcBef>
              <a:spcAft>
                <a:spcPct val="0"/>
              </a:spcAft>
              <a:defRPr sz="2400">
                <a:solidFill>
                  <a:schemeClr val="tx1"/>
                </a:solidFill>
                <a:latin typeface="Arial" pitchFamily="34" charset="0"/>
              </a:defRPr>
            </a:lvl7pPr>
            <a:lvl8pPr marL="3372764" indent="-224851" algn="ctr" defTabSz="886912" eaLnBrk="0" fontAlgn="base" hangingPunct="0">
              <a:lnSpc>
                <a:spcPct val="90000"/>
              </a:lnSpc>
              <a:spcBef>
                <a:spcPct val="0"/>
              </a:spcBef>
              <a:spcAft>
                <a:spcPct val="0"/>
              </a:spcAft>
              <a:defRPr sz="2400">
                <a:solidFill>
                  <a:schemeClr val="tx1"/>
                </a:solidFill>
                <a:latin typeface="Arial" pitchFamily="34" charset="0"/>
              </a:defRPr>
            </a:lvl8pPr>
            <a:lvl9pPr marL="3822466" indent="-224851" algn="ctr" defTabSz="886912" eaLnBrk="0" fontAlgn="base" hangingPunct="0">
              <a:lnSpc>
                <a:spcPct val="90000"/>
              </a:lnSpc>
              <a:spcBef>
                <a:spcPct val="0"/>
              </a:spcBef>
              <a:spcAft>
                <a:spcPct val="0"/>
              </a:spcAft>
              <a:defRPr sz="2400">
                <a:solidFill>
                  <a:schemeClr val="tx1"/>
                </a:solidFill>
                <a:latin typeface="Arial" pitchFamily="34" charset="0"/>
              </a:defRPr>
            </a:lvl9pPr>
          </a:lstStyle>
          <a:p>
            <a:fld id="{6223BF32-8F19-418D-A1D9-60BF6AAC1C0F}" type="slidenum">
              <a:rPr lang="en-US" sz="800"/>
              <a:pPr/>
              <a:t>58</a:t>
            </a:fld>
            <a:endParaRPr lang="en-US" sz="800"/>
          </a:p>
        </p:txBody>
      </p:sp>
      <p:sp>
        <p:nvSpPr>
          <p:cNvPr id="131075" name="Rectangle 2"/>
          <p:cNvSpPr>
            <a:spLocks noGrp="1" noRot="1" noChangeAspect="1" noChangeArrowheads="1" noTextEdit="1"/>
          </p:cNvSpPr>
          <p:nvPr>
            <p:ph type="sldImg"/>
          </p:nvPr>
        </p:nvSpPr>
        <p:spPr>
          <a:xfrm>
            <a:off x="1243013" y="565150"/>
            <a:ext cx="4381500" cy="3286125"/>
          </a:xfrm>
          <a:ln/>
        </p:spPr>
      </p:sp>
      <p:sp>
        <p:nvSpPr>
          <p:cNvPr id="131076" name="Rectangle 3"/>
          <p:cNvSpPr>
            <a:spLocks noGrp="1" noChangeArrowheads="1"/>
          </p:cNvSpPr>
          <p:nvPr>
            <p:ph type="body" idx="1"/>
          </p:nvPr>
        </p:nvSpPr>
        <p:spPr>
          <a:xfrm>
            <a:off x="858809" y="3998155"/>
            <a:ext cx="5160645" cy="4307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2" tIns="44955" rIns="89912" bIns="44955"/>
          <a:lstStyle/>
          <a:p>
            <a:pPr defTabSz="899404"/>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a:defRPr sz="2400">
                <a:solidFill>
                  <a:schemeClr val="tx1"/>
                </a:solidFill>
                <a:latin typeface="Arial" pitchFamily="34" charset="0"/>
              </a:defRPr>
            </a:lvl1pPr>
            <a:lvl2pPr marL="730766" indent="-281064" defTabSz="886912">
              <a:defRPr sz="2400">
                <a:solidFill>
                  <a:schemeClr val="tx1"/>
                </a:solidFill>
                <a:latin typeface="Arial" pitchFamily="34" charset="0"/>
              </a:defRPr>
            </a:lvl2pPr>
            <a:lvl3pPr marL="1124255" indent="-224851" defTabSz="886912">
              <a:defRPr sz="2400">
                <a:solidFill>
                  <a:schemeClr val="tx1"/>
                </a:solidFill>
                <a:latin typeface="Arial" pitchFamily="34" charset="0"/>
              </a:defRPr>
            </a:lvl3pPr>
            <a:lvl4pPr marL="1573957" indent="-224851" defTabSz="886912">
              <a:defRPr sz="2400">
                <a:solidFill>
                  <a:schemeClr val="tx1"/>
                </a:solidFill>
                <a:latin typeface="Arial" pitchFamily="34" charset="0"/>
              </a:defRPr>
            </a:lvl4pPr>
            <a:lvl5pPr marL="2023659" indent="-224851" defTabSz="886912">
              <a:defRPr sz="2400">
                <a:solidFill>
                  <a:schemeClr val="tx1"/>
                </a:solidFill>
                <a:latin typeface="Arial" pitchFamily="34" charset="0"/>
              </a:defRPr>
            </a:lvl5pPr>
            <a:lvl6pPr marL="2473361" indent="-224851" algn="ctr" defTabSz="886912" eaLnBrk="0" fontAlgn="base" hangingPunct="0">
              <a:lnSpc>
                <a:spcPct val="90000"/>
              </a:lnSpc>
              <a:spcBef>
                <a:spcPct val="0"/>
              </a:spcBef>
              <a:spcAft>
                <a:spcPct val="0"/>
              </a:spcAft>
              <a:defRPr sz="2400">
                <a:solidFill>
                  <a:schemeClr val="tx1"/>
                </a:solidFill>
                <a:latin typeface="Arial" pitchFamily="34" charset="0"/>
              </a:defRPr>
            </a:lvl6pPr>
            <a:lvl7pPr marL="2923062" indent="-224851" algn="ctr" defTabSz="886912" eaLnBrk="0" fontAlgn="base" hangingPunct="0">
              <a:lnSpc>
                <a:spcPct val="90000"/>
              </a:lnSpc>
              <a:spcBef>
                <a:spcPct val="0"/>
              </a:spcBef>
              <a:spcAft>
                <a:spcPct val="0"/>
              </a:spcAft>
              <a:defRPr sz="2400">
                <a:solidFill>
                  <a:schemeClr val="tx1"/>
                </a:solidFill>
                <a:latin typeface="Arial" pitchFamily="34" charset="0"/>
              </a:defRPr>
            </a:lvl7pPr>
            <a:lvl8pPr marL="3372764" indent="-224851" algn="ctr" defTabSz="886912" eaLnBrk="0" fontAlgn="base" hangingPunct="0">
              <a:lnSpc>
                <a:spcPct val="90000"/>
              </a:lnSpc>
              <a:spcBef>
                <a:spcPct val="0"/>
              </a:spcBef>
              <a:spcAft>
                <a:spcPct val="0"/>
              </a:spcAft>
              <a:defRPr sz="2400">
                <a:solidFill>
                  <a:schemeClr val="tx1"/>
                </a:solidFill>
                <a:latin typeface="Arial" pitchFamily="34" charset="0"/>
              </a:defRPr>
            </a:lvl8pPr>
            <a:lvl9pPr marL="3822466" indent="-224851" algn="ctr" defTabSz="886912" eaLnBrk="0" fontAlgn="base" hangingPunct="0">
              <a:lnSpc>
                <a:spcPct val="90000"/>
              </a:lnSpc>
              <a:spcBef>
                <a:spcPct val="0"/>
              </a:spcBef>
              <a:spcAft>
                <a:spcPct val="0"/>
              </a:spcAft>
              <a:defRPr sz="2400">
                <a:solidFill>
                  <a:schemeClr val="tx1"/>
                </a:solidFill>
                <a:latin typeface="Arial" pitchFamily="34" charset="0"/>
              </a:defRPr>
            </a:lvl9pPr>
          </a:lstStyle>
          <a:p>
            <a:fld id="{64570494-F30A-442B-AA48-735F3E6047CB}" type="slidenum">
              <a:rPr lang="en-US" sz="800"/>
              <a:pPr/>
              <a:t>59</a:t>
            </a:fld>
            <a:endParaRPr lang="en-US" sz="800"/>
          </a:p>
        </p:txBody>
      </p:sp>
      <p:sp>
        <p:nvSpPr>
          <p:cNvPr id="132099" name="Rectangle 2"/>
          <p:cNvSpPr>
            <a:spLocks noGrp="1" noRot="1" noChangeAspect="1" noChangeArrowheads="1" noTextEdit="1"/>
          </p:cNvSpPr>
          <p:nvPr>
            <p:ph type="sldImg"/>
          </p:nvPr>
        </p:nvSpPr>
        <p:spPr>
          <a:xfrm>
            <a:off x="1243013" y="565150"/>
            <a:ext cx="4381500" cy="3286125"/>
          </a:xfrm>
          <a:ln/>
        </p:spPr>
      </p:sp>
      <p:sp>
        <p:nvSpPr>
          <p:cNvPr id="132100" name="Rectangle 3"/>
          <p:cNvSpPr>
            <a:spLocks noGrp="1" noChangeArrowheads="1"/>
          </p:cNvSpPr>
          <p:nvPr>
            <p:ph type="body" idx="1"/>
          </p:nvPr>
        </p:nvSpPr>
        <p:spPr>
          <a:xfrm>
            <a:off x="858809" y="3998155"/>
            <a:ext cx="5160645" cy="4307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2" tIns="44955" rIns="89912" bIns="44955"/>
          <a:lstStyle/>
          <a:p>
            <a:pPr defTabSz="899404"/>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a:defRPr sz="2400">
                <a:solidFill>
                  <a:schemeClr val="tx1"/>
                </a:solidFill>
                <a:latin typeface="Arial" pitchFamily="34" charset="0"/>
              </a:defRPr>
            </a:lvl1pPr>
            <a:lvl2pPr marL="730766" indent="-281064" defTabSz="886912">
              <a:defRPr sz="2400">
                <a:solidFill>
                  <a:schemeClr val="tx1"/>
                </a:solidFill>
                <a:latin typeface="Arial" pitchFamily="34" charset="0"/>
              </a:defRPr>
            </a:lvl2pPr>
            <a:lvl3pPr marL="1124255" indent="-224851" defTabSz="886912">
              <a:defRPr sz="2400">
                <a:solidFill>
                  <a:schemeClr val="tx1"/>
                </a:solidFill>
                <a:latin typeface="Arial" pitchFamily="34" charset="0"/>
              </a:defRPr>
            </a:lvl3pPr>
            <a:lvl4pPr marL="1573957" indent="-224851" defTabSz="886912">
              <a:defRPr sz="2400">
                <a:solidFill>
                  <a:schemeClr val="tx1"/>
                </a:solidFill>
                <a:latin typeface="Arial" pitchFamily="34" charset="0"/>
              </a:defRPr>
            </a:lvl4pPr>
            <a:lvl5pPr marL="2023659" indent="-224851" defTabSz="886912">
              <a:defRPr sz="2400">
                <a:solidFill>
                  <a:schemeClr val="tx1"/>
                </a:solidFill>
                <a:latin typeface="Arial" pitchFamily="34" charset="0"/>
              </a:defRPr>
            </a:lvl5pPr>
            <a:lvl6pPr marL="2473361" indent="-224851" algn="ctr" defTabSz="886912" eaLnBrk="0" fontAlgn="base" hangingPunct="0">
              <a:lnSpc>
                <a:spcPct val="90000"/>
              </a:lnSpc>
              <a:spcBef>
                <a:spcPct val="0"/>
              </a:spcBef>
              <a:spcAft>
                <a:spcPct val="0"/>
              </a:spcAft>
              <a:defRPr sz="2400">
                <a:solidFill>
                  <a:schemeClr val="tx1"/>
                </a:solidFill>
                <a:latin typeface="Arial" pitchFamily="34" charset="0"/>
              </a:defRPr>
            </a:lvl6pPr>
            <a:lvl7pPr marL="2923062" indent="-224851" algn="ctr" defTabSz="886912" eaLnBrk="0" fontAlgn="base" hangingPunct="0">
              <a:lnSpc>
                <a:spcPct val="90000"/>
              </a:lnSpc>
              <a:spcBef>
                <a:spcPct val="0"/>
              </a:spcBef>
              <a:spcAft>
                <a:spcPct val="0"/>
              </a:spcAft>
              <a:defRPr sz="2400">
                <a:solidFill>
                  <a:schemeClr val="tx1"/>
                </a:solidFill>
                <a:latin typeface="Arial" pitchFamily="34" charset="0"/>
              </a:defRPr>
            </a:lvl7pPr>
            <a:lvl8pPr marL="3372764" indent="-224851" algn="ctr" defTabSz="886912" eaLnBrk="0" fontAlgn="base" hangingPunct="0">
              <a:lnSpc>
                <a:spcPct val="90000"/>
              </a:lnSpc>
              <a:spcBef>
                <a:spcPct val="0"/>
              </a:spcBef>
              <a:spcAft>
                <a:spcPct val="0"/>
              </a:spcAft>
              <a:defRPr sz="2400">
                <a:solidFill>
                  <a:schemeClr val="tx1"/>
                </a:solidFill>
                <a:latin typeface="Arial" pitchFamily="34" charset="0"/>
              </a:defRPr>
            </a:lvl8pPr>
            <a:lvl9pPr marL="3822466" indent="-224851" algn="ctr" defTabSz="886912" eaLnBrk="0" fontAlgn="base" hangingPunct="0">
              <a:lnSpc>
                <a:spcPct val="90000"/>
              </a:lnSpc>
              <a:spcBef>
                <a:spcPct val="0"/>
              </a:spcBef>
              <a:spcAft>
                <a:spcPct val="0"/>
              </a:spcAft>
              <a:defRPr sz="2400">
                <a:solidFill>
                  <a:schemeClr val="tx1"/>
                </a:solidFill>
                <a:latin typeface="Arial" pitchFamily="34" charset="0"/>
              </a:defRPr>
            </a:lvl9pPr>
          </a:lstStyle>
          <a:p>
            <a:fld id="{43452199-A0D7-4037-BF52-42F49FE6444B}" type="slidenum">
              <a:rPr lang="en-US" sz="800"/>
              <a:pPr/>
              <a:t>60</a:t>
            </a:fld>
            <a:endParaRPr lang="en-US" sz="800"/>
          </a:p>
        </p:txBody>
      </p:sp>
      <p:sp>
        <p:nvSpPr>
          <p:cNvPr id="133123" name="Rectangle 2"/>
          <p:cNvSpPr>
            <a:spLocks noGrp="1" noRot="1" noChangeAspect="1" noChangeArrowheads="1" noTextEdit="1"/>
          </p:cNvSpPr>
          <p:nvPr>
            <p:ph type="sldImg"/>
          </p:nvPr>
        </p:nvSpPr>
        <p:spPr>
          <a:xfrm>
            <a:off x="1243013" y="565150"/>
            <a:ext cx="4381500" cy="3286125"/>
          </a:xfrm>
          <a:ln/>
        </p:spPr>
      </p:sp>
      <p:sp>
        <p:nvSpPr>
          <p:cNvPr id="133124" name="Rectangle 3"/>
          <p:cNvSpPr>
            <a:spLocks noGrp="1" noChangeArrowheads="1"/>
          </p:cNvSpPr>
          <p:nvPr>
            <p:ph type="body" idx="1"/>
          </p:nvPr>
        </p:nvSpPr>
        <p:spPr>
          <a:xfrm>
            <a:off x="858809" y="3998155"/>
            <a:ext cx="5160645" cy="4307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2" tIns="44955" rIns="89912" bIns="44955"/>
          <a:lstStyle/>
          <a:p>
            <a:pPr defTabSz="899404"/>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4FAA6C9-9CDB-40B2-8247-CC998891A530}" type="slidenum">
              <a:rPr lang="en-US">
                <a:latin typeface="Arial" charset="0"/>
                <a:ea typeface="ＭＳ Ｐゴシック" pitchFamily="34" charset="-128"/>
              </a:rPr>
              <a:pPr/>
              <a:t>2</a:t>
            </a:fld>
            <a:endParaRPr lang="en-US">
              <a:latin typeface="Arial" charset="0"/>
              <a:ea typeface="ＭＳ Ｐゴシック" pitchFamily="34" charset="-128"/>
            </a:endParaRPr>
          </a:p>
        </p:txBody>
      </p:sp>
      <p:sp>
        <p:nvSpPr>
          <p:cNvPr id="58370"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5" tIns="0" rIns="18465" bIns="0" anchor="b"/>
          <a:lstStyle/>
          <a:p>
            <a:pPr algn="r" defTabSz="885825" eaLnBrk="0" hangingPunct="0">
              <a:lnSpc>
                <a:spcPct val="90000"/>
              </a:lnSpc>
            </a:pPr>
            <a:fld id="{3A5457E5-9262-4430-AAFD-C95A2D713956}" type="slidenum">
              <a:rPr lang="en-US" sz="1200">
                <a:solidFill>
                  <a:srgbClr val="000000"/>
                </a:solidFill>
              </a:rPr>
              <a:pPr algn="r" defTabSz="885825" eaLnBrk="0" hangingPunct="0">
                <a:lnSpc>
                  <a:spcPct val="90000"/>
                </a:lnSpc>
              </a:pPr>
              <a:t>2</a:t>
            </a:fld>
            <a:endParaRPr lang="en-US" sz="1200">
              <a:solidFill>
                <a:srgbClr val="000000"/>
              </a:solidFill>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a:xfrm>
            <a:off x="395288" y="4306888"/>
            <a:ext cx="5989637" cy="4183062"/>
          </a:xfrm>
          <a:ln/>
        </p:spPr>
        <p:txBody>
          <a:bodyPr lIns="93868" tIns="49242" rIns="93868" bIns="49242">
            <a:normAutofit fontScale="92500" lnSpcReduction="10000"/>
          </a:bodyPr>
          <a:lstStyle/>
          <a:p>
            <a:pPr fontAlgn="auto">
              <a:spcBef>
                <a:spcPts val="0"/>
              </a:spcBef>
              <a:spcAft>
                <a:spcPts val="0"/>
              </a:spcAft>
              <a:defRPr/>
            </a:pPr>
            <a:endParaRPr lang="en-GB" dirty="0">
              <a:latin typeface="Arial" pitchFamily="-10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a:defRPr sz="2400">
                <a:solidFill>
                  <a:schemeClr val="tx1"/>
                </a:solidFill>
                <a:latin typeface="Arial" pitchFamily="34" charset="0"/>
              </a:defRPr>
            </a:lvl1pPr>
            <a:lvl2pPr marL="730766" indent="-281064" defTabSz="886912">
              <a:defRPr sz="2400">
                <a:solidFill>
                  <a:schemeClr val="tx1"/>
                </a:solidFill>
                <a:latin typeface="Arial" pitchFamily="34" charset="0"/>
              </a:defRPr>
            </a:lvl2pPr>
            <a:lvl3pPr marL="1124255" indent="-224851" defTabSz="886912">
              <a:defRPr sz="2400">
                <a:solidFill>
                  <a:schemeClr val="tx1"/>
                </a:solidFill>
                <a:latin typeface="Arial" pitchFamily="34" charset="0"/>
              </a:defRPr>
            </a:lvl3pPr>
            <a:lvl4pPr marL="1573957" indent="-224851" defTabSz="886912">
              <a:defRPr sz="2400">
                <a:solidFill>
                  <a:schemeClr val="tx1"/>
                </a:solidFill>
                <a:latin typeface="Arial" pitchFamily="34" charset="0"/>
              </a:defRPr>
            </a:lvl4pPr>
            <a:lvl5pPr marL="2023659" indent="-224851" defTabSz="886912">
              <a:defRPr sz="2400">
                <a:solidFill>
                  <a:schemeClr val="tx1"/>
                </a:solidFill>
                <a:latin typeface="Arial" pitchFamily="34" charset="0"/>
              </a:defRPr>
            </a:lvl5pPr>
            <a:lvl6pPr marL="2473361" indent="-224851" algn="ctr" defTabSz="886912" eaLnBrk="0" fontAlgn="base" hangingPunct="0">
              <a:lnSpc>
                <a:spcPct val="90000"/>
              </a:lnSpc>
              <a:spcBef>
                <a:spcPct val="0"/>
              </a:spcBef>
              <a:spcAft>
                <a:spcPct val="0"/>
              </a:spcAft>
              <a:defRPr sz="2400">
                <a:solidFill>
                  <a:schemeClr val="tx1"/>
                </a:solidFill>
                <a:latin typeface="Arial" pitchFamily="34" charset="0"/>
              </a:defRPr>
            </a:lvl6pPr>
            <a:lvl7pPr marL="2923062" indent="-224851" algn="ctr" defTabSz="886912" eaLnBrk="0" fontAlgn="base" hangingPunct="0">
              <a:lnSpc>
                <a:spcPct val="90000"/>
              </a:lnSpc>
              <a:spcBef>
                <a:spcPct val="0"/>
              </a:spcBef>
              <a:spcAft>
                <a:spcPct val="0"/>
              </a:spcAft>
              <a:defRPr sz="2400">
                <a:solidFill>
                  <a:schemeClr val="tx1"/>
                </a:solidFill>
                <a:latin typeface="Arial" pitchFamily="34" charset="0"/>
              </a:defRPr>
            </a:lvl7pPr>
            <a:lvl8pPr marL="3372764" indent="-224851" algn="ctr" defTabSz="886912" eaLnBrk="0" fontAlgn="base" hangingPunct="0">
              <a:lnSpc>
                <a:spcPct val="90000"/>
              </a:lnSpc>
              <a:spcBef>
                <a:spcPct val="0"/>
              </a:spcBef>
              <a:spcAft>
                <a:spcPct val="0"/>
              </a:spcAft>
              <a:defRPr sz="2400">
                <a:solidFill>
                  <a:schemeClr val="tx1"/>
                </a:solidFill>
                <a:latin typeface="Arial" pitchFamily="34" charset="0"/>
              </a:defRPr>
            </a:lvl8pPr>
            <a:lvl9pPr marL="3822466" indent="-224851" algn="ctr" defTabSz="886912" eaLnBrk="0" fontAlgn="base" hangingPunct="0">
              <a:lnSpc>
                <a:spcPct val="90000"/>
              </a:lnSpc>
              <a:spcBef>
                <a:spcPct val="0"/>
              </a:spcBef>
              <a:spcAft>
                <a:spcPct val="0"/>
              </a:spcAft>
              <a:defRPr sz="2400">
                <a:solidFill>
                  <a:schemeClr val="tx1"/>
                </a:solidFill>
                <a:latin typeface="Arial" pitchFamily="34" charset="0"/>
              </a:defRPr>
            </a:lvl9pPr>
          </a:lstStyle>
          <a:p>
            <a:fld id="{8D34CADA-A6EB-4BBE-9EA2-B3302BD73A7C}" type="slidenum">
              <a:rPr lang="en-US" sz="800"/>
              <a:pPr/>
              <a:t>61</a:t>
            </a:fld>
            <a:endParaRPr lang="en-US" sz="800"/>
          </a:p>
        </p:txBody>
      </p:sp>
      <p:sp>
        <p:nvSpPr>
          <p:cNvPr id="134147" name="Rectangle 2"/>
          <p:cNvSpPr>
            <a:spLocks noGrp="1" noRot="1" noChangeAspect="1" noChangeArrowheads="1" noTextEdit="1"/>
          </p:cNvSpPr>
          <p:nvPr>
            <p:ph type="sldImg"/>
          </p:nvPr>
        </p:nvSpPr>
        <p:spPr>
          <a:xfrm>
            <a:off x="1243013" y="565150"/>
            <a:ext cx="4381500" cy="3286125"/>
          </a:xfrm>
          <a:ln/>
        </p:spPr>
      </p:sp>
      <p:sp>
        <p:nvSpPr>
          <p:cNvPr id="134148" name="Rectangle 3"/>
          <p:cNvSpPr>
            <a:spLocks noGrp="1" noChangeArrowheads="1"/>
          </p:cNvSpPr>
          <p:nvPr>
            <p:ph type="body" idx="1"/>
          </p:nvPr>
        </p:nvSpPr>
        <p:spPr>
          <a:xfrm>
            <a:off x="858809" y="3998155"/>
            <a:ext cx="5160645" cy="4307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2" tIns="44955" rIns="89912" bIns="44955"/>
          <a:lstStyle/>
          <a:p>
            <a:pPr defTabSz="899404"/>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a:defRPr sz="2400">
                <a:solidFill>
                  <a:schemeClr val="tx1"/>
                </a:solidFill>
                <a:latin typeface="Arial" pitchFamily="34" charset="0"/>
              </a:defRPr>
            </a:lvl1pPr>
            <a:lvl2pPr marL="730766" indent="-281064" defTabSz="886912">
              <a:defRPr sz="2400">
                <a:solidFill>
                  <a:schemeClr val="tx1"/>
                </a:solidFill>
                <a:latin typeface="Arial" pitchFamily="34" charset="0"/>
              </a:defRPr>
            </a:lvl2pPr>
            <a:lvl3pPr marL="1124255" indent="-224851" defTabSz="886912">
              <a:defRPr sz="2400">
                <a:solidFill>
                  <a:schemeClr val="tx1"/>
                </a:solidFill>
                <a:latin typeface="Arial" pitchFamily="34" charset="0"/>
              </a:defRPr>
            </a:lvl3pPr>
            <a:lvl4pPr marL="1573957" indent="-224851" defTabSz="886912">
              <a:defRPr sz="2400">
                <a:solidFill>
                  <a:schemeClr val="tx1"/>
                </a:solidFill>
                <a:latin typeface="Arial" pitchFamily="34" charset="0"/>
              </a:defRPr>
            </a:lvl4pPr>
            <a:lvl5pPr marL="2023659" indent="-224851" defTabSz="886912">
              <a:defRPr sz="2400">
                <a:solidFill>
                  <a:schemeClr val="tx1"/>
                </a:solidFill>
                <a:latin typeface="Arial" pitchFamily="34" charset="0"/>
              </a:defRPr>
            </a:lvl5pPr>
            <a:lvl6pPr marL="2473361" indent="-224851" algn="ctr" defTabSz="886912" eaLnBrk="0" fontAlgn="base" hangingPunct="0">
              <a:lnSpc>
                <a:spcPct val="90000"/>
              </a:lnSpc>
              <a:spcBef>
                <a:spcPct val="0"/>
              </a:spcBef>
              <a:spcAft>
                <a:spcPct val="0"/>
              </a:spcAft>
              <a:defRPr sz="2400">
                <a:solidFill>
                  <a:schemeClr val="tx1"/>
                </a:solidFill>
                <a:latin typeface="Arial" pitchFamily="34" charset="0"/>
              </a:defRPr>
            </a:lvl6pPr>
            <a:lvl7pPr marL="2923062" indent="-224851" algn="ctr" defTabSz="886912" eaLnBrk="0" fontAlgn="base" hangingPunct="0">
              <a:lnSpc>
                <a:spcPct val="90000"/>
              </a:lnSpc>
              <a:spcBef>
                <a:spcPct val="0"/>
              </a:spcBef>
              <a:spcAft>
                <a:spcPct val="0"/>
              </a:spcAft>
              <a:defRPr sz="2400">
                <a:solidFill>
                  <a:schemeClr val="tx1"/>
                </a:solidFill>
                <a:latin typeface="Arial" pitchFamily="34" charset="0"/>
              </a:defRPr>
            </a:lvl7pPr>
            <a:lvl8pPr marL="3372764" indent="-224851" algn="ctr" defTabSz="886912" eaLnBrk="0" fontAlgn="base" hangingPunct="0">
              <a:lnSpc>
                <a:spcPct val="90000"/>
              </a:lnSpc>
              <a:spcBef>
                <a:spcPct val="0"/>
              </a:spcBef>
              <a:spcAft>
                <a:spcPct val="0"/>
              </a:spcAft>
              <a:defRPr sz="2400">
                <a:solidFill>
                  <a:schemeClr val="tx1"/>
                </a:solidFill>
                <a:latin typeface="Arial" pitchFamily="34" charset="0"/>
              </a:defRPr>
            </a:lvl8pPr>
            <a:lvl9pPr marL="3822466" indent="-224851" algn="ctr" defTabSz="886912" eaLnBrk="0" fontAlgn="base" hangingPunct="0">
              <a:lnSpc>
                <a:spcPct val="90000"/>
              </a:lnSpc>
              <a:spcBef>
                <a:spcPct val="0"/>
              </a:spcBef>
              <a:spcAft>
                <a:spcPct val="0"/>
              </a:spcAft>
              <a:defRPr sz="2400">
                <a:solidFill>
                  <a:schemeClr val="tx1"/>
                </a:solidFill>
                <a:latin typeface="Arial" pitchFamily="34" charset="0"/>
              </a:defRPr>
            </a:lvl9pPr>
          </a:lstStyle>
          <a:p>
            <a:fld id="{A7FFB96E-FE30-4469-AA5E-AF9ACDA2CACA}" type="slidenum">
              <a:rPr lang="en-US" sz="800"/>
              <a:pPr/>
              <a:t>62</a:t>
            </a:fld>
            <a:endParaRPr lang="en-US" sz="800"/>
          </a:p>
        </p:txBody>
      </p:sp>
      <p:sp>
        <p:nvSpPr>
          <p:cNvPr id="135171" name="Rectangle 2"/>
          <p:cNvSpPr>
            <a:spLocks noGrp="1" noRot="1" noChangeAspect="1" noChangeArrowheads="1" noTextEdit="1"/>
          </p:cNvSpPr>
          <p:nvPr>
            <p:ph type="sldImg"/>
          </p:nvPr>
        </p:nvSpPr>
        <p:spPr>
          <a:xfrm>
            <a:off x="1243013" y="565150"/>
            <a:ext cx="4381500" cy="3286125"/>
          </a:xfrm>
          <a:ln/>
        </p:spPr>
      </p:sp>
      <p:sp>
        <p:nvSpPr>
          <p:cNvPr id="135172" name="Rectangle 3"/>
          <p:cNvSpPr>
            <a:spLocks noGrp="1" noChangeArrowheads="1"/>
          </p:cNvSpPr>
          <p:nvPr>
            <p:ph type="body" idx="1"/>
          </p:nvPr>
        </p:nvSpPr>
        <p:spPr>
          <a:xfrm>
            <a:off x="858809" y="3998155"/>
            <a:ext cx="5160645" cy="4307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2" tIns="44955" rIns="89912" bIns="44955"/>
          <a:lstStyle/>
          <a:p>
            <a:pPr defTabSz="899404"/>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4FAA6C9-9CDB-40B2-8247-CC998891A530}" type="slidenum">
              <a:rPr lang="en-US">
                <a:latin typeface="Arial" charset="0"/>
                <a:ea typeface="ＭＳ Ｐゴシック" pitchFamily="34" charset="-128"/>
              </a:rPr>
              <a:pPr/>
              <a:t>63</a:t>
            </a:fld>
            <a:endParaRPr lang="en-US">
              <a:latin typeface="Arial" charset="0"/>
              <a:ea typeface="ＭＳ Ｐゴシック" pitchFamily="34" charset="-128"/>
            </a:endParaRPr>
          </a:p>
        </p:txBody>
      </p:sp>
      <p:sp>
        <p:nvSpPr>
          <p:cNvPr id="58370"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5" tIns="0" rIns="18465" bIns="0" anchor="b"/>
          <a:lstStyle/>
          <a:p>
            <a:pPr algn="r" defTabSz="885825" eaLnBrk="0" hangingPunct="0">
              <a:lnSpc>
                <a:spcPct val="90000"/>
              </a:lnSpc>
            </a:pPr>
            <a:fld id="{3A5457E5-9262-4430-AAFD-C95A2D713956}" type="slidenum">
              <a:rPr lang="en-US" sz="1200">
                <a:solidFill>
                  <a:srgbClr val="000000"/>
                </a:solidFill>
              </a:rPr>
              <a:pPr algn="r" defTabSz="885825" eaLnBrk="0" hangingPunct="0">
                <a:lnSpc>
                  <a:spcPct val="90000"/>
                </a:lnSpc>
              </a:pPr>
              <a:t>63</a:t>
            </a:fld>
            <a:endParaRPr lang="en-US" sz="1200">
              <a:solidFill>
                <a:srgbClr val="000000"/>
              </a:solidFill>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a:xfrm>
            <a:off x="395288" y="4306888"/>
            <a:ext cx="5989637" cy="4183062"/>
          </a:xfrm>
          <a:ln/>
        </p:spPr>
        <p:txBody>
          <a:bodyPr lIns="93868" tIns="49242" rIns="93868" bIns="49242">
            <a:normAutofit fontScale="92500" lnSpcReduction="10000"/>
          </a:bodyPr>
          <a:lstStyle/>
          <a:p>
            <a:pPr fontAlgn="auto">
              <a:spcBef>
                <a:spcPts val="0"/>
              </a:spcBef>
              <a:spcAft>
                <a:spcPts val="0"/>
              </a:spcAft>
              <a:defRPr/>
            </a:pPr>
            <a:endParaRPr lang="en-GB" dirty="0">
              <a:latin typeface="Arial" pitchFamily="-105"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DA9CA094-EE08-4C7D-A18C-999C0C4C2DE4}" type="slidenum">
              <a:rPr lang="en-US" sz="800"/>
              <a:pPr/>
              <a:t>64</a:t>
            </a:fld>
            <a:endParaRPr lang="en-US" sz="800"/>
          </a:p>
        </p:txBody>
      </p:sp>
      <p:sp>
        <p:nvSpPr>
          <p:cNvPr id="876547" name="Rectangle 2"/>
          <p:cNvSpPr>
            <a:spLocks noGrp="1" noRot="1" noChangeAspect="1" noChangeArrowheads="1" noTextEdit="1"/>
          </p:cNvSpPr>
          <p:nvPr>
            <p:ph type="sldImg"/>
          </p:nvPr>
        </p:nvSpPr>
        <p:spPr>
          <a:xfrm>
            <a:off x="842963" y="239713"/>
            <a:ext cx="5233987" cy="3927475"/>
          </a:xfrm>
          <a:ln/>
        </p:spPr>
      </p:sp>
      <p:sp>
        <p:nvSpPr>
          <p:cNvPr id="876548"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373BA77D-3152-4285-9836-BF44178AC066}" type="slidenum">
              <a:rPr lang="en-US" sz="800"/>
              <a:pPr/>
              <a:t>65</a:t>
            </a:fld>
            <a:endParaRPr lang="en-US" sz="800"/>
          </a:p>
        </p:txBody>
      </p:sp>
      <p:sp>
        <p:nvSpPr>
          <p:cNvPr id="877571" name="Rectangle 2"/>
          <p:cNvSpPr>
            <a:spLocks noGrp="1" noRot="1" noChangeAspect="1" noChangeArrowheads="1" noTextEdit="1"/>
          </p:cNvSpPr>
          <p:nvPr>
            <p:ph type="sldImg"/>
          </p:nvPr>
        </p:nvSpPr>
        <p:spPr>
          <a:xfrm>
            <a:off x="842963" y="239713"/>
            <a:ext cx="5233987" cy="3927475"/>
          </a:xfrm>
          <a:ln/>
        </p:spPr>
      </p:sp>
      <p:sp>
        <p:nvSpPr>
          <p:cNvPr id="877572"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19B6352A-4208-4C73-ABA7-9BCC30E48756}" type="slidenum">
              <a:rPr lang="en-US" sz="800"/>
              <a:pPr/>
              <a:t>66</a:t>
            </a:fld>
            <a:endParaRPr lang="en-US" sz="800"/>
          </a:p>
        </p:txBody>
      </p:sp>
      <p:sp>
        <p:nvSpPr>
          <p:cNvPr id="878595" name="Rectangle 2"/>
          <p:cNvSpPr>
            <a:spLocks noGrp="1" noRot="1" noChangeAspect="1" noChangeArrowheads="1" noTextEdit="1"/>
          </p:cNvSpPr>
          <p:nvPr>
            <p:ph type="sldImg"/>
          </p:nvPr>
        </p:nvSpPr>
        <p:spPr>
          <a:xfrm>
            <a:off x="842963" y="239713"/>
            <a:ext cx="5233987" cy="3927475"/>
          </a:xfrm>
          <a:ln/>
        </p:spPr>
      </p:sp>
      <p:sp>
        <p:nvSpPr>
          <p:cNvPr id="878596"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F9B21247-78DA-429B-A2D8-E189AE1C7C21}" type="slidenum">
              <a:rPr lang="en-US" sz="800"/>
              <a:pPr/>
              <a:t>67</a:t>
            </a:fld>
            <a:endParaRPr lang="en-US" sz="800"/>
          </a:p>
        </p:txBody>
      </p:sp>
      <p:sp>
        <p:nvSpPr>
          <p:cNvPr id="879619" name="Rectangle 2"/>
          <p:cNvSpPr>
            <a:spLocks noGrp="1" noRot="1" noChangeAspect="1" noChangeArrowheads="1" noTextEdit="1"/>
          </p:cNvSpPr>
          <p:nvPr>
            <p:ph type="sldImg"/>
          </p:nvPr>
        </p:nvSpPr>
        <p:spPr>
          <a:xfrm>
            <a:off x="842963" y="239713"/>
            <a:ext cx="5233987" cy="3927475"/>
          </a:xfrm>
          <a:ln/>
        </p:spPr>
      </p:sp>
      <p:sp>
        <p:nvSpPr>
          <p:cNvPr id="879620"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D1F10761-3035-413F-8424-9E83D48A72E2}" type="slidenum">
              <a:rPr lang="en-US" sz="800"/>
              <a:pPr/>
              <a:t>68</a:t>
            </a:fld>
            <a:endParaRPr lang="en-US" sz="800"/>
          </a:p>
        </p:txBody>
      </p:sp>
      <p:sp>
        <p:nvSpPr>
          <p:cNvPr id="880643" name="Rectangle 2"/>
          <p:cNvSpPr>
            <a:spLocks noGrp="1" noRot="1" noChangeAspect="1" noChangeArrowheads="1" noTextEdit="1"/>
          </p:cNvSpPr>
          <p:nvPr>
            <p:ph type="sldImg"/>
          </p:nvPr>
        </p:nvSpPr>
        <p:spPr>
          <a:xfrm>
            <a:off x="842963" y="239713"/>
            <a:ext cx="5233987" cy="3927475"/>
          </a:xfrm>
          <a:ln/>
        </p:spPr>
      </p:sp>
      <p:sp>
        <p:nvSpPr>
          <p:cNvPr id="880644"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13877101-3B96-4F8D-A959-F78C7BB15C03}" type="slidenum">
              <a:rPr lang="en-US" sz="800"/>
              <a:pPr/>
              <a:t>69</a:t>
            </a:fld>
            <a:endParaRPr lang="en-US" sz="800"/>
          </a:p>
        </p:txBody>
      </p:sp>
      <p:sp>
        <p:nvSpPr>
          <p:cNvPr id="881667" name="Rectangle 2"/>
          <p:cNvSpPr>
            <a:spLocks noGrp="1" noRot="1" noChangeAspect="1" noChangeArrowheads="1" noTextEdit="1"/>
          </p:cNvSpPr>
          <p:nvPr>
            <p:ph type="sldImg"/>
          </p:nvPr>
        </p:nvSpPr>
        <p:spPr>
          <a:xfrm>
            <a:off x="842963" y="239713"/>
            <a:ext cx="5233987" cy="3927475"/>
          </a:xfrm>
          <a:ln/>
        </p:spPr>
      </p:sp>
      <p:sp>
        <p:nvSpPr>
          <p:cNvPr id="881668"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93D3D357-1B05-4302-A1D4-CA80C867CC34}" type="slidenum">
              <a:rPr lang="en-US" sz="800"/>
              <a:pPr/>
              <a:t>70</a:t>
            </a:fld>
            <a:endParaRPr lang="en-US" sz="800"/>
          </a:p>
        </p:txBody>
      </p:sp>
      <p:sp>
        <p:nvSpPr>
          <p:cNvPr id="882691" name="Rectangle 2"/>
          <p:cNvSpPr>
            <a:spLocks noGrp="1" noRot="1" noChangeAspect="1" noChangeArrowheads="1" noTextEdit="1"/>
          </p:cNvSpPr>
          <p:nvPr>
            <p:ph type="sldImg"/>
          </p:nvPr>
        </p:nvSpPr>
        <p:spPr>
          <a:xfrm>
            <a:off x="842963" y="239713"/>
            <a:ext cx="5233987" cy="3927475"/>
          </a:xfrm>
          <a:ln/>
        </p:spPr>
      </p:sp>
      <p:sp>
        <p:nvSpPr>
          <p:cNvPr id="882692"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4FAA6C9-9CDB-40B2-8247-CC998891A530}" type="slidenum">
              <a:rPr lang="en-US">
                <a:latin typeface="Arial" charset="0"/>
                <a:ea typeface="ＭＳ Ｐゴシック" pitchFamily="34" charset="-128"/>
              </a:rPr>
              <a:pPr/>
              <a:t>4</a:t>
            </a:fld>
            <a:endParaRPr lang="en-US">
              <a:latin typeface="Arial" charset="0"/>
              <a:ea typeface="ＭＳ Ｐゴシック" pitchFamily="34" charset="-128"/>
            </a:endParaRPr>
          </a:p>
        </p:txBody>
      </p:sp>
      <p:sp>
        <p:nvSpPr>
          <p:cNvPr id="58370"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5" tIns="0" rIns="18465" bIns="0" anchor="b"/>
          <a:lstStyle/>
          <a:p>
            <a:pPr algn="r" defTabSz="885825" eaLnBrk="0" hangingPunct="0">
              <a:lnSpc>
                <a:spcPct val="90000"/>
              </a:lnSpc>
            </a:pPr>
            <a:fld id="{3A5457E5-9262-4430-AAFD-C95A2D713956}" type="slidenum">
              <a:rPr lang="en-US" sz="1200">
                <a:solidFill>
                  <a:srgbClr val="000000"/>
                </a:solidFill>
              </a:rPr>
              <a:pPr algn="r" defTabSz="885825" eaLnBrk="0" hangingPunct="0">
                <a:lnSpc>
                  <a:spcPct val="90000"/>
                </a:lnSpc>
              </a:pPr>
              <a:t>4</a:t>
            </a:fld>
            <a:endParaRPr lang="en-US" sz="1200">
              <a:solidFill>
                <a:srgbClr val="000000"/>
              </a:solidFill>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a:xfrm>
            <a:off x="395288" y="4306888"/>
            <a:ext cx="5989637" cy="4183062"/>
          </a:xfrm>
          <a:ln/>
        </p:spPr>
        <p:txBody>
          <a:bodyPr lIns="93868" tIns="49242" rIns="93868" bIns="49242">
            <a:normAutofit fontScale="92500" lnSpcReduction="10000"/>
          </a:bodyPr>
          <a:lstStyle/>
          <a:p>
            <a:pPr fontAlgn="auto">
              <a:spcBef>
                <a:spcPts val="0"/>
              </a:spcBef>
              <a:spcAft>
                <a:spcPts val="0"/>
              </a:spcAft>
              <a:defRPr/>
            </a:pPr>
            <a:endParaRPr lang="en-GB" dirty="0">
              <a:latin typeface="Arial" pitchFamily="-105"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F86F9510-FB50-4AAF-B020-F242E039EDB2}" type="slidenum">
              <a:rPr lang="en-US" sz="800"/>
              <a:pPr/>
              <a:t>71</a:t>
            </a:fld>
            <a:endParaRPr lang="en-US" sz="800"/>
          </a:p>
        </p:txBody>
      </p:sp>
      <p:sp>
        <p:nvSpPr>
          <p:cNvPr id="883715" name="Rectangle 2"/>
          <p:cNvSpPr>
            <a:spLocks noGrp="1" noRot="1" noChangeAspect="1" noChangeArrowheads="1" noTextEdit="1"/>
          </p:cNvSpPr>
          <p:nvPr>
            <p:ph type="sldImg"/>
          </p:nvPr>
        </p:nvSpPr>
        <p:spPr>
          <a:xfrm>
            <a:off x="842963" y="239713"/>
            <a:ext cx="5233987" cy="3927475"/>
          </a:xfrm>
          <a:ln/>
        </p:spPr>
      </p:sp>
      <p:sp>
        <p:nvSpPr>
          <p:cNvPr id="883716"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3D99D2F5-1F84-482B-A4EC-C81E7C79B50C}" type="slidenum">
              <a:rPr lang="en-US" sz="800"/>
              <a:pPr/>
              <a:t>72</a:t>
            </a:fld>
            <a:endParaRPr lang="en-US" sz="800"/>
          </a:p>
        </p:txBody>
      </p:sp>
      <p:sp>
        <p:nvSpPr>
          <p:cNvPr id="884739" name="Rectangle 2"/>
          <p:cNvSpPr>
            <a:spLocks noGrp="1" noRot="1" noChangeAspect="1" noChangeArrowheads="1" noTextEdit="1"/>
          </p:cNvSpPr>
          <p:nvPr>
            <p:ph type="sldImg"/>
          </p:nvPr>
        </p:nvSpPr>
        <p:spPr>
          <a:xfrm>
            <a:off x="685800" y="180975"/>
            <a:ext cx="5424488" cy="4070350"/>
          </a:xfrm>
          <a:ln/>
        </p:spPr>
      </p:sp>
      <p:sp>
        <p:nvSpPr>
          <p:cNvPr id="884740" name="Rectangle 3"/>
          <p:cNvSpPr>
            <a:spLocks noGrp="1" noChangeArrowheads="1"/>
          </p:cNvSpPr>
          <p:nvPr>
            <p:ph type="body" idx="1"/>
          </p:nvPr>
        </p:nvSpPr>
        <p:spPr>
          <a:xfrm>
            <a:off x="342305" y="4395108"/>
            <a:ext cx="6143625" cy="43376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19" tIns="38560" rIns="77119" bIns="38560"/>
          <a:lstStyle/>
          <a:p>
            <a:pPr eaLnBrk="1" hangingPunct="1"/>
            <a:r>
              <a:rPr lang="en-GB">
                <a:latin typeface="Arial" pitchFamily="34" charset="0"/>
              </a:rPr>
              <a:t>In the case of MPLS VPN, the P routers cannot send the ICMP messages back to the packet’s source, since the P routers do not have the route to this ip address. In MPLS networks, this could be solved by introducing a default route into the IGP of the MPLS cloud. This default route would then take the ICMP message to a router with full routing information. In MPLS VPN this would be a PE router with full routing tables of all VPNs. But, since the ip addressing of VPNs can be overlapping, this is not possible. The ICMP message that would have followed the default route and ended up at that PE router with full routing information would not know for which VPN the ICMP messages is destined. The reason for this is that the second label (the one designating the exit PE/BGP router and designating the VPN) is gone.</a:t>
            </a:r>
          </a:p>
          <a:p>
            <a:pPr eaLnBrk="1" hangingPunct="1"/>
            <a:r>
              <a:rPr lang="en-GB">
                <a:latin typeface="Arial" pitchFamily="34" charset="0"/>
              </a:rPr>
              <a:t>The solution is as follows : in order to send the ICMP message to the source of a packet, the label stack is copied from the original packet to the ICMP message. This will cause the message to proceed in the direction of the original packet’s destination, rather then it’s source. The labeled ICMP message will continue until the destination PE. At this PE, the packet is forwarded according to the label(s) to the CE as an IP packet.  The CE then forwards the ICMP packet back to the original packet’s ip source address.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A6F88E0C-1C0C-448A-ACBD-03CD72BF8EDC}" type="slidenum">
              <a:rPr lang="en-US" sz="800"/>
              <a:pPr/>
              <a:t>73</a:t>
            </a:fld>
            <a:endParaRPr lang="en-US" sz="800"/>
          </a:p>
        </p:txBody>
      </p:sp>
      <p:sp>
        <p:nvSpPr>
          <p:cNvPr id="885763" name="Rectangle 2"/>
          <p:cNvSpPr>
            <a:spLocks noGrp="1" noRot="1" noChangeAspect="1" noChangeArrowheads="1" noTextEdit="1"/>
          </p:cNvSpPr>
          <p:nvPr>
            <p:ph type="sldImg"/>
          </p:nvPr>
        </p:nvSpPr>
        <p:spPr>
          <a:xfrm>
            <a:off x="685800" y="180975"/>
            <a:ext cx="5424488" cy="4070350"/>
          </a:xfrm>
          <a:ln/>
        </p:spPr>
      </p:sp>
      <p:sp>
        <p:nvSpPr>
          <p:cNvPr id="885764" name="Rectangle 3"/>
          <p:cNvSpPr>
            <a:spLocks noGrp="1" noChangeArrowheads="1"/>
          </p:cNvSpPr>
          <p:nvPr>
            <p:ph type="body" idx="1"/>
          </p:nvPr>
        </p:nvSpPr>
        <p:spPr>
          <a:xfrm>
            <a:off x="342305" y="4395108"/>
            <a:ext cx="6143625" cy="43376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19" tIns="38560" rIns="77119" bIns="38560"/>
          <a:lstStyle/>
          <a:p>
            <a:pPr eaLnBrk="1" hangingPunct="1"/>
            <a:r>
              <a:rPr lang="en-GB">
                <a:latin typeface="Arial" pitchFamily="34" charset="0"/>
              </a:rPr>
              <a:t>In the case of MPLS VPN, the P routers cannot send the ICMP messages back to the packet’s source, since the P routers do not have the route to this ip address. In MPLS networks, this could be solved by introducing a default route into the IGP of the MPLS cloud. This default route would then take the ICMP message to a router with full routing information. In MPLS VPN this would be a PE router with full routing tables of all VPNs. But, since the ip addressing of VPNs can be overlapping, this is not possible. The ICMP message that would have followed the default route and ended up at that PE router with full routing information would not know for which VPN the ICMP messages is destined. The reason for this is that the second label (the one designating the exit PE/BGP router and designating the VPN) is gone.</a:t>
            </a:r>
          </a:p>
          <a:p>
            <a:pPr eaLnBrk="1" hangingPunct="1"/>
            <a:r>
              <a:rPr lang="en-GB">
                <a:latin typeface="Arial" pitchFamily="34" charset="0"/>
              </a:rPr>
              <a:t>The solution is as follows : in order to send the ICMP message to the source of a packet, the label stack is copied from the original packet to the ICMP message. This will cause the message to proceed in the direction of the original packet’s destination, rather then it’s source. The labeled ICMP message will continue until the destination PE. At this PE, the packet is forwarded according to the label(s) to the CE as an IP packet.  The CE then forwards the ICMP packet back to the original packet’s ip source address.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8BB46EDA-24DF-4521-9249-309DF07C1A8B}" type="slidenum">
              <a:rPr lang="en-US" sz="800"/>
              <a:pPr/>
              <a:t>74</a:t>
            </a:fld>
            <a:endParaRPr lang="en-US" sz="800"/>
          </a:p>
        </p:txBody>
      </p:sp>
      <p:sp>
        <p:nvSpPr>
          <p:cNvPr id="887811" name="Rectangle 2"/>
          <p:cNvSpPr>
            <a:spLocks noGrp="1" noRot="1" noChangeAspect="1" noChangeArrowheads="1" noTextEdit="1"/>
          </p:cNvSpPr>
          <p:nvPr>
            <p:ph type="sldImg"/>
          </p:nvPr>
        </p:nvSpPr>
        <p:spPr>
          <a:xfrm>
            <a:off x="842963" y="239713"/>
            <a:ext cx="5233987" cy="3927475"/>
          </a:xfrm>
          <a:ln/>
        </p:spPr>
      </p:sp>
      <p:sp>
        <p:nvSpPr>
          <p:cNvPr id="887812"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21F34BD8-2780-45B8-9495-BEB19E2EA528}" type="slidenum">
              <a:rPr lang="en-US" sz="800"/>
              <a:pPr/>
              <a:t>75</a:t>
            </a:fld>
            <a:endParaRPr lang="en-US" sz="800"/>
          </a:p>
        </p:txBody>
      </p:sp>
      <p:sp>
        <p:nvSpPr>
          <p:cNvPr id="888835" name="Rectangle 2"/>
          <p:cNvSpPr>
            <a:spLocks noGrp="1" noRot="1" noChangeAspect="1" noChangeArrowheads="1" noTextEdit="1"/>
          </p:cNvSpPr>
          <p:nvPr>
            <p:ph type="sldImg"/>
          </p:nvPr>
        </p:nvSpPr>
        <p:spPr>
          <a:xfrm>
            <a:off x="842963" y="239713"/>
            <a:ext cx="5233987" cy="3927475"/>
          </a:xfrm>
          <a:ln/>
        </p:spPr>
      </p:sp>
      <p:sp>
        <p:nvSpPr>
          <p:cNvPr id="888836"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551111F8-1647-49B7-97B0-BBC5D66D35EF}" type="slidenum">
              <a:rPr lang="en-US" sz="800"/>
              <a:pPr/>
              <a:t>76</a:t>
            </a:fld>
            <a:endParaRPr lang="en-US" sz="800"/>
          </a:p>
        </p:txBody>
      </p:sp>
      <p:sp>
        <p:nvSpPr>
          <p:cNvPr id="889859" name="Rectangle 2"/>
          <p:cNvSpPr>
            <a:spLocks noGrp="1" noRot="1" noChangeAspect="1" noChangeArrowheads="1" noTextEdit="1"/>
          </p:cNvSpPr>
          <p:nvPr>
            <p:ph type="sldImg"/>
          </p:nvPr>
        </p:nvSpPr>
        <p:spPr>
          <a:xfrm>
            <a:off x="842963" y="239713"/>
            <a:ext cx="5233987" cy="3927475"/>
          </a:xfrm>
          <a:ln/>
        </p:spPr>
      </p:sp>
      <p:sp>
        <p:nvSpPr>
          <p:cNvPr id="889860" name="Rectangle 3"/>
          <p:cNvSpPr>
            <a:spLocks noGrp="1" noChangeArrowheads="1"/>
          </p:cNvSpPr>
          <p:nvPr>
            <p:ph type="body" idx="1"/>
          </p:nvPr>
        </p:nvSpPr>
        <p:spPr>
          <a:xfrm>
            <a:off x="397372" y="4307417"/>
            <a:ext cx="5987355" cy="4183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2300">
                <a:solidFill>
                  <a:schemeClr val="tx1"/>
                </a:solidFill>
                <a:latin typeface="Arial" pitchFamily="34" charset="0"/>
                <a:ea typeface="MS PGothic" pitchFamily="34" charset="-128"/>
              </a:defRPr>
            </a:lvl1pPr>
            <a:lvl2pPr marL="702756" indent="-270291" defTabSz="854420">
              <a:defRPr sz="2300">
                <a:solidFill>
                  <a:schemeClr val="tx1"/>
                </a:solidFill>
                <a:latin typeface="Arial" pitchFamily="34" charset="0"/>
                <a:ea typeface="MS PGothic" pitchFamily="34" charset="-128"/>
              </a:defRPr>
            </a:lvl2pPr>
            <a:lvl3pPr marL="1081164" indent="-216233" defTabSz="854420">
              <a:defRPr sz="2300">
                <a:solidFill>
                  <a:schemeClr val="tx1"/>
                </a:solidFill>
                <a:latin typeface="Arial" pitchFamily="34" charset="0"/>
                <a:ea typeface="MS PGothic" pitchFamily="34" charset="-128"/>
              </a:defRPr>
            </a:lvl3pPr>
            <a:lvl4pPr marL="1513629" indent="-216233" defTabSz="854420">
              <a:defRPr sz="2300">
                <a:solidFill>
                  <a:schemeClr val="tx1"/>
                </a:solidFill>
                <a:latin typeface="Arial" pitchFamily="34" charset="0"/>
                <a:ea typeface="MS PGothic" pitchFamily="34" charset="-128"/>
              </a:defRPr>
            </a:lvl4pPr>
            <a:lvl5pPr marL="1946095" indent="-216233" defTabSz="854420">
              <a:defRPr sz="2300">
                <a:solidFill>
                  <a:schemeClr val="tx1"/>
                </a:solidFill>
                <a:latin typeface="Arial" pitchFamily="34" charset="0"/>
                <a:ea typeface="MS PGothic" pitchFamily="34" charset="-128"/>
              </a:defRPr>
            </a:lvl5pPr>
            <a:lvl6pPr marL="2378560"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6pPr>
            <a:lvl7pPr marL="2811026"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7pPr>
            <a:lvl8pPr marL="3243491"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8pPr>
            <a:lvl9pPr marL="3675957" indent="-216233" algn="ctr" defTabSz="854420" eaLnBrk="0" fontAlgn="base" hangingPunct="0">
              <a:lnSpc>
                <a:spcPct val="90000"/>
              </a:lnSpc>
              <a:spcBef>
                <a:spcPct val="0"/>
              </a:spcBef>
              <a:spcAft>
                <a:spcPct val="0"/>
              </a:spcAft>
              <a:defRPr sz="2300">
                <a:solidFill>
                  <a:schemeClr val="tx1"/>
                </a:solidFill>
                <a:latin typeface="Arial" pitchFamily="34" charset="0"/>
                <a:ea typeface="MS PGothic" pitchFamily="34" charset="-128"/>
              </a:defRPr>
            </a:lvl9pPr>
          </a:lstStyle>
          <a:p>
            <a:fld id="{E214273B-A78F-4FDA-B4BC-EFBD3CB740A2}" type="slidenum">
              <a:rPr lang="en-US" sz="800"/>
              <a:pPr/>
              <a:t>77</a:t>
            </a:fld>
            <a:endParaRPr lang="en-US" sz="800"/>
          </a:p>
        </p:txBody>
      </p:sp>
      <p:sp>
        <p:nvSpPr>
          <p:cNvPr id="890883" name="Rectangle 2"/>
          <p:cNvSpPr>
            <a:spLocks noGrp="1" noRot="1" noChangeAspect="1" noChangeArrowheads="1" noTextEdit="1"/>
          </p:cNvSpPr>
          <p:nvPr>
            <p:ph type="sldImg"/>
          </p:nvPr>
        </p:nvSpPr>
        <p:spPr>
          <a:xfrm>
            <a:off x="685800" y="180975"/>
            <a:ext cx="5424488" cy="4070350"/>
          </a:xfrm>
          <a:ln/>
        </p:spPr>
      </p:sp>
      <p:sp>
        <p:nvSpPr>
          <p:cNvPr id="890884" name="Rectangle 3"/>
          <p:cNvSpPr>
            <a:spLocks noGrp="1" noChangeArrowheads="1"/>
          </p:cNvSpPr>
          <p:nvPr>
            <p:ph type="body" idx="1"/>
          </p:nvPr>
        </p:nvSpPr>
        <p:spPr>
          <a:xfrm>
            <a:off x="342305" y="4395108"/>
            <a:ext cx="6143625" cy="43376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19" tIns="38560" rIns="77119" bIns="38560"/>
          <a:lstStyle/>
          <a:p>
            <a:pPr eaLnBrk="1" hangingPunct="1"/>
            <a:r>
              <a:rPr lang="en-GB">
                <a:latin typeface="Arial" pitchFamily="34" charset="0"/>
              </a:rPr>
              <a:t>In the case of MPLS VPN, the P routers cannot send the ICMP messages back to the packet’s source, since the P routers do not have the route to this ip address. In MPLS networks, this could be solved by introducing a default route into the IGP of the MPLS cloud. This default route would then take the ICMP message to a router with full routing information. In MPLS VPN this would be a PE router with full routing tables of all VPNs. But, since the ip addressing of VPNs can be overlapping, this is not possible. The ICMP message that would have followed the default route and ended up at that PE router with full routing information would not know for which VPN the ICMP messages is destined. The reason for this is that the second label (the one designating the exit PE/BGP router and designating the VPN) is gone.</a:t>
            </a:r>
          </a:p>
          <a:p>
            <a:pPr eaLnBrk="1" hangingPunct="1"/>
            <a:r>
              <a:rPr lang="en-GB">
                <a:latin typeface="Arial" pitchFamily="34" charset="0"/>
              </a:rPr>
              <a:t>The solution is as follows : in order to send the ICMP message to the source of a packet, the label stack is copied from the original packet to the ICMP message. This will cause the message to proceed in the direction of the original packet’s destination, rather then it’s source. The labeled ICMP message will continue until the destination PE. At this PE, the packet is forwarded according to the label(s) to the CE as an IP packet.  The CE then forwards the ICMP packet back to the original packet’s ip source address.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D8059C-A760-4091-8AEA-54A983417E7C}" type="slidenum">
              <a:rPr lang="en-US">
                <a:latin typeface="Arial" charset="0"/>
                <a:ea typeface="ＭＳ Ｐゴシック" pitchFamily="34" charset="-128"/>
              </a:rPr>
              <a:pPr/>
              <a:t>78</a:t>
            </a:fld>
            <a:endParaRPr lang="en-US">
              <a:latin typeface="Arial" charset="0"/>
              <a:ea typeface="ＭＳ Ｐゴシック" pitchFamily="34" charset="-128"/>
            </a:endParaRPr>
          </a:p>
        </p:txBody>
      </p:sp>
      <p:sp>
        <p:nvSpPr>
          <p:cNvPr id="14338" name="Rectangle 11"/>
          <p:cNvSpPr txBox="1">
            <a:spLocks noGrp="1" noChangeArrowheads="1"/>
          </p:cNvSpPr>
          <p:nvPr/>
        </p:nvSpPr>
        <p:spPr bwMode="auto">
          <a:xfrm>
            <a:off x="5800725" y="8537575"/>
            <a:ext cx="795338" cy="282575"/>
          </a:xfrm>
          <a:prstGeom prst="rect">
            <a:avLst/>
          </a:prstGeom>
          <a:noFill/>
          <a:ln w="9525">
            <a:noFill/>
            <a:miter lim="800000"/>
            <a:headEnd/>
            <a:tailEnd/>
          </a:ln>
        </p:spPr>
        <p:txBody>
          <a:bodyPr lIns="18465" tIns="0" rIns="18465" bIns="0" anchor="b"/>
          <a:lstStyle/>
          <a:p>
            <a:pPr algn="r" defTabSz="885825" eaLnBrk="0" hangingPunct="0">
              <a:lnSpc>
                <a:spcPct val="90000"/>
              </a:lnSpc>
            </a:pPr>
            <a:fld id="{55E9F9EF-1A71-4835-8E42-47D4F0DCB8E7}" type="slidenum">
              <a:rPr lang="en-US" sz="1200">
                <a:solidFill>
                  <a:srgbClr val="000000"/>
                </a:solidFill>
              </a:rPr>
              <a:pPr algn="r" defTabSz="885825" eaLnBrk="0" hangingPunct="0">
                <a:lnSpc>
                  <a:spcPct val="90000"/>
                </a:lnSpc>
              </a:pPr>
              <a:t>78</a:t>
            </a:fld>
            <a:endParaRPr lang="en-US" sz="1200">
              <a:solidFill>
                <a:srgbClr val="000000"/>
              </a:solidFill>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40" name="Rectangle 3"/>
          <p:cNvSpPr>
            <a:spLocks noGrp="1" noChangeArrowheads="1"/>
          </p:cNvSpPr>
          <p:nvPr>
            <p:ph type="body" idx="1"/>
          </p:nvPr>
        </p:nvSpPr>
        <p:spPr bwMode="auto">
          <a:xfrm>
            <a:off x="395288" y="4306888"/>
            <a:ext cx="5989637" cy="4183062"/>
          </a:xfrm>
          <a:noFill/>
        </p:spPr>
        <p:txBody>
          <a:bodyPr wrap="square" lIns="93868" tIns="49242" rIns="93868" bIns="49242" numCol="1" anchor="t" anchorCtr="0" compatLnSpc="1">
            <a:prstTxWarp prst="textNoShape">
              <a:avLst/>
            </a:prstTxWarp>
          </a:bodyPr>
          <a:lstStyle/>
          <a:p>
            <a:pPr>
              <a:spcBef>
                <a:spcPct val="0"/>
              </a:spcBef>
            </a:pPr>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12">
              <a:defRPr sz="2400">
                <a:solidFill>
                  <a:schemeClr val="tx1"/>
                </a:solidFill>
                <a:latin typeface="Arial" pitchFamily="34" charset="0"/>
              </a:defRPr>
            </a:lvl1pPr>
            <a:lvl2pPr marL="730766" indent="-281064" defTabSz="886912">
              <a:defRPr sz="2400">
                <a:solidFill>
                  <a:schemeClr val="tx1"/>
                </a:solidFill>
                <a:latin typeface="Arial" pitchFamily="34" charset="0"/>
              </a:defRPr>
            </a:lvl2pPr>
            <a:lvl3pPr marL="1124255" indent="-224851" defTabSz="886912">
              <a:defRPr sz="2400">
                <a:solidFill>
                  <a:schemeClr val="tx1"/>
                </a:solidFill>
                <a:latin typeface="Arial" pitchFamily="34" charset="0"/>
              </a:defRPr>
            </a:lvl3pPr>
            <a:lvl4pPr marL="1573957" indent="-224851" defTabSz="886912">
              <a:defRPr sz="2400">
                <a:solidFill>
                  <a:schemeClr val="tx1"/>
                </a:solidFill>
                <a:latin typeface="Arial" pitchFamily="34" charset="0"/>
              </a:defRPr>
            </a:lvl4pPr>
            <a:lvl5pPr marL="2023659" indent="-224851" defTabSz="886912">
              <a:defRPr sz="2400">
                <a:solidFill>
                  <a:schemeClr val="tx1"/>
                </a:solidFill>
                <a:latin typeface="Arial" pitchFamily="34" charset="0"/>
              </a:defRPr>
            </a:lvl5pPr>
            <a:lvl6pPr marL="2473361" indent="-224851" algn="ctr" defTabSz="886912" eaLnBrk="0" fontAlgn="base" hangingPunct="0">
              <a:lnSpc>
                <a:spcPct val="90000"/>
              </a:lnSpc>
              <a:spcBef>
                <a:spcPct val="0"/>
              </a:spcBef>
              <a:spcAft>
                <a:spcPct val="0"/>
              </a:spcAft>
              <a:defRPr sz="2400">
                <a:solidFill>
                  <a:schemeClr val="tx1"/>
                </a:solidFill>
                <a:latin typeface="Arial" pitchFamily="34" charset="0"/>
              </a:defRPr>
            </a:lvl6pPr>
            <a:lvl7pPr marL="2923062" indent="-224851" algn="ctr" defTabSz="886912" eaLnBrk="0" fontAlgn="base" hangingPunct="0">
              <a:lnSpc>
                <a:spcPct val="90000"/>
              </a:lnSpc>
              <a:spcBef>
                <a:spcPct val="0"/>
              </a:spcBef>
              <a:spcAft>
                <a:spcPct val="0"/>
              </a:spcAft>
              <a:defRPr sz="2400">
                <a:solidFill>
                  <a:schemeClr val="tx1"/>
                </a:solidFill>
                <a:latin typeface="Arial" pitchFamily="34" charset="0"/>
              </a:defRPr>
            </a:lvl7pPr>
            <a:lvl8pPr marL="3372764" indent="-224851" algn="ctr" defTabSz="886912" eaLnBrk="0" fontAlgn="base" hangingPunct="0">
              <a:lnSpc>
                <a:spcPct val="90000"/>
              </a:lnSpc>
              <a:spcBef>
                <a:spcPct val="0"/>
              </a:spcBef>
              <a:spcAft>
                <a:spcPct val="0"/>
              </a:spcAft>
              <a:defRPr sz="2400">
                <a:solidFill>
                  <a:schemeClr val="tx1"/>
                </a:solidFill>
                <a:latin typeface="Arial" pitchFamily="34" charset="0"/>
              </a:defRPr>
            </a:lvl8pPr>
            <a:lvl9pPr marL="3822466" indent="-224851" algn="ctr" defTabSz="886912" eaLnBrk="0" fontAlgn="base" hangingPunct="0">
              <a:lnSpc>
                <a:spcPct val="90000"/>
              </a:lnSpc>
              <a:spcBef>
                <a:spcPct val="0"/>
              </a:spcBef>
              <a:spcAft>
                <a:spcPct val="0"/>
              </a:spcAft>
              <a:defRPr sz="2400">
                <a:solidFill>
                  <a:schemeClr val="tx1"/>
                </a:solidFill>
                <a:latin typeface="Arial" pitchFamily="34" charset="0"/>
              </a:defRPr>
            </a:lvl9pPr>
          </a:lstStyle>
          <a:p>
            <a:fld id="{9F7ADBCD-F62D-4D87-93A2-0558FDCBFC9F}" type="slidenum">
              <a:rPr lang="en-US" sz="800"/>
              <a:pPr/>
              <a:t>79</a:t>
            </a:fld>
            <a:endParaRPr lang="en-US" sz="800"/>
          </a:p>
        </p:txBody>
      </p:sp>
      <p:sp>
        <p:nvSpPr>
          <p:cNvPr id="153603" name="Rectangle 2"/>
          <p:cNvSpPr>
            <a:spLocks noGrp="1" noRot="1" noChangeAspect="1" noChangeArrowheads="1" noTextEdit="1"/>
          </p:cNvSpPr>
          <p:nvPr>
            <p:ph type="sldImg"/>
          </p:nvPr>
        </p:nvSpPr>
        <p:spPr>
          <a:xfrm>
            <a:off x="1243013" y="565150"/>
            <a:ext cx="4381500" cy="3286125"/>
          </a:xfrm>
          <a:ln/>
        </p:spPr>
      </p:sp>
      <p:sp>
        <p:nvSpPr>
          <p:cNvPr id="153604" name="Rectangle 3"/>
          <p:cNvSpPr>
            <a:spLocks noGrp="1" noChangeArrowheads="1"/>
          </p:cNvSpPr>
          <p:nvPr>
            <p:ph type="body" idx="1"/>
          </p:nvPr>
        </p:nvSpPr>
        <p:spPr>
          <a:xfrm>
            <a:off x="858809" y="3998155"/>
            <a:ext cx="5160645" cy="4307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2" tIns="44955" rIns="89912" bIns="44955"/>
          <a:lstStyle/>
          <a:p>
            <a:pPr defTabSz="899404"/>
            <a:endParaRPr lang="en-A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38200" y="241300"/>
            <a:ext cx="5230813" cy="3924300"/>
          </a:xfrm>
          <a:ln/>
        </p:spPr>
      </p:sp>
      <p:sp>
        <p:nvSpPr>
          <p:cNvPr id="58371"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1612E9E0-6F4B-4C49-B0A6-45E062E02602}" type="slidenum">
              <a:rPr lang="en-US" sz="800" baseline="0"/>
              <a:pPr/>
              <a:t>5</a:t>
            </a:fld>
            <a:endParaRPr lang="en-US" sz="800" baseline="0"/>
          </a:p>
        </p:txBody>
      </p:sp>
      <p:sp>
        <p:nvSpPr>
          <p:cNvPr id="134147" name="AutoShap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9A8ABA42-D64E-4436-898A-5F11297E6871}" type="slidenum">
              <a:rPr lang="en-US" sz="800" baseline="0"/>
              <a:pPr/>
              <a:t>82</a:t>
            </a:fld>
            <a:endParaRPr lang="en-US" sz="800" baseline="0"/>
          </a:p>
        </p:txBody>
      </p:sp>
      <p:sp>
        <p:nvSpPr>
          <p:cNvPr id="141315" name="AutoShap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38200" y="241300"/>
            <a:ext cx="5230813" cy="3924300"/>
          </a:xfrm>
          <a:ln/>
        </p:spPr>
      </p:sp>
      <p:sp>
        <p:nvSpPr>
          <p:cNvPr id="58371"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0F68847D-CBA2-4855-87BA-70DA38CFE34E}" type="slidenum">
              <a:rPr lang="en-US" sz="800" baseline="0"/>
              <a:pPr/>
              <a:t>85</a:t>
            </a:fld>
            <a:endParaRPr lang="en-US" sz="800" baseline="0"/>
          </a:p>
        </p:txBody>
      </p:sp>
      <p:sp>
        <p:nvSpPr>
          <p:cNvPr id="142339" name="AutoShap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38200" y="241300"/>
            <a:ext cx="5230813" cy="3924300"/>
          </a:xfrm>
          <a:ln/>
        </p:spPr>
      </p:sp>
      <p:sp>
        <p:nvSpPr>
          <p:cNvPr id="58371"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683988BF-2D65-4212-8366-12B6B0654EBC}" type="slidenum">
              <a:rPr lang="en-US" sz="800" baseline="0"/>
              <a:pPr/>
              <a:t>87</a:t>
            </a:fld>
            <a:endParaRPr lang="en-US" sz="800" baseline="0"/>
          </a:p>
        </p:txBody>
      </p:sp>
      <p:sp>
        <p:nvSpPr>
          <p:cNvPr id="143363" name="AutoShap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1D734600-FC06-4613-A7F5-45DCF2E2BBE2}" type="slidenum">
              <a:rPr lang="en-US" sz="800" baseline="0"/>
              <a:pPr/>
              <a:t>88</a:t>
            </a:fld>
            <a:endParaRPr lang="en-US" sz="800" baseline="0"/>
          </a:p>
        </p:txBody>
      </p:sp>
      <p:sp>
        <p:nvSpPr>
          <p:cNvPr id="144387" name="AutoShap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EE67B871-6F33-4259-9493-2D203301C229}" type="slidenum">
              <a:rPr lang="en-US" sz="800" baseline="0"/>
              <a:pPr/>
              <a:t>89</a:t>
            </a:fld>
            <a:endParaRPr lang="en-US" sz="800" baseline="0"/>
          </a:p>
        </p:txBody>
      </p:sp>
      <p:sp>
        <p:nvSpPr>
          <p:cNvPr id="145411" name="AutoShap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C278617-B93F-4FAC-AF99-7AA7DA57BA9A}" type="slidenum">
              <a:rPr lang="en-US" sz="800" baseline="0"/>
              <a:pPr/>
              <a:t>90</a:t>
            </a:fld>
            <a:endParaRPr lang="en-US" sz="800" baseline="0"/>
          </a:p>
        </p:txBody>
      </p:sp>
      <p:sp>
        <p:nvSpPr>
          <p:cNvPr id="146435" name="AutoShap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57FB95DD-8B6B-4EE3-B499-4BC25CE02576}" type="slidenum">
              <a:rPr lang="en-US" sz="800" baseline="0"/>
              <a:pPr/>
              <a:t>91</a:t>
            </a:fld>
            <a:endParaRPr lang="en-US" sz="800" baseline="0"/>
          </a:p>
        </p:txBody>
      </p:sp>
      <p:sp>
        <p:nvSpPr>
          <p:cNvPr id="147459" name="AutoShap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735F88B0-D1A4-4CFA-82FE-3722E3A08950}" type="slidenum">
              <a:rPr lang="en-US" sz="800" baseline="0"/>
              <a:pPr/>
              <a:t>92</a:t>
            </a:fld>
            <a:endParaRPr lang="en-US" sz="800" baseline="0"/>
          </a:p>
        </p:txBody>
      </p:sp>
      <p:sp>
        <p:nvSpPr>
          <p:cNvPr id="148483" name="AutoShap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A84136F6-558A-43C0-98EA-88E67F7D357A}" type="slidenum">
              <a:rPr lang="en-US" sz="800" baseline="0"/>
              <a:pPr/>
              <a:t>6</a:t>
            </a:fld>
            <a:endParaRPr lang="en-US" sz="800" baseline="0"/>
          </a:p>
        </p:txBody>
      </p:sp>
      <p:sp>
        <p:nvSpPr>
          <p:cNvPr id="135171" name="AutoShap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315FAB51-3AD9-45DD-A6C9-2D212C73672C}" type="slidenum">
              <a:rPr lang="en-US" sz="800" baseline="0"/>
              <a:pPr/>
              <a:t>93</a:t>
            </a:fld>
            <a:endParaRPr lang="en-US" sz="800" baseline="0"/>
          </a:p>
        </p:txBody>
      </p:sp>
      <p:sp>
        <p:nvSpPr>
          <p:cNvPr id="149507" name="AutoShap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5E9AF865-DD7C-471F-AC39-7C95C86DF2E0}" type="slidenum">
              <a:rPr lang="en-US" sz="800" baseline="0"/>
              <a:pPr/>
              <a:t>94</a:t>
            </a:fld>
            <a:endParaRPr lang="en-US" sz="800" baseline="0"/>
          </a:p>
        </p:txBody>
      </p:sp>
      <p:sp>
        <p:nvSpPr>
          <p:cNvPr id="150531" name="AutoShap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289FF2E3-71F2-4103-91AC-6F6A17FB0897}" type="slidenum">
              <a:rPr lang="en-US" sz="800" baseline="0"/>
              <a:pPr/>
              <a:t>95</a:t>
            </a:fld>
            <a:endParaRPr lang="en-US" sz="800" baseline="0"/>
          </a:p>
        </p:txBody>
      </p:sp>
      <p:sp>
        <p:nvSpPr>
          <p:cNvPr id="151555" name="AutoShap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CE4291F5-253B-4EEE-8B13-5D104227AFF8}" type="slidenum">
              <a:rPr lang="en-US" sz="800" baseline="0"/>
              <a:pPr/>
              <a:t>96</a:t>
            </a:fld>
            <a:endParaRPr lang="en-US" sz="800" baseline="0"/>
          </a:p>
        </p:txBody>
      </p:sp>
      <p:sp>
        <p:nvSpPr>
          <p:cNvPr id="152579" name="AutoShap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84D5B1D2-446C-47C3-A55C-3EAA1134697F}" type="slidenum">
              <a:rPr lang="en-US" sz="800" baseline="0"/>
              <a:pPr/>
              <a:t>97</a:t>
            </a:fld>
            <a:endParaRPr lang="en-US" sz="800" baseline="0"/>
          </a:p>
        </p:txBody>
      </p:sp>
      <p:sp>
        <p:nvSpPr>
          <p:cNvPr id="153603" name="AutoShap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84D5B1D2-446C-47C3-A55C-3EAA1134697F}" type="slidenum">
              <a:rPr lang="en-US" sz="800" baseline="0"/>
              <a:pPr/>
              <a:t>98</a:t>
            </a:fld>
            <a:endParaRPr lang="en-US" sz="800" baseline="0"/>
          </a:p>
        </p:txBody>
      </p:sp>
      <p:sp>
        <p:nvSpPr>
          <p:cNvPr id="153603" name="AutoShap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735F88B0-D1A4-4CFA-82FE-3722E3A08950}" type="slidenum">
              <a:rPr lang="en-US" sz="800" baseline="0"/>
              <a:pPr/>
              <a:t>99</a:t>
            </a:fld>
            <a:endParaRPr lang="en-US" sz="800" baseline="0"/>
          </a:p>
        </p:txBody>
      </p:sp>
      <p:sp>
        <p:nvSpPr>
          <p:cNvPr id="148483" name="AutoShap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84D5B1D2-446C-47C3-A55C-3EAA1134697F}" type="slidenum">
              <a:rPr lang="en-US" sz="800" baseline="0"/>
              <a:pPr/>
              <a:t>100</a:t>
            </a:fld>
            <a:endParaRPr lang="en-US" sz="800" baseline="0"/>
          </a:p>
        </p:txBody>
      </p:sp>
      <p:sp>
        <p:nvSpPr>
          <p:cNvPr id="153603" name="AutoShap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38200" y="241300"/>
            <a:ext cx="5230813" cy="3924300"/>
          </a:xfrm>
          <a:ln/>
        </p:spPr>
      </p:sp>
      <p:sp>
        <p:nvSpPr>
          <p:cNvPr id="58371"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8C5937B-C472-4AF5-9C82-43F13914011A}" type="slidenum">
              <a:rPr lang="en-US" sz="800" baseline="0"/>
              <a:pPr/>
              <a:t>103</a:t>
            </a:fld>
            <a:endParaRPr lang="en-US" sz="800" baseline="0"/>
          </a:p>
        </p:txBody>
      </p:sp>
      <p:sp>
        <p:nvSpPr>
          <p:cNvPr id="154627" name="AutoShap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5"/>
          </p:nvPr>
        </p:nvSpPr>
        <p:spPr>
          <a:ln/>
        </p:spPr>
        <p:txBody>
          <a:bodyPr/>
          <a:lstStyle/>
          <a:p>
            <a:fld id="{9076F401-8476-40E2-96F8-E78208DB7639}" type="slidenum">
              <a:rPr lang="en-US"/>
              <a:pPr/>
              <a:t>27</a:t>
            </a:fld>
            <a:endParaRPr lang="en-US"/>
          </a:p>
        </p:txBody>
      </p:sp>
      <p:sp>
        <p:nvSpPr>
          <p:cNvPr id="715778" name="Rectangle 2"/>
          <p:cNvSpPr>
            <a:spLocks noChangeArrowheads="1"/>
          </p:cNvSpPr>
          <p:nvPr/>
        </p:nvSpPr>
        <p:spPr bwMode="auto">
          <a:xfrm>
            <a:off x="3884123" y="-1564"/>
            <a:ext cx="2976995" cy="459703"/>
          </a:xfrm>
          <a:prstGeom prst="rect">
            <a:avLst/>
          </a:prstGeom>
          <a:noFill/>
          <a:ln w="9525">
            <a:noFill/>
            <a:miter lim="800000"/>
            <a:headEnd/>
            <a:tailEnd/>
          </a:ln>
          <a:effectLst/>
        </p:spPr>
        <p:txBody>
          <a:bodyPr wrap="none" lIns="89940" tIns="44970" rIns="89940" bIns="44970" anchor="ctr"/>
          <a:lstStyle/>
          <a:p>
            <a:endParaRPr lang="en-US"/>
          </a:p>
        </p:txBody>
      </p:sp>
      <p:sp>
        <p:nvSpPr>
          <p:cNvPr id="715779" name="Rectangle 3"/>
          <p:cNvSpPr>
            <a:spLocks noChangeArrowheads="1"/>
          </p:cNvSpPr>
          <p:nvPr/>
        </p:nvSpPr>
        <p:spPr bwMode="auto">
          <a:xfrm>
            <a:off x="-3117" y="-1564"/>
            <a:ext cx="2973878" cy="459703"/>
          </a:xfrm>
          <a:prstGeom prst="rect">
            <a:avLst/>
          </a:prstGeom>
          <a:noFill/>
          <a:ln w="9525">
            <a:noFill/>
            <a:miter lim="800000"/>
            <a:headEnd/>
            <a:tailEnd/>
          </a:ln>
          <a:effectLst/>
        </p:spPr>
        <p:txBody>
          <a:bodyPr wrap="none" lIns="89940" tIns="44970" rIns="89940" bIns="44970" anchor="ctr"/>
          <a:lstStyle/>
          <a:p>
            <a:endParaRPr lang="en-US"/>
          </a:p>
        </p:txBody>
      </p:sp>
      <p:sp>
        <p:nvSpPr>
          <p:cNvPr id="715780" name="Rectangle 4"/>
          <p:cNvSpPr>
            <a:spLocks noGrp="1" noRot="1" noChangeAspect="1" noChangeArrowheads="1" noTextEdit="1"/>
          </p:cNvSpPr>
          <p:nvPr>
            <p:ph type="sldImg"/>
          </p:nvPr>
        </p:nvSpPr>
        <p:spPr>
          <a:xfrm>
            <a:off x="1243013" y="563563"/>
            <a:ext cx="4383087" cy="3289300"/>
          </a:xfrm>
          <a:ln/>
        </p:spPr>
      </p:sp>
      <p:sp>
        <p:nvSpPr>
          <p:cNvPr id="715781" name="Rectangle 5"/>
          <p:cNvSpPr>
            <a:spLocks noGrp="1" noChangeArrowheads="1"/>
          </p:cNvSpPr>
          <p:nvPr>
            <p:ph type="body" idx="1"/>
          </p:nvPr>
        </p:nvSpPr>
        <p:spPr>
          <a:xfrm>
            <a:off x="858809" y="3998155"/>
            <a:ext cx="5160645" cy="4307749"/>
          </a:xfrm>
        </p:spPr>
        <p:txBody>
          <a:bodyPr lIns="86631" tIns="43316" rIns="86631" bIns="43316"/>
          <a:lstStyle/>
          <a:p>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636588F4-E977-427D-ABB1-EC2C0BE9F0BC}" type="slidenum">
              <a:rPr lang="en-US" sz="800" baseline="0"/>
              <a:pPr/>
              <a:t>104</a:t>
            </a:fld>
            <a:endParaRPr lang="en-US" sz="800" baseline="0"/>
          </a:p>
        </p:txBody>
      </p:sp>
      <p:sp>
        <p:nvSpPr>
          <p:cNvPr id="155651" name="AutoShap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208F1385-0558-4A79-BC2F-1583402AB8BC}" type="slidenum">
              <a:rPr lang="en-US" sz="800" baseline="0"/>
              <a:pPr/>
              <a:t>105</a:t>
            </a:fld>
            <a:endParaRPr lang="en-US" sz="800" baseline="0"/>
          </a:p>
        </p:txBody>
      </p:sp>
      <p:sp>
        <p:nvSpPr>
          <p:cNvPr id="158723" name="AutoShap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FAFBD05B-16C0-498C-9D9B-7FD51B089FCB}" type="slidenum">
              <a:rPr lang="en-US" sz="800" baseline="0"/>
              <a:pPr/>
              <a:t>106</a:t>
            </a:fld>
            <a:endParaRPr lang="en-US" sz="800" baseline="0"/>
          </a:p>
        </p:txBody>
      </p:sp>
      <p:sp>
        <p:nvSpPr>
          <p:cNvPr id="156675" name="AutoShap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FAFBD05B-16C0-498C-9D9B-7FD51B089FCB}" type="slidenum">
              <a:rPr lang="en-US" sz="800" baseline="0"/>
              <a:pPr/>
              <a:t>107</a:t>
            </a:fld>
            <a:endParaRPr lang="en-US" sz="800" baseline="0"/>
          </a:p>
        </p:txBody>
      </p:sp>
      <p:sp>
        <p:nvSpPr>
          <p:cNvPr id="156675" name="AutoShap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3500" b="1">
                <a:solidFill>
                  <a:schemeClr val="tx1"/>
                </a:solidFill>
                <a:latin typeface="Arial" charset="0"/>
              </a:defRPr>
            </a:lvl1pPr>
            <a:lvl2pPr marL="730840" indent="-281092">
              <a:defRPr sz="3500" b="1">
                <a:solidFill>
                  <a:schemeClr val="tx1"/>
                </a:solidFill>
                <a:latin typeface="Arial" charset="0"/>
              </a:defRPr>
            </a:lvl2pPr>
            <a:lvl3pPr marL="1124369" indent="-224874">
              <a:defRPr sz="3500" b="1">
                <a:solidFill>
                  <a:schemeClr val="tx1"/>
                </a:solidFill>
                <a:latin typeface="Arial" charset="0"/>
              </a:defRPr>
            </a:lvl3pPr>
            <a:lvl4pPr marL="1574117" indent="-224874">
              <a:defRPr sz="3500" b="1">
                <a:solidFill>
                  <a:schemeClr val="tx1"/>
                </a:solidFill>
                <a:latin typeface="Arial" charset="0"/>
              </a:defRPr>
            </a:lvl4pPr>
            <a:lvl5pPr marL="2023864" indent="-224874">
              <a:defRPr sz="3500" b="1">
                <a:solidFill>
                  <a:schemeClr val="tx1"/>
                </a:solidFill>
                <a:latin typeface="Arial" charset="0"/>
              </a:defRPr>
            </a:lvl5pPr>
            <a:lvl6pPr marL="2473612" indent="-224874" eaLnBrk="0" fontAlgn="base" hangingPunct="0">
              <a:lnSpc>
                <a:spcPct val="90000"/>
              </a:lnSpc>
              <a:spcBef>
                <a:spcPct val="0"/>
              </a:spcBef>
              <a:spcAft>
                <a:spcPct val="0"/>
              </a:spcAft>
              <a:defRPr sz="3500" b="1">
                <a:solidFill>
                  <a:schemeClr val="tx1"/>
                </a:solidFill>
                <a:latin typeface="Arial" charset="0"/>
              </a:defRPr>
            </a:lvl6pPr>
            <a:lvl7pPr marL="2923360" indent="-224874" eaLnBrk="0" fontAlgn="base" hangingPunct="0">
              <a:lnSpc>
                <a:spcPct val="90000"/>
              </a:lnSpc>
              <a:spcBef>
                <a:spcPct val="0"/>
              </a:spcBef>
              <a:spcAft>
                <a:spcPct val="0"/>
              </a:spcAft>
              <a:defRPr sz="3500" b="1">
                <a:solidFill>
                  <a:schemeClr val="tx1"/>
                </a:solidFill>
                <a:latin typeface="Arial" charset="0"/>
              </a:defRPr>
            </a:lvl7pPr>
            <a:lvl8pPr marL="3373107" indent="-224874" eaLnBrk="0" fontAlgn="base" hangingPunct="0">
              <a:lnSpc>
                <a:spcPct val="90000"/>
              </a:lnSpc>
              <a:spcBef>
                <a:spcPct val="0"/>
              </a:spcBef>
              <a:spcAft>
                <a:spcPct val="0"/>
              </a:spcAft>
              <a:defRPr sz="3500" b="1">
                <a:solidFill>
                  <a:schemeClr val="tx1"/>
                </a:solidFill>
                <a:latin typeface="Arial" charset="0"/>
              </a:defRPr>
            </a:lvl8pPr>
            <a:lvl9pPr marL="3822855" indent="-224874" eaLnBrk="0" fontAlgn="base" hangingPunct="0">
              <a:lnSpc>
                <a:spcPct val="90000"/>
              </a:lnSpc>
              <a:spcBef>
                <a:spcPct val="0"/>
              </a:spcBef>
              <a:spcAft>
                <a:spcPct val="0"/>
              </a:spcAft>
              <a:defRPr sz="3500" b="1">
                <a:solidFill>
                  <a:schemeClr val="tx1"/>
                </a:solidFill>
                <a:latin typeface="Arial" charset="0"/>
              </a:defRPr>
            </a:lvl9pPr>
          </a:lstStyle>
          <a:p>
            <a:fld id="{353C7FDF-4DCE-4082-933D-346A474C01E4}" type="slidenum">
              <a:rPr lang="en-US" sz="1200"/>
              <a:pPr/>
              <a:t>108</a:t>
            </a:fld>
            <a:endParaRPr lang="en-US" sz="1200"/>
          </a:p>
        </p:txBody>
      </p:sp>
      <p:sp>
        <p:nvSpPr>
          <p:cNvPr id="121859" name="Rectangle 2"/>
          <p:cNvSpPr>
            <a:spLocks noChangeArrowheads="1"/>
          </p:cNvSpPr>
          <p:nvPr/>
        </p:nvSpPr>
        <p:spPr bwMode="auto">
          <a:xfrm>
            <a:off x="3885681" y="0"/>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1860" name="Rectangle 3"/>
          <p:cNvSpPr>
            <a:spLocks noChangeArrowheads="1"/>
          </p:cNvSpPr>
          <p:nvPr/>
        </p:nvSpPr>
        <p:spPr bwMode="auto">
          <a:xfrm>
            <a:off x="3885681" y="8687347"/>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76" tIns="0" rIns="18976" bIns="0" anchor="b"/>
          <a:lstStyle/>
          <a:p>
            <a:pPr algn="r" defTabSz="910427"/>
            <a:r>
              <a:rPr lang="en-US" sz="1000" i="1">
                <a:latin typeface="Times" pitchFamily="18" charset="0"/>
              </a:rPr>
              <a:t>4</a:t>
            </a:r>
          </a:p>
        </p:txBody>
      </p:sp>
      <p:sp>
        <p:nvSpPr>
          <p:cNvPr id="121861" name="Rectangle 4"/>
          <p:cNvSpPr>
            <a:spLocks noChangeArrowheads="1"/>
          </p:cNvSpPr>
          <p:nvPr/>
        </p:nvSpPr>
        <p:spPr bwMode="auto">
          <a:xfrm>
            <a:off x="1" y="8687347"/>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1862" name="Rectangle 5"/>
          <p:cNvSpPr>
            <a:spLocks noChangeArrowheads="1"/>
          </p:cNvSpPr>
          <p:nvPr/>
        </p:nvSpPr>
        <p:spPr bwMode="auto">
          <a:xfrm>
            <a:off x="1" y="0"/>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1863" name="Rectangle 6"/>
          <p:cNvSpPr>
            <a:spLocks noGrp="1" noRot="1" noChangeAspect="1" noChangeArrowheads="1" noTextEdit="1"/>
          </p:cNvSpPr>
          <p:nvPr>
            <p:ph type="sldImg"/>
          </p:nvPr>
        </p:nvSpPr>
        <p:spPr>
          <a:xfrm>
            <a:off x="3429000" y="2400300"/>
            <a:ext cx="0" cy="0"/>
          </a:xfrm>
          <a:ln/>
        </p:spPr>
      </p:sp>
      <p:sp>
        <p:nvSpPr>
          <p:cNvPr id="121864" name="Rectangle 7"/>
          <p:cNvSpPr>
            <a:spLocks noGrp="1" noChangeArrowheads="1"/>
          </p:cNvSpPr>
          <p:nvPr>
            <p:ph type="body" idx="1"/>
          </p:nvPr>
        </p:nvSpPr>
        <p:spPr>
          <a:xfrm>
            <a:off x="914920" y="6258643"/>
            <a:ext cx="1533698" cy="2799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12437" indent="-112437" defTabSz="899495"/>
            <a:endParaRPr lang="en-US" i="1"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3500" b="1">
                <a:solidFill>
                  <a:schemeClr val="tx1"/>
                </a:solidFill>
                <a:latin typeface="Arial" charset="0"/>
              </a:defRPr>
            </a:lvl1pPr>
            <a:lvl2pPr marL="730840" indent="-281092">
              <a:defRPr sz="3500" b="1">
                <a:solidFill>
                  <a:schemeClr val="tx1"/>
                </a:solidFill>
                <a:latin typeface="Arial" charset="0"/>
              </a:defRPr>
            </a:lvl2pPr>
            <a:lvl3pPr marL="1124369" indent="-224874">
              <a:defRPr sz="3500" b="1">
                <a:solidFill>
                  <a:schemeClr val="tx1"/>
                </a:solidFill>
                <a:latin typeface="Arial" charset="0"/>
              </a:defRPr>
            </a:lvl3pPr>
            <a:lvl4pPr marL="1574117" indent="-224874">
              <a:defRPr sz="3500" b="1">
                <a:solidFill>
                  <a:schemeClr val="tx1"/>
                </a:solidFill>
                <a:latin typeface="Arial" charset="0"/>
              </a:defRPr>
            </a:lvl4pPr>
            <a:lvl5pPr marL="2023864" indent="-224874">
              <a:defRPr sz="3500" b="1">
                <a:solidFill>
                  <a:schemeClr val="tx1"/>
                </a:solidFill>
                <a:latin typeface="Arial" charset="0"/>
              </a:defRPr>
            </a:lvl5pPr>
            <a:lvl6pPr marL="2473612" indent="-224874" eaLnBrk="0" fontAlgn="base" hangingPunct="0">
              <a:lnSpc>
                <a:spcPct val="90000"/>
              </a:lnSpc>
              <a:spcBef>
                <a:spcPct val="0"/>
              </a:spcBef>
              <a:spcAft>
                <a:spcPct val="0"/>
              </a:spcAft>
              <a:defRPr sz="3500" b="1">
                <a:solidFill>
                  <a:schemeClr val="tx1"/>
                </a:solidFill>
                <a:latin typeface="Arial" charset="0"/>
              </a:defRPr>
            </a:lvl6pPr>
            <a:lvl7pPr marL="2923360" indent="-224874" eaLnBrk="0" fontAlgn="base" hangingPunct="0">
              <a:lnSpc>
                <a:spcPct val="90000"/>
              </a:lnSpc>
              <a:spcBef>
                <a:spcPct val="0"/>
              </a:spcBef>
              <a:spcAft>
                <a:spcPct val="0"/>
              </a:spcAft>
              <a:defRPr sz="3500" b="1">
                <a:solidFill>
                  <a:schemeClr val="tx1"/>
                </a:solidFill>
                <a:latin typeface="Arial" charset="0"/>
              </a:defRPr>
            </a:lvl7pPr>
            <a:lvl8pPr marL="3373107" indent="-224874" eaLnBrk="0" fontAlgn="base" hangingPunct="0">
              <a:lnSpc>
                <a:spcPct val="90000"/>
              </a:lnSpc>
              <a:spcBef>
                <a:spcPct val="0"/>
              </a:spcBef>
              <a:spcAft>
                <a:spcPct val="0"/>
              </a:spcAft>
              <a:defRPr sz="3500" b="1">
                <a:solidFill>
                  <a:schemeClr val="tx1"/>
                </a:solidFill>
                <a:latin typeface="Arial" charset="0"/>
              </a:defRPr>
            </a:lvl8pPr>
            <a:lvl9pPr marL="3822855" indent="-224874" eaLnBrk="0" fontAlgn="base" hangingPunct="0">
              <a:lnSpc>
                <a:spcPct val="90000"/>
              </a:lnSpc>
              <a:spcBef>
                <a:spcPct val="0"/>
              </a:spcBef>
              <a:spcAft>
                <a:spcPct val="0"/>
              </a:spcAft>
              <a:defRPr sz="3500" b="1">
                <a:solidFill>
                  <a:schemeClr val="tx1"/>
                </a:solidFill>
                <a:latin typeface="Arial" charset="0"/>
              </a:defRPr>
            </a:lvl9pPr>
          </a:lstStyle>
          <a:p>
            <a:fld id="{105EDAB6-3E0E-429A-94E7-1AD307906AC4}" type="slidenum">
              <a:rPr lang="en-US" sz="1200"/>
              <a:pPr/>
              <a:t>109</a:t>
            </a:fld>
            <a:endParaRPr lang="en-US" sz="1200"/>
          </a:p>
        </p:txBody>
      </p:sp>
      <p:sp>
        <p:nvSpPr>
          <p:cNvPr id="122883" name="Rectangle 2"/>
          <p:cNvSpPr>
            <a:spLocks noChangeArrowheads="1"/>
          </p:cNvSpPr>
          <p:nvPr/>
        </p:nvSpPr>
        <p:spPr bwMode="auto">
          <a:xfrm>
            <a:off x="3885681" y="0"/>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2884" name="Rectangle 3"/>
          <p:cNvSpPr>
            <a:spLocks noChangeArrowheads="1"/>
          </p:cNvSpPr>
          <p:nvPr/>
        </p:nvSpPr>
        <p:spPr bwMode="auto">
          <a:xfrm>
            <a:off x="3885681" y="8687347"/>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76" tIns="0" rIns="18976" bIns="0" anchor="b"/>
          <a:lstStyle/>
          <a:p>
            <a:pPr algn="r" defTabSz="910427"/>
            <a:r>
              <a:rPr lang="en-US" sz="1000" i="1">
                <a:latin typeface="Times" pitchFamily="18" charset="0"/>
              </a:rPr>
              <a:t>4</a:t>
            </a:r>
          </a:p>
        </p:txBody>
      </p:sp>
      <p:sp>
        <p:nvSpPr>
          <p:cNvPr id="122885" name="Rectangle 4"/>
          <p:cNvSpPr>
            <a:spLocks noChangeArrowheads="1"/>
          </p:cNvSpPr>
          <p:nvPr/>
        </p:nvSpPr>
        <p:spPr bwMode="auto">
          <a:xfrm>
            <a:off x="1" y="8687347"/>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2886" name="Rectangle 5"/>
          <p:cNvSpPr>
            <a:spLocks noChangeArrowheads="1"/>
          </p:cNvSpPr>
          <p:nvPr/>
        </p:nvSpPr>
        <p:spPr bwMode="auto">
          <a:xfrm>
            <a:off x="1" y="0"/>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2887" name="Rectangle 6"/>
          <p:cNvSpPr>
            <a:spLocks noGrp="1" noRot="1" noChangeAspect="1" noChangeArrowheads="1" noTextEdit="1"/>
          </p:cNvSpPr>
          <p:nvPr>
            <p:ph type="sldImg"/>
          </p:nvPr>
        </p:nvSpPr>
        <p:spPr>
          <a:xfrm>
            <a:off x="3429000" y="2400300"/>
            <a:ext cx="0" cy="0"/>
          </a:xfrm>
          <a:ln/>
        </p:spPr>
      </p:sp>
      <p:sp>
        <p:nvSpPr>
          <p:cNvPr id="122888" name="Rectangle 7"/>
          <p:cNvSpPr>
            <a:spLocks noGrp="1" noChangeArrowheads="1"/>
          </p:cNvSpPr>
          <p:nvPr>
            <p:ph type="body" idx="1"/>
          </p:nvPr>
        </p:nvSpPr>
        <p:spPr>
          <a:xfrm>
            <a:off x="914920" y="6258643"/>
            <a:ext cx="1533698" cy="2799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12437" indent="-112437" defTabSz="899495"/>
            <a:endParaRPr lang="en-US" i="1"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3500" b="1">
                <a:solidFill>
                  <a:schemeClr val="tx1"/>
                </a:solidFill>
                <a:latin typeface="Arial" charset="0"/>
              </a:defRPr>
            </a:lvl1pPr>
            <a:lvl2pPr marL="730840" indent="-281092">
              <a:defRPr sz="3500" b="1">
                <a:solidFill>
                  <a:schemeClr val="tx1"/>
                </a:solidFill>
                <a:latin typeface="Arial" charset="0"/>
              </a:defRPr>
            </a:lvl2pPr>
            <a:lvl3pPr marL="1124369" indent="-224874">
              <a:defRPr sz="3500" b="1">
                <a:solidFill>
                  <a:schemeClr val="tx1"/>
                </a:solidFill>
                <a:latin typeface="Arial" charset="0"/>
              </a:defRPr>
            </a:lvl3pPr>
            <a:lvl4pPr marL="1574117" indent="-224874">
              <a:defRPr sz="3500" b="1">
                <a:solidFill>
                  <a:schemeClr val="tx1"/>
                </a:solidFill>
                <a:latin typeface="Arial" charset="0"/>
              </a:defRPr>
            </a:lvl4pPr>
            <a:lvl5pPr marL="2023864" indent="-224874">
              <a:defRPr sz="3500" b="1">
                <a:solidFill>
                  <a:schemeClr val="tx1"/>
                </a:solidFill>
                <a:latin typeface="Arial" charset="0"/>
              </a:defRPr>
            </a:lvl5pPr>
            <a:lvl6pPr marL="2473612" indent="-224874" eaLnBrk="0" fontAlgn="base" hangingPunct="0">
              <a:lnSpc>
                <a:spcPct val="90000"/>
              </a:lnSpc>
              <a:spcBef>
                <a:spcPct val="0"/>
              </a:spcBef>
              <a:spcAft>
                <a:spcPct val="0"/>
              </a:spcAft>
              <a:defRPr sz="3500" b="1">
                <a:solidFill>
                  <a:schemeClr val="tx1"/>
                </a:solidFill>
                <a:latin typeface="Arial" charset="0"/>
              </a:defRPr>
            </a:lvl6pPr>
            <a:lvl7pPr marL="2923360" indent="-224874" eaLnBrk="0" fontAlgn="base" hangingPunct="0">
              <a:lnSpc>
                <a:spcPct val="90000"/>
              </a:lnSpc>
              <a:spcBef>
                <a:spcPct val="0"/>
              </a:spcBef>
              <a:spcAft>
                <a:spcPct val="0"/>
              </a:spcAft>
              <a:defRPr sz="3500" b="1">
                <a:solidFill>
                  <a:schemeClr val="tx1"/>
                </a:solidFill>
                <a:latin typeface="Arial" charset="0"/>
              </a:defRPr>
            </a:lvl7pPr>
            <a:lvl8pPr marL="3373107" indent="-224874" eaLnBrk="0" fontAlgn="base" hangingPunct="0">
              <a:lnSpc>
                <a:spcPct val="90000"/>
              </a:lnSpc>
              <a:spcBef>
                <a:spcPct val="0"/>
              </a:spcBef>
              <a:spcAft>
                <a:spcPct val="0"/>
              </a:spcAft>
              <a:defRPr sz="3500" b="1">
                <a:solidFill>
                  <a:schemeClr val="tx1"/>
                </a:solidFill>
                <a:latin typeface="Arial" charset="0"/>
              </a:defRPr>
            </a:lvl8pPr>
            <a:lvl9pPr marL="3822855" indent="-224874" eaLnBrk="0" fontAlgn="base" hangingPunct="0">
              <a:lnSpc>
                <a:spcPct val="90000"/>
              </a:lnSpc>
              <a:spcBef>
                <a:spcPct val="0"/>
              </a:spcBef>
              <a:spcAft>
                <a:spcPct val="0"/>
              </a:spcAft>
              <a:defRPr sz="3500" b="1">
                <a:solidFill>
                  <a:schemeClr val="tx1"/>
                </a:solidFill>
                <a:latin typeface="Arial" charset="0"/>
              </a:defRPr>
            </a:lvl9pPr>
          </a:lstStyle>
          <a:p>
            <a:fld id="{29870B10-1855-4A72-9F4D-C9D8F7A5A74B}" type="slidenum">
              <a:rPr lang="en-US" sz="1200"/>
              <a:pPr/>
              <a:t>110</a:t>
            </a:fld>
            <a:endParaRPr lang="en-US" sz="1200"/>
          </a:p>
        </p:txBody>
      </p:sp>
      <p:sp>
        <p:nvSpPr>
          <p:cNvPr id="123907" name="Rectangle 2"/>
          <p:cNvSpPr>
            <a:spLocks noChangeArrowheads="1"/>
          </p:cNvSpPr>
          <p:nvPr/>
        </p:nvSpPr>
        <p:spPr bwMode="auto">
          <a:xfrm>
            <a:off x="3885681" y="0"/>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3908" name="Rectangle 3"/>
          <p:cNvSpPr>
            <a:spLocks noChangeArrowheads="1"/>
          </p:cNvSpPr>
          <p:nvPr/>
        </p:nvSpPr>
        <p:spPr bwMode="auto">
          <a:xfrm>
            <a:off x="3885681" y="8687347"/>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76" tIns="0" rIns="18976" bIns="0" anchor="b"/>
          <a:lstStyle/>
          <a:p>
            <a:pPr algn="r" defTabSz="910427"/>
            <a:r>
              <a:rPr lang="en-US" sz="1000" i="1">
                <a:latin typeface="Times" pitchFamily="18" charset="0"/>
              </a:rPr>
              <a:t>4</a:t>
            </a:r>
          </a:p>
        </p:txBody>
      </p:sp>
      <p:sp>
        <p:nvSpPr>
          <p:cNvPr id="123909" name="Rectangle 4"/>
          <p:cNvSpPr>
            <a:spLocks noChangeArrowheads="1"/>
          </p:cNvSpPr>
          <p:nvPr/>
        </p:nvSpPr>
        <p:spPr bwMode="auto">
          <a:xfrm>
            <a:off x="1" y="8687347"/>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3910" name="Rectangle 5"/>
          <p:cNvSpPr>
            <a:spLocks noChangeArrowheads="1"/>
          </p:cNvSpPr>
          <p:nvPr/>
        </p:nvSpPr>
        <p:spPr bwMode="auto">
          <a:xfrm>
            <a:off x="1" y="0"/>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3911" name="Rectangle 6"/>
          <p:cNvSpPr>
            <a:spLocks noGrp="1" noRot="1" noChangeAspect="1" noChangeArrowheads="1" noTextEdit="1"/>
          </p:cNvSpPr>
          <p:nvPr>
            <p:ph type="sldImg"/>
          </p:nvPr>
        </p:nvSpPr>
        <p:spPr>
          <a:xfrm>
            <a:off x="3429000" y="2400300"/>
            <a:ext cx="0" cy="0"/>
          </a:xfrm>
          <a:ln/>
        </p:spPr>
      </p:sp>
      <p:sp>
        <p:nvSpPr>
          <p:cNvPr id="123912" name="Rectangle 7"/>
          <p:cNvSpPr>
            <a:spLocks noGrp="1" noChangeArrowheads="1"/>
          </p:cNvSpPr>
          <p:nvPr>
            <p:ph type="body" idx="1"/>
          </p:nvPr>
        </p:nvSpPr>
        <p:spPr>
          <a:xfrm>
            <a:off x="914920" y="6258643"/>
            <a:ext cx="1533698" cy="2799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12437" indent="-112437" defTabSz="899495"/>
            <a:endParaRPr lang="en-US" i="1"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3500" b="1">
                <a:solidFill>
                  <a:schemeClr val="tx1"/>
                </a:solidFill>
                <a:latin typeface="Arial" charset="0"/>
              </a:defRPr>
            </a:lvl1pPr>
            <a:lvl2pPr marL="730840" indent="-281092">
              <a:defRPr sz="3500" b="1">
                <a:solidFill>
                  <a:schemeClr val="tx1"/>
                </a:solidFill>
                <a:latin typeface="Arial" charset="0"/>
              </a:defRPr>
            </a:lvl2pPr>
            <a:lvl3pPr marL="1124369" indent="-224874">
              <a:defRPr sz="3500" b="1">
                <a:solidFill>
                  <a:schemeClr val="tx1"/>
                </a:solidFill>
                <a:latin typeface="Arial" charset="0"/>
              </a:defRPr>
            </a:lvl3pPr>
            <a:lvl4pPr marL="1574117" indent="-224874">
              <a:defRPr sz="3500" b="1">
                <a:solidFill>
                  <a:schemeClr val="tx1"/>
                </a:solidFill>
                <a:latin typeface="Arial" charset="0"/>
              </a:defRPr>
            </a:lvl4pPr>
            <a:lvl5pPr marL="2023864" indent="-224874">
              <a:defRPr sz="3500" b="1">
                <a:solidFill>
                  <a:schemeClr val="tx1"/>
                </a:solidFill>
                <a:latin typeface="Arial" charset="0"/>
              </a:defRPr>
            </a:lvl5pPr>
            <a:lvl6pPr marL="2473612" indent="-224874" eaLnBrk="0" fontAlgn="base" hangingPunct="0">
              <a:lnSpc>
                <a:spcPct val="90000"/>
              </a:lnSpc>
              <a:spcBef>
                <a:spcPct val="0"/>
              </a:spcBef>
              <a:spcAft>
                <a:spcPct val="0"/>
              </a:spcAft>
              <a:defRPr sz="3500" b="1">
                <a:solidFill>
                  <a:schemeClr val="tx1"/>
                </a:solidFill>
                <a:latin typeface="Arial" charset="0"/>
              </a:defRPr>
            </a:lvl6pPr>
            <a:lvl7pPr marL="2923360" indent="-224874" eaLnBrk="0" fontAlgn="base" hangingPunct="0">
              <a:lnSpc>
                <a:spcPct val="90000"/>
              </a:lnSpc>
              <a:spcBef>
                <a:spcPct val="0"/>
              </a:spcBef>
              <a:spcAft>
                <a:spcPct val="0"/>
              </a:spcAft>
              <a:defRPr sz="3500" b="1">
                <a:solidFill>
                  <a:schemeClr val="tx1"/>
                </a:solidFill>
                <a:latin typeface="Arial" charset="0"/>
              </a:defRPr>
            </a:lvl7pPr>
            <a:lvl8pPr marL="3373107" indent="-224874" eaLnBrk="0" fontAlgn="base" hangingPunct="0">
              <a:lnSpc>
                <a:spcPct val="90000"/>
              </a:lnSpc>
              <a:spcBef>
                <a:spcPct val="0"/>
              </a:spcBef>
              <a:spcAft>
                <a:spcPct val="0"/>
              </a:spcAft>
              <a:defRPr sz="3500" b="1">
                <a:solidFill>
                  <a:schemeClr val="tx1"/>
                </a:solidFill>
                <a:latin typeface="Arial" charset="0"/>
              </a:defRPr>
            </a:lvl8pPr>
            <a:lvl9pPr marL="3822855" indent="-224874" eaLnBrk="0" fontAlgn="base" hangingPunct="0">
              <a:lnSpc>
                <a:spcPct val="90000"/>
              </a:lnSpc>
              <a:spcBef>
                <a:spcPct val="0"/>
              </a:spcBef>
              <a:spcAft>
                <a:spcPct val="0"/>
              </a:spcAft>
              <a:defRPr sz="3500" b="1">
                <a:solidFill>
                  <a:schemeClr val="tx1"/>
                </a:solidFill>
                <a:latin typeface="Arial" charset="0"/>
              </a:defRPr>
            </a:lvl9pPr>
          </a:lstStyle>
          <a:p>
            <a:fld id="{F7CB7406-FD58-49C0-BA59-A869F8765AC7}" type="slidenum">
              <a:rPr lang="en-US" sz="1200"/>
              <a:pPr/>
              <a:t>111</a:t>
            </a:fld>
            <a:endParaRPr lang="en-US" sz="1200"/>
          </a:p>
        </p:txBody>
      </p:sp>
      <p:sp>
        <p:nvSpPr>
          <p:cNvPr id="124931" name="Rectangle 2"/>
          <p:cNvSpPr>
            <a:spLocks noChangeArrowheads="1"/>
          </p:cNvSpPr>
          <p:nvPr/>
        </p:nvSpPr>
        <p:spPr bwMode="auto">
          <a:xfrm>
            <a:off x="3885681" y="0"/>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4932" name="Rectangle 3"/>
          <p:cNvSpPr>
            <a:spLocks noChangeArrowheads="1"/>
          </p:cNvSpPr>
          <p:nvPr/>
        </p:nvSpPr>
        <p:spPr bwMode="auto">
          <a:xfrm>
            <a:off x="3885681" y="8687347"/>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76" tIns="0" rIns="18976" bIns="0" anchor="b"/>
          <a:lstStyle/>
          <a:p>
            <a:pPr algn="r" defTabSz="910427"/>
            <a:r>
              <a:rPr lang="en-US" sz="1000" i="1">
                <a:latin typeface="Times" pitchFamily="18" charset="0"/>
              </a:rPr>
              <a:t>4</a:t>
            </a:r>
          </a:p>
        </p:txBody>
      </p:sp>
      <p:sp>
        <p:nvSpPr>
          <p:cNvPr id="124933" name="Rectangle 4"/>
          <p:cNvSpPr>
            <a:spLocks noChangeArrowheads="1"/>
          </p:cNvSpPr>
          <p:nvPr/>
        </p:nvSpPr>
        <p:spPr bwMode="auto">
          <a:xfrm>
            <a:off x="1" y="8687347"/>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4934" name="Rectangle 5"/>
          <p:cNvSpPr>
            <a:spLocks noChangeArrowheads="1"/>
          </p:cNvSpPr>
          <p:nvPr/>
        </p:nvSpPr>
        <p:spPr bwMode="auto">
          <a:xfrm>
            <a:off x="1" y="0"/>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4935" name="Rectangle 6"/>
          <p:cNvSpPr>
            <a:spLocks noGrp="1" noRot="1" noChangeAspect="1" noChangeArrowheads="1" noTextEdit="1"/>
          </p:cNvSpPr>
          <p:nvPr>
            <p:ph type="sldImg"/>
          </p:nvPr>
        </p:nvSpPr>
        <p:spPr>
          <a:xfrm>
            <a:off x="3429000" y="2400300"/>
            <a:ext cx="0" cy="0"/>
          </a:xfrm>
          <a:ln/>
        </p:spPr>
      </p:sp>
      <p:sp>
        <p:nvSpPr>
          <p:cNvPr id="124936" name="Rectangle 7"/>
          <p:cNvSpPr>
            <a:spLocks noGrp="1" noChangeArrowheads="1"/>
          </p:cNvSpPr>
          <p:nvPr>
            <p:ph type="body" idx="1"/>
          </p:nvPr>
        </p:nvSpPr>
        <p:spPr>
          <a:xfrm>
            <a:off x="914920" y="6258643"/>
            <a:ext cx="1533698" cy="2799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12437" indent="-112437" defTabSz="899495"/>
            <a:endParaRPr lang="en-US" i="1"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3500" b="1">
                <a:solidFill>
                  <a:schemeClr val="tx1"/>
                </a:solidFill>
                <a:latin typeface="Arial" charset="0"/>
              </a:defRPr>
            </a:lvl1pPr>
            <a:lvl2pPr marL="730840" indent="-281092">
              <a:defRPr sz="3500" b="1">
                <a:solidFill>
                  <a:schemeClr val="tx1"/>
                </a:solidFill>
                <a:latin typeface="Arial" charset="0"/>
              </a:defRPr>
            </a:lvl2pPr>
            <a:lvl3pPr marL="1124369" indent="-224874">
              <a:defRPr sz="3500" b="1">
                <a:solidFill>
                  <a:schemeClr val="tx1"/>
                </a:solidFill>
                <a:latin typeface="Arial" charset="0"/>
              </a:defRPr>
            </a:lvl3pPr>
            <a:lvl4pPr marL="1574117" indent="-224874">
              <a:defRPr sz="3500" b="1">
                <a:solidFill>
                  <a:schemeClr val="tx1"/>
                </a:solidFill>
                <a:latin typeface="Arial" charset="0"/>
              </a:defRPr>
            </a:lvl4pPr>
            <a:lvl5pPr marL="2023864" indent="-224874">
              <a:defRPr sz="3500" b="1">
                <a:solidFill>
                  <a:schemeClr val="tx1"/>
                </a:solidFill>
                <a:latin typeface="Arial" charset="0"/>
              </a:defRPr>
            </a:lvl5pPr>
            <a:lvl6pPr marL="2473612" indent="-224874" eaLnBrk="0" fontAlgn="base" hangingPunct="0">
              <a:lnSpc>
                <a:spcPct val="90000"/>
              </a:lnSpc>
              <a:spcBef>
                <a:spcPct val="0"/>
              </a:spcBef>
              <a:spcAft>
                <a:spcPct val="0"/>
              </a:spcAft>
              <a:defRPr sz="3500" b="1">
                <a:solidFill>
                  <a:schemeClr val="tx1"/>
                </a:solidFill>
                <a:latin typeface="Arial" charset="0"/>
              </a:defRPr>
            </a:lvl6pPr>
            <a:lvl7pPr marL="2923360" indent="-224874" eaLnBrk="0" fontAlgn="base" hangingPunct="0">
              <a:lnSpc>
                <a:spcPct val="90000"/>
              </a:lnSpc>
              <a:spcBef>
                <a:spcPct val="0"/>
              </a:spcBef>
              <a:spcAft>
                <a:spcPct val="0"/>
              </a:spcAft>
              <a:defRPr sz="3500" b="1">
                <a:solidFill>
                  <a:schemeClr val="tx1"/>
                </a:solidFill>
                <a:latin typeface="Arial" charset="0"/>
              </a:defRPr>
            </a:lvl7pPr>
            <a:lvl8pPr marL="3373107" indent="-224874" eaLnBrk="0" fontAlgn="base" hangingPunct="0">
              <a:lnSpc>
                <a:spcPct val="90000"/>
              </a:lnSpc>
              <a:spcBef>
                <a:spcPct val="0"/>
              </a:spcBef>
              <a:spcAft>
                <a:spcPct val="0"/>
              </a:spcAft>
              <a:defRPr sz="3500" b="1">
                <a:solidFill>
                  <a:schemeClr val="tx1"/>
                </a:solidFill>
                <a:latin typeface="Arial" charset="0"/>
              </a:defRPr>
            </a:lvl8pPr>
            <a:lvl9pPr marL="3822855" indent="-224874" eaLnBrk="0" fontAlgn="base" hangingPunct="0">
              <a:lnSpc>
                <a:spcPct val="90000"/>
              </a:lnSpc>
              <a:spcBef>
                <a:spcPct val="0"/>
              </a:spcBef>
              <a:spcAft>
                <a:spcPct val="0"/>
              </a:spcAft>
              <a:defRPr sz="3500" b="1">
                <a:solidFill>
                  <a:schemeClr val="tx1"/>
                </a:solidFill>
                <a:latin typeface="Arial" charset="0"/>
              </a:defRPr>
            </a:lvl9pPr>
          </a:lstStyle>
          <a:p>
            <a:fld id="{43D35E6D-C635-4832-A623-325828785D14}" type="slidenum">
              <a:rPr lang="en-US" sz="1200"/>
              <a:pPr/>
              <a:t>112</a:t>
            </a:fld>
            <a:endParaRPr lang="en-US" sz="1200"/>
          </a:p>
        </p:txBody>
      </p:sp>
      <p:sp>
        <p:nvSpPr>
          <p:cNvPr id="125955" name="Rectangle 2"/>
          <p:cNvSpPr>
            <a:spLocks noChangeArrowheads="1"/>
          </p:cNvSpPr>
          <p:nvPr/>
        </p:nvSpPr>
        <p:spPr bwMode="auto">
          <a:xfrm>
            <a:off x="3885681" y="0"/>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5956" name="Rectangle 3"/>
          <p:cNvSpPr>
            <a:spLocks noChangeArrowheads="1"/>
          </p:cNvSpPr>
          <p:nvPr/>
        </p:nvSpPr>
        <p:spPr bwMode="auto">
          <a:xfrm>
            <a:off x="3885681" y="8687347"/>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76" tIns="0" rIns="18976" bIns="0" anchor="b"/>
          <a:lstStyle/>
          <a:p>
            <a:pPr algn="r" defTabSz="910427"/>
            <a:r>
              <a:rPr lang="en-US" sz="1000" i="1">
                <a:latin typeface="Times" pitchFamily="18" charset="0"/>
              </a:rPr>
              <a:t>4</a:t>
            </a:r>
          </a:p>
        </p:txBody>
      </p:sp>
      <p:sp>
        <p:nvSpPr>
          <p:cNvPr id="125957" name="Rectangle 4"/>
          <p:cNvSpPr>
            <a:spLocks noChangeArrowheads="1"/>
          </p:cNvSpPr>
          <p:nvPr/>
        </p:nvSpPr>
        <p:spPr bwMode="auto">
          <a:xfrm>
            <a:off x="1" y="8687347"/>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5958" name="Rectangle 5"/>
          <p:cNvSpPr>
            <a:spLocks noChangeArrowheads="1"/>
          </p:cNvSpPr>
          <p:nvPr/>
        </p:nvSpPr>
        <p:spPr bwMode="auto">
          <a:xfrm>
            <a:off x="1" y="0"/>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5959" name="Rectangle 6"/>
          <p:cNvSpPr>
            <a:spLocks noGrp="1" noRot="1" noChangeAspect="1" noChangeArrowheads="1" noTextEdit="1"/>
          </p:cNvSpPr>
          <p:nvPr>
            <p:ph type="sldImg"/>
          </p:nvPr>
        </p:nvSpPr>
        <p:spPr>
          <a:xfrm>
            <a:off x="3429000" y="2400300"/>
            <a:ext cx="0" cy="0"/>
          </a:xfrm>
          <a:ln/>
        </p:spPr>
      </p:sp>
      <p:sp>
        <p:nvSpPr>
          <p:cNvPr id="125960" name="Rectangle 7"/>
          <p:cNvSpPr>
            <a:spLocks noGrp="1" noChangeArrowheads="1"/>
          </p:cNvSpPr>
          <p:nvPr>
            <p:ph type="body" idx="1"/>
          </p:nvPr>
        </p:nvSpPr>
        <p:spPr>
          <a:xfrm>
            <a:off x="914920" y="6258643"/>
            <a:ext cx="1533698" cy="2799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12437" indent="-112437" defTabSz="899495"/>
            <a:endParaRPr lang="en-US" i="1"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3500" b="1">
                <a:solidFill>
                  <a:schemeClr val="tx1"/>
                </a:solidFill>
                <a:latin typeface="Arial" charset="0"/>
              </a:defRPr>
            </a:lvl1pPr>
            <a:lvl2pPr marL="730840" indent="-281092">
              <a:defRPr sz="3500" b="1">
                <a:solidFill>
                  <a:schemeClr val="tx1"/>
                </a:solidFill>
                <a:latin typeface="Arial" charset="0"/>
              </a:defRPr>
            </a:lvl2pPr>
            <a:lvl3pPr marL="1124369" indent="-224874">
              <a:defRPr sz="3500" b="1">
                <a:solidFill>
                  <a:schemeClr val="tx1"/>
                </a:solidFill>
                <a:latin typeface="Arial" charset="0"/>
              </a:defRPr>
            </a:lvl3pPr>
            <a:lvl4pPr marL="1574117" indent="-224874">
              <a:defRPr sz="3500" b="1">
                <a:solidFill>
                  <a:schemeClr val="tx1"/>
                </a:solidFill>
                <a:latin typeface="Arial" charset="0"/>
              </a:defRPr>
            </a:lvl4pPr>
            <a:lvl5pPr marL="2023864" indent="-224874">
              <a:defRPr sz="3500" b="1">
                <a:solidFill>
                  <a:schemeClr val="tx1"/>
                </a:solidFill>
                <a:latin typeface="Arial" charset="0"/>
              </a:defRPr>
            </a:lvl5pPr>
            <a:lvl6pPr marL="2473612" indent="-224874" eaLnBrk="0" fontAlgn="base" hangingPunct="0">
              <a:lnSpc>
                <a:spcPct val="90000"/>
              </a:lnSpc>
              <a:spcBef>
                <a:spcPct val="0"/>
              </a:spcBef>
              <a:spcAft>
                <a:spcPct val="0"/>
              </a:spcAft>
              <a:defRPr sz="3500" b="1">
                <a:solidFill>
                  <a:schemeClr val="tx1"/>
                </a:solidFill>
                <a:latin typeface="Arial" charset="0"/>
              </a:defRPr>
            </a:lvl6pPr>
            <a:lvl7pPr marL="2923360" indent="-224874" eaLnBrk="0" fontAlgn="base" hangingPunct="0">
              <a:lnSpc>
                <a:spcPct val="90000"/>
              </a:lnSpc>
              <a:spcBef>
                <a:spcPct val="0"/>
              </a:spcBef>
              <a:spcAft>
                <a:spcPct val="0"/>
              </a:spcAft>
              <a:defRPr sz="3500" b="1">
                <a:solidFill>
                  <a:schemeClr val="tx1"/>
                </a:solidFill>
                <a:latin typeface="Arial" charset="0"/>
              </a:defRPr>
            </a:lvl7pPr>
            <a:lvl8pPr marL="3373107" indent="-224874" eaLnBrk="0" fontAlgn="base" hangingPunct="0">
              <a:lnSpc>
                <a:spcPct val="90000"/>
              </a:lnSpc>
              <a:spcBef>
                <a:spcPct val="0"/>
              </a:spcBef>
              <a:spcAft>
                <a:spcPct val="0"/>
              </a:spcAft>
              <a:defRPr sz="3500" b="1">
                <a:solidFill>
                  <a:schemeClr val="tx1"/>
                </a:solidFill>
                <a:latin typeface="Arial" charset="0"/>
              </a:defRPr>
            </a:lvl8pPr>
            <a:lvl9pPr marL="3822855" indent="-224874" eaLnBrk="0" fontAlgn="base" hangingPunct="0">
              <a:lnSpc>
                <a:spcPct val="90000"/>
              </a:lnSpc>
              <a:spcBef>
                <a:spcPct val="0"/>
              </a:spcBef>
              <a:spcAft>
                <a:spcPct val="0"/>
              </a:spcAft>
              <a:defRPr sz="3500" b="1">
                <a:solidFill>
                  <a:schemeClr val="tx1"/>
                </a:solidFill>
                <a:latin typeface="Arial" charset="0"/>
              </a:defRPr>
            </a:lvl9pPr>
          </a:lstStyle>
          <a:p>
            <a:fld id="{1DC2E8EA-BA66-4D4A-BCAD-6E8894AF5839}" type="slidenum">
              <a:rPr lang="en-US" sz="1200"/>
              <a:pPr/>
              <a:t>113</a:t>
            </a:fld>
            <a:endParaRPr lang="en-US" sz="1200"/>
          </a:p>
        </p:txBody>
      </p:sp>
      <p:sp>
        <p:nvSpPr>
          <p:cNvPr id="126979" name="Rectangle 2"/>
          <p:cNvSpPr>
            <a:spLocks noChangeArrowheads="1"/>
          </p:cNvSpPr>
          <p:nvPr/>
        </p:nvSpPr>
        <p:spPr bwMode="auto">
          <a:xfrm>
            <a:off x="3885681" y="0"/>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6980" name="Rectangle 3"/>
          <p:cNvSpPr>
            <a:spLocks noChangeArrowheads="1"/>
          </p:cNvSpPr>
          <p:nvPr/>
        </p:nvSpPr>
        <p:spPr bwMode="auto">
          <a:xfrm>
            <a:off x="3885681" y="8687347"/>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76" tIns="0" rIns="18976" bIns="0" anchor="b"/>
          <a:lstStyle/>
          <a:p>
            <a:pPr algn="r" defTabSz="910427"/>
            <a:r>
              <a:rPr lang="en-US" sz="1000" i="1">
                <a:latin typeface="Times" pitchFamily="18" charset="0"/>
              </a:rPr>
              <a:t>4</a:t>
            </a:r>
          </a:p>
        </p:txBody>
      </p:sp>
      <p:sp>
        <p:nvSpPr>
          <p:cNvPr id="126981" name="Rectangle 4"/>
          <p:cNvSpPr>
            <a:spLocks noChangeArrowheads="1"/>
          </p:cNvSpPr>
          <p:nvPr/>
        </p:nvSpPr>
        <p:spPr bwMode="auto">
          <a:xfrm>
            <a:off x="1" y="8687347"/>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6982" name="Rectangle 5"/>
          <p:cNvSpPr>
            <a:spLocks noChangeArrowheads="1"/>
          </p:cNvSpPr>
          <p:nvPr/>
        </p:nvSpPr>
        <p:spPr bwMode="auto">
          <a:xfrm>
            <a:off x="1" y="0"/>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6983" name="Rectangle 6"/>
          <p:cNvSpPr>
            <a:spLocks noGrp="1" noRot="1" noChangeAspect="1" noChangeArrowheads="1" noTextEdit="1"/>
          </p:cNvSpPr>
          <p:nvPr>
            <p:ph type="sldImg"/>
          </p:nvPr>
        </p:nvSpPr>
        <p:spPr>
          <a:xfrm>
            <a:off x="3429000" y="2400300"/>
            <a:ext cx="0" cy="0"/>
          </a:xfrm>
          <a:ln/>
        </p:spPr>
      </p:sp>
      <p:sp>
        <p:nvSpPr>
          <p:cNvPr id="126984" name="Rectangle 7"/>
          <p:cNvSpPr>
            <a:spLocks noGrp="1" noChangeArrowheads="1"/>
          </p:cNvSpPr>
          <p:nvPr>
            <p:ph type="body" idx="1"/>
          </p:nvPr>
        </p:nvSpPr>
        <p:spPr>
          <a:xfrm>
            <a:off x="914920" y="6258643"/>
            <a:ext cx="1533698" cy="2799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12437" indent="-112437" defTabSz="899495"/>
            <a:endParaRPr lang="en-US"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209B4A0B-6BBF-429F-BCAC-466C4F921864}" type="slidenum">
              <a:rPr lang="en-US" sz="800" baseline="0"/>
              <a:pPr/>
              <a:t>28</a:t>
            </a:fld>
            <a:endParaRPr lang="en-US" sz="800" baseline="0"/>
          </a:p>
        </p:txBody>
      </p:sp>
      <p:sp>
        <p:nvSpPr>
          <p:cNvPr id="136195" name="AutoShap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3500" b="1">
                <a:solidFill>
                  <a:schemeClr val="tx1"/>
                </a:solidFill>
                <a:latin typeface="Arial" charset="0"/>
              </a:defRPr>
            </a:lvl1pPr>
            <a:lvl2pPr marL="730840" indent="-281092">
              <a:defRPr sz="3500" b="1">
                <a:solidFill>
                  <a:schemeClr val="tx1"/>
                </a:solidFill>
                <a:latin typeface="Arial" charset="0"/>
              </a:defRPr>
            </a:lvl2pPr>
            <a:lvl3pPr marL="1124369" indent="-224874">
              <a:defRPr sz="3500" b="1">
                <a:solidFill>
                  <a:schemeClr val="tx1"/>
                </a:solidFill>
                <a:latin typeface="Arial" charset="0"/>
              </a:defRPr>
            </a:lvl3pPr>
            <a:lvl4pPr marL="1574117" indent="-224874">
              <a:defRPr sz="3500" b="1">
                <a:solidFill>
                  <a:schemeClr val="tx1"/>
                </a:solidFill>
                <a:latin typeface="Arial" charset="0"/>
              </a:defRPr>
            </a:lvl4pPr>
            <a:lvl5pPr marL="2023864" indent="-224874">
              <a:defRPr sz="3500" b="1">
                <a:solidFill>
                  <a:schemeClr val="tx1"/>
                </a:solidFill>
                <a:latin typeface="Arial" charset="0"/>
              </a:defRPr>
            </a:lvl5pPr>
            <a:lvl6pPr marL="2473612" indent="-224874" eaLnBrk="0" fontAlgn="base" hangingPunct="0">
              <a:lnSpc>
                <a:spcPct val="90000"/>
              </a:lnSpc>
              <a:spcBef>
                <a:spcPct val="0"/>
              </a:spcBef>
              <a:spcAft>
                <a:spcPct val="0"/>
              </a:spcAft>
              <a:defRPr sz="3500" b="1">
                <a:solidFill>
                  <a:schemeClr val="tx1"/>
                </a:solidFill>
                <a:latin typeface="Arial" charset="0"/>
              </a:defRPr>
            </a:lvl6pPr>
            <a:lvl7pPr marL="2923360" indent="-224874" eaLnBrk="0" fontAlgn="base" hangingPunct="0">
              <a:lnSpc>
                <a:spcPct val="90000"/>
              </a:lnSpc>
              <a:spcBef>
                <a:spcPct val="0"/>
              </a:spcBef>
              <a:spcAft>
                <a:spcPct val="0"/>
              </a:spcAft>
              <a:defRPr sz="3500" b="1">
                <a:solidFill>
                  <a:schemeClr val="tx1"/>
                </a:solidFill>
                <a:latin typeface="Arial" charset="0"/>
              </a:defRPr>
            </a:lvl7pPr>
            <a:lvl8pPr marL="3373107" indent="-224874" eaLnBrk="0" fontAlgn="base" hangingPunct="0">
              <a:lnSpc>
                <a:spcPct val="90000"/>
              </a:lnSpc>
              <a:spcBef>
                <a:spcPct val="0"/>
              </a:spcBef>
              <a:spcAft>
                <a:spcPct val="0"/>
              </a:spcAft>
              <a:defRPr sz="3500" b="1">
                <a:solidFill>
                  <a:schemeClr val="tx1"/>
                </a:solidFill>
                <a:latin typeface="Arial" charset="0"/>
              </a:defRPr>
            </a:lvl8pPr>
            <a:lvl9pPr marL="3822855" indent="-224874" eaLnBrk="0" fontAlgn="base" hangingPunct="0">
              <a:lnSpc>
                <a:spcPct val="90000"/>
              </a:lnSpc>
              <a:spcBef>
                <a:spcPct val="0"/>
              </a:spcBef>
              <a:spcAft>
                <a:spcPct val="0"/>
              </a:spcAft>
              <a:defRPr sz="3500" b="1">
                <a:solidFill>
                  <a:schemeClr val="tx1"/>
                </a:solidFill>
                <a:latin typeface="Arial" charset="0"/>
              </a:defRPr>
            </a:lvl9pPr>
          </a:lstStyle>
          <a:p>
            <a:fld id="{370390AA-EDB3-45D8-9B09-DBF091ACFA19}" type="slidenum">
              <a:rPr lang="en-US" sz="1200"/>
              <a:pPr/>
              <a:t>114</a:t>
            </a:fld>
            <a:endParaRPr lang="en-US" sz="1200"/>
          </a:p>
        </p:txBody>
      </p:sp>
      <p:sp>
        <p:nvSpPr>
          <p:cNvPr id="128003" name="Rectangle 2"/>
          <p:cNvSpPr>
            <a:spLocks noChangeArrowheads="1"/>
          </p:cNvSpPr>
          <p:nvPr/>
        </p:nvSpPr>
        <p:spPr bwMode="auto">
          <a:xfrm>
            <a:off x="3885681" y="0"/>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8004" name="Rectangle 3"/>
          <p:cNvSpPr>
            <a:spLocks noChangeArrowheads="1"/>
          </p:cNvSpPr>
          <p:nvPr/>
        </p:nvSpPr>
        <p:spPr bwMode="auto">
          <a:xfrm>
            <a:off x="3885681" y="8687347"/>
            <a:ext cx="2972319"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76" tIns="0" rIns="18976" bIns="0" anchor="b"/>
          <a:lstStyle/>
          <a:p>
            <a:pPr algn="r" defTabSz="910427"/>
            <a:r>
              <a:rPr lang="en-US" sz="1000" i="1">
                <a:latin typeface="Times" pitchFamily="18" charset="0"/>
              </a:rPr>
              <a:t>4</a:t>
            </a:r>
          </a:p>
        </p:txBody>
      </p:sp>
      <p:sp>
        <p:nvSpPr>
          <p:cNvPr id="128005" name="Rectangle 4"/>
          <p:cNvSpPr>
            <a:spLocks noChangeArrowheads="1"/>
          </p:cNvSpPr>
          <p:nvPr/>
        </p:nvSpPr>
        <p:spPr bwMode="auto">
          <a:xfrm>
            <a:off x="1" y="8687347"/>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8006" name="Rectangle 5"/>
          <p:cNvSpPr>
            <a:spLocks noChangeArrowheads="1"/>
          </p:cNvSpPr>
          <p:nvPr/>
        </p:nvSpPr>
        <p:spPr bwMode="auto">
          <a:xfrm>
            <a:off x="1" y="0"/>
            <a:ext cx="2972320" cy="4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50" tIns="44975" rIns="89950" bIns="44975" anchor="ctr"/>
          <a:lstStyle/>
          <a:p>
            <a:endParaRPr lang="en-US"/>
          </a:p>
        </p:txBody>
      </p:sp>
      <p:sp>
        <p:nvSpPr>
          <p:cNvPr id="128007" name="Rectangle 6"/>
          <p:cNvSpPr>
            <a:spLocks noGrp="1" noRot="1" noChangeAspect="1" noChangeArrowheads="1" noTextEdit="1"/>
          </p:cNvSpPr>
          <p:nvPr>
            <p:ph type="sldImg"/>
          </p:nvPr>
        </p:nvSpPr>
        <p:spPr>
          <a:xfrm>
            <a:off x="3429000" y="2400300"/>
            <a:ext cx="0" cy="0"/>
          </a:xfrm>
          <a:ln/>
        </p:spPr>
      </p:sp>
      <p:sp>
        <p:nvSpPr>
          <p:cNvPr id="128008" name="Rectangle 7"/>
          <p:cNvSpPr>
            <a:spLocks noGrp="1" noChangeArrowheads="1"/>
          </p:cNvSpPr>
          <p:nvPr>
            <p:ph type="body" idx="1"/>
          </p:nvPr>
        </p:nvSpPr>
        <p:spPr>
          <a:xfrm>
            <a:off x="914920" y="6258643"/>
            <a:ext cx="1533698" cy="2799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12437" indent="-112437" defTabSz="899495"/>
            <a:endParaRPr lang="en-US" i="1"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BA8DB778-C826-4B0D-8ACD-CCF46D1B2119}" type="slidenum">
              <a:rPr lang="en-US" sz="800" baseline="0"/>
              <a:pPr/>
              <a:t>115</a:t>
            </a:fld>
            <a:endParaRPr lang="en-US" sz="800" baseline="0"/>
          </a:p>
        </p:txBody>
      </p:sp>
      <p:sp>
        <p:nvSpPr>
          <p:cNvPr id="159747" name="AutoShap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EF5869DB-9B82-4E93-A1D0-D3FCE957511B}" type="slidenum">
              <a:rPr lang="en-US" sz="800" baseline="0"/>
              <a:pPr/>
              <a:t>116</a:t>
            </a:fld>
            <a:endParaRPr lang="en-US" sz="800" baseline="0"/>
          </a:p>
        </p:txBody>
      </p:sp>
      <p:sp>
        <p:nvSpPr>
          <p:cNvPr id="160771" name="AutoShap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283F3D2-9BAE-44BF-ADA5-4AE1F4A4E016}" type="slidenum">
              <a:rPr lang="en-US" sz="800" baseline="0"/>
              <a:pPr/>
              <a:t>117</a:t>
            </a:fld>
            <a:endParaRPr lang="en-US" sz="800" baseline="0"/>
          </a:p>
        </p:txBody>
      </p:sp>
      <p:sp>
        <p:nvSpPr>
          <p:cNvPr id="161795" name="AutoShap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CE75BC78-5737-45E1-9B05-7336BD8BF617}" type="slidenum">
              <a:rPr lang="en-US" sz="800" baseline="0"/>
              <a:pPr/>
              <a:t>118</a:t>
            </a:fld>
            <a:endParaRPr lang="en-US" sz="800" baseline="0"/>
          </a:p>
        </p:txBody>
      </p:sp>
      <p:sp>
        <p:nvSpPr>
          <p:cNvPr id="162819" name="AutoShap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C93B6EA6-BD23-472E-ACA0-6DC25394C8EA}" type="slidenum">
              <a:rPr lang="en-US" sz="800" baseline="0"/>
              <a:pPr/>
              <a:t>119</a:t>
            </a:fld>
            <a:endParaRPr lang="en-US" sz="800" baseline="0"/>
          </a:p>
        </p:txBody>
      </p:sp>
      <p:sp>
        <p:nvSpPr>
          <p:cNvPr id="163843" name="AutoShap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0833B275-C290-4803-8424-5BDBF77A118E}" type="slidenum">
              <a:rPr lang="en-US" sz="800" baseline="0"/>
              <a:pPr/>
              <a:t>120</a:t>
            </a:fld>
            <a:endParaRPr lang="en-US" sz="800" baseline="0"/>
          </a:p>
        </p:txBody>
      </p:sp>
      <p:sp>
        <p:nvSpPr>
          <p:cNvPr id="164867" name="AutoShap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B0A87183-CC44-4946-AB19-44A467282B7F}" type="slidenum">
              <a:rPr lang="en-US" sz="800" baseline="0"/>
              <a:pPr/>
              <a:t>121</a:t>
            </a:fld>
            <a:endParaRPr lang="en-US" sz="800" baseline="0"/>
          </a:p>
        </p:txBody>
      </p:sp>
      <p:sp>
        <p:nvSpPr>
          <p:cNvPr id="165891" name="AutoShap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251EF3C3-AF8E-4B8C-A884-A83CC8B88ED3}" type="slidenum">
              <a:rPr lang="en-US" sz="800" baseline="0"/>
              <a:pPr/>
              <a:t>122</a:t>
            </a:fld>
            <a:endParaRPr lang="en-US" sz="800" baseline="0"/>
          </a:p>
        </p:txBody>
      </p:sp>
      <p:sp>
        <p:nvSpPr>
          <p:cNvPr id="166915" name="AutoShap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812F2E49-6A03-4B12-88D5-591FBFA7D466}" type="slidenum">
              <a:rPr lang="en-US" sz="800" baseline="0"/>
              <a:pPr/>
              <a:t>123</a:t>
            </a:fld>
            <a:endParaRPr lang="en-US" sz="800" baseline="0"/>
          </a:p>
        </p:txBody>
      </p:sp>
      <p:sp>
        <p:nvSpPr>
          <p:cNvPr id="167939" name="AutoShap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AC48C3C1-C6C8-44EF-A24C-4013B9B8FEE8}" type="slidenum">
              <a:rPr lang="en-US" sz="800" baseline="0"/>
              <a:pPr/>
              <a:t>29</a:t>
            </a:fld>
            <a:endParaRPr lang="en-US" sz="800" baseline="0"/>
          </a:p>
        </p:txBody>
      </p:sp>
      <p:sp>
        <p:nvSpPr>
          <p:cNvPr id="140291" name="AutoShap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0913DE85-8DF5-4D28-A69B-1E24165C0D2E}" type="slidenum">
              <a:rPr lang="en-US" sz="800" baseline="0"/>
              <a:pPr/>
              <a:t>124</a:t>
            </a:fld>
            <a:endParaRPr lang="en-US" sz="800" baseline="0"/>
          </a:p>
        </p:txBody>
      </p:sp>
      <p:sp>
        <p:nvSpPr>
          <p:cNvPr id="168963" name="AutoShap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256A9611-D8C6-40AE-974A-C20064EA2B29}" type="slidenum">
              <a:rPr lang="en-US" sz="800" baseline="0"/>
              <a:pPr/>
              <a:t>125</a:t>
            </a:fld>
            <a:endParaRPr lang="en-US" sz="800" baseline="0"/>
          </a:p>
        </p:txBody>
      </p:sp>
      <p:sp>
        <p:nvSpPr>
          <p:cNvPr id="169987" name="AutoShap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467975A0-8EB0-493F-A30F-E8D2F8BCFE10}" type="slidenum">
              <a:rPr lang="en-US" sz="800" baseline="0"/>
              <a:pPr/>
              <a:t>126</a:t>
            </a:fld>
            <a:endParaRPr lang="en-US" sz="800" baseline="0"/>
          </a:p>
        </p:txBody>
      </p:sp>
      <p:sp>
        <p:nvSpPr>
          <p:cNvPr id="171011" name="AutoShap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38200" y="241300"/>
            <a:ext cx="5230813" cy="3924300"/>
          </a:xfrm>
          <a:ln/>
        </p:spPr>
      </p:sp>
      <p:sp>
        <p:nvSpPr>
          <p:cNvPr id="58371"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FE0C3981-A8B5-4161-812E-72B12548A397}" type="slidenum">
              <a:rPr lang="en-US" sz="800" baseline="0"/>
              <a:pPr/>
              <a:t>128</a:t>
            </a:fld>
            <a:endParaRPr lang="en-US" sz="800" baseline="0"/>
          </a:p>
        </p:txBody>
      </p:sp>
      <p:sp>
        <p:nvSpPr>
          <p:cNvPr id="172035" name="AutoShap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440399A0-399F-46C4-922D-A5546E27ACDF}" type="slidenum">
              <a:rPr lang="en-US" sz="800" baseline="0"/>
              <a:pPr/>
              <a:t>129</a:t>
            </a:fld>
            <a:endParaRPr lang="en-US" sz="800" baseline="0"/>
          </a:p>
        </p:txBody>
      </p:sp>
      <p:sp>
        <p:nvSpPr>
          <p:cNvPr id="173059" name="AutoShap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FAA1E1A0-5031-46A1-8807-FDE584DADEC3}" type="slidenum">
              <a:rPr lang="en-US" sz="800" baseline="0"/>
              <a:pPr/>
              <a:t>130</a:t>
            </a:fld>
            <a:endParaRPr lang="en-US" sz="800" baseline="0"/>
          </a:p>
        </p:txBody>
      </p:sp>
      <p:sp>
        <p:nvSpPr>
          <p:cNvPr id="174083" name="AutoShap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01701EA3-A8C4-4536-9E3A-2D9463FB1D7D}" type="slidenum">
              <a:rPr lang="en-US" sz="800" baseline="0"/>
              <a:pPr/>
              <a:t>131</a:t>
            </a:fld>
            <a:endParaRPr lang="en-US" sz="800" baseline="0"/>
          </a:p>
        </p:txBody>
      </p:sp>
      <p:sp>
        <p:nvSpPr>
          <p:cNvPr id="175107" name="AutoShap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973FFB33-BAB1-4477-9939-B73EB4DA0288}" type="slidenum">
              <a:rPr lang="en-US" sz="800" baseline="0"/>
              <a:pPr/>
              <a:t>132</a:t>
            </a:fld>
            <a:endParaRPr lang="en-US" sz="800" baseline="0"/>
          </a:p>
        </p:txBody>
      </p:sp>
      <p:sp>
        <p:nvSpPr>
          <p:cNvPr id="176131" name="AutoShap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80F83030-B5FF-4F48-B74B-F7787603CD88}" type="slidenum">
              <a:rPr lang="en-US" sz="800" baseline="0"/>
              <a:pPr/>
              <a:t>133</a:t>
            </a:fld>
            <a:endParaRPr lang="en-US" sz="800" baseline="0"/>
          </a:p>
        </p:txBody>
      </p:sp>
      <p:sp>
        <p:nvSpPr>
          <p:cNvPr id="177155" name="AutoShap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607F43E0-C94E-4D8E-95EF-C3B5B4298CF2}" type="slidenum">
              <a:rPr lang="en-US"/>
              <a:pPr/>
              <a:t>47</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68EC086E-16C5-4639-B199-4B204F3067D3}" type="slidenum">
              <a:rPr lang="en-US" sz="800" baseline="0"/>
              <a:pPr/>
              <a:t>134</a:t>
            </a:fld>
            <a:endParaRPr lang="en-US" sz="800" baseline="0"/>
          </a:p>
        </p:txBody>
      </p:sp>
      <p:sp>
        <p:nvSpPr>
          <p:cNvPr id="178179" name="AutoShape 2"/>
          <p:cNvSpPr>
            <a:spLocks noGrp="1" noRot="1" noChangeAspect="1" noChangeArrowheads="1" noTextEdit="1"/>
          </p:cNvSpPr>
          <p:nvPr>
            <p:ph type="sldImg"/>
          </p:nvPr>
        </p:nvSpPr>
        <p:spPr>
          <a:xfrm>
            <a:off x="1144588" y="685800"/>
            <a:ext cx="4572000" cy="3429000"/>
          </a:xfrm>
          <a:ln/>
        </p:spPr>
      </p:sp>
      <p:sp>
        <p:nvSpPr>
          <p:cNvPr id="178180" name="Rectangle 3"/>
          <p:cNvSpPr>
            <a:spLocks noGrp="1" noChangeArrowheads="1"/>
          </p:cNvSpPr>
          <p:nvPr>
            <p:ph type="body" idx="1"/>
          </p:nvPr>
        </p:nvSpPr>
        <p:spPr>
          <a:xfrm>
            <a:off x="686421" y="4342464"/>
            <a:ext cx="548515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F17D6FC2-A67A-4F70-B64A-0D4A2721A5DE}" type="slidenum">
              <a:rPr lang="en-US" sz="800" baseline="0"/>
              <a:pPr/>
              <a:t>135</a:t>
            </a:fld>
            <a:endParaRPr lang="en-US" sz="800" baseline="0"/>
          </a:p>
        </p:txBody>
      </p:sp>
      <p:sp>
        <p:nvSpPr>
          <p:cNvPr id="179203" name="AutoShape 2"/>
          <p:cNvSpPr>
            <a:spLocks noGrp="1" noRot="1" noChangeAspect="1" noChangeArrowheads="1" noTextEdit="1"/>
          </p:cNvSpPr>
          <p:nvPr>
            <p:ph type="sldImg"/>
          </p:nvPr>
        </p:nvSpPr>
        <p:spPr>
          <a:xfrm>
            <a:off x="1144588" y="685800"/>
            <a:ext cx="4572000" cy="3429000"/>
          </a:xfrm>
          <a:ln/>
        </p:spPr>
      </p:sp>
      <p:sp>
        <p:nvSpPr>
          <p:cNvPr id="179204" name="Rectangle 3"/>
          <p:cNvSpPr>
            <a:spLocks noGrp="1" noChangeArrowheads="1"/>
          </p:cNvSpPr>
          <p:nvPr>
            <p:ph type="body" idx="1"/>
          </p:nvPr>
        </p:nvSpPr>
        <p:spPr>
          <a:xfrm>
            <a:off x="686421" y="4342464"/>
            <a:ext cx="548515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800">
                <a:latin typeface="Arial" charset="0"/>
                <a:ea typeface="ＭＳ Ｐゴシック" pitchFamily="34" charset="-128"/>
              </a:rPr>
              <a:t>On the Second-rectangle: BGP doesn’t add any cost across the VPNv4 cloud. So the </a:t>
            </a:r>
          </a:p>
          <a:p>
            <a:r>
              <a:rPr lang="en-US" sz="800">
                <a:latin typeface="Arial" charset="0"/>
                <a:ea typeface="ＭＳ Ｐゴシック" pitchFamily="34" charset="-128"/>
              </a:rPr>
              <a:t>link-cost across the cloud will be 0.</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E94FBD4E-942C-4C04-A536-4F4A62F3F628}" type="slidenum">
              <a:rPr lang="en-US" sz="800" baseline="0"/>
              <a:pPr/>
              <a:t>136</a:t>
            </a:fld>
            <a:endParaRPr lang="en-US" sz="800" baseline="0"/>
          </a:p>
        </p:txBody>
      </p:sp>
      <p:sp>
        <p:nvSpPr>
          <p:cNvPr id="180227" name="AutoShape 2"/>
          <p:cNvSpPr>
            <a:spLocks noGrp="1" noRot="1" noChangeAspect="1" noChangeArrowheads="1" noTextEdit="1"/>
          </p:cNvSpPr>
          <p:nvPr>
            <p:ph type="sldImg"/>
          </p:nvPr>
        </p:nvSpPr>
        <p:spPr>
          <a:xfrm>
            <a:off x="1144588" y="685800"/>
            <a:ext cx="4572000" cy="3429000"/>
          </a:xfrm>
          <a:ln/>
        </p:spPr>
      </p:sp>
      <p:sp>
        <p:nvSpPr>
          <p:cNvPr id="180228" name="Rectangle 3"/>
          <p:cNvSpPr>
            <a:spLocks noGrp="1" noChangeArrowheads="1"/>
          </p:cNvSpPr>
          <p:nvPr>
            <p:ph type="body" idx="1"/>
          </p:nvPr>
        </p:nvSpPr>
        <p:spPr>
          <a:xfrm>
            <a:off x="686421" y="4342464"/>
            <a:ext cx="548515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374F253-7DCC-4A6B-ABF5-CFB163BEF0A9}" type="slidenum">
              <a:rPr lang="en-US" sz="800" baseline="0"/>
              <a:pPr/>
              <a:t>137</a:t>
            </a:fld>
            <a:endParaRPr lang="en-US" sz="800" baseline="0"/>
          </a:p>
        </p:txBody>
      </p:sp>
      <p:sp>
        <p:nvSpPr>
          <p:cNvPr id="181251" name="AutoShape 2"/>
          <p:cNvSpPr>
            <a:spLocks noGrp="1" noRot="1" noChangeAspect="1" noChangeArrowheads="1" noTextEdit="1"/>
          </p:cNvSpPr>
          <p:nvPr>
            <p:ph type="sldImg"/>
          </p:nvPr>
        </p:nvSpPr>
        <p:spPr>
          <a:xfrm>
            <a:off x="1144588" y="685800"/>
            <a:ext cx="4572000" cy="3429000"/>
          </a:xfrm>
          <a:ln/>
        </p:spPr>
      </p:sp>
      <p:sp>
        <p:nvSpPr>
          <p:cNvPr id="181252" name="Rectangle 3"/>
          <p:cNvSpPr>
            <a:spLocks noGrp="1" noChangeArrowheads="1"/>
          </p:cNvSpPr>
          <p:nvPr>
            <p:ph type="body" idx="1"/>
          </p:nvPr>
        </p:nvSpPr>
        <p:spPr>
          <a:xfrm>
            <a:off x="686421" y="4342464"/>
            <a:ext cx="548515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074911F-00E2-420A-8BEB-82AB305C3C0F}" type="slidenum">
              <a:rPr lang="en-US" sz="800" baseline="0"/>
              <a:pPr/>
              <a:t>138</a:t>
            </a:fld>
            <a:endParaRPr lang="en-US" sz="800" baseline="0"/>
          </a:p>
        </p:txBody>
      </p:sp>
      <p:sp>
        <p:nvSpPr>
          <p:cNvPr id="182275" name="AutoShape 2"/>
          <p:cNvSpPr>
            <a:spLocks noGrp="1" noRot="1" noChangeAspect="1" noChangeArrowheads="1" noTextEdit="1"/>
          </p:cNvSpPr>
          <p:nvPr>
            <p:ph type="sldImg"/>
          </p:nvPr>
        </p:nvSpPr>
        <p:spPr>
          <a:xfrm>
            <a:off x="1144588" y="685800"/>
            <a:ext cx="4572000" cy="3429000"/>
          </a:xfrm>
          <a:ln/>
        </p:spPr>
      </p:sp>
      <p:sp>
        <p:nvSpPr>
          <p:cNvPr id="182276" name="Rectangle 3"/>
          <p:cNvSpPr>
            <a:spLocks noGrp="1" noChangeArrowheads="1"/>
          </p:cNvSpPr>
          <p:nvPr>
            <p:ph type="body" idx="1"/>
          </p:nvPr>
        </p:nvSpPr>
        <p:spPr>
          <a:xfrm>
            <a:off x="686421" y="4342464"/>
            <a:ext cx="548515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800">
                <a:latin typeface="Arial" charset="0"/>
                <a:ea typeface="ＭＳ Ｐゴシック" pitchFamily="34" charset="-128"/>
              </a:rPr>
              <a:t>Because of the different-EIGRP-AS on the CE-sites, when we redistribute EIGRP into BGP, BGP will </a:t>
            </a:r>
          </a:p>
          <a:p>
            <a:r>
              <a:rPr lang="en-US" sz="800">
                <a:latin typeface="Arial" charset="0"/>
                <a:ea typeface="ＭＳ Ｐゴシック" pitchFamily="34" charset="-128"/>
              </a:rPr>
              <a:t>treat the route as a foreign route.  But the EIGRP-attributes will be carried across VPNv4 cloud unchanged. </a:t>
            </a:r>
          </a:p>
          <a:p>
            <a:r>
              <a:rPr lang="en-US" sz="800">
                <a:latin typeface="Arial" charset="0"/>
                <a:ea typeface="ＭＳ Ｐゴシック" pitchFamily="34" charset="-128"/>
              </a:rPr>
              <a:t>The EIGRP metrics will be maintained unchanged across the cloud,  but BGP will not be using them. </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2AB2477E-DD2C-499B-86F7-4F7E230D203E}" type="slidenum">
              <a:rPr lang="en-US" sz="800" baseline="0">
                <a:solidFill>
                  <a:prstClr val="black"/>
                </a:solidFill>
              </a:rPr>
              <a:pPr/>
              <a:t>139</a:t>
            </a:fld>
            <a:endParaRPr lang="en-US" sz="800" baseline="0">
              <a:solidFill>
                <a:prstClr val="black"/>
              </a:solidFill>
            </a:endParaRPr>
          </a:p>
        </p:txBody>
      </p:sp>
      <p:sp>
        <p:nvSpPr>
          <p:cNvPr id="183299" name="AutoShape 2"/>
          <p:cNvSpPr>
            <a:spLocks noGrp="1" noRot="1" noChangeAspect="1" noChangeArrowheads="1" noTextEdit="1"/>
          </p:cNvSpPr>
          <p:nvPr>
            <p:ph type="sldImg"/>
          </p:nvPr>
        </p:nvSpPr>
        <p:spPr>
          <a:xfrm>
            <a:off x="1144588" y="685800"/>
            <a:ext cx="4572000" cy="3429000"/>
          </a:xfrm>
          <a:ln/>
        </p:spPr>
      </p:sp>
      <p:sp>
        <p:nvSpPr>
          <p:cNvPr id="183300" name="Rectangle 3"/>
          <p:cNvSpPr>
            <a:spLocks noGrp="1" noChangeArrowheads="1"/>
          </p:cNvSpPr>
          <p:nvPr>
            <p:ph type="body" idx="1"/>
          </p:nvPr>
        </p:nvSpPr>
        <p:spPr>
          <a:xfrm>
            <a:off x="686421" y="4342464"/>
            <a:ext cx="548515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EA68FAA3-DABF-4222-B6C0-10673FC24732}" type="slidenum">
              <a:rPr lang="en-US" sz="800" baseline="0"/>
              <a:pPr/>
              <a:t>140</a:t>
            </a:fld>
            <a:endParaRPr lang="en-US" sz="800" baseline="0"/>
          </a:p>
        </p:txBody>
      </p:sp>
      <p:sp>
        <p:nvSpPr>
          <p:cNvPr id="184323" name="AutoShape 2"/>
          <p:cNvSpPr>
            <a:spLocks noGrp="1" noRot="1" noChangeAspect="1" noChangeArrowheads="1" noTextEdit="1"/>
          </p:cNvSpPr>
          <p:nvPr>
            <p:ph type="sldImg"/>
          </p:nvPr>
        </p:nvSpPr>
        <p:spPr>
          <a:xfrm>
            <a:off x="1144588" y="685800"/>
            <a:ext cx="4572000" cy="3429000"/>
          </a:xfrm>
          <a:ln/>
        </p:spPr>
      </p:sp>
      <p:sp>
        <p:nvSpPr>
          <p:cNvPr id="184324" name="Rectangle 3"/>
          <p:cNvSpPr>
            <a:spLocks noGrp="1" noChangeArrowheads="1"/>
          </p:cNvSpPr>
          <p:nvPr>
            <p:ph type="body" idx="1"/>
          </p:nvPr>
        </p:nvSpPr>
        <p:spPr>
          <a:xfrm>
            <a:off x="686421" y="4342464"/>
            <a:ext cx="548515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0FE090C0-52EF-40D6-B4D6-B3C8E44B97C4}" type="slidenum">
              <a:rPr lang="en-US" sz="800" baseline="0"/>
              <a:pPr/>
              <a:t>141</a:t>
            </a:fld>
            <a:endParaRPr lang="en-US" sz="800" baseline="0"/>
          </a:p>
        </p:txBody>
      </p:sp>
      <p:sp>
        <p:nvSpPr>
          <p:cNvPr id="185347" name="AutoShape 2"/>
          <p:cNvSpPr>
            <a:spLocks noGrp="1" noRot="1" noChangeAspect="1" noChangeArrowheads="1" noTextEdit="1"/>
          </p:cNvSpPr>
          <p:nvPr>
            <p:ph type="sldImg"/>
          </p:nvPr>
        </p:nvSpPr>
        <p:spPr>
          <a:xfrm>
            <a:off x="1144588" y="685800"/>
            <a:ext cx="4572000" cy="3429000"/>
          </a:xfrm>
          <a:ln/>
        </p:spPr>
      </p:sp>
      <p:sp>
        <p:nvSpPr>
          <p:cNvPr id="185348" name="Rectangle 3"/>
          <p:cNvSpPr>
            <a:spLocks noGrp="1" noChangeArrowheads="1"/>
          </p:cNvSpPr>
          <p:nvPr>
            <p:ph type="body" idx="1"/>
          </p:nvPr>
        </p:nvSpPr>
        <p:spPr>
          <a:xfrm>
            <a:off x="686421" y="4342464"/>
            <a:ext cx="548515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A2A97226-70EC-4413-9313-4FA9A5220E47}" type="slidenum">
              <a:rPr lang="en-US" sz="800" baseline="0"/>
              <a:pPr/>
              <a:t>142</a:t>
            </a:fld>
            <a:endParaRPr lang="en-US" sz="800" baseline="0"/>
          </a:p>
        </p:txBody>
      </p:sp>
      <p:sp>
        <p:nvSpPr>
          <p:cNvPr id="187395" name="AutoShap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aseline="-25000">
                <a:solidFill>
                  <a:schemeClr val="tx1"/>
                </a:solidFill>
                <a:latin typeface="Arial" charset="0"/>
                <a:ea typeface="ＭＳ Ｐゴシック" pitchFamily="34" charset="-128"/>
              </a:defRPr>
            </a:lvl1pPr>
            <a:lvl2pPr marL="729057" indent="-280406" defTabSz="886397">
              <a:defRPr sz="2400" baseline="-25000">
                <a:solidFill>
                  <a:schemeClr val="tx1"/>
                </a:solidFill>
                <a:latin typeface="Arial" charset="0"/>
                <a:ea typeface="ＭＳ Ｐゴシック" pitchFamily="34" charset="-128"/>
              </a:defRPr>
            </a:lvl2pPr>
            <a:lvl3pPr marL="1121626" indent="-224325" defTabSz="886397">
              <a:defRPr sz="2400" baseline="-25000">
                <a:solidFill>
                  <a:schemeClr val="tx1"/>
                </a:solidFill>
                <a:latin typeface="Arial" charset="0"/>
                <a:ea typeface="ＭＳ Ｐゴシック" pitchFamily="34" charset="-128"/>
              </a:defRPr>
            </a:lvl3pPr>
            <a:lvl4pPr marL="1570276" indent="-224325" defTabSz="886397">
              <a:defRPr sz="2400" baseline="-25000">
                <a:solidFill>
                  <a:schemeClr val="tx1"/>
                </a:solidFill>
                <a:latin typeface="Arial" charset="0"/>
                <a:ea typeface="ＭＳ Ｐゴシック" pitchFamily="34" charset="-128"/>
              </a:defRPr>
            </a:lvl4pPr>
            <a:lvl5pPr marL="2018927" indent="-224325" defTabSz="886397">
              <a:defRPr sz="2400" baseline="-25000">
                <a:solidFill>
                  <a:schemeClr val="tx1"/>
                </a:solidFill>
                <a:latin typeface="Arial" charset="0"/>
                <a:ea typeface="ＭＳ Ｐゴシック" pitchFamily="34" charset="-128"/>
              </a:defRPr>
            </a:lvl5pPr>
            <a:lvl6pPr marL="246757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16227"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36487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13528" indent="-224325" algn="ctr" defTabSz="886397"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fld id="{D15567E6-AD2A-413E-87D9-871CDAE8F963}" type="slidenum">
              <a:rPr lang="en-US" sz="800" baseline="0"/>
              <a:pPr/>
              <a:t>143</a:t>
            </a:fld>
            <a:endParaRPr lang="en-US" sz="800" baseline="0"/>
          </a:p>
        </p:txBody>
      </p:sp>
      <p:sp>
        <p:nvSpPr>
          <p:cNvPr id="188419" name="AutoShap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83"/>
          <p:cNvGrpSpPr>
            <a:grpSpLocks/>
          </p:cNvGrpSpPr>
          <p:nvPr/>
        </p:nvGrpSpPr>
        <p:grpSpPr bwMode="auto">
          <a:xfrm>
            <a:off x="612775" y="419100"/>
            <a:ext cx="1447800" cy="769938"/>
            <a:chOff x="3272" y="1316"/>
            <a:chExt cx="1889" cy="1002"/>
          </a:xfrm>
        </p:grpSpPr>
        <p:sp>
          <p:nvSpPr>
            <p:cNvPr id="5" name="AutoShape 284"/>
            <p:cNvSpPr>
              <a:spLocks noChangeAspect="1" noChangeArrowheads="1" noTextEdit="1"/>
            </p:cNvSpPr>
            <p:nvPr userDrawn="1"/>
          </p:nvSpPr>
          <p:spPr bwMode="auto">
            <a:xfrm>
              <a:off x="3272" y="1316"/>
              <a:ext cx="1889" cy="1002"/>
            </a:xfrm>
            <a:prstGeom prst="rect">
              <a:avLst/>
            </a:prstGeom>
            <a:noFill/>
            <a:ln w="9525">
              <a:noFill/>
              <a:miter lim="800000"/>
              <a:headEnd/>
              <a:tailEnd/>
            </a:ln>
          </p:spPr>
          <p:txBody>
            <a:bodyPr/>
            <a:lstStyle/>
            <a:p>
              <a:pPr algn="r" eaLnBrk="0" fontAlgn="base" hangingPunct="0">
                <a:lnSpc>
                  <a:spcPct val="90000"/>
                </a:lnSpc>
                <a:spcBef>
                  <a:spcPct val="0"/>
                </a:spcBef>
                <a:spcAft>
                  <a:spcPct val="0"/>
                </a:spcAft>
                <a:defRPr/>
              </a:pPr>
              <a:endParaRPr lang="en-US" sz="2400" dirty="0">
                <a:solidFill>
                  <a:srgbClr val="000000"/>
                </a:solidFill>
              </a:endParaRPr>
            </a:p>
          </p:txBody>
        </p:sp>
        <p:sp>
          <p:nvSpPr>
            <p:cNvPr id="6" name="Rectangle 285"/>
            <p:cNvSpPr>
              <a:spLocks noChangeArrowheads="1"/>
            </p:cNvSpPr>
            <p:nvPr userDrawn="1"/>
          </p:nvSpPr>
          <p:spPr bwMode="auto">
            <a:xfrm>
              <a:off x="3802" y="1979"/>
              <a:ext cx="87" cy="326"/>
            </a:xfrm>
            <a:prstGeom prst="rect">
              <a:avLst/>
            </a:prstGeom>
            <a:solidFill>
              <a:srgbClr val="B21A1A"/>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7" name="Freeform 286"/>
            <p:cNvSpPr>
              <a:spLocks/>
            </p:cNvSpPr>
            <p:nvPr userDrawn="1"/>
          </p:nvSpPr>
          <p:spPr bwMode="auto">
            <a:xfrm>
              <a:off x="4303" y="1971"/>
              <a:ext cx="249" cy="343"/>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8" name="Freeform 287"/>
            <p:cNvSpPr>
              <a:spLocks/>
            </p:cNvSpPr>
            <p:nvPr userDrawn="1"/>
          </p:nvSpPr>
          <p:spPr bwMode="auto">
            <a:xfrm>
              <a:off x="3444" y="1971"/>
              <a:ext cx="249" cy="343"/>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9" name="Freeform 288"/>
            <p:cNvSpPr>
              <a:spLocks noEditPoints="1"/>
            </p:cNvSpPr>
            <p:nvPr userDrawn="1"/>
          </p:nvSpPr>
          <p:spPr bwMode="auto">
            <a:xfrm>
              <a:off x="4643" y="1971"/>
              <a:ext cx="342" cy="343"/>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10" name="Freeform 289"/>
            <p:cNvSpPr>
              <a:spLocks/>
            </p:cNvSpPr>
            <p:nvPr userDrawn="1"/>
          </p:nvSpPr>
          <p:spPr bwMode="auto">
            <a:xfrm>
              <a:off x="3999" y="1971"/>
              <a:ext cx="224" cy="343"/>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11" name="Freeform 290"/>
            <p:cNvSpPr>
              <a:spLocks/>
            </p:cNvSpPr>
            <p:nvPr userDrawn="1"/>
          </p:nvSpPr>
          <p:spPr bwMode="auto">
            <a:xfrm>
              <a:off x="3272" y="1587"/>
              <a:ext cx="81" cy="167"/>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12" name="Freeform 291"/>
            <p:cNvSpPr>
              <a:spLocks/>
            </p:cNvSpPr>
            <p:nvPr userDrawn="1"/>
          </p:nvSpPr>
          <p:spPr bwMode="auto">
            <a:xfrm>
              <a:off x="3500" y="1473"/>
              <a:ext cx="81" cy="281"/>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13" name="Freeform 292"/>
            <p:cNvSpPr>
              <a:spLocks/>
            </p:cNvSpPr>
            <p:nvPr userDrawn="1"/>
          </p:nvSpPr>
          <p:spPr bwMode="auto">
            <a:xfrm>
              <a:off x="3721" y="1320"/>
              <a:ext cx="81" cy="514"/>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14" name="Freeform 293"/>
            <p:cNvSpPr>
              <a:spLocks/>
            </p:cNvSpPr>
            <p:nvPr userDrawn="1"/>
          </p:nvSpPr>
          <p:spPr bwMode="auto">
            <a:xfrm>
              <a:off x="3949" y="1473"/>
              <a:ext cx="81" cy="281"/>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15" name="Freeform 294"/>
            <p:cNvSpPr>
              <a:spLocks/>
            </p:cNvSpPr>
            <p:nvPr userDrawn="1"/>
          </p:nvSpPr>
          <p:spPr bwMode="auto">
            <a:xfrm>
              <a:off x="4171" y="1587"/>
              <a:ext cx="87" cy="167"/>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16" name="Freeform 295"/>
            <p:cNvSpPr>
              <a:spLocks/>
            </p:cNvSpPr>
            <p:nvPr userDrawn="1"/>
          </p:nvSpPr>
          <p:spPr bwMode="auto">
            <a:xfrm>
              <a:off x="4399" y="1473"/>
              <a:ext cx="81" cy="281"/>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17" name="Freeform 296"/>
            <p:cNvSpPr>
              <a:spLocks/>
            </p:cNvSpPr>
            <p:nvPr userDrawn="1"/>
          </p:nvSpPr>
          <p:spPr bwMode="auto">
            <a:xfrm>
              <a:off x="4625" y="1320"/>
              <a:ext cx="83" cy="514"/>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18" name="Freeform 297"/>
            <p:cNvSpPr>
              <a:spLocks/>
            </p:cNvSpPr>
            <p:nvPr userDrawn="1"/>
          </p:nvSpPr>
          <p:spPr bwMode="auto">
            <a:xfrm>
              <a:off x="4848" y="1473"/>
              <a:ext cx="81" cy="281"/>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sp>
          <p:nvSpPr>
            <p:cNvPr id="19" name="Freeform 298"/>
            <p:cNvSpPr>
              <a:spLocks/>
            </p:cNvSpPr>
            <p:nvPr userDrawn="1"/>
          </p:nvSpPr>
          <p:spPr bwMode="auto">
            <a:xfrm>
              <a:off x="5074" y="1587"/>
              <a:ext cx="83" cy="167"/>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endParaRPr>
            </a:p>
          </p:txBody>
        </p:sp>
      </p:grpSp>
      <p:pic>
        <p:nvPicPr>
          <p:cNvPr id="20" name="Picture 25" descr="MAI65475"/>
          <p:cNvPicPr>
            <a:picLocks noChangeAspect="1" noChangeArrowheads="1"/>
          </p:cNvPicPr>
          <p:nvPr/>
        </p:nvPicPr>
        <p:blipFill>
          <a:blip r:embed="rId2"/>
          <a:srcRect r="2834"/>
          <a:stretch>
            <a:fillRect/>
          </a:stretch>
        </p:blipFill>
        <p:spPr bwMode="auto">
          <a:xfrm>
            <a:off x="0" y="1633538"/>
            <a:ext cx="9144000" cy="2362200"/>
          </a:xfrm>
          <a:prstGeom prst="rect">
            <a:avLst/>
          </a:prstGeom>
          <a:noFill/>
          <a:ln w="9525">
            <a:noFill/>
            <a:miter lim="800000"/>
            <a:headEnd/>
            <a:tailEnd/>
          </a:ln>
        </p:spPr>
      </p:pic>
      <p:sp>
        <p:nvSpPr>
          <p:cNvPr id="21" name="Rectangle 19"/>
          <p:cNvSpPr>
            <a:spLocks noChangeArrowheads="1"/>
          </p:cNvSpPr>
          <p:nvPr/>
        </p:nvSpPr>
        <p:spPr bwMode="auto">
          <a:xfrm>
            <a:off x="1150938" y="6672263"/>
            <a:ext cx="2041365" cy="190646"/>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dirty="0">
                <a:solidFill>
                  <a:srgbClr val="8E8E95"/>
                </a:solidFill>
              </a:rPr>
              <a:t>© 2010 Cisco Systems, Inc. All rights reserved.</a:t>
            </a:r>
          </a:p>
        </p:txBody>
      </p:sp>
      <p:sp>
        <p:nvSpPr>
          <p:cNvPr id="22" name="Rectangle 20"/>
          <p:cNvSpPr>
            <a:spLocks noChangeArrowheads="1"/>
          </p:cNvSpPr>
          <p:nvPr/>
        </p:nvSpPr>
        <p:spPr bwMode="auto">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dirty="0">
                <a:solidFill>
                  <a:srgbClr val="8E8E95"/>
                </a:solidFill>
              </a:rPr>
              <a:t>Cisco Confidential</a:t>
            </a:r>
          </a:p>
        </p:txBody>
      </p:sp>
      <p:sp>
        <p:nvSpPr>
          <p:cNvPr id="23" name="Rectangle 2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dirty="0">
                <a:solidFill>
                  <a:srgbClr val="8E8E95"/>
                </a:solidFill>
              </a:rPr>
              <a:t>Presentation_ID</a:t>
            </a:r>
          </a:p>
        </p:txBody>
      </p:sp>
      <p:sp>
        <p:nvSpPr>
          <p:cNvPr id="24" name="Line 24"/>
          <p:cNvSpPr>
            <a:spLocks noChangeShapeType="1"/>
          </p:cNvSpPr>
          <p:nvPr/>
        </p:nvSpPr>
        <p:spPr bwMode="auto">
          <a:xfrm>
            <a:off x="0" y="1628775"/>
            <a:ext cx="9144000" cy="0"/>
          </a:xfrm>
          <a:prstGeom prst="line">
            <a:avLst/>
          </a:prstGeom>
          <a:noFill/>
          <a:ln w="19050">
            <a:solidFill>
              <a:srgbClr val="C0C0C4"/>
            </a:solidFill>
            <a:round/>
            <a:headEnd/>
            <a:tailEnd/>
          </a:ln>
        </p:spPr>
        <p:txBody>
          <a:bodyPr wrap="none" lIns="82124" tIns="41061" rIns="82124" bIns="41061" anchor="ctr">
            <a:spAutoFit/>
          </a:bodyPr>
          <a:lstStyle/>
          <a:p>
            <a:pPr algn="r" eaLnBrk="0" fontAlgn="base" hangingPunct="0">
              <a:lnSpc>
                <a:spcPct val="90000"/>
              </a:lnSpc>
              <a:spcBef>
                <a:spcPct val="0"/>
              </a:spcBef>
              <a:spcAft>
                <a:spcPct val="0"/>
              </a:spcAft>
              <a:defRPr/>
            </a:pPr>
            <a:endParaRPr lang="en-US" sz="2400" dirty="0">
              <a:solidFill>
                <a:srgbClr val="000000"/>
              </a:solidFill>
            </a:endParaRPr>
          </a:p>
        </p:txBody>
      </p:sp>
      <p:sp>
        <p:nvSpPr>
          <p:cNvPr id="25" name="Line 23"/>
          <p:cNvSpPr>
            <a:spLocks noChangeShapeType="1"/>
          </p:cNvSpPr>
          <p:nvPr/>
        </p:nvSpPr>
        <p:spPr bwMode="auto">
          <a:xfrm>
            <a:off x="0" y="3995738"/>
            <a:ext cx="9144000" cy="0"/>
          </a:xfrm>
          <a:prstGeom prst="line">
            <a:avLst/>
          </a:prstGeom>
          <a:noFill/>
          <a:ln w="19050">
            <a:solidFill>
              <a:srgbClr val="C0C0C4"/>
            </a:solidFill>
            <a:round/>
            <a:headEnd/>
            <a:tailEnd/>
          </a:ln>
        </p:spPr>
        <p:txBody>
          <a:bodyPr wrap="none" lIns="82124" tIns="41061" rIns="82124" bIns="41061" anchor="ctr">
            <a:spAutoFit/>
          </a:bodyPr>
          <a:lstStyle/>
          <a:p>
            <a:pPr algn="r" eaLnBrk="0" fontAlgn="base" hangingPunct="0">
              <a:lnSpc>
                <a:spcPct val="90000"/>
              </a:lnSpc>
              <a:spcBef>
                <a:spcPct val="0"/>
              </a:spcBef>
              <a:spcAft>
                <a:spcPct val="0"/>
              </a:spcAft>
              <a:defRPr/>
            </a:pPr>
            <a:endParaRPr lang="en-US" sz="2400" dirty="0">
              <a:solidFill>
                <a:srgbClr val="000000"/>
              </a:solidFill>
            </a:endParaRPr>
          </a:p>
        </p:txBody>
      </p:sp>
      <p:sp>
        <p:nvSpPr>
          <p:cNvPr id="223254" name="Rectangle 22"/>
          <p:cNvSpPr>
            <a:spLocks noGrp="1" noChangeArrowheads="1"/>
          </p:cNvSpPr>
          <p:nvPr>
            <p:ph type="ctrTitle"/>
          </p:nvPr>
        </p:nvSpPr>
        <p:spPr bwMode="white">
          <a:xfrm>
            <a:off x="650875" y="4140200"/>
            <a:ext cx="8137525" cy="996950"/>
          </a:xfrm>
          <a:ln/>
        </p:spPr>
        <p:txBody>
          <a:bodyPr/>
          <a:lstStyle>
            <a:lvl1pPr>
              <a:defRPr b="0">
                <a:solidFill>
                  <a:schemeClr val="tx1"/>
                </a:solidFill>
              </a:defRPr>
            </a:lvl1pPr>
          </a:lstStyle>
          <a:p>
            <a:r>
              <a:rPr lang="en-US"/>
              <a:t>Click To Edit Master Title Style</a:t>
            </a:r>
          </a:p>
        </p:txBody>
      </p:sp>
      <p:sp>
        <p:nvSpPr>
          <p:cNvPr id="223255" name="Rectangle 23"/>
          <p:cNvSpPr>
            <a:spLocks noGrp="1" noChangeArrowheads="1"/>
          </p:cNvSpPr>
          <p:nvPr>
            <p:ph type="subTitle" idx="1"/>
          </p:nvPr>
        </p:nvSpPr>
        <p:spPr>
          <a:xfrm>
            <a:off x="650875" y="5483225"/>
            <a:ext cx="4543425" cy="419100"/>
          </a:xfrm>
          <a:ln/>
        </p:spPr>
        <p:txBody>
          <a:bodyPr/>
          <a:lstStyle>
            <a:lvl1pPr marL="0" indent="0">
              <a:lnSpc>
                <a:spcPct val="90000"/>
              </a:lnSpc>
              <a:buFont typeface="Wingdings" pitchFamily="2" charset="2"/>
              <a:buNone/>
              <a:defRPr sz="2000"/>
            </a:lvl1pPr>
          </a:lstStyle>
          <a:p>
            <a:r>
              <a:rPr lang="en-US"/>
              <a:t>Click to Edit Master Subtitle Style</a:t>
            </a:r>
          </a:p>
        </p:txBody>
      </p:sp>
    </p:spTree>
    <p:extLst>
      <p:ext uri="{BB962C8B-B14F-4D97-AF65-F5344CB8AC3E}">
        <p14:creationId xmlns:p14="http://schemas.microsoft.com/office/powerpoint/2010/main" val="33760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0252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3044371"/>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2818733910"/>
      </p:ext>
    </p:extLst>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dirty="0"/>
              <a:t>Click icon to add picture</a:t>
            </a:r>
          </a:p>
        </p:txBody>
      </p:sp>
      <p:sp>
        <p:nvSpPr>
          <p:cNvPr id="43" name="Content Placeholder 2"/>
          <p:cNvSpPr>
            <a:spLocks noGrp="1"/>
          </p:cNvSpPr>
          <p:nvPr>
            <p:ph idx="12"/>
          </p:nvPr>
        </p:nvSpPr>
        <p:spPr>
          <a:xfrm>
            <a:off x="793751" y="1600201"/>
            <a:ext cx="7461249" cy="288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7219944"/>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4495799"/>
            <a:ext cx="7464878" cy="1752599"/>
          </a:xfrm>
        </p:spPr>
        <p:txBody>
          <a:bodyPr/>
          <a:lstStyle/>
          <a:p>
            <a:pPr lvl="0"/>
            <a:r>
              <a:rPr lang="en-US"/>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029622720"/>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3016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619836719"/>
      </p:ext>
    </p:extLst>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230C8D45-3F31-42D0-82FA-AFFBBA84DEF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2295221418"/>
      </p:ext>
    </p:extLst>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EB5F90B3-205A-4A20-B754-AF2B43737EEA}"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1409483846"/>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36" name="Chart Placeholder 35"/>
          <p:cNvSpPr>
            <a:spLocks noGrp="1"/>
          </p:cNvSpPr>
          <p:nvPr>
            <p:ph type="chart" sz="quarter" idx="10"/>
          </p:nvPr>
        </p:nvSpPr>
        <p:spPr>
          <a:xfrm>
            <a:off x="636591" y="1625147"/>
            <a:ext cx="7807322" cy="3803196"/>
          </a:xfrm>
        </p:spPr>
        <p:txBody>
          <a:bodyPr rtlCol="0" anchor="ctr" anchorCtr="1">
            <a:normAutofit/>
          </a:bodyPr>
          <a:lstStyle>
            <a:lvl1pPr>
              <a:buNone/>
              <a:defRPr/>
            </a:lvl1pPr>
          </a:lstStyle>
          <a:p>
            <a:pPr lvl="0"/>
            <a:r>
              <a:rPr lang="en-US" noProof="0" dirty="0"/>
              <a:t>Click icon to add chart</a:t>
            </a:r>
          </a:p>
        </p:txBody>
      </p:sp>
      <p:sp>
        <p:nvSpPr>
          <p:cNvPr id="5"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103803248"/>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rtlCol="0" anchor="ctr" anchorCtr="1">
            <a:normAutofit/>
          </a:bodyPr>
          <a:lstStyle>
            <a:lvl1pPr>
              <a:buNone/>
              <a:defRPr/>
            </a:lvl1pPr>
          </a:lstStyle>
          <a:p>
            <a:pPr lvl="0"/>
            <a:r>
              <a:rPr lang="en-US" noProof="0" dirty="0"/>
              <a:t>Click icon to add table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5" name="Text Placeholder 9"/>
          <p:cNvSpPr>
            <a:spLocks noGrp="1"/>
          </p:cNvSpPr>
          <p:nvPr>
            <p:ph type="body" sz="quarter" idx="12"/>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4267813903"/>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sp>
        <p:nvSpPr>
          <p:cNvPr id="3"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4"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5"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A41BFFA6-E1BA-4BE2-B082-A6EC26BC059F}"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pic>
        <p:nvPicPr>
          <p:cNvPr id="7"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89630734"/>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sp>
        <p:nvSpPr>
          <p:cNvPr id="3"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4"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6"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6D2781A5-13E7-4291-971E-B0158E44FE9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7"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614502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304800"/>
            <a:ext cx="1925638"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750" y="304800"/>
            <a:ext cx="5629275"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8926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4" descr="Cisco_Logo_rgb_lar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803525" y="2420938"/>
            <a:ext cx="35290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437513"/>
      </p:ext>
    </p:extLst>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591254"/>
      </p:ext>
    </p:extLst>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grpSp>
        <p:nvGrpSpPr>
          <p:cNvPr id="4" name="Group 7"/>
          <p:cNvGrpSpPr>
            <a:grpSpLocks/>
          </p:cNvGrpSpPr>
          <p:nvPr/>
        </p:nvGrpSpPr>
        <p:grpSpPr bwMode="auto">
          <a:xfrm>
            <a:off x="676275" y="927100"/>
            <a:ext cx="858838" cy="457200"/>
            <a:chOff x="3272" y="1316"/>
            <a:chExt cx="1889" cy="1002"/>
          </a:xfrm>
        </p:grpSpPr>
        <p:sp>
          <p:nvSpPr>
            <p:cNvPr id="5"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dirty="0">
                <a:solidFill>
                  <a:prstClr val="black"/>
                </a:solidFill>
                <a:ea typeface="ＭＳ Ｐゴシック" pitchFamily="34" charset="-128"/>
              </a:endParaRPr>
            </a:p>
          </p:txBody>
        </p:sp>
        <p:sp>
          <p:nvSpPr>
            <p:cNvPr id="6" name="Rectangle 5"/>
            <p:cNvSpPr>
              <a:spLocks noChangeArrowheads="1"/>
            </p:cNvSpPr>
            <p:nvPr/>
          </p:nvSpPr>
          <p:spPr bwMode="black">
            <a:xfrm>
              <a:off x="3803" y="1981"/>
              <a:ext cx="87" cy="324"/>
            </a:xfrm>
            <a:prstGeom prst="rect">
              <a:avLst/>
            </a:prstGeom>
            <a:solidFill>
              <a:schemeClr val="bg2">
                <a:lumMod val="50000"/>
              </a:schemeClr>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7" name="Freeform 6"/>
            <p:cNvSpPr>
              <a:spLocks/>
            </p:cNvSpPr>
            <p:nvPr/>
          </p:nvSpPr>
          <p:spPr bwMode="black">
            <a:xfrm>
              <a:off x="4306" y="1970"/>
              <a:ext cx="248" cy="34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8" name="Freeform 7"/>
            <p:cNvSpPr>
              <a:spLocks/>
            </p:cNvSpPr>
            <p:nvPr/>
          </p:nvSpPr>
          <p:spPr bwMode="black">
            <a:xfrm>
              <a:off x="3443" y="1970"/>
              <a:ext cx="248" cy="34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9" name="Freeform 8"/>
            <p:cNvSpPr>
              <a:spLocks noEditPoints="1"/>
            </p:cNvSpPr>
            <p:nvPr/>
          </p:nvSpPr>
          <p:spPr bwMode="black">
            <a:xfrm>
              <a:off x="4644" y="1970"/>
              <a:ext cx="342" cy="34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0" name="Freeform 9"/>
            <p:cNvSpPr>
              <a:spLocks/>
            </p:cNvSpPr>
            <p:nvPr/>
          </p:nvSpPr>
          <p:spPr bwMode="black">
            <a:xfrm>
              <a:off x="3998" y="1970"/>
              <a:ext cx="223" cy="34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1" name="Freeform 10"/>
            <p:cNvSpPr>
              <a:spLocks/>
            </p:cNvSpPr>
            <p:nvPr/>
          </p:nvSpPr>
          <p:spPr bwMode="black">
            <a:xfrm>
              <a:off x="3272" y="1587"/>
              <a:ext cx="80"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2" name="Freeform 11"/>
            <p:cNvSpPr>
              <a:spLocks/>
            </p:cNvSpPr>
            <p:nvPr/>
          </p:nvSpPr>
          <p:spPr bwMode="black">
            <a:xfrm>
              <a:off x="349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3" name="Freeform 12"/>
            <p:cNvSpPr>
              <a:spLocks/>
            </p:cNvSpPr>
            <p:nvPr/>
          </p:nvSpPr>
          <p:spPr bwMode="black">
            <a:xfrm>
              <a:off x="3722" y="1319"/>
              <a:ext cx="80" cy="51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4" name="Freeform 13"/>
            <p:cNvSpPr>
              <a:spLocks/>
            </p:cNvSpPr>
            <p:nvPr/>
          </p:nvSpPr>
          <p:spPr bwMode="black">
            <a:xfrm>
              <a:off x="394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5" name="Freeform 14"/>
            <p:cNvSpPr>
              <a:spLocks/>
            </p:cNvSpPr>
            <p:nvPr/>
          </p:nvSpPr>
          <p:spPr bwMode="black">
            <a:xfrm>
              <a:off x="4169"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6" name="Freeform 15"/>
            <p:cNvSpPr>
              <a:spLocks/>
            </p:cNvSpPr>
            <p:nvPr/>
          </p:nvSpPr>
          <p:spPr bwMode="black">
            <a:xfrm>
              <a:off x="4396"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7" name="Freeform 16"/>
            <p:cNvSpPr>
              <a:spLocks/>
            </p:cNvSpPr>
            <p:nvPr/>
          </p:nvSpPr>
          <p:spPr bwMode="black">
            <a:xfrm>
              <a:off x="4623" y="1319"/>
              <a:ext cx="84" cy="51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8" name="Freeform 17"/>
            <p:cNvSpPr>
              <a:spLocks/>
            </p:cNvSpPr>
            <p:nvPr/>
          </p:nvSpPr>
          <p:spPr bwMode="black">
            <a:xfrm>
              <a:off x="4847"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Freeform 18"/>
            <p:cNvSpPr>
              <a:spLocks/>
            </p:cNvSpPr>
            <p:nvPr/>
          </p:nvSpPr>
          <p:spPr bwMode="black">
            <a:xfrm>
              <a:off x="5074" y="1587"/>
              <a:ext cx="84"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pic>
        <p:nvPicPr>
          <p:cNvPr id="21" name="Picture 31" descr="Tines_Red.png"/>
          <p:cNvPicPr>
            <a:picLocks noChangeAspect="1"/>
          </p:cNvPicPr>
          <p:nvPr/>
        </p:nvPicPr>
        <p:blipFill>
          <a:blip r:embed="rId2">
            <a:extLst>
              <a:ext uri="{28A0092B-C50C-407E-A947-70E740481C1C}">
                <a14:useLocalDpi xmlns:a14="http://schemas.microsoft.com/office/drawing/2010/main" val="0"/>
              </a:ext>
            </a:extLst>
          </a:blip>
          <a:srcRect l="21800" r="40942" b="24738"/>
          <a:stretch>
            <a:fillRect/>
          </a:stretch>
        </p:blipFill>
        <p:spPr bwMode="auto">
          <a:xfrm>
            <a:off x="0" y="3225800"/>
            <a:ext cx="9144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2" descr="CiscoLive_no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557213"/>
            <a:ext cx="246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50874" y="3082925"/>
            <a:ext cx="3999784"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50874" y="1714500"/>
            <a:ext cx="8112125" cy="1022350"/>
          </a:xfrm>
        </p:spPr>
        <p:txBody>
          <a:bodyPr/>
          <a:lstStyle>
            <a:lvl1pPr>
              <a:defRPr b="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921031070"/>
      </p:ext>
    </p:extLst>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93866608"/>
      </p:ext>
    </p:extLst>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9"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303612839"/>
      </p:ext>
    </p:extLst>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76454273"/>
      </p:ext>
    </p:extLst>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217470"/>
      </p:ext>
    </p:extLst>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8763" y="1142999"/>
            <a:ext cx="8631237" cy="5455921"/>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824861743"/>
      </p:ext>
    </p:extLst>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3454400" y="1600200"/>
            <a:ext cx="477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3048000" cy="571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203829293"/>
      </p:ext>
    </p:extLst>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0" y="1143000"/>
            <a:ext cx="3048000" cy="5718174"/>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946969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gue Option 4">
    <p:spTree>
      <p:nvGrpSpPr>
        <p:cNvPr id="1" name=""/>
        <p:cNvGrpSpPr/>
        <p:nvPr/>
      </p:nvGrpSpPr>
      <p:grpSpPr>
        <a:xfrm>
          <a:off x="0" y="0"/>
          <a:ext cx="0" cy="0"/>
          <a:chOff x="0" y="0"/>
          <a:chExt cx="0" cy="0"/>
        </a:xfrm>
      </p:grpSpPr>
      <p:sp>
        <p:nvSpPr>
          <p:cNvPr id="4" name="Rectangle 7"/>
          <p:cNvSpPr>
            <a:spLocks noChangeArrowheads="1"/>
          </p:cNvSpPr>
          <p:nvPr/>
        </p:nvSpPr>
        <p:spPr bwMode="ltGray">
          <a:xfrm>
            <a:off x="8596313" y="6642100"/>
            <a:ext cx="320675" cy="219075"/>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lnSpc>
                <a:spcPct val="90000"/>
              </a:lnSpc>
              <a:defRPr/>
            </a:pPr>
            <a:fld id="{36D1D940-1B3C-45A3-9ABF-6B81DF58F37A}" type="slidenum">
              <a:rPr lang="en-US" sz="1000">
                <a:solidFill>
                  <a:srgbClr val="8E8E95"/>
                </a:solidFill>
                <a:latin typeface="Arial" pitchFamily="-111" charset="0"/>
                <a:ea typeface="ＭＳ Ｐゴシック" pitchFamily="-111" charset="-128"/>
                <a:cs typeface="ＭＳ Ｐゴシック" pitchFamily="-111" charset="-128"/>
              </a:rPr>
              <a:pPr algn="r" defTabSz="814388" eaLnBrk="0" hangingPunct="0">
                <a:lnSpc>
                  <a:spcPct val="90000"/>
                </a:lnSpc>
                <a:defRPr/>
              </a:pPr>
              <a:t>‹#›</a:t>
            </a:fld>
            <a:endParaRPr lang="en-US" sz="1000">
              <a:solidFill>
                <a:srgbClr val="8E8E95"/>
              </a:solidFill>
              <a:latin typeface="Arial" pitchFamily="-111" charset="0"/>
              <a:ea typeface="ＭＳ Ｐゴシック" pitchFamily="-111" charset="-128"/>
              <a:cs typeface="ＭＳ Ｐゴシック" pitchFamily="-111" charset="-128"/>
            </a:endParaRPr>
          </a:p>
        </p:txBody>
      </p:sp>
      <p:sp>
        <p:nvSpPr>
          <p:cNvPr id="5" name="Rectangle 7"/>
          <p:cNvSpPr>
            <a:spLocks noChangeArrowheads="1"/>
          </p:cNvSpPr>
          <p:nvPr/>
        </p:nvSpPr>
        <p:spPr bwMode="ltGray">
          <a:xfrm>
            <a:off x="8596313" y="6642100"/>
            <a:ext cx="320675" cy="219075"/>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lnSpc>
                <a:spcPct val="90000"/>
              </a:lnSpc>
              <a:defRPr/>
            </a:pPr>
            <a:fld id="{053FF26D-1604-42CF-92B8-5AF6F722369B}" type="slidenum">
              <a:rPr lang="en-US" sz="1000">
                <a:solidFill>
                  <a:srgbClr val="8E8E95"/>
                </a:solidFill>
                <a:latin typeface="Arial" pitchFamily="-111" charset="0"/>
                <a:ea typeface="ＭＳ Ｐゴシック" pitchFamily="-111" charset="-128"/>
                <a:cs typeface="ＭＳ Ｐゴシック" pitchFamily="-111" charset="-128"/>
              </a:rPr>
              <a:pPr algn="r" defTabSz="814388" eaLnBrk="0" hangingPunct="0">
                <a:lnSpc>
                  <a:spcPct val="90000"/>
                </a:lnSpc>
                <a:defRPr/>
              </a:pPr>
              <a:t>‹#›</a:t>
            </a:fld>
            <a:endParaRPr lang="en-US" sz="1000">
              <a:solidFill>
                <a:srgbClr val="8E8E95"/>
              </a:solidFill>
              <a:latin typeface="Arial" pitchFamily="-111" charset="0"/>
              <a:ea typeface="ＭＳ Ｐゴシック" pitchFamily="-111" charset="-128"/>
              <a:cs typeface="ＭＳ Ｐゴシック" pitchFamily="-111" charset="-128"/>
            </a:endParaRPr>
          </a:p>
        </p:txBody>
      </p:sp>
      <p:sp>
        <p:nvSpPr>
          <p:cNvPr id="10" name="Rectangle 10"/>
          <p:cNvSpPr/>
          <p:nvPr/>
        </p:nvSpPr>
        <p:spPr>
          <a:xfrm>
            <a:off x="1588" y="1647825"/>
            <a:ext cx="9182100" cy="2368550"/>
          </a:xfrm>
          <a:prstGeom prst="rect">
            <a:avLst/>
          </a:prstGeom>
          <a:solidFill>
            <a:srgbClr val="FFFFFF">
              <a:lumMod val="50000"/>
            </a:srgbClr>
          </a:solidFill>
          <a:ln w="25400" cap="flat" cmpd="sng" algn="ctr">
            <a:noFill/>
            <a:prstDash val="solid"/>
          </a:ln>
          <a:effectLst/>
        </p:spPr>
        <p:txBody>
          <a:bodyPr anchor="ctr"/>
          <a:lstStyle/>
          <a:p>
            <a:pPr algn="ctr" eaLnBrk="0" hangingPunct="0">
              <a:lnSpc>
                <a:spcPct val="90000"/>
              </a:lnSpc>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 name="Title 1"/>
          <p:cNvSpPr>
            <a:spLocks noGrp="1"/>
          </p:cNvSpPr>
          <p:nvPr>
            <p:ph type="ctrTitle"/>
          </p:nvPr>
        </p:nvSpPr>
        <p:spPr>
          <a:xfrm>
            <a:off x="774699" y="4298950"/>
            <a:ext cx="5330825" cy="1022350"/>
          </a:xfrm>
        </p:spPr>
        <p:txBody>
          <a:bodyPr/>
          <a:lstStyle>
            <a:lvl1pPr>
              <a:defRPr b="0">
                <a:solidFill>
                  <a:srgbClr val="FFFFFF"/>
                </a:solidFill>
              </a:defRPr>
            </a:lvl1pPr>
          </a:lstStyle>
          <a:p>
            <a:r>
              <a:rPr lang="en-US"/>
              <a:t>Click to edit Master title style</a:t>
            </a:r>
            <a:endParaRPr lang="en-US" dirty="0"/>
          </a:p>
        </p:txBody>
      </p:sp>
      <p:sp>
        <p:nvSpPr>
          <p:cNvPr id="20" name="Picture Placeholder 43"/>
          <p:cNvSpPr>
            <a:spLocks noGrp="1"/>
          </p:cNvSpPr>
          <p:nvPr>
            <p:ph type="pic" sz="quarter" idx="12"/>
          </p:nvPr>
        </p:nvSpPr>
        <p:spPr>
          <a:xfrm>
            <a:off x="-37171" y="1647063"/>
            <a:ext cx="9235440" cy="2359152"/>
          </a:xfrm>
          <a:prstGeom prst="rect">
            <a:avLst/>
          </a:prstGeom>
          <a:solidFill>
            <a:srgbClr val="FFFFFF">
              <a:lumMod val="65000"/>
            </a:srgbClr>
          </a:solidFill>
          <a:ln w="19050">
            <a:solidFill>
              <a:srgbClr val="C0C0C4"/>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a:t>Click icon to add picture</a:t>
            </a:r>
            <a:endParaRPr lang="en-US" noProof="0" dirty="0"/>
          </a:p>
        </p:txBody>
      </p:sp>
      <p:sp>
        <p:nvSpPr>
          <p:cNvPr id="11" name="Rectangle 7"/>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prstTxWarp prst="textNoShape">
              <a:avLst/>
            </a:prstTxWarp>
            <a:spAutoFit/>
          </a:bodyPr>
          <a:lstStyle/>
          <a:p>
            <a:pPr algn="l" defTabSz="814388">
              <a:lnSpc>
                <a:spcPct val="100000"/>
              </a:lnSpc>
            </a:pPr>
            <a:r>
              <a:rPr lang="en-US" sz="700">
                <a:solidFill>
                  <a:srgbClr val="D3D3D3"/>
                </a:solidFill>
              </a:rPr>
              <a:t>JMB</a:t>
            </a:r>
          </a:p>
        </p:txBody>
      </p:sp>
      <p:sp>
        <p:nvSpPr>
          <p:cNvPr id="12" name="Rectangle 5"/>
          <p:cNvSpPr>
            <a:spLocks noChangeArrowheads="1"/>
          </p:cNvSpPr>
          <p:nvPr userDrawn="1"/>
        </p:nvSpPr>
        <p:spPr bwMode="auto">
          <a:xfrm>
            <a:off x="1150938" y="6670529"/>
            <a:ext cx="2038159" cy="190646"/>
          </a:xfrm>
          <a:prstGeom prst="rect">
            <a:avLst/>
          </a:prstGeom>
          <a:noFill/>
          <a:ln w="9525">
            <a:noFill/>
            <a:miter lim="800000"/>
            <a:headEnd/>
            <a:tailEnd/>
          </a:ln>
          <a:effectLst/>
        </p:spPr>
        <p:txBody>
          <a:bodyPr wrap="none" lIns="82124" tIns="41061" rIns="82124" bIns="41061" anchor="b" anchorCtr="1">
            <a:prstTxWarp prst="textNoShape">
              <a:avLst/>
            </a:prstTxWarp>
            <a:spAutoFit/>
          </a:bodyPr>
          <a:lstStyle/>
          <a:p>
            <a:pPr algn="l" defTabSz="814388">
              <a:lnSpc>
                <a:spcPct val="100000"/>
              </a:lnSpc>
            </a:pPr>
            <a:r>
              <a:rPr lang="en-US" sz="700" dirty="0">
                <a:solidFill>
                  <a:srgbClr val="D3D3D3"/>
                </a:solidFill>
              </a:rPr>
              <a:t>© 2010 Cisco Systems, Inc. All rights reserved.</a:t>
            </a:r>
          </a:p>
        </p:txBody>
      </p:sp>
      <p:sp>
        <p:nvSpPr>
          <p:cNvPr id="13" name="Rectangle 6"/>
          <p:cNvSpPr>
            <a:spLocks noChangeArrowheads="1"/>
          </p:cNvSpPr>
          <p:nvPr userDrawn="1"/>
        </p:nvSpPr>
        <p:spPr bwMode="auto">
          <a:xfrm>
            <a:off x="3173413" y="6672263"/>
            <a:ext cx="877887" cy="188912"/>
          </a:xfrm>
          <a:prstGeom prst="rect">
            <a:avLst/>
          </a:prstGeom>
          <a:noFill/>
          <a:ln w="9525">
            <a:noFill/>
            <a:miter lim="800000"/>
            <a:headEnd/>
            <a:tailEnd/>
          </a:ln>
          <a:effectLst/>
        </p:spPr>
        <p:txBody>
          <a:bodyPr wrap="none" lIns="82124" tIns="41061" rIns="82124" bIns="41061" anchor="b">
            <a:prstTxWarp prst="textNoShape">
              <a:avLst/>
            </a:prstTxWarp>
            <a:spAutoFit/>
          </a:bodyPr>
          <a:lstStyle/>
          <a:p>
            <a:pPr algn="r" defTabSz="814388">
              <a:lnSpc>
                <a:spcPct val="100000"/>
              </a:lnSpc>
            </a:pPr>
            <a:r>
              <a:rPr lang="en-US" sz="700">
                <a:solidFill>
                  <a:srgbClr val="D3D3D3"/>
                </a:solidFill>
              </a:rPr>
              <a:t>Cisco Confidential</a:t>
            </a:r>
          </a:p>
        </p:txBody>
      </p:sp>
    </p:spTree>
    <p:extLst>
      <p:ext uri="{BB962C8B-B14F-4D97-AF65-F5344CB8AC3E}">
        <p14:creationId xmlns:p14="http://schemas.microsoft.com/office/powerpoint/2010/main" val="1992869707"/>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4540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45402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6096000" y="1143000"/>
            <a:ext cx="3048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3350255248"/>
      </p:ext>
    </p:extLst>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3512457"/>
            <a:ext cx="7464878" cy="2735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4226921024"/>
      </p:ext>
    </p:extLst>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3044371"/>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3807708971"/>
      </p:ext>
    </p:extLst>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dirty="0"/>
              <a:t>Click icon to add picture</a:t>
            </a:r>
          </a:p>
        </p:txBody>
      </p:sp>
      <p:sp>
        <p:nvSpPr>
          <p:cNvPr id="43" name="Content Placeholder 2"/>
          <p:cNvSpPr>
            <a:spLocks noGrp="1"/>
          </p:cNvSpPr>
          <p:nvPr>
            <p:ph idx="12"/>
          </p:nvPr>
        </p:nvSpPr>
        <p:spPr>
          <a:xfrm>
            <a:off x="793751" y="1600201"/>
            <a:ext cx="7461249" cy="288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3970239"/>
      </p:ext>
    </p:extLst>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4495799"/>
            <a:ext cx="7464878" cy="1752599"/>
          </a:xfrm>
        </p:spPr>
        <p:txBody>
          <a:bodyPr/>
          <a:lstStyle/>
          <a:p>
            <a:pPr lvl="0"/>
            <a:r>
              <a:rPr lang="en-US"/>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240952686"/>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3016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1459807349"/>
      </p:ext>
    </p:extLst>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230C8D45-3F31-42D0-82FA-AFFBBA84DEF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3772750828"/>
      </p:ext>
    </p:extLst>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EB5F90B3-205A-4A20-B754-AF2B43737EEA}"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3905811599"/>
      </p:ext>
    </p:extLst>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36" name="Chart Placeholder 35"/>
          <p:cNvSpPr>
            <a:spLocks noGrp="1"/>
          </p:cNvSpPr>
          <p:nvPr>
            <p:ph type="chart" sz="quarter" idx="10"/>
          </p:nvPr>
        </p:nvSpPr>
        <p:spPr>
          <a:xfrm>
            <a:off x="636591" y="1625147"/>
            <a:ext cx="7807322" cy="3803196"/>
          </a:xfrm>
        </p:spPr>
        <p:txBody>
          <a:bodyPr rtlCol="0" anchor="ctr" anchorCtr="1">
            <a:normAutofit/>
          </a:bodyPr>
          <a:lstStyle>
            <a:lvl1pPr>
              <a:buNone/>
              <a:defRPr/>
            </a:lvl1pPr>
          </a:lstStyle>
          <a:p>
            <a:pPr lvl="0"/>
            <a:r>
              <a:rPr lang="en-US" noProof="0" dirty="0"/>
              <a:t>Click icon to add chart</a:t>
            </a:r>
          </a:p>
        </p:txBody>
      </p:sp>
      <p:sp>
        <p:nvSpPr>
          <p:cNvPr id="5"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076891454"/>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rtlCol="0" anchor="ctr" anchorCtr="1">
            <a:normAutofit/>
          </a:bodyPr>
          <a:lstStyle>
            <a:lvl1pPr>
              <a:buNone/>
              <a:defRPr/>
            </a:lvl1pPr>
          </a:lstStyle>
          <a:p>
            <a:pPr lvl="0"/>
            <a:r>
              <a:rPr lang="en-US" noProof="0" dirty="0"/>
              <a:t>Click icon to add table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5" name="Text Placeholder 9"/>
          <p:cNvSpPr>
            <a:spLocks noGrp="1"/>
          </p:cNvSpPr>
          <p:nvPr>
            <p:ph type="body" sz="quarter" idx="12"/>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79861450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156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sp>
        <p:nvSpPr>
          <p:cNvPr id="3"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4"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5"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A41BFFA6-E1BA-4BE2-B082-A6EC26BC059F}"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pic>
        <p:nvPicPr>
          <p:cNvPr id="7"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705154257"/>
      </p:ext>
    </p:extLst>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sp>
        <p:nvSpPr>
          <p:cNvPr id="3"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4"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6"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6D2781A5-13E7-4291-971E-B0158E44FE9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7"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542902607"/>
      </p:ext>
    </p:extLst>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4" descr="Cisco_Logo_rgb_lar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803525" y="2420938"/>
            <a:ext cx="35290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397786"/>
      </p:ext>
    </p:extLst>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170808"/>
      </p:ext>
    </p:extLst>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grpSp>
        <p:nvGrpSpPr>
          <p:cNvPr id="4" name="Group 7"/>
          <p:cNvGrpSpPr>
            <a:grpSpLocks/>
          </p:cNvGrpSpPr>
          <p:nvPr/>
        </p:nvGrpSpPr>
        <p:grpSpPr bwMode="auto">
          <a:xfrm>
            <a:off x="676275" y="927100"/>
            <a:ext cx="858838" cy="457200"/>
            <a:chOff x="3272" y="1316"/>
            <a:chExt cx="1889" cy="1002"/>
          </a:xfrm>
        </p:grpSpPr>
        <p:sp>
          <p:nvSpPr>
            <p:cNvPr id="5"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dirty="0">
                <a:solidFill>
                  <a:prstClr val="black"/>
                </a:solidFill>
                <a:ea typeface="ＭＳ Ｐゴシック" pitchFamily="34" charset="-128"/>
              </a:endParaRPr>
            </a:p>
          </p:txBody>
        </p:sp>
        <p:sp>
          <p:nvSpPr>
            <p:cNvPr id="6" name="Rectangle 5"/>
            <p:cNvSpPr>
              <a:spLocks noChangeArrowheads="1"/>
            </p:cNvSpPr>
            <p:nvPr/>
          </p:nvSpPr>
          <p:spPr bwMode="black">
            <a:xfrm>
              <a:off x="3803" y="1981"/>
              <a:ext cx="87" cy="324"/>
            </a:xfrm>
            <a:prstGeom prst="rect">
              <a:avLst/>
            </a:prstGeom>
            <a:solidFill>
              <a:schemeClr val="bg2">
                <a:lumMod val="50000"/>
              </a:schemeClr>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7" name="Freeform 6"/>
            <p:cNvSpPr>
              <a:spLocks/>
            </p:cNvSpPr>
            <p:nvPr/>
          </p:nvSpPr>
          <p:spPr bwMode="black">
            <a:xfrm>
              <a:off x="4306" y="1970"/>
              <a:ext cx="248" cy="34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8" name="Freeform 7"/>
            <p:cNvSpPr>
              <a:spLocks/>
            </p:cNvSpPr>
            <p:nvPr/>
          </p:nvSpPr>
          <p:spPr bwMode="black">
            <a:xfrm>
              <a:off x="3443" y="1970"/>
              <a:ext cx="248" cy="34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9" name="Freeform 8"/>
            <p:cNvSpPr>
              <a:spLocks noEditPoints="1"/>
            </p:cNvSpPr>
            <p:nvPr/>
          </p:nvSpPr>
          <p:spPr bwMode="black">
            <a:xfrm>
              <a:off x="4644" y="1970"/>
              <a:ext cx="342" cy="34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0" name="Freeform 9"/>
            <p:cNvSpPr>
              <a:spLocks/>
            </p:cNvSpPr>
            <p:nvPr/>
          </p:nvSpPr>
          <p:spPr bwMode="black">
            <a:xfrm>
              <a:off x="3998" y="1970"/>
              <a:ext cx="223" cy="34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1" name="Freeform 10"/>
            <p:cNvSpPr>
              <a:spLocks/>
            </p:cNvSpPr>
            <p:nvPr/>
          </p:nvSpPr>
          <p:spPr bwMode="black">
            <a:xfrm>
              <a:off x="3272" y="1587"/>
              <a:ext cx="80"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2" name="Freeform 11"/>
            <p:cNvSpPr>
              <a:spLocks/>
            </p:cNvSpPr>
            <p:nvPr/>
          </p:nvSpPr>
          <p:spPr bwMode="black">
            <a:xfrm>
              <a:off x="349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3" name="Freeform 12"/>
            <p:cNvSpPr>
              <a:spLocks/>
            </p:cNvSpPr>
            <p:nvPr/>
          </p:nvSpPr>
          <p:spPr bwMode="black">
            <a:xfrm>
              <a:off x="3722" y="1319"/>
              <a:ext cx="80" cy="51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4" name="Freeform 13"/>
            <p:cNvSpPr>
              <a:spLocks/>
            </p:cNvSpPr>
            <p:nvPr/>
          </p:nvSpPr>
          <p:spPr bwMode="black">
            <a:xfrm>
              <a:off x="394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5" name="Freeform 14"/>
            <p:cNvSpPr>
              <a:spLocks/>
            </p:cNvSpPr>
            <p:nvPr/>
          </p:nvSpPr>
          <p:spPr bwMode="black">
            <a:xfrm>
              <a:off x="4169"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6" name="Freeform 15"/>
            <p:cNvSpPr>
              <a:spLocks/>
            </p:cNvSpPr>
            <p:nvPr/>
          </p:nvSpPr>
          <p:spPr bwMode="black">
            <a:xfrm>
              <a:off x="4396"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7" name="Freeform 16"/>
            <p:cNvSpPr>
              <a:spLocks/>
            </p:cNvSpPr>
            <p:nvPr/>
          </p:nvSpPr>
          <p:spPr bwMode="black">
            <a:xfrm>
              <a:off x="4623" y="1319"/>
              <a:ext cx="84" cy="51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8" name="Freeform 17"/>
            <p:cNvSpPr>
              <a:spLocks/>
            </p:cNvSpPr>
            <p:nvPr/>
          </p:nvSpPr>
          <p:spPr bwMode="black">
            <a:xfrm>
              <a:off x="4847"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Freeform 18"/>
            <p:cNvSpPr>
              <a:spLocks/>
            </p:cNvSpPr>
            <p:nvPr/>
          </p:nvSpPr>
          <p:spPr bwMode="black">
            <a:xfrm>
              <a:off x="5074" y="1587"/>
              <a:ext cx="84"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pic>
        <p:nvPicPr>
          <p:cNvPr id="21" name="Picture 31" descr="Tines_Red.png"/>
          <p:cNvPicPr>
            <a:picLocks noChangeAspect="1"/>
          </p:cNvPicPr>
          <p:nvPr/>
        </p:nvPicPr>
        <p:blipFill>
          <a:blip r:embed="rId2">
            <a:extLst>
              <a:ext uri="{28A0092B-C50C-407E-A947-70E740481C1C}">
                <a14:useLocalDpi xmlns:a14="http://schemas.microsoft.com/office/drawing/2010/main" val="0"/>
              </a:ext>
            </a:extLst>
          </a:blip>
          <a:srcRect l="21800" r="40942" b="24738"/>
          <a:stretch>
            <a:fillRect/>
          </a:stretch>
        </p:blipFill>
        <p:spPr bwMode="auto">
          <a:xfrm>
            <a:off x="0" y="3225800"/>
            <a:ext cx="9144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2" descr="CiscoLive_no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557213"/>
            <a:ext cx="246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50874" y="3082925"/>
            <a:ext cx="3999784"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50874" y="1714500"/>
            <a:ext cx="8112125" cy="1022350"/>
          </a:xfrm>
        </p:spPr>
        <p:txBody>
          <a:bodyPr/>
          <a:lstStyle>
            <a:lvl1pPr>
              <a:defRPr b="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12327970"/>
      </p:ext>
    </p:extLst>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239859585"/>
      </p:ext>
    </p:extLst>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9"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348441665"/>
      </p:ext>
    </p:extLst>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452015231"/>
      </p:ext>
    </p:extLst>
  </p:cSld>
  <p:clrMapOvr>
    <a:masterClrMapping/>
  </p:clrMapOvr>
  <p:transition>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14906"/>
      </p:ext>
    </p:extLst>
  </p:cSld>
  <p:clrMapOvr>
    <a:masterClrMapping/>
  </p:clrMapOvr>
  <p:transition>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8763" y="1142999"/>
            <a:ext cx="8631237" cy="5455921"/>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14013462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8484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3454400" y="1600200"/>
            <a:ext cx="477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3048000" cy="571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145617754"/>
      </p:ext>
    </p:extLst>
  </p:cSld>
  <p:clrMapOvr>
    <a:masterClrMapping/>
  </p:clrMapOvr>
  <p:transition>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0" y="1143000"/>
            <a:ext cx="3048000" cy="5718174"/>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16139084"/>
      </p:ext>
    </p:extLst>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4540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45402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6096000" y="1143000"/>
            <a:ext cx="3048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243935298"/>
      </p:ext>
    </p:extLst>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3512457"/>
            <a:ext cx="7464878" cy="2735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3231008182"/>
      </p:ext>
    </p:extLst>
  </p:cSld>
  <p:clrMapOvr>
    <a:masterClrMapping/>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3044371"/>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3151621705"/>
      </p:ext>
    </p:extLst>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dirty="0"/>
              <a:t>Click icon to add picture</a:t>
            </a:r>
          </a:p>
        </p:txBody>
      </p:sp>
      <p:sp>
        <p:nvSpPr>
          <p:cNvPr id="43" name="Content Placeholder 2"/>
          <p:cNvSpPr>
            <a:spLocks noGrp="1"/>
          </p:cNvSpPr>
          <p:nvPr>
            <p:ph idx="12"/>
          </p:nvPr>
        </p:nvSpPr>
        <p:spPr>
          <a:xfrm>
            <a:off x="793751" y="1600201"/>
            <a:ext cx="7461249" cy="288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1649776"/>
      </p:ext>
    </p:extLst>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4495799"/>
            <a:ext cx="7464878" cy="1752599"/>
          </a:xfrm>
        </p:spPr>
        <p:txBody>
          <a:bodyPr/>
          <a:lstStyle/>
          <a:p>
            <a:pPr lvl="0"/>
            <a:r>
              <a:rPr lang="en-US"/>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2688992603"/>
      </p:ext>
    </p:extLst>
  </p:cSld>
  <p:clrMapOvr>
    <a:masterClrMapping/>
  </p:clrMapOvr>
  <p:transition>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3016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3765848697"/>
      </p:ext>
    </p:extLst>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230C8D45-3F31-42D0-82FA-AFFBBA84DEF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1076253448"/>
      </p:ext>
    </p:extLst>
  </p:cSld>
  <p:clrMapOvr>
    <a:masterClrMapping/>
  </p:clrMapOvr>
  <p:transition>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EB5F90B3-205A-4A20-B754-AF2B43737EEA}"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226451699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186769"/>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36" name="Chart Placeholder 35"/>
          <p:cNvSpPr>
            <a:spLocks noGrp="1"/>
          </p:cNvSpPr>
          <p:nvPr>
            <p:ph type="chart" sz="quarter" idx="10"/>
          </p:nvPr>
        </p:nvSpPr>
        <p:spPr>
          <a:xfrm>
            <a:off x="636591" y="1625147"/>
            <a:ext cx="7807322" cy="3803196"/>
          </a:xfrm>
        </p:spPr>
        <p:txBody>
          <a:bodyPr rtlCol="0" anchor="ctr" anchorCtr="1">
            <a:normAutofit/>
          </a:bodyPr>
          <a:lstStyle>
            <a:lvl1pPr>
              <a:buNone/>
              <a:defRPr/>
            </a:lvl1pPr>
          </a:lstStyle>
          <a:p>
            <a:pPr lvl="0"/>
            <a:r>
              <a:rPr lang="en-US" noProof="0" dirty="0"/>
              <a:t>Click icon to add chart</a:t>
            </a:r>
          </a:p>
        </p:txBody>
      </p:sp>
      <p:sp>
        <p:nvSpPr>
          <p:cNvPr id="5"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869030121"/>
      </p:ext>
    </p:extLst>
  </p:cSld>
  <p:clrMapOvr>
    <a:masterClrMapping/>
  </p:clrMapOvr>
  <p:transition>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rtlCol="0" anchor="ctr" anchorCtr="1">
            <a:normAutofit/>
          </a:bodyPr>
          <a:lstStyle>
            <a:lvl1pPr>
              <a:buNone/>
              <a:defRPr/>
            </a:lvl1pPr>
          </a:lstStyle>
          <a:p>
            <a:pPr lvl="0"/>
            <a:r>
              <a:rPr lang="en-US" noProof="0" dirty="0"/>
              <a:t>Click icon to add table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5" name="Text Placeholder 9"/>
          <p:cNvSpPr>
            <a:spLocks noGrp="1"/>
          </p:cNvSpPr>
          <p:nvPr>
            <p:ph type="body" sz="quarter" idx="12"/>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376471731"/>
      </p:ext>
    </p:extLst>
  </p:cSld>
  <p:clrMapOvr>
    <a:masterClrMapping/>
  </p:clrMapOvr>
  <p:transition>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sp>
        <p:nvSpPr>
          <p:cNvPr id="3"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4"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5"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A41BFFA6-E1BA-4BE2-B082-A6EC26BC059F}"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pic>
        <p:nvPicPr>
          <p:cNvPr id="7"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01795101"/>
      </p:ext>
    </p:extLst>
  </p:cSld>
  <p:clrMapOvr>
    <a:masterClrMapping/>
  </p:clrMapOvr>
  <p:transition>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sp>
        <p:nvSpPr>
          <p:cNvPr id="3"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4"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6"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6D2781A5-13E7-4291-971E-B0158E44FE9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7"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825187259"/>
      </p:ext>
    </p:extLst>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4" descr="Cisco_Logo_rgb_lar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803525" y="2420938"/>
            <a:ext cx="35290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174760"/>
      </p:ext>
    </p:extLst>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757877"/>
      </p:ext>
    </p:extLst>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grpSp>
        <p:nvGrpSpPr>
          <p:cNvPr id="4" name="Group 7"/>
          <p:cNvGrpSpPr>
            <a:grpSpLocks/>
          </p:cNvGrpSpPr>
          <p:nvPr/>
        </p:nvGrpSpPr>
        <p:grpSpPr bwMode="auto">
          <a:xfrm>
            <a:off x="676275" y="927100"/>
            <a:ext cx="858838" cy="457200"/>
            <a:chOff x="3272" y="1316"/>
            <a:chExt cx="1889" cy="1002"/>
          </a:xfrm>
        </p:grpSpPr>
        <p:sp>
          <p:nvSpPr>
            <p:cNvPr id="5"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dirty="0">
                <a:solidFill>
                  <a:prstClr val="black"/>
                </a:solidFill>
                <a:ea typeface="ＭＳ Ｐゴシック" pitchFamily="34" charset="-128"/>
              </a:endParaRPr>
            </a:p>
          </p:txBody>
        </p:sp>
        <p:sp>
          <p:nvSpPr>
            <p:cNvPr id="6" name="Rectangle 5"/>
            <p:cNvSpPr>
              <a:spLocks noChangeArrowheads="1"/>
            </p:cNvSpPr>
            <p:nvPr/>
          </p:nvSpPr>
          <p:spPr bwMode="black">
            <a:xfrm>
              <a:off x="3803" y="1981"/>
              <a:ext cx="87" cy="324"/>
            </a:xfrm>
            <a:prstGeom prst="rect">
              <a:avLst/>
            </a:prstGeom>
            <a:solidFill>
              <a:schemeClr val="bg2">
                <a:lumMod val="50000"/>
              </a:schemeClr>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7" name="Freeform 6"/>
            <p:cNvSpPr>
              <a:spLocks/>
            </p:cNvSpPr>
            <p:nvPr/>
          </p:nvSpPr>
          <p:spPr bwMode="black">
            <a:xfrm>
              <a:off x="4306" y="1970"/>
              <a:ext cx="248" cy="34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8" name="Freeform 7"/>
            <p:cNvSpPr>
              <a:spLocks/>
            </p:cNvSpPr>
            <p:nvPr/>
          </p:nvSpPr>
          <p:spPr bwMode="black">
            <a:xfrm>
              <a:off x="3443" y="1970"/>
              <a:ext cx="248" cy="34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9" name="Freeform 8"/>
            <p:cNvSpPr>
              <a:spLocks noEditPoints="1"/>
            </p:cNvSpPr>
            <p:nvPr/>
          </p:nvSpPr>
          <p:spPr bwMode="black">
            <a:xfrm>
              <a:off x="4644" y="1970"/>
              <a:ext cx="342" cy="34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0" name="Freeform 9"/>
            <p:cNvSpPr>
              <a:spLocks/>
            </p:cNvSpPr>
            <p:nvPr/>
          </p:nvSpPr>
          <p:spPr bwMode="black">
            <a:xfrm>
              <a:off x="3998" y="1970"/>
              <a:ext cx="223" cy="34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1" name="Freeform 10"/>
            <p:cNvSpPr>
              <a:spLocks/>
            </p:cNvSpPr>
            <p:nvPr/>
          </p:nvSpPr>
          <p:spPr bwMode="black">
            <a:xfrm>
              <a:off x="3272" y="1587"/>
              <a:ext cx="80"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2" name="Freeform 11"/>
            <p:cNvSpPr>
              <a:spLocks/>
            </p:cNvSpPr>
            <p:nvPr/>
          </p:nvSpPr>
          <p:spPr bwMode="black">
            <a:xfrm>
              <a:off x="349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3" name="Freeform 12"/>
            <p:cNvSpPr>
              <a:spLocks/>
            </p:cNvSpPr>
            <p:nvPr/>
          </p:nvSpPr>
          <p:spPr bwMode="black">
            <a:xfrm>
              <a:off x="3722" y="1319"/>
              <a:ext cx="80" cy="51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4" name="Freeform 13"/>
            <p:cNvSpPr>
              <a:spLocks/>
            </p:cNvSpPr>
            <p:nvPr/>
          </p:nvSpPr>
          <p:spPr bwMode="black">
            <a:xfrm>
              <a:off x="394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5" name="Freeform 14"/>
            <p:cNvSpPr>
              <a:spLocks/>
            </p:cNvSpPr>
            <p:nvPr/>
          </p:nvSpPr>
          <p:spPr bwMode="black">
            <a:xfrm>
              <a:off x="4169"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6" name="Freeform 15"/>
            <p:cNvSpPr>
              <a:spLocks/>
            </p:cNvSpPr>
            <p:nvPr/>
          </p:nvSpPr>
          <p:spPr bwMode="black">
            <a:xfrm>
              <a:off x="4396"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7" name="Freeform 16"/>
            <p:cNvSpPr>
              <a:spLocks/>
            </p:cNvSpPr>
            <p:nvPr/>
          </p:nvSpPr>
          <p:spPr bwMode="black">
            <a:xfrm>
              <a:off x="4623" y="1319"/>
              <a:ext cx="84" cy="51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8" name="Freeform 17"/>
            <p:cNvSpPr>
              <a:spLocks/>
            </p:cNvSpPr>
            <p:nvPr/>
          </p:nvSpPr>
          <p:spPr bwMode="black">
            <a:xfrm>
              <a:off x="4847"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Freeform 18"/>
            <p:cNvSpPr>
              <a:spLocks/>
            </p:cNvSpPr>
            <p:nvPr/>
          </p:nvSpPr>
          <p:spPr bwMode="black">
            <a:xfrm>
              <a:off x="5074" y="1587"/>
              <a:ext cx="84"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pic>
        <p:nvPicPr>
          <p:cNvPr id="21" name="Picture 31" descr="Tines_Red.png"/>
          <p:cNvPicPr>
            <a:picLocks noChangeAspect="1"/>
          </p:cNvPicPr>
          <p:nvPr/>
        </p:nvPicPr>
        <p:blipFill>
          <a:blip r:embed="rId2">
            <a:extLst>
              <a:ext uri="{28A0092B-C50C-407E-A947-70E740481C1C}">
                <a14:useLocalDpi xmlns:a14="http://schemas.microsoft.com/office/drawing/2010/main" val="0"/>
              </a:ext>
            </a:extLst>
          </a:blip>
          <a:srcRect l="21800" r="40942" b="24738"/>
          <a:stretch>
            <a:fillRect/>
          </a:stretch>
        </p:blipFill>
        <p:spPr bwMode="auto">
          <a:xfrm>
            <a:off x="0" y="3225800"/>
            <a:ext cx="9144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2" descr="CiscoLive_no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557213"/>
            <a:ext cx="246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50874" y="3082925"/>
            <a:ext cx="3999784"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50874" y="1714500"/>
            <a:ext cx="8112125" cy="1022350"/>
          </a:xfrm>
        </p:spPr>
        <p:txBody>
          <a:bodyPr/>
          <a:lstStyle>
            <a:lvl1pPr>
              <a:defRPr b="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47072539"/>
      </p:ext>
    </p:extLst>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582604396"/>
      </p:ext>
    </p:extLst>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9"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4005439010"/>
      </p:ext>
    </p:extLst>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20741242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32120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93948"/>
      </p:ext>
    </p:extLst>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8763" y="1142999"/>
            <a:ext cx="8631237" cy="5455921"/>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202097588"/>
      </p:ext>
    </p:extLst>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3454400" y="1600200"/>
            <a:ext cx="477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3048000" cy="571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2486499506"/>
      </p:ext>
    </p:extLst>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0" y="1143000"/>
            <a:ext cx="3048000" cy="5718174"/>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434325327"/>
      </p:ext>
    </p:extLst>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4540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45402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6096000" y="1143000"/>
            <a:ext cx="3048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1352737159"/>
      </p:ext>
    </p:extLst>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3512457"/>
            <a:ext cx="7464878" cy="2735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719079241"/>
      </p:ext>
    </p:extLst>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3044371"/>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3826374906"/>
      </p:ext>
    </p:extLst>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dirty="0"/>
              <a:t>Click icon to add picture</a:t>
            </a:r>
          </a:p>
        </p:txBody>
      </p:sp>
      <p:sp>
        <p:nvSpPr>
          <p:cNvPr id="43" name="Content Placeholder 2"/>
          <p:cNvSpPr>
            <a:spLocks noGrp="1"/>
          </p:cNvSpPr>
          <p:nvPr>
            <p:ph idx="12"/>
          </p:nvPr>
        </p:nvSpPr>
        <p:spPr>
          <a:xfrm>
            <a:off x="793751" y="1600201"/>
            <a:ext cx="7461249" cy="288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8411959"/>
      </p:ext>
    </p:extLst>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4495799"/>
            <a:ext cx="7464878" cy="1752599"/>
          </a:xfrm>
        </p:spPr>
        <p:txBody>
          <a:bodyPr/>
          <a:lstStyle/>
          <a:p>
            <a:pPr lvl="0"/>
            <a:r>
              <a:rPr lang="en-US"/>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3922928971"/>
      </p:ext>
    </p:extLst>
  </p:cSld>
  <p:clrMapOvr>
    <a:masterClrMapping/>
  </p:clrMapOvr>
  <p:transition>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3016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16647272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05202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230C8D45-3F31-42D0-82FA-AFFBBA84DEF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2401596936"/>
      </p:ext>
    </p:extLst>
  </p:cSld>
  <p:clrMapOvr>
    <a:masterClrMapping/>
  </p:clrMapOvr>
  <p:transition>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EB5F90B3-205A-4A20-B754-AF2B43737EEA}"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1609986719"/>
      </p:ext>
    </p:extLst>
  </p:cSld>
  <p:clrMapOvr>
    <a:masterClrMapping/>
  </p:clrMapOvr>
  <p:transition>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36" name="Chart Placeholder 35"/>
          <p:cNvSpPr>
            <a:spLocks noGrp="1"/>
          </p:cNvSpPr>
          <p:nvPr>
            <p:ph type="chart" sz="quarter" idx="10"/>
          </p:nvPr>
        </p:nvSpPr>
        <p:spPr>
          <a:xfrm>
            <a:off x="636591" y="1625147"/>
            <a:ext cx="7807322" cy="3803196"/>
          </a:xfrm>
        </p:spPr>
        <p:txBody>
          <a:bodyPr rtlCol="0" anchor="ctr" anchorCtr="1">
            <a:normAutofit/>
          </a:bodyPr>
          <a:lstStyle>
            <a:lvl1pPr>
              <a:buNone/>
              <a:defRPr/>
            </a:lvl1pPr>
          </a:lstStyle>
          <a:p>
            <a:pPr lvl="0"/>
            <a:r>
              <a:rPr lang="en-US" noProof="0" dirty="0"/>
              <a:t>Click icon to add chart</a:t>
            </a:r>
          </a:p>
        </p:txBody>
      </p:sp>
      <p:sp>
        <p:nvSpPr>
          <p:cNvPr id="5"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070347597"/>
      </p:ext>
    </p:extLst>
  </p:cSld>
  <p:clrMapOvr>
    <a:masterClrMapping/>
  </p:clrMapOvr>
  <p:transition>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rtlCol="0" anchor="ctr" anchorCtr="1">
            <a:normAutofit/>
          </a:bodyPr>
          <a:lstStyle>
            <a:lvl1pPr>
              <a:buNone/>
              <a:defRPr/>
            </a:lvl1pPr>
          </a:lstStyle>
          <a:p>
            <a:pPr lvl="0"/>
            <a:r>
              <a:rPr lang="en-US" noProof="0" dirty="0"/>
              <a:t>Click icon to add table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5" name="Text Placeholder 9"/>
          <p:cNvSpPr>
            <a:spLocks noGrp="1"/>
          </p:cNvSpPr>
          <p:nvPr>
            <p:ph type="body" sz="quarter" idx="12"/>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488562740"/>
      </p:ext>
    </p:extLst>
  </p:cSld>
  <p:clrMapOvr>
    <a:masterClrMapping/>
  </p:clrMapOvr>
  <p:transition>
    <p:wipe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sp>
        <p:nvSpPr>
          <p:cNvPr id="3"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4"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5"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A41BFFA6-E1BA-4BE2-B082-A6EC26BC059F}"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pic>
        <p:nvPicPr>
          <p:cNvPr id="7"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51034629"/>
      </p:ext>
    </p:extLst>
  </p:cSld>
  <p:clrMapOvr>
    <a:masterClrMapping/>
  </p:clrMapOvr>
  <p:transition>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sp>
        <p:nvSpPr>
          <p:cNvPr id="3"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4"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6"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6D2781A5-13E7-4291-971E-B0158E44FE9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7"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20940890"/>
      </p:ext>
    </p:extLst>
  </p:cSld>
  <p:clrMapOvr>
    <a:masterClrMapping/>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4" descr="Cisco_Logo_rgb_lar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803525" y="2420938"/>
            <a:ext cx="35290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61248"/>
      </p:ext>
    </p:extLst>
  </p:cSld>
  <p:clrMapOvr>
    <a:masterClrMapping/>
  </p:clrMapOvr>
  <p:transition>
    <p:wipe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379894"/>
      </p:ext>
    </p:extLst>
  </p:cSld>
  <p:clrMapOvr>
    <a:masterClrMapping/>
  </p:clrMapOvr>
  <p:transition>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grpSp>
        <p:nvGrpSpPr>
          <p:cNvPr id="4" name="Group 7"/>
          <p:cNvGrpSpPr>
            <a:grpSpLocks/>
          </p:cNvGrpSpPr>
          <p:nvPr/>
        </p:nvGrpSpPr>
        <p:grpSpPr bwMode="auto">
          <a:xfrm>
            <a:off x="676275" y="927100"/>
            <a:ext cx="858838" cy="457200"/>
            <a:chOff x="3272" y="1316"/>
            <a:chExt cx="1889" cy="1002"/>
          </a:xfrm>
        </p:grpSpPr>
        <p:sp>
          <p:nvSpPr>
            <p:cNvPr id="5"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dirty="0">
                <a:solidFill>
                  <a:prstClr val="black"/>
                </a:solidFill>
                <a:ea typeface="ＭＳ Ｐゴシック" pitchFamily="34" charset="-128"/>
              </a:endParaRPr>
            </a:p>
          </p:txBody>
        </p:sp>
        <p:sp>
          <p:nvSpPr>
            <p:cNvPr id="6" name="Rectangle 5"/>
            <p:cNvSpPr>
              <a:spLocks noChangeArrowheads="1"/>
            </p:cNvSpPr>
            <p:nvPr/>
          </p:nvSpPr>
          <p:spPr bwMode="black">
            <a:xfrm>
              <a:off x="3803" y="1981"/>
              <a:ext cx="87" cy="324"/>
            </a:xfrm>
            <a:prstGeom prst="rect">
              <a:avLst/>
            </a:prstGeom>
            <a:solidFill>
              <a:schemeClr val="bg2">
                <a:lumMod val="50000"/>
              </a:schemeClr>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7" name="Freeform 6"/>
            <p:cNvSpPr>
              <a:spLocks/>
            </p:cNvSpPr>
            <p:nvPr/>
          </p:nvSpPr>
          <p:spPr bwMode="black">
            <a:xfrm>
              <a:off x="4306" y="1970"/>
              <a:ext cx="248" cy="34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8" name="Freeform 7"/>
            <p:cNvSpPr>
              <a:spLocks/>
            </p:cNvSpPr>
            <p:nvPr/>
          </p:nvSpPr>
          <p:spPr bwMode="black">
            <a:xfrm>
              <a:off x="3443" y="1970"/>
              <a:ext cx="248" cy="34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9" name="Freeform 8"/>
            <p:cNvSpPr>
              <a:spLocks noEditPoints="1"/>
            </p:cNvSpPr>
            <p:nvPr/>
          </p:nvSpPr>
          <p:spPr bwMode="black">
            <a:xfrm>
              <a:off x="4644" y="1970"/>
              <a:ext cx="342" cy="34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0" name="Freeform 9"/>
            <p:cNvSpPr>
              <a:spLocks/>
            </p:cNvSpPr>
            <p:nvPr/>
          </p:nvSpPr>
          <p:spPr bwMode="black">
            <a:xfrm>
              <a:off x="3998" y="1970"/>
              <a:ext cx="223" cy="34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1" name="Freeform 10"/>
            <p:cNvSpPr>
              <a:spLocks/>
            </p:cNvSpPr>
            <p:nvPr/>
          </p:nvSpPr>
          <p:spPr bwMode="black">
            <a:xfrm>
              <a:off x="3272" y="1587"/>
              <a:ext cx="80"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2" name="Freeform 11"/>
            <p:cNvSpPr>
              <a:spLocks/>
            </p:cNvSpPr>
            <p:nvPr/>
          </p:nvSpPr>
          <p:spPr bwMode="black">
            <a:xfrm>
              <a:off x="349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3" name="Freeform 12"/>
            <p:cNvSpPr>
              <a:spLocks/>
            </p:cNvSpPr>
            <p:nvPr/>
          </p:nvSpPr>
          <p:spPr bwMode="black">
            <a:xfrm>
              <a:off x="3722" y="1319"/>
              <a:ext cx="80" cy="51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4" name="Freeform 13"/>
            <p:cNvSpPr>
              <a:spLocks/>
            </p:cNvSpPr>
            <p:nvPr/>
          </p:nvSpPr>
          <p:spPr bwMode="black">
            <a:xfrm>
              <a:off x="394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5" name="Freeform 14"/>
            <p:cNvSpPr>
              <a:spLocks/>
            </p:cNvSpPr>
            <p:nvPr/>
          </p:nvSpPr>
          <p:spPr bwMode="black">
            <a:xfrm>
              <a:off x="4169"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6" name="Freeform 15"/>
            <p:cNvSpPr>
              <a:spLocks/>
            </p:cNvSpPr>
            <p:nvPr/>
          </p:nvSpPr>
          <p:spPr bwMode="black">
            <a:xfrm>
              <a:off x="4396"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7" name="Freeform 16"/>
            <p:cNvSpPr>
              <a:spLocks/>
            </p:cNvSpPr>
            <p:nvPr/>
          </p:nvSpPr>
          <p:spPr bwMode="black">
            <a:xfrm>
              <a:off x="4623" y="1319"/>
              <a:ext cx="84" cy="51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8" name="Freeform 17"/>
            <p:cNvSpPr>
              <a:spLocks/>
            </p:cNvSpPr>
            <p:nvPr/>
          </p:nvSpPr>
          <p:spPr bwMode="black">
            <a:xfrm>
              <a:off x="4847"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Freeform 18"/>
            <p:cNvSpPr>
              <a:spLocks/>
            </p:cNvSpPr>
            <p:nvPr/>
          </p:nvSpPr>
          <p:spPr bwMode="black">
            <a:xfrm>
              <a:off x="5074" y="1587"/>
              <a:ext cx="84"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pic>
        <p:nvPicPr>
          <p:cNvPr id="21" name="Picture 31" descr="Tines_Red.png"/>
          <p:cNvPicPr>
            <a:picLocks noChangeAspect="1"/>
          </p:cNvPicPr>
          <p:nvPr/>
        </p:nvPicPr>
        <p:blipFill>
          <a:blip r:embed="rId2">
            <a:extLst>
              <a:ext uri="{28A0092B-C50C-407E-A947-70E740481C1C}">
                <a14:useLocalDpi xmlns:a14="http://schemas.microsoft.com/office/drawing/2010/main" val="0"/>
              </a:ext>
            </a:extLst>
          </a:blip>
          <a:srcRect l="21800" r="40942" b="24738"/>
          <a:stretch>
            <a:fillRect/>
          </a:stretch>
        </p:blipFill>
        <p:spPr bwMode="auto">
          <a:xfrm>
            <a:off x="0" y="3225800"/>
            <a:ext cx="9144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2" descr="CiscoLive_no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557213"/>
            <a:ext cx="246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50874" y="3082925"/>
            <a:ext cx="3999784"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50874" y="1714500"/>
            <a:ext cx="8112125" cy="1022350"/>
          </a:xfrm>
        </p:spPr>
        <p:txBody>
          <a:bodyPr/>
          <a:lstStyle>
            <a:lvl1pPr>
              <a:defRPr b="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074494788"/>
      </p:ext>
    </p:extLst>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74315273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49074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9"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730052905"/>
      </p:ext>
    </p:extLst>
  </p:cSld>
  <p:clrMapOvr>
    <a:masterClrMapping/>
  </p:clrMapOvr>
  <p:transition>
    <p:wipe dir="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32395922"/>
      </p:ext>
    </p:extLst>
  </p:cSld>
  <p:clrMapOvr>
    <a:masterClrMapping/>
  </p:clrMapOvr>
  <p:transition>
    <p:wipe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9362"/>
      </p:ext>
    </p:extLst>
  </p:cSld>
  <p:clrMapOvr>
    <a:masterClrMapping/>
  </p:clrMapOvr>
  <p:transition>
    <p:wipe dir="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8763" y="1142999"/>
            <a:ext cx="8631237" cy="5455921"/>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745525299"/>
      </p:ext>
    </p:extLst>
  </p:cSld>
  <p:clrMapOvr>
    <a:masterClrMapping/>
  </p:clrMapOvr>
  <p:transition>
    <p:wipe dir="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3454400" y="1600200"/>
            <a:ext cx="477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3048000" cy="571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2877673429"/>
      </p:ext>
    </p:extLst>
  </p:cSld>
  <p:clrMapOvr>
    <a:masterClrMapping/>
  </p:clrMapOvr>
  <p:transition>
    <p:wipe dir="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0" y="1143000"/>
            <a:ext cx="3048000" cy="5718174"/>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432935914"/>
      </p:ext>
    </p:extLst>
  </p:cSld>
  <p:clrMapOvr>
    <a:masterClrMapping/>
  </p:clrMapOvr>
  <p:transition>
    <p:wipe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4540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45402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6096000" y="1143000"/>
            <a:ext cx="3048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1810481476"/>
      </p:ext>
    </p:extLst>
  </p:cSld>
  <p:clrMapOvr>
    <a:masterClrMapping/>
  </p:clrMapOvr>
  <p:transition>
    <p:wipe dir="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3512457"/>
            <a:ext cx="7464878" cy="2735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727185995"/>
      </p:ext>
    </p:extLst>
  </p:cSld>
  <p:clrMapOvr>
    <a:masterClrMapping/>
  </p:clrMapOvr>
  <p:transition>
    <p:wipe dir="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3044371"/>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4187030278"/>
      </p:ext>
    </p:extLst>
  </p:cSld>
  <p:clrMapOvr>
    <a:masterClrMapping/>
  </p:clrMapOvr>
  <p:transition>
    <p:wipe dir="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dirty="0"/>
              <a:t>Click icon to add picture</a:t>
            </a:r>
          </a:p>
        </p:txBody>
      </p:sp>
      <p:sp>
        <p:nvSpPr>
          <p:cNvPr id="43" name="Content Placeholder 2"/>
          <p:cNvSpPr>
            <a:spLocks noGrp="1"/>
          </p:cNvSpPr>
          <p:nvPr>
            <p:ph idx="12"/>
          </p:nvPr>
        </p:nvSpPr>
        <p:spPr>
          <a:xfrm>
            <a:off x="793751" y="1600201"/>
            <a:ext cx="7461249" cy="288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2147705"/>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90874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4495799"/>
            <a:ext cx="7464878" cy="1752599"/>
          </a:xfrm>
        </p:spPr>
        <p:txBody>
          <a:bodyPr/>
          <a:lstStyle/>
          <a:p>
            <a:pPr lvl="0"/>
            <a:r>
              <a:rPr lang="en-US"/>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157839210"/>
      </p:ext>
    </p:extLst>
  </p:cSld>
  <p:clrMapOvr>
    <a:masterClrMapping/>
  </p:clrMapOvr>
  <p:transition>
    <p:wipe dir="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3016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311972020"/>
      </p:ext>
    </p:extLst>
  </p:cSld>
  <p:clrMapOvr>
    <a:masterClrMapping/>
  </p:clrMapOvr>
  <p:transition>
    <p:wipe dir="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230C8D45-3F31-42D0-82FA-AFFBBA84DEF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3365401895"/>
      </p:ext>
    </p:extLst>
  </p:cSld>
  <p:clrMapOvr>
    <a:masterClrMapping/>
  </p:clrMapOvr>
  <p:transition>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EB5F90B3-205A-4A20-B754-AF2B43737EEA}"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4244028502"/>
      </p:ext>
    </p:extLst>
  </p:cSld>
  <p:clrMapOvr>
    <a:masterClrMapping/>
  </p:clrMapOvr>
  <p:transition>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36" name="Chart Placeholder 35"/>
          <p:cNvSpPr>
            <a:spLocks noGrp="1"/>
          </p:cNvSpPr>
          <p:nvPr>
            <p:ph type="chart" sz="quarter" idx="10"/>
          </p:nvPr>
        </p:nvSpPr>
        <p:spPr>
          <a:xfrm>
            <a:off x="636591" y="1625147"/>
            <a:ext cx="7807322" cy="3803196"/>
          </a:xfrm>
        </p:spPr>
        <p:txBody>
          <a:bodyPr rtlCol="0" anchor="ctr" anchorCtr="1">
            <a:normAutofit/>
          </a:bodyPr>
          <a:lstStyle>
            <a:lvl1pPr>
              <a:buNone/>
              <a:defRPr/>
            </a:lvl1pPr>
          </a:lstStyle>
          <a:p>
            <a:pPr lvl="0"/>
            <a:r>
              <a:rPr lang="en-US" noProof="0" dirty="0"/>
              <a:t>Click icon to add chart</a:t>
            </a:r>
          </a:p>
        </p:txBody>
      </p:sp>
      <p:sp>
        <p:nvSpPr>
          <p:cNvPr id="5"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961863766"/>
      </p:ext>
    </p:extLst>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rtlCol="0" anchor="ctr" anchorCtr="1">
            <a:normAutofit/>
          </a:bodyPr>
          <a:lstStyle>
            <a:lvl1pPr>
              <a:buNone/>
              <a:defRPr/>
            </a:lvl1pPr>
          </a:lstStyle>
          <a:p>
            <a:pPr lvl="0"/>
            <a:r>
              <a:rPr lang="en-US" noProof="0" dirty="0"/>
              <a:t>Click icon to add table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5" name="Text Placeholder 9"/>
          <p:cNvSpPr>
            <a:spLocks noGrp="1"/>
          </p:cNvSpPr>
          <p:nvPr>
            <p:ph type="body" sz="quarter" idx="12"/>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288154308"/>
      </p:ext>
    </p:extLst>
  </p:cSld>
  <p:clrMapOvr>
    <a:masterClrMapping/>
  </p:clrMapOvr>
  <p:transition>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sp>
        <p:nvSpPr>
          <p:cNvPr id="3"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4"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5"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A41BFFA6-E1BA-4BE2-B082-A6EC26BC059F}"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pic>
        <p:nvPicPr>
          <p:cNvPr id="7"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48220269"/>
      </p:ext>
    </p:extLst>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sp>
        <p:nvSpPr>
          <p:cNvPr id="3"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4"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6"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6D2781A5-13E7-4291-971E-B0158E44FE9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7"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152953464"/>
      </p:ext>
    </p:extLst>
  </p:cSld>
  <p:clrMapOvr>
    <a:masterClrMapping/>
  </p:clrMapOvr>
  <p:transition>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4" descr="Cisco_Logo_rgb_lar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803525" y="2420938"/>
            <a:ext cx="35290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16370"/>
      </p:ext>
    </p:extLst>
  </p:cSld>
  <p:clrMapOvr>
    <a:masterClrMapping/>
  </p:clrMapOvr>
  <p:transition>
    <p:wipe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58292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317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38818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grpSp>
        <p:nvGrpSpPr>
          <p:cNvPr id="4" name="Group 7"/>
          <p:cNvGrpSpPr>
            <a:grpSpLocks/>
          </p:cNvGrpSpPr>
          <p:nvPr/>
        </p:nvGrpSpPr>
        <p:grpSpPr bwMode="auto">
          <a:xfrm>
            <a:off x="676275" y="927100"/>
            <a:ext cx="858838" cy="457200"/>
            <a:chOff x="3272" y="1316"/>
            <a:chExt cx="1889" cy="1002"/>
          </a:xfrm>
        </p:grpSpPr>
        <p:sp>
          <p:nvSpPr>
            <p:cNvPr id="5"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dirty="0">
                <a:solidFill>
                  <a:prstClr val="black"/>
                </a:solidFill>
                <a:ea typeface="ＭＳ Ｐゴシック" pitchFamily="34" charset="-128"/>
              </a:endParaRPr>
            </a:p>
          </p:txBody>
        </p:sp>
        <p:sp>
          <p:nvSpPr>
            <p:cNvPr id="6" name="Rectangle 5"/>
            <p:cNvSpPr>
              <a:spLocks noChangeArrowheads="1"/>
            </p:cNvSpPr>
            <p:nvPr/>
          </p:nvSpPr>
          <p:spPr bwMode="black">
            <a:xfrm>
              <a:off x="3803" y="1981"/>
              <a:ext cx="87" cy="324"/>
            </a:xfrm>
            <a:prstGeom prst="rect">
              <a:avLst/>
            </a:prstGeom>
            <a:solidFill>
              <a:schemeClr val="bg2">
                <a:lumMod val="50000"/>
              </a:schemeClr>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7" name="Freeform 6"/>
            <p:cNvSpPr>
              <a:spLocks/>
            </p:cNvSpPr>
            <p:nvPr/>
          </p:nvSpPr>
          <p:spPr bwMode="black">
            <a:xfrm>
              <a:off x="4306" y="1970"/>
              <a:ext cx="248" cy="34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8" name="Freeform 7"/>
            <p:cNvSpPr>
              <a:spLocks/>
            </p:cNvSpPr>
            <p:nvPr/>
          </p:nvSpPr>
          <p:spPr bwMode="black">
            <a:xfrm>
              <a:off x="3443" y="1970"/>
              <a:ext cx="248" cy="34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9" name="Freeform 8"/>
            <p:cNvSpPr>
              <a:spLocks noEditPoints="1"/>
            </p:cNvSpPr>
            <p:nvPr/>
          </p:nvSpPr>
          <p:spPr bwMode="black">
            <a:xfrm>
              <a:off x="4644" y="1970"/>
              <a:ext cx="342" cy="34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0" name="Freeform 9"/>
            <p:cNvSpPr>
              <a:spLocks/>
            </p:cNvSpPr>
            <p:nvPr/>
          </p:nvSpPr>
          <p:spPr bwMode="black">
            <a:xfrm>
              <a:off x="3998" y="1970"/>
              <a:ext cx="223" cy="34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1" name="Freeform 10"/>
            <p:cNvSpPr>
              <a:spLocks/>
            </p:cNvSpPr>
            <p:nvPr/>
          </p:nvSpPr>
          <p:spPr bwMode="black">
            <a:xfrm>
              <a:off x="3272" y="1587"/>
              <a:ext cx="80"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2" name="Freeform 11"/>
            <p:cNvSpPr>
              <a:spLocks/>
            </p:cNvSpPr>
            <p:nvPr/>
          </p:nvSpPr>
          <p:spPr bwMode="black">
            <a:xfrm>
              <a:off x="349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3" name="Freeform 12"/>
            <p:cNvSpPr>
              <a:spLocks/>
            </p:cNvSpPr>
            <p:nvPr/>
          </p:nvSpPr>
          <p:spPr bwMode="black">
            <a:xfrm>
              <a:off x="3722" y="1319"/>
              <a:ext cx="80" cy="51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4" name="Freeform 13"/>
            <p:cNvSpPr>
              <a:spLocks/>
            </p:cNvSpPr>
            <p:nvPr/>
          </p:nvSpPr>
          <p:spPr bwMode="black">
            <a:xfrm>
              <a:off x="394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5" name="Freeform 14"/>
            <p:cNvSpPr>
              <a:spLocks/>
            </p:cNvSpPr>
            <p:nvPr/>
          </p:nvSpPr>
          <p:spPr bwMode="black">
            <a:xfrm>
              <a:off x="4169"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6" name="Freeform 15"/>
            <p:cNvSpPr>
              <a:spLocks/>
            </p:cNvSpPr>
            <p:nvPr/>
          </p:nvSpPr>
          <p:spPr bwMode="black">
            <a:xfrm>
              <a:off x="4396"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7" name="Freeform 16"/>
            <p:cNvSpPr>
              <a:spLocks/>
            </p:cNvSpPr>
            <p:nvPr/>
          </p:nvSpPr>
          <p:spPr bwMode="black">
            <a:xfrm>
              <a:off x="4623" y="1319"/>
              <a:ext cx="84" cy="51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8" name="Freeform 17"/>
            <p:cNvSpPr>
              <a:spLocks/>
            </p:cNvSpPr>
            <p:nvPr/>
          </p:nvSpPr>
          <p:spPr bwMode="black">
            <a:xfrm>
              <a:off x="4847"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Freeform 18"/>
            <p:cNvSpPr>
              <a:spLocks/>
            </p:cNvSpPr>
            <p:nvPr/>
          </p:nvSpPr>
          <p:spPr bwMode="black">
            <a:xfrm>
              <a:off x="5074" y="1587"/>
              <a:ext cx="84"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pic>
        <p:nvPicPr>
          <p:cNvPr id="21" name="Picture 31" descr="Tines_Red.png"/>
          <p:cNvPicPr>
            <a:picLocks noChangeAspect="1"/>
          </p:cNvPicPr>
          <p:nvPr/>
        </p:nvPicPr>
        <p:blipFill>
          <a:blip r:embed="rId2">
            <a:extLst>
              <a:ext uri="{28A0092B-C50C-407E-A947-70E740481C1C}">
                <a14:useLocalDpi xmlns:a14="http://schemas.microsoft.com/office/drawing/2010/main" val="0"/>
              </a:ext>
            </a:extLst>
          </a:blip>
          <a:srcRect l="21800" r="40942" b="24738"/>
          <a:stretch>
            <a:fillRect/>
          </a:stretch>
        </p:blipFill>
        <p:spPr bwMode="auto">
          <a:xfrm>
            <a:off x="0" y="3225800"/>
            <a:ext cx="9144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2" descr="CiscoLive_no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557213"/>
            <a:ext cx="246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50874" y="3082925"/>
            <a:ext cx="3999784"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50874" y="1714500"/>
            <a:ext cx="8112125" cy="1022350"/>
          </a:xfrm>
        </p:spPr>
        <p:txBody>
          <a:bodyPr/>
          <a:lstStyle>
            <a:lvl1pPr>
              <a:defRPr b="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49775184"/>
      </p:ext>
    </p:extLst>
  </p:cSld>
  <p:clrMapOvr>
    <a:masterClrMapping/>
  </p:clrMapOvr>
  <p:transition>
    <p:wipe dir="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204626208"/>
      </p:ext>
    </p:extLst>
  </p:cSld>
  <p:clrMapOvr>
    <a:masterClrMapping/>
  </p:clrMapOvr>
  <p:transition>
    <p:wipe dir="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9"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00047367"/>
      </p:ext>
    </p:extLst>
  </p:cSld>
  <p:clrMapOvr>
    <a:masterClrMapping/>
  </p:clrMapOvr>
  <p:transition>
    <p:wipe dir="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80269159"/>
      </p:ext>
    </p:extLst>
  </p:cSld>
  <p:clrMapOvr>
    <a:masterClrMapping/>
  </p:clrMapOvr>
  <p:transition>
    <p:wipe dir="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013968"/>
      </p:ext>
    </p:extLst>
  </p:cSld>
  <p:clrMapOvr>
    <a:masterClrMapping/>
  </p:clrMapOvr>
  <p:transition>
    <p:wipe dir="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8763" y="1142999"/>
            <a:ext cx="8631237" cy="5455921"/>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228595536"/>
      </p:ext>
    </p:extLst>
  </p:cSld>
  <p:clrMapOvr>
    <a:masterClrMapping/>
  </p:clrMapOvr>
  <p:transition>
    <p:wipe dir="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3454400" y="1600200"/>
            <a:ext cx="477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3048000" cy="571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362648521"/>
      </p:ext>
    </p:extLst>
  </p:cSld>
  <p:clrMapOvr>
    <a:masterClrMapping/>
  </p:clrMapOvr>
  <p:transition>
    <p:wipe dir="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0" y="1143000"/>
            <a:ext cx="3048000" cy="5718174"/>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636916623"/>
      </p:ext>
    </p:extLst>
  </p:cSld>
  <p:clrMapOvr>
    <a:masterClrMapping/>
  </p:clrMapOvr>
  <p:transition>
    <p:wipe dir="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4540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45402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6096000" y="1143000"/>
            <a:ext cx="3048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2484460055"/>
      </p:ext>
    </p:extLst>
  </p:cSld>
  <p:clrMapOvr>
    <a:masterClrMapping/>
  </p:clrMapOvr>
  <p:transition>
    <p:wipe dir="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3512457"/>
            <a:ext cx="7464878" cy="2735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3426446621"/>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433754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3044371"/>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2825652229"/>
      </p:ext>
    </p:extLst>
  </p:cSld>
  <p:clrMapOvr>
    <a:masterClrMapping/>
  </p:clrMapOvr>
  <p:transition>
    <p:wipe dir="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dirty="0"/>
              <a:t>Click icon to add picture</a:t>
            </a:r>
          </a:p>
        </p:txBody>
      </p:sp>
      <p:sp>
        <p:nvSpPr>
          <p:cNvPr id="43" name="Content Placeholder 2"/>
          <p:cNvSpPr>
            <a:spLocks noGrp="1"/>
          </p:cNvSpPr>
          <p:nvPr>
            <p:ph idx="12"/>
          </p:nvPr>
        </p:nvSpPr>
        <p:spPr>
          <a:xfrm>
            <a:off x="793751" y="1600201"/>
            <a:ext cx="7461249" cy="288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2441770"/>
      </p:ext>
    </p:extLst>
  </p:cSld>
  <p:clrMapOvr>
    <a:masterClrMapping/>
  </p:clrMapOvr>
  <p:transition>
    <p:wipe dir="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4495799"/>
            <a:ext cx="7464878" cy="1752599"/>
          </a:xfrm>
        </p:spPr>
        <p:txBody>
          <a:bodyPr/>
          <a:lstStyle/>
          <a:p>
            <a:pPr lvl="0"/>
            <a:r>
              <a:rPr lang="en-US"/>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138871098"/>
      </p:ext>
    </p:extLst>
  </p:cSld>
  <p:clrMapOvr>
    <a:masterClrMapping/>
  </p:clrMapOvr>
  <p:transition>
    <p:wipe dir="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3016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837741202"/>
      </p:ext>
    </p:extLst>
  </p:cSld>
  <p:clrMapOvr>
    <a:masterClrMapping/>
  </p:clrMapOvr>
  <p:transition>
    <p:wipe dir="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230C8D45-3F31-42D0-82FA-AFFBBA84DEF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3216241736"/>
      </p:ext>
    </p:extLst>
  </p:cSld>
  <p:clrMapOvr>
    <a:masterClrMapping/>
  </p:clrMapOvr>
  <p:transition>
    <p:wipe dir="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EB5F90B3-205A-4A20-B754-AF2B43737EEA}"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3564324871"/>
      </p:ext>
    </p:extLst>
  </p:cSld>
  <p:clrMapOvr>
    <a:masterClrMapping/>
  </p:clrMapOvr>
  <p:transition>
    <p:wipe dir="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36" name="Chart Placeholder 35"/>
          <p:cNvSpPr>
            <a:spLocks noGrp="1"/>
          </p:cNvSpPr>
          <p:nvPr>
            <p:ph type="chart" sz="quarter" idx="10"/>
          </p:nvPr>
        </p:nvSpPr>
        <p:spPr>
          <a:xfrm>
            <a:off x="636591" y="1625147"/>
            <a:ext cx="7807322" cy="3803196"/>
          </a:xfrm>
        </p:spPr>
        <p:txBody>
          <a:bodyPr rtlCol="0" anchor="ctr" anchorCtr="1">
            <a:normAutofit/>
          </a:bodyPr>
          <a:lstStyle>
            <a:lvl1pPr>
              <a:buNone/>
              <a:defRPr/>
            </a:lvl1pPr>
          </a:lstStyle>
          <a:p>
            <a:pPr lvl="0"/>
            <a:r>
              <a:rPr lang="en-US" noProof="0" dirty="0"/>
              <a:t>Click icon to add chart</a:t>
            </a:r>
          </a:p>
        </p:txBody>
      </p:sp>
      <p:sp>
        <p:nvSpPr>
          <p:cNvPr id="5"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178689491"/>
      </p:ext>
    </p:extLst>
  </p:cSld>
  <p:clrMapOvr>
    <a:masterClrMapping/>
  </p:clrMapOvr>
  <p:transition>
    <p:wipe dir="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rtlCol="0" anchor="ctr" anchorCtr="1">
            <a:normAutofit/>
          </a:bodyPr>
          <a:lstStyle>
            <a:lvl1pPr>
              <a:buNone/>
              <a:defRPr/>
            </a:lvl1pPr>
          </a:lstStyle>
          <a:p>
            <a:pPr lvl="0"/>
            <a:r>
              <a:rPr lang="en-US" noProof="0" dirty="0"/>
              <a:t>Click icon to add table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5" name="Text Placeholder 9"/>
          <p:cNvSpPr>
            <a:spLocks noGrp="1"/>
          </p:cNvSpPr>
          <p:nvPr>
            <p:ph type="body" sz="quarter" idx="12"/>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215737050"/>
      </p:ext>
    </p:extLst>
  </p:cSld>
  <p:clrMapOvr>
    <a:masterClrMapping/>
  </p:clrMapOvr>
  <p:transition>
    <p:wipe dir="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sp>
        <p:nvSpPr>
          <p:cNvPr id="3"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4"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5"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A41BFFA6-E1BA-4BE2-B082-A6EC26BC059F}"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pic>
        <p:nvPicPr>
          <p:cNvPr id="7"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26148719"/>
      </p:ext>
    </p:extLst>
  </p:cSld>
  <p:clrMapOvr>
    <a:masterClrMapping/>
  </p:clrMapOvr>
  <p:transition>
    <p:wipe dir="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sp>
        <p:nvSpPr>
          <p:cNvPr id="3"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4"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6"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6D2781A5-13E7-4291-971E-B0158E44FE9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7"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06891360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11285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4" descr="Cisco_Logo_rgb_lar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803525" y="2420938"/>
            <a:ext cx="35290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778796"/>
      </p:ext>
    </p:extLst>
  </p:cSld>
  <p:clrMapOvr>
    <a:masterClrMapping/>
  </p:clrMapOvr>
  <p:transition>
    <p:wipe dir="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6187361"/>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4458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no tynes">
    <p:spTree>
      <p:nvGrpSpPr>
        <p:cNvPr id="1" name=""/>
        <p:cNvGrpSpPr/>
        <p:nvPr/>
      </p:nvGrpSpPr>
      <p:grpSpPr>
        <a:xfrm>
          <a:off x="0" y="0"/>
          <a:ext cx="0" cy="0"/>
          <a:chOff x="0" y="0"/>
          <a:chExt cx="0" cy="0"/>
        </a:xfrm>
      </p:grpSpPr>
      <p:sp>
        <p:nvSpPr>
          <p:cNvPr id="7" name="Rectangle 7"/>
          <p:cNvSpPr>
            <a:spLocks noChangeArrowheads="1"/>
          </p:cNvSpPr>
          <p:nvPr userDrawn="1"/>
        </p:nvSpPr>
        <p:spPr bwMode="white">
          <a:xfrm>
            <a:off x="1" y="0"/>
            <a:ext cx="1057275"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7592" tIns="28797" rIns="57592" bIns="28797"/>
          <a:lstStyle/>
          <a:p>
            <a:pPr defTabSz="575925" fontAlgn="base">
              <a:spcBef>
                <a:spcPct val="0"/>
              </a:spcBef>
              <a:spcAft>
                <a:spcPct val="0"/>
              </a:spcAft>
            </a:pPr>
            <a:endParaRPr lang="en-US" sz="2000" dirty="0">
              <a:solidFill>
                <a:srgbClr val="FFFFFF"/>
              </a:solidFill>
              <a:ea typeface="Apple LiGothic Medium" charset="-120"/>
              <a:sym typeface="Arial" pitchFamily="34" charset="0"/>
            </a:endParaRPr>
          </a:p>
        </p:txBody>
      </p:sp>
      <p:sp>
        <p:nvSpPr>
          <p:cNvPr id="2" name="Title 1"/>
          <p:cNvSpPr>
            <a:spLocks noGrp="1"/>
          </p:cNvSpPr>
          <p:nvPr>
            <p:ph type="title"/>
          </p:nvPr>
        </p:nvSpPr>
        <p:spPr>
          <a:xfrm>
            <a:off x="457155" y="275035"/>
            <a:ext cx="8357818" cy="1143000"/>
          </a:xfrm>
        </p:spPr>
        <p:txBody>
          <a:bodyPr/>
          <a:lstStyle/>
          <a:p>
            <a:r>
              <a:rPr lang="en-US"/>
              <a:t>Click to edit Master title style</a:t>
            </a:r>
          </a:p>
        </p:txBody>
      </p:sp>
      <p:sp>
        <p:nvSpPr>
          <p:cNvPr id="3" name="Content Placeholder 2"/>
          <p:cNvSpPr>
            <a:spLocks noGrp="1"/>
          </p:cNvSpPr>
          <p:nvPr>
            <p:ph idx="1"/>
          </p:nvPr>
        </p:nvSpPr>
        <p:spPr>
          <a:xfrm>
            <a:off x="457155" y="1543050"/>
            <a:ext cx="8357818" cy="45255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57155" y="857250"/>
            <a:ext cx="8357818" cy="514350"/>
          </a:xfr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a:t>Click to edit Master text styles</a:t>
            </a:r>
          </a:p>
        </p:txBody>
      </p:sp>
      <p:sp>
        <p:nvSpPr>
          <p:cNvPr id="9" name="Slide Number Placeholder 6"/>
          <p:cNvSpPr>
            <a:spLocks noGrp="1"/>
          </p:cNvSpPr>
          <p:nvPr>
            <p:ph type="sldNum" sz="quarter" idx="4"/>
          </p:nvPr>
        </p:nvSpPr>
        <p:spPr>
          <a:xfrm>
            <a:off x="8857832" y="6552606"/>
            <a:ext cx="286616" cy="364331"/>
          </a:xfrm>
          <a:prstGeom prst="rect">
            <a:avLst/>
          </a:prstGeom>
        </p:spPr>
        <p:txBody>
          <a:bodyPr vert="horz" lIns="57592" tIns="28797" rIns="57592" bIns="28797" rtlCol="0" anchor="ctr"/>
          <a:lstStyle>
            <a:lvl1pPr algn="r">
              <a:defRPr sz="800">
                <a:solidFill>
                  <a:schemeClr val="tx1">
                    <a:tint val="75000"/>
                  </a:schemeClr>
                </a:solidFill>
              </a:defRPr>
            </a:lvl1pPr>
          </a:lstStyle>
          <a:p>
            <a:fld id="{2F5CCB13-0A32-4557-88E9-079F0C3306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28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57200"/>
            <a:ext cx="8145462" cy="838200"/>
          </a:xfrm>
        </p:spPr>
        <p:txBody>
          <a:bodyPr/>
          <a:lstStyle/>
          <a:p>
            <a:r>
              <a:rPr lang="en-US"/>
              <a:t>Click to edit Master title style</a:t>
            </a:r>
          </a:p>
        </p:txBody>
      </p:sp>
      <p:sp>
        <p:nvSpPr>
          <p:cNvPr id="3" name="Content Placeholder 2"/>
          <p:cNvSpPr>
            <a:spLocks noGrp="1"/>
          </p:cNvSpPr>
          <p:nvPr>
            <p:ph sz="half" idx="1"/>
          </p:nvPr>
        </p:nvSpPr>
        <p:spPr>
          <a:xfrm>
            <a:off x="655638" y="1781175"/>
            <a:ext cx="38941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2175" y="1781175"/>
            <a:ext cx="3894138" cy="170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2175" y="3643313"/>
            <a:ext cx="3894138" cy="170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834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a:t>Click to edit Master title style</a:t>
            </a:r>
          </a:p>
        </p:txBody>
      </p:sp>
      <p:sp>
        <p:nvSpPr>
          <p:cNvPr id="3" name="Text Placeholder 2"/>
          <p:cNvSpPr>
            <a:spLocks noGrp="1"/>
          </p:cNvSpPr>
          <p:nvPr>
            <p:ph type="body" sz="half" idx="1"/>
          </p:nvPr>
        </p:nvSpPr>
        <p:spPr>
          <a:xfrm>
            <a:off x="655638" y="1520825"/>
            <a:ext cx="7940675" cy="240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638" y="4081463"/>
            <a:ext cx="7940675" cy="2408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202889"/>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0"/>
            <a:ext cx="7623175" cy="838200"/>
          </a:xfrm>
        </p:spPr>
        <p:txBody>
          <a:bodyPr/>
          <a:lstStyle/>
          <a:p>
            <a:r>
              <a:rPr lang="en-US"/>
              <a:t>Click to edit Master title style</a:t>
            </a:r>
          </a:p>
        </p:txBody>
      </p:sp>
      <p:sp>
        <p:nvSpPr>
          <p:cNvPr id="3" name="Content Placeholder 2"/>
          <p:cNvSpPr>
            <a:spLocks noGrp="1"/>
          </p:cNvSpPr>
          <p:nvPr>
            <p:ph sz="half" idx="1"/>
          </p:nvPr>
        </p:nvSpPr>
        <p:spPr>
          <a:xfrm>
            <a:off x="455613" y="1965325"/>
            <a:ext cx="8224837" cy="170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5613" y="3827463"/>
            <a:ext cx="8224837" cy="170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7244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188913"/>
            <a:ext cx="8145462" cy="719137"/>
          </a:xfrm>
        </p:spPr>
        <p:txBody>
          <a:bodyPr/>
          <a:lstStyle/>
          <a:p>
            <a:r>
              <a:rPr lang="en-US"/>
              <a:t>Click to edit Master title style</a:t>
            </a:r>
          </a:p>
        </p:txBody>
      </p:sp>
      <p:sp>
        <p:nvSpPr>
          <p:cNvPr id="3" name="Table Placeholder 2"/>
          <p:cNvSpPr>
            <a:spLocks noGrp="1"/>
          </p:cNvSpPr>
          <p:nvPr>
            <p:ph type="tbl" idx="1"/>
          </p:nvPr>
        </p:nvSpPr>
        <p:spPr>
          <a:xfrm>
            <a:off x="655638" y="1125538"/>
            <a:ext cx="7940675" cy="3571875"/>
          </a:xfrm>
        </p:spPr>
        <p:txBody>
          <a:bodyPr/>
          <a:lstStyle/>
          <a:p>
            <a:endParaRPr lang="en-US"/>
          </a:p>
        </p:txBody>
      </p:sp>
    </p:spTree>
    <p:extLst>
      <p:ext uri="{BB962C8B-B14F-4D97-AF65-F5344CB8AC3E}">
        <p14:creationId xmlns:p14="http://schemas.microsoft.com/office/powerpoint/2010/main" val="263287540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5638" y="188913"/>
            <a:ext cx="8145462" cy="719137"/>
          </a:xfrm>
        </p:spPr>
        <p:txBody>
          <a:bodyPr/>
          <a:lstStyle/>
          <a:p>
            <a:r>
              <a:rPr lang="en-US"/>
              <a:t>Click to edit Master title style</a:t>
            </a:r>
          </a:p>
        </p:txBody>
      </p:sp>
      <p:sp>
        <p:nvSpPr>
          <p:cNvPr id="3" name="Content Placeholder 2"/>
          <p:cNvSpPr>
            <a:spLocks noGrp="1"/>
          </p:cNvSpPr>
          <p:nvPr>
            <p:ph sz="half" idx="1"/>
          </p:nvPr>
        </p:nvSpPr>
        <p:spPr>
          <a:xfrm>
            <a:off x="655638" y="1125538"/>
            <a:ext cx="38941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02175" y="1125538"/>
            <a:ext cx="3894138"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7966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48624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Segue Option 4">
    <p:spTree>
      <p:nvGrpSpPr>
        <p:cNvPr id="1" name=""/>
        <p:cNvGrpSpPr/>
        <p:nvPr/>
      </p:nvGrpSpPr>
      <p:grpSpPr>
        <a:xfrm>
          <a:off x="0" y="0"/>
          <a:ext cx="0" cy="0"/>
          <a:chOff x="0" y="0"/>
          <a:chExt cx="0" cy="0"/>
        </a:xfrm>
      </p:grpSpPr>
      <p:sp>
        <p:nvSpPr>
          <p:cNvPr id="4" name="Rectangle 7"/>
          <p:cNvSpPr>
            <a:spLocks noChangeArrowheads="1"/>
          </p:cNvSpPr>
          <p:nvPr/>
        </p:nvSpPr>
        <p:spPr bwMode="ltGray">
          <a:xfrm>
            <a:off x="8596313" y="6642100"/>
            <a:ext cx="320675" cy="219075"/>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lnSpc>
                <a:spcPct val="90000"/>
              </a:lnSpc>
              <a:defRPr/>
            </a:pPr>
            <a:fld id="{36D1D940-1B3C-45A3-9ABF-6B81DF58F37A}" type="slidenum">
              <a:rPr lang="en-US" sz="1000">
                <a:solidFill>
                  <a:srgbClr val="8E8E95"/>
                </a:solidFill>
                <a:latin typeface="Arial" pitchFamily="-111" charset="0"/>
                <a:ea typeface="ＭＳ Ｐゴシック" pitchFamily="-111" charset="-128"/>
                <a:cs typeface="ＭＳ Ｐゴシック" pitchFamily="-111" charset="-128"/>
              </a:rPr>
              <a:pPr algn="r" defTabSz="814388" eaLnBrk="0" hangingPunct="0">
                <a:lnSpc>
                  <a:spcPct val="90000"/>
                </a:lnSpc>
                <a:defRPr/>
              </a:pPr>
              <a:t>‹#›</a:t>
            </a:fld>
            <a:endParaRPr lang="en-US" sz="1000">
              <a:solidFill>
                <a:srgbClr val="8E8E95"/>
              </a:solidFill>
              <a:latin typeface="Arial" pitchFamily="-111" charset="0"/>
              <a:ea typeface="ＭＳ Ｐゴシック" pitchFamily="-111" charset="-128"/>
              <a:cs typeface="ＭＳ Ｐゴシック" pitchFamily="-111" charset="-128"/>
            </a:endParaRPr>
          </a:p>
        </p:txBody>
      </p:sp>
      <p:sp>
        <p:nvSpPr>
          <p:cNvPr id="5" name="Rectangle 7"/>
          <p:cNvSpPr>
            <a:spLocks noChangeArrowheads="1"/>
          </p:cNvSpPr>
          <p:nvPr/>
        </p:nvSpPr>
        <p:spPr bwMode="ltGray">
          <a:xfrm>
            <a:off x="8596313" y="6642100"/>
            <a:ext cx="320675" cy="219075"/>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lnSpc>
                <a:spcPct val="90000"/>
              </a:lnSpc>
              <a:defRPr/>
            </a:pPr>
            <a:fld id="{053FF26D-1604-42CF-92B8-5AF6F722369B}" type="slidenum">
              <a:rPr lang="en-US" sz="1000">
                <a:solidFill>
                  <a:srgbClr val="8E8E95"/>
                </a:solidFill>
                <a:latin typeface="Arial" pitchFamily="-111" charset="0"/>
                <a:ea typeface="ＭＳ Ｐゴシック" pitchFamily="-111" charset="-128"/>
                <a:cs typeface="ＭＳ Ｐゴシック" pitchFamily="-111" charset="-128"/>
              </a:rPr>
              <a:pPr algn="r" defTabSz="814388" eaLnBrk="0" hangingPunct="0">
                <a:lnSpc>
                  <a:spcPct val="90000"/>
                </a:lnSpc>
                <a:defRPr/>
              </a:pPr>
              <a:t>‹#›</a:t>
            </a:fld>
            <a:endParaRPr lang="en-US" sz="1000">
              <a:solidFill>
                <a:srgbClr val="8E8E95"/>
              </a:solidFill>
              <a:latin typeface="Arial" pitchFamily="-111" charset="0"/>
              <a:ea typeface="ＭＳ Ｐゴシック" pitchFamily="-111" charset="-128"/>
              <a:cs typeface="ＭＳ Ｐゴシック" pitchFamily="-111" charset="-128"/>
            </a:endParaRPr>
          </a:p>
        </p:txBody>
      </p:sp>
      <p:sp>
        <p:nvSpPr>
          <p:cNvPr id="10" name="Rectangle 10"/>
          <p:cNvSpPr/>
          <p:nvPr/>
        </p:nvSpPr>
        <p:spPr>
          <a:xfrm>
            <a:off x="1588" y="1647825"/>
            <a:ext cx="9182100" cy="2368550"/>
          </a:xfrm>
          <a:prstGeom prst="rect">
            <a:avLst/>
          </a:prstGeom>
          <a:solidFill>
            <a:srgbClr val="FFFFFF">
              <a:lumMod val="50000"/>
            </a:srgbClr>
          </a:solidFill>
          <a:ln w="25400" cap="flat" cmpd="sng" algn="ctr">
            <a:noFill/>
            <a:prstDash val="solid"/>
          </a:ln>
          <a:effectLst/>
        </p:spPr>
        <p:txBody>
          <a:bodyPr anchor="ctr"/>
          <a:lstStyle/>
          <a:p>
            <a:pPr algn="ctr" eaLnBrk="0" hangingPunct="0">
              <a:lnSpc>
                <a:spcPct val="90000"/>
              </a:lnSpc>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 name="Title 1"/>
          <p:cNvSpPr>
            <a:spLocks noGrp="1"/>
          </p:cNvSpPr>
          <p:nvPr>
            <p:ph type="ctrTitle"/>
          </p:nvPr>
        </p:nvSpPr>
        <p:spPr>
          <a:xfrm>
            <a:off x="774699" y="4298950"/>
            <a:ext cx="5330825" cy="1022350"/>
          </a:xfrm>
        </p:spPr>
        <p:txBody>
          <a:bodyPr/>
          <a:lstStyle>
            <a:lvl1pPr>
              <a:defRPr b="0">
                <a:solidFill>
                  <a:srgbClr val="FFFFFF"/>
                </a:solidFill>
              </a:defRPr>
            </a:lvl1pPr>
          </a:lstStyle>
          <a:p>
            <a:r>
              <a:rPr lang="en-US"/>
              <a:t>Click to edit Master title style</a:t>
            </a:r>
            <a:endParaRPr lang="en-US" dirty="0"/>
          </a:p>
        </p:txBody>
      </p:sp>
      <p:sp>
        <p:nvSpPr>
          <p:cNvPr id="20" name="Picture Placeholder 43"/>
          <p:cNvSpPr>
            <a:spLocks noGrp="1"/>
          </p:cNvSpPr>
          <p:nvPr>
            <p:ph type="pic" sz="quarter" idx="12"/>
          </p:nvPr>
        </p:nvSpPr>
        <p:spPr>
          <a:xfrm>
            <a:off x="-37171" y="1647063"/>
            <a:ext cx="9235440" cy="2359152"/>
          </a:xfrm>
          <a:prstGeom prst="rect">
            <a:avLst/>
          </a:prstGeom>
          <a:solidFill>
            <a:srgbClr val="FFFFFF">
              <a:lumMod val="65000"/>
            </a:srgbClr>
          </a:solidFill>
          <a:ln w="19050">
            <a:solidFill>
              <a:srgbClr val="C0C0C4"/>
            </a:solidFill>
          </a:ln>
        </p:spPr>
        <p:txBody>
          <a:bodyPr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pPr lvl="0"/>
            <a:r>
              <a:rPr lang="en-US" noProof="0"/>
              <a:t>Click icon to add picture</a:t>
            </a:r>
            <a:endParaRPr lang="en-US" noProof="0" dirty="0"/>
          </a:p>
        </p:txBody>
      </p:sp>
      <p:sp>
        <p:nvSpPr>
          <p:cNvPr id="11" name="Rectangle 7"/>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prstTxWarp prst="textNoShape">
              <a:avLst/>
            </a:prstTxWarp>
            <a:spAutoFit/>
          </a:bodyPr>
          <a:lstStyle/>
          <a:p>
            <a:pPr algn="l" defTabSz="814388">
              <a:lnSpc>
                <a:spcPct val="100000"/>
              </a:lnSpc>
            </a:pPr>
            <a:r>
              <a:rPr lang="en-US" sz="700">
                <a:solidFill>
                  <a:srgbClr val="D3D3D3"/>
                </a:solidFill>
              </a:rPr>
              <a:t>JMB</a:t>
            </a:r>
          </a:p>
        </p:txBody>
      </p:sp>
      <p:sp>
        <p:nvSpPr>
          <p:cNvPr id="12" name="Rectangle 5"/>
          <p:cNvSpPr>
            <a:spLocks noChangeArrowheads="1"/>
          </p:cNvSpPr>
          <p:nvPr userDrawn="1"/>
        </p:nvSpPr>
        <p:spPr bwMode="auto">
          <a:xfrm>
            <a:off x="1150938" y="6670529"/>
            <a:ext cx="2038159" cy="190646"/>
          </a:xfrm>
          <a:prstGeom prst="rect">
            <a:avLst/>
          </a:prstGeom>
          <a:noFill/>
          <a:ln w="9525">
            <a:noFill/>
            <a:miter lim="800000"/>
            <a:headEnd/>
            <a:tailEnd/>
          </a:ln>
          <a:effectLst/>
        </p:spPr>
        <p:txBody>
          <a:bodyPr wrap="none" lIns="82124" tIns="41061" rIns="82124" bIns="41061" anchor="b" anchorCtr="1">
            <a:prstTxWarp prst="textNoShape">
              <a:avLst/>
            </a:prstTxWarp>
            <a:spAutoFit/>
          </a:bodyPr>
          <a:lstStyle/>
          <a:p>
            <a:pPr algn="l" defTabSz="814388">
              <a:lnSpc>
                <a:spcPct val="100000"/>
              </a:lnSpc>
            </a:pPr>
            <a:r>
              <a:rPr lang="en-US" sz="700" dirty="0">
                <a:solidFill>
                  <a:srgbClr val="D3D3D3"/>
                </a:solidFill>
              </a:rPr>
              <a:t>© 2010 Cisco Systems, Inc. All rights reserved.</a:t>
            </a:r>
          </a:p>
        </p:txBody>
      </p:sp>
      <p:sp>
        <p:nvSpPr>
          <p:cNvPr id="13" name="Rectangle 6"/>
          <p:cNvSpPr>
            <a:spLocks noChangeArrowheads="1"/>
          </p:cNvSpPr>
          <p:nvPr userDrawn="1"/>
        </p:nvSpPr>
        <p:spPr bwMode="auto">
          <a:xfrm>
            <a:off x="3173413" y="6672263"/>
            <a:ext cx="877887" cy="188912"/>
          </a:xfrm>
          <a:prstGeom prst="rect">
            <a:avLst/>
          </a:prstGeom>
          <a:noFill/>
          <a:ln w="9525">
            <a:noFill/>
            <a:miter lim="800000"/>
            <a:headEnd/>
            <a:tailEnd/>
          </a:ln>
          <a:effectLst/>
        </p:spPr>
        <p:txBody>
          <a:bodyPr wrap="none" lIns="82124" tIns="41061" rIns="82124" bIns="41061" anchor="b">
            <a:prstTxWarp prst="textNoShape">
              <a:avLst/>
            </a:prstTxWarp>
            <a:spAutoFit/>
          </a:bodyPr>
          <a:lstStyle/>
          <a:p>
            <a:pPr algn="r" defTabSz="814388">
              <a:lnSpc>
                <a:spcPct val="100000"/>
              </a:lnSpc>
            </a:pPr>
            <a:r>
              <a:rPr lang="en-US" sz="700">
                <a:solidFill>
                  <a:srgbClr val="D3D3D3"/>
                </a:solidFill>
              </a:rPr>
              <a:t>Cisco Confidential</a:t>
            </a:r>
          </a:p>
        </p:txBody>
      </p:sp>
    </p:spTree>
    <p:extLst>
      <p:ext uri="{BB962C8B-B14F-4D97-AF65-F5344CB8AC3E}">
        <p14:creationId xmlns:p14="http://schemas.microsoft.com/office/powerpoint/2010/main" val="2728171670"/>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384344201"/>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384344201"/>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4106838240"/>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328216727"/>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28205430"/>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28205430"/>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43210550"/>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43210550"/>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415866213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3750" y="1520825"/>
            <a:ext cx="3763963"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0113" y="1520825"/>
            <a:ext cx="3763962"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55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4158662130"/>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4158662130"/>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4158662130"/>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4158662130"/>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4158662130"/>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588959347"/>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588959347"/>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282167411"/>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282167411"/>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28216741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524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282167411"/>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282167411"/>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13529197"/>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13529197"/>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13529197"/>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13529197"/>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13529197"/>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13529197"/>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1352919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1352919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9144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25785853"/>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25785853"/>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525785853"/>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985192913"/>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985192913"/>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985192913"/>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985192913"/>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985192913"/>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grpSp>
        <p:nvGrpSpPr>
          <p:cNvPr id="4" name="Group 7"/>
          <p:cNvGrpSpPr>
            <a:grpSpLocks/>
          </p:cNvGrpSpPr>
          <p:nvPr/>
        </p:nvGrpSpPr>
        <p:grpSpPr bwMode="auto">
          <a:xfrm>
            <a:off x="676275" y="927100"/>
            <a:ext cx="858838" cy="457200"/>
            <a:chOff x="3272" y="1316"/>
            <a:chExt cx="1889" cy="1002"/>
          </a:xfrm>
        </p:grpSpPr>
        <p:sp>
          <p:nvSpPr>
            <p:cNvPr id="5"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dirty="0">
                <a:solidFill>
                  <a:prstClr val="black"/>
                </a:solidFill>
                <a:ea typeface="ＭＳ Ｐゴシック" pitchFamily="34" charset="-128"/>
              </a:endParaRPr>
            </a:p>
          </p:txBody>
        </p:sp>
        <p:sp>
          <p:nvSpPr>
            <p:cNvPr id="6" name="Rectangle 5"/>
            <p:cNvSpPr>
              <a:spLocks noChangeArrowheads="1"/>
            </p:cNvSpPr>
            <p:nvPr/>
          </p:nvSpPr>
          <p:spPr bwMode="black">
            <a:xfrm>
              <a:off x="3803" y="1981"/>
              <a:ext cx="87" cy="324"/>
            </a:xfrm>
            <a:prstGeom prst="rect">
              <a:avLst/>
            </a:prstGeom>
            <a:solidFill>
              <a:schemeClr val="bg2">
                <a:lumMod val="50000"/>
              </a:schemeClr>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7" name="Freeform 6"/>
            <p:cNvSpPr>
              <a:spLocks/>
            </p:cNvSpPr>
            <p:nvPr/>
          </p:nvSpPr>
          <p:spPr bwMode="black">
            <a:xfrm>
              <a:off x="4306" y="1970"/>
              <a:ext cx="248" cy="34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8" name="Freeform 7"/>
            <p:cNvSpPr>
              <a:spLocks/>
            </p:cNvSpPr>
            <p:nvPr/>
          </p:nvSpPr>
          <p:spPr bwMode="black">
            <a:xfrm>
              <a:off x="3443" y="1970"/>
              <a:ext cx="248" cy="34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9" name="Freeform 8"/>
            <p:cNvSpPr>
              <a:spLocks noEditPoints="1"/>
            </p:cNvSpPr>
            <p:nvPr/>
          </p:nvSpPr>
          <p:spPr bwMode="black">
            <a:xfrm>
              <a:off x="4644" y="1970"/>
              <a:ext cx="342" cy="34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0" name="Freeform 9"/>
            <p:cNvSpPr>
              <a:spLocks/>
            </p:cNvSpPr>
            <p:nvPr/>
          </p:nvSpPr>
          <p:spPr bwMode="black">
            <a:xfrm>
              <a:off x="3998" y="1970"/>
              <a:ext cx="223" cy="34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1" name="Freeform 10"/>
            <p:cNvSpPr>
              <a:spLocks/>
            </p:cNvSpPr>
            <p:nvPr/>
          </p:nvSpPr>
          <p:spPr bwMode="black">
            <a:xfrm>
              <a:off x="3272" y="1587"/>
              <a:ext cx="80"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2" name="Freeform 11"/>
            <p:cNvSpPr>
              <a:spLocks/>
            </p:cNvSpPr>
            <p:nvPr/>
          </p:nvSpPr>
          <p:spPr bwMode="black">
            <a:xfrm>
              <a:off x="349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3" name="Freeform 12"/>
            <p:cNvSpPr>
              <a:spLocks/>
            </p:cNvSpPr>
            <p:nvPr/>
          </p:nvSpPr>
          <p:spPr bwMode="black">
            <a:xfrm>
              <a:off x="3722" y="1319"/>
              <a:ext cx="80" cy="51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4" name="Freeform 13"/>
            <p:cNvSpPr>
              <a:spLocks/>
            </p:cNvSpPr>
            <p:nvPr/>
          </p:nvSpPr>
          <p:spPr bwMode="black">
            <a:xfrm>
              <a:off x="394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5" name="Freeform 14"/>
            <p:cNvSpPr>
              <a:spLocks/>
            </p:cNvSpPr>
            <p:nvPr/>
          </p:nvSpPr>
          <p:spPr bwMode="black">
            <a:xfrm>
              <a:off x="4169"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6" name="Freeform 15"/>
            <p:cNvSpPr>
              <a:spLocks/>
            </p:cNvSpPr>
            <p:nvPr/>
          </p:nvSpPr>
          <p:spPr bwMode="black">
            <a:xfrm>
              <a:off x="4396"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7" name="Freeform 16"/>
            <p:cNvSpPr>
              <a:spLocks/>
            </p:cNvSpPr>
            <p:nvPr/>
          </p:nvSpPr>
          <p:spPr bwMode="black">
            <a:xfrm>
              <a:off x="4623" y="1319"/>
              <a:ext cx="84" cy="51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8" name="Freeform 17"/>
            <p:cNvSpPr>
              <a:spLocks/>
            </p:cNvSpPr>
            <p:nvPr/>
          </p:nvSpPr>
          <p:spPr bwMode="black">
            <a:xfrm>
              <a:off x="4847"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Freeform 18"/>
            <p:cNvSpPr>
              <a:spLocks/>
            </p:cNvSpPr>
            <p:nvPr/>
          </p:nvSpPr>
          <p:spPr bwMode="black">
            <a:xfrm>
              <a:off x="5074" y="1587"/>
              <a:ext cx="84"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pic>
        <p:nvPicPr>
          <p:cNvPr id="21" name="Picture 31" descr="Tines_Red.png"/>
          <p:cNvPicPr>
            <a:picLocks noChangeAspect="1"/>
          </p:cNvPicPr>
          <p:nvPr/>
        </p:nvPicPr>
        <p:blipFill>
          <a:blip r:embed="rId2">
            <a:extLst>
              <a:ext uri="{28A0092B-C50C-407E-A947-70E740481C1C}">
                <a14:useLocalDpi xmlns:a14="http://schemas.microsoft.com/office/drawing/2010/main" val="0"/>
              </a:ext>
            </a:extLst>
          </a:blip>
          <a:srcRect l="21800" r="40942" b="24738"/>
          <a:stretch>
            <a:fillRect/>
          </a:stretch>
        </p:blipFill>
        <p:spPr bwMode="auto">
          <a:xfrm>
            <a:off x="0" y="3225800"/>
            <a:ext cx="9144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2" descr="CiscoLive_no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557213"/>
            <a:ext cx="246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50874" y="3082925"/>
            <a:ext cx="3999784"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50874" y="1714500"/>
            <a:ext cx="8112125" cy="1022350"/>
          </a:xfrm>
        </p:spPr>
        <p:txBody>
          <a:bodyPr/>
          <a:lstStyle>
            <a:lvl1pPr>
              <a:defRPr b="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5591366"/>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46935572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6384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9"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733364166"/>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791819190"/>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721993"/>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8763" y="1142999"/>
            <a:ext cx="8631237" cy="5455921"/>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79520477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3454400" y="1600200"/>
            <a:ext cx="477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3048000" cy="571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900402062"/>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0" y="1143000"/>
            <a:ext cx="3048000" cy="5718174"/>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062094565"/>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4540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45402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6096000" y="1143000"/>
            <a:ext cx="3048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4197520618"/>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3512457"/>
            <a:ext cx="7464878" cy="2735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412948685"/>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3044371"/>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3691070436"/>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dirty="0"/>
              <a:t>Click icon to add picture</a:t>
            </a:r>
          </a:p>
        </p:txBody>
      </p:sp>
      <p:sp>
        <p:nvSpPr>
          <p:cNvPr id="43" name="Content Placeholder 2"/>
          <p:cNvSpPr>
            <a:spLocks noGrp="1"/>
          </p:cNvSpPr>
          <p:nvPr>
            <p:ph idx="12"/>
          </p:nvPr>
        </p:nvSpPr>
        <p:spPr>
          <a:xfrm>
            <a:off x="793751" y="1600201"/>
            <a:ext cx="7461249" cy="2882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886450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95579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4495799"/>
            <a:ext cx="7464878" cy="1752599"/>
          </a:xfrm>
        </p:spPr>
        <p:txBody>
          <a:bodyPr/>
          <a:lstStyle/>
          <a:p>
            <a:pPr lvl="0"/>
            <a:r>
              <a:rPr lang="en-US"/>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3166306985"/>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3016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758750437"/>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230C8D45-3F31-42D0-82FA-AFFBBA84DEF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2868147826"/>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4"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5"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6"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7"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EB5F90B3-205A-4A20-B754-AF2B43737EEA}"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8"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chemeClr val="tx1"/>
                </a:solidFill>
              </a:defRPr>
            </a:lvl1pPr>
          </a:lstStyle>
          <a:p>
            <a:pPr lvl="0"/>
            <a:r>
              <a:rPr lang="en-US"/>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a:t>Click to edit Master text styles</a:t>
            </a:r>
          </a:p>
        </p:txBody>
      </p:sp>
    </p:spTree>
    <p:extLst>
      <p:ext uri="{BB962C8B-B14F-4D97-AF65-F5344CB8AC3E}">
        <p14:creationId xmlns:p14="http://schemas.microsoft.com/office/powerpoint/2010/main" val="2110949458"/>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36" name="Chart Placeholder 35"/>
          <p:cNvSpPr>
            <a:spLocks noGrp="1"/>
          </p:cNvSpPr>
          <p:nvPr>
            <p:ph type="chart" sz="quarter" idx="10"/>
          </p:nvPr>
        </p:nvSpPr>
        <p:spPr>
          <a:xfrm>
            <a:off x="636591" y="1625147"/>
            <a:ext cx="7807322" cy="3803196"/>
          </a:xfrm>
        </p:spPr>
        <p:txBody>
          <a:bodyPr rtlCol="0" anchor="ctr" anchorCtr="1">
            <a:normAutofit/>
          </a:bodyPr>
          <a:lstStyle>
            <a:lvl1pPr>
              <a:buNone/>
              <a:defRPr/>
            </a:lvl1pPr>
          </a:lstStyle>
          <a:p>
            <a:pPr lvl="0"/>
            <a:r>
              <a:rPr lang="en-US" noProof="0" dirty="0"/>
              <a:t>Click icon to add chart</a:t>
            </a:r>
          </a:p>
        </p:txBody>
      </p:sp>
      <p:sp>
        <p:nvSpPr>
          <p:cNvPr id="5"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1082932257"/>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rtlCol="0" anchor="ctr" anchorCtr="1">
            <a:normAutofit/>
          </a:bodyPr>
          <a:lstStyle>
            <a:lvl1pPr>
              <a:buNone/>
              <a:defRPr/>
            </a:lvl1pPr>
          </a:lstStyle>
          <a:p>
            <a:pPr lvl="0"/>
            <a:r>
              <a:rPr lang="en-US" noProof="0" dirty="0"/>
              <a:t>Click icon to add table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
        <p:nvSpPr>
          <p:cNvPr id="5" name="Text Placeholder 9"/>
          <p:cNvSpPr>
            <a:spLocks noGrp="1"/>
          </p:cNvSpPr>
          <p:nvPr>
            <p:ph type="body" sz="quarter" idx="12"/>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330116223"/>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sp>
        <p:nvSpPr>
          <p:cNvPr id="3"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4"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5"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A41BFFA6-E1BA-4BE2-B082-A6EC26BC059F}"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pic>
        <p:nvPicPr>
          <p:cNvPr id="7" name="Picture 18" descr="Tines_Red.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11013558"/>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sp>
        <p:nvSpPr>
          <p:cNvPr id="3"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 2010 Cisco and/or its affiliates. All rights reserved.</a:t>
            </a:r>
          </a:p>
        </p:txBody>
      </p:sp>
      <p:sp>
        <p:nvSpPr>
          <p:cNvPr id="4" name="Rectangle 5"/>
          <p:cNvSpPr>
            <a:spLocks noChangeArrowheads="1"/>
          </p:cNvSpPr>
          <p:nvPr/>
        </p:nvSpPr>
        <p:spPr bwMode="ltGray">
          <a:xfrm>
            <a:off x="4546600" y="66341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baseline="-25000">
                <a:solidFill>
                  <a:srgbClr val="8E8E95"/>
                </a:solidFill>
                <a:ea typeface="ＭＳ Ｐゴシック" pitchFamily="34" charset="-128"/>
              </a:rPr>
              <a:t>Cisco Confidential</a:t>
            </a:r>
          </a:p>
        </p:txBody>
      </p:sp>
      <p:sp>
        <p:nvSpPr>
          <p:cNvPr id="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baseline="-25000">
                <a:solidFill>
                  <a:srgbClr val="8E8E95"/>
                </a:solidFill>
                <a:ea typeface="ＭＳ Ｐゴシック" pitchFamily="34" charset="-128"/>
              </a:rPr>
              <a:t>Presentation_ID</a:t>
            </a:r>
          </a:p>
        </p:txBody>
      </p:sp>
      <p:sp>
        <p:nvSpPr>
          <p:cNvPr id="6"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6D2781A5-13E7-4291-971E-B0158E44FE92}" type="slidenum">
              <a:rPr lang="en-US" sz="1000" baseline="-25000">
                <a:solidFill>
                  <a:srgbClr val="8E8E95"/>
                </a:solidFill>
                <a:ea typeface="ＭＳ Ｐゴシック" pitchFamily="34" charset="-128"/>
              </a:rPr>
              <a:pPr algn="r" defTabSz="814388" eaLnBrk="0" fontAlgn="base" hangingPunct="0">
                <a:spcBef>
                  <a:spcPct val="0"/>
                </a:spcBef>
                <a:spcAft>
                  <a:spcPct val="0"/>
                </a:spcAft>
                <a:defRPr/>
              </a:pPr>
              <a:t>‹#›</a:t>
            </a:fld>
            <a:endParaRPr lang="en-US" sz="1000" baseline="-25000">
              <a:solidFill>
                <a:srgbClr val="8E8E95"/>
              </a:solidFill>
              <a:ea typeface="ＭＳ Ｐゴシック" pitchFamily="34" charset="-128"/>
            </a:endParaRPr>
          </a:p>
        </p:txBody>
      </p:sp>
      <p:pic>
        <p:nvPicPr>
          <p:cNvPr id="7" name="Picture 18" descr="Tines_BlueGreen.png"/>
          <p:cNvPicPr>
            <a:picLocks noChangeAspect="1"/>
          </p:cNvPicPr>
          <p:nvPr/>
        </p:nvPicPr>
        <p:blipFill>
          <a:blip r:embed="rId2" cstate="print">
            <a:extLst>
              <a:ext uri="{28A0092B-C50C-407E-A947-70E740481C1C}">
                <a14:useLocalDpi xmlns:a14="http://schemas.microsoft.com/office/drawing/2010/main" val="0"/>
              </a:ext>
            </a:extLst>
          </a:blip>
          <a:srcRect l="22272" r="29076" b="17010"/>
          <a:stretch>
            <a:fillRect/>
          </a:stretch>
        </p:blipFill>
        <p:spPr bwMode="auto">
          <a:xfrm>
            <a:off x="0" y="379095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ctrTitle"/>
          </p:nvPr>
        </p:nvSpPr>
        <p:spPr>
          <a:xfrm>
            <a:off x="774699" y="2203450"/>
            <a:ext cx="6921501" cy="1022350"/>
          </a:xfrm>
        </p:spPr>
        <p:txBody>
          <a:bodyPr anchor="ct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3789306"/>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4" descr="Cisco_Logo_rgb_lar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2803525" y="2420938"/>
            <a:ext cx="35290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54384"/>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59530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82468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grpSp>
        <p:nvGrpSpPr>
          <p:cNvPr id="4" name="Group 7"/>
          <p:cNvGrpSpPr>
            <a:grpSpLocks/>
          </p:cNvGrpSpPr>
          <p:nvPr/>
        </p:nvGrpSpPr>
        <p:grpSpPr bwMode="auto">
          <a:xfrm>
            <a:off x="676275" y="927100"/>
            <a:ext cx="858838" cy="457200"/>
            <a:chOff x="3272" y="1316"/>
            <a:chExt cx="1889" cy="1002"/>
          </a:xfrm>
        </p:grpSpPr>
        <p:sp>
          <p:nvSpPr>
            <p:cNvPr id="5"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dirty="0">
                <a:solidFill>
                  <a:prstClr val="black"/>
                </a:solidFill>
                <a:ea typeface="ＭＳ Ｐゴシック" pitchFamily="34" charset="-128"/>
              </a:endParaRPr>
            </a:p>
          </p:txBody>
        </p:sp>
        <p:sp>
          <p:nvSpPr>
            <p:cNvPr id="6" name="Rectangle 5"/>
            <p:cNvSpPr>
              <a:spLocks noChangeArrowheads="1"/>
            </p:cNvSpPr>
            <p:nvPr/>
          </p:nvSpPr>
          <p:spPr bwMode="black">
            <a:xfrm>
              <a:off x="3803" y="1981"/>
              <a:ext cx="87" cy="324"/>
            </a:xfrm>
            <a:prstGeom prst="rect">
              <a:avLst/>
            </a:prstGeom>
            <a:solidFill>
              <a:schemeClr val="bg2">
                <a:lumMod val="50000"/>
              </a:schemeClr>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7" name="Freeform 6"/>
            <p:cNvSpPr>
              <a:spLocks/>
            </p:cNvSpPr>
            <p:nvPr/>
          </p:nvSpPr>
          <p:spPr bwMode="black">
            <a:xfrm>
              <a:off x="4306" y="1970"/>
              <a:ext cx="248" cy="34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8" name="Freeform 7"/>
            <p:cNvSpPr>
              <a:spLocks/>
            </p:cNvSpPr>
            <p:nvPr/>
          </p:nvSpPr>
          <p:spPr bwMode="black">
            <a:xfrm>
              <a:off x="3443" y="1970"/>
              <a:ext cx="248" cy="34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9" name="Freeform 8"/>
            <p:cNvSpPr>
              <a:spLocks noEditPoints="1"/>
            </p:cNvSpPr>
            <p:nvPr/>
          </p:nvSpPr>
          <p:spPr bwMode="black">
            <a:xfrm>
              <a:off x="4644" y="1970"/>
              <a:ext cx="342" cy="34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0" name="Freeform 9"/>
            <p:cNvSpPr>
              <a:spLocks/>
            </p:cNvSpPr>
            <p:nvPr/>
          </p:nvSpPr>
          <p:spPr bwMode="black">
            <a:xfrm>
              <a:off x="3998" y="1970"/>
              <a:ext cx="223" cy="34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1" name="Freeform 10"/>
            <p:cNvSpPr>
              <a:spLocks/>
            </p:cNvSpPr>
            <p:nvPr/>
          </p:nvSpPr>
          <p:spPr bwMode="black">
            <a:xfrm>
              <a:off x="3272" y="1587"/>
              <a:ext cx="80"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2" name="Freeform 11"/>
            <p:cNvSpPr>
              <a:spLocks/>
            </p:cNvSpPr>
            <p:nvPr/>
          </p:nvSpPr>
          <p:spPr bwMode="black">
            <a:xfrm>
              <a:off x="349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3" name="Freeform 12"/>
            <p:cNvSpPr>
              <a:spLocks/>
            </p:cNvSpPr>
            <p:nvPr/>
          </p:nvSpPr>
          <p:spPr bwMode="black">
            <a:xfrm>
              <a:off x="3722" y="1319"/>
              <a:ext cx="80" cy="51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4" name="Freeform 13"/>
            <p:cNvSpPr>
              <a:spLocks/>
            </p:cNvSpPr>
            <p:nvPr/>
          </p:nvSpPr>
          <p:spPr bwMode="black">
            <a:xfrm>
              <a:off x="3949" y="1473"/>
              <a:ext cx="80" cy="2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5" name="Freeform 14"/>
            <p:cNvSpPr>
              <a:spLocks/>
            </p:cNvSpPr>
            <p:nvPr/>
          </p:nvSpPr>
          <p:spPr bwMode="black">
            <a:xfrm>
              <a:off x="4169"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6" name="Freeform 15"/>
            <p:cNvSpPr>
              <a:spLocks/>
            </p:cNvSpPr>
            <p:nvPr/>
          </p:nvSpPr>
          <p:spPr bwMode="black">
            <a:xfrm>
              <a:off x="4396"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7" name="Freeform 16"/>
            <p:cNvSpPr>
              <a:spLocks/>
            </p:cNvSpPr>
            <p:nvPr/>
          </p:nvSpPr>
          <p:spPr bwMode="black">
            <a:xfrm>
              <a:off x="4623" y="1319"/>
              <a:ext cx="84" cy="51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8" name="Freeform 17"/>
            <p:cNvSpPr>
              <a:spLocks/>
            </p:cNvSpPr>
            <p:nvPr/>
          </p:nvSpPr>
          <p:spPr bwMode="black">
            <a:xfrm>
              <a:off x="4847" y="1473"/>
              <a:ext cx="84" cy="2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Freeform 18"/>
            <p:cNvSpPr>
              <a:spLocks/>
            </p:cNvSpPr>
            <p:nvPr/>
          </p:nvSpPr>
          <p:spPr bwMode="black">
            <a:xfrm>
              <a:off x="5074" y="1587"/>
              <a:ext cx="84"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lumMod val="50000"/>
              </a:schemeClr>
            </a:solidFill>
            <a:ln w="9525">
              <a:noFill/>
              <a:round/>
              <a:headEnd/>
              <a:tailEnd/>
            </a:ln>
          </p:spPr>
          <p:txBody>
            <a:bodyP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pic>
        <p:nvPicPr>
          <p:cNvPr id="21" name="Picture 31" descr="Tines_Red.png"/>
          <p:cNvPicPr>
            <a:picLocks noChangeAspect="1"/>
          </p:cNvPicPr>
          <p:nvPr/>
        </p:nvPicPr>
        <p:blipFill>
          <a:blip r:embed="rId2">
            <a:extLst>
              <a:ext uri="{28A0092B-C50C-407E-A947-70E740481C1C}">
                <a14:useLocalDpi xmlns:a14="http://schemas.microsoft.com/office/drawing/2010/main" val="0"/>
              </a:ext>
            </a:extLst>
          </a:blip>
          <a:srcRect l="21800" r="40942" b="24738"/>
          <a:stretch>
            <a:fillRect/>
          </a:stretch>
        </p:blipFill>
        <p:spPr bwMode="auto">
          <a:xfrm>
            <a:off x="0" y="3225800"/>
            <a:ext cx="9144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2" descr="CiscoLive_no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557213"/>
            <a:ext cx="246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50874" y="3082925"/>
            <a:ext cx="3999784"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50874" y="1714500"/>
            <a:ext cx="8112125" cy="1022350"/>
          </a:xfrm>
        </p:spPr>
        <p:txBody>
          <a:bodyPr/>
          <a:lstStyle>
            <a:lvl1pPr>
              <a:defRPr b="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95458005"/>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lvl2pPr marL="457200" inden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2822611737"/>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9"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t>Click to edit Master text styles</a:t>
            </a:r>
          </a:p>
        </p:txBody>
      </p:sp>
    </p:spTree>
    <p:extLst>
      <p:ext uri="{BB962C8B-B14F-4D97-AF65-F5344CB8AC3E}">
        <p14:creationId xmlns:p14="http://schemas.microsoft.com/office/powerpoint/2010/main" val="3523886574"/>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636617098"/>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229761"/>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8763" y="1142999"/>
            <a:ext cx="8631237" cy="5455921"/>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493039903"/>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3454400" y="1600200"/>
            <a:ext cx="477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3048000" cy="571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1728456078"/>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0" y="1143000"/>
            <a:ext cx="3048000" cy="5718174"/>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39" name="Title 1"/>
          <p:cNvSpPr>
            <a:spLocks noGrp="1"/>
          </p:cNvSpPr>
          <p:nvPr>
            <p:ph type="title"/>
          </p:nvPr>
        </p:nvSpPr>
        <p:spPr>
          <a:xfrm>
            <a:off x="793751" y="304800"/>
            <a:ext cx="7435849" cy="8382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921209829"/>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1600200"/>
            <a:ext cx="45402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793751" y="1186542"/>
            <a:ext cx="45402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t>Click to edit Master text styles</a:t>
            </a:r>
          </a:p>
        </p:txBody>
      </p:sp>
      <p:sp>
        <p:nvSpPr>
          <p:cNvPr id="44" name="Picture Placeholder 43"/>
          <p:cNvSpPr>
            <a:spLocks noGrp="1"/>
          </p:cNvSpPr>
          <p:nvPr>
            <p:ph type="pic" sz="quarter" idx="11"/>
          </p:nvPr>
        </p:nvSpPr>
        <p:spPr>
          <a:xfrm>
            <a:off x="6096000" y="1143000"/>
            <a:ext cx="3048000" cy="5715000"/>
          </a:xfrm>
        </p:spPr>
        <p:txBody>
          <a:bodyPr rtlCol="0" anchor="ctr" anchorCtr="1">
            <a:normAutofit/>
          </a:bodyPr>
          <a:lstStyle>
            <a:lvl1pPr>
              <a:buNone/>
              <a:defRPr/>
            </a:lvl1pPr>
          </a:lstStyle>
          <a:p>
            <a:pPr lvl="0"/>
            <a:r>
              <a:rPr lang="en-US" noProof="0" dirty="0"/>
              <a:t>Click icon to add picture</a:t>
            </a:r>
          </a:p>
        </p:txBody>
      </p:sp>
    </p:spTree>
    <p:extLst>
      <p:ext uri="{BB962C8B-B14F-4D97-AF65-F5344CB8AC3E}">
        <p14:creationId xmlns:p14="http://schemas.microsoft.com/office/powerpoint/2010/main" val="984479710"/>
      </p:ext>
    </p:extLst>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793751" y="3512457"/>
            <a:ext cx="7464878" cy="2735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Picture Placeholder 43"/>
          <p:cNvSpPr>
            <a:spLocks noGrp="1"/>
          </p:cNvSpPr>
          <p:nvPr>
            <p:ph type="pic" sz="quarter" idx="11"/>
          </p:nvPr>
        </p:nvSpPr>
        <p:spPr>
          <a:xfrm>
            <a:off x="0" y="1143000"/>
            <a:ext cx="9144000" cy="1905000"/>
          </a:xfrm>
        </p:spPr>
        <p:txBody>
          <a:bodyPr rtlCol="0" anchor="ctr" anchorCtr="1">
            <a:normAutofit/>
          </a:bodyPr>
          <a:lstStyle>
            <a:lvl1pPr>
              <a:buNone/>
              <a:defRPr baseline="0"/>
            </a:lvl1pPr>
          </a:lstStyle>
          <a:p>
            <a:pPr lvl="0"/>
            <a:r>
              <a:rPr lang="en-US" noProof="0" dirty="0"/>
              <a:t>Click icon to add picture</a:t>
            </a:r>
          </a:p>
        </p:txBody>
      </p:sp>
    </p:spTree>
    <p:extLst>
      <p:ext uri="{BB962C8B-B14F-4D97-AF65-F5344CB8AC3E}">
        <p14:creationId xmlns:p14="http://schemas.microsoft.com/office/powerpoint/2010/main" val="324935813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theme" Target="../theme/theme2.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3.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theme" Target="../theme/theme4.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theme" Target="../theme/theme5.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theme" Target="../theme/theme6.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theme" Target="../theme/theme7.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3" Type="http://schemas.openxmlformats.org/officeDocument/2006/relationships/slideLayout" Target="../slideLayouts/slideLayout180.xml"/><Relationship Id="rId21" Type="http://schemas.openxmlformats.org/officeDocument/2006/relationships/slideLayout" Target="../slideLayouts/slideLayout198.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theme" Target="../theme/theme8.xml"/><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slideLayout" Target="../slideLayouts/slideLayout1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theme" Target="../theme/theme9.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93750" y="304800"/>
            <a:ext cx="7707313"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a:t>Slide Title</a:t>
            </a:r>
          </a:p>
        </p:txBody>
      </p:sp>
      <p:sp>
        <p:nvSpPr>
          <p:cNvPr id="222211" name="Rectangle 3"/>
          <p:cNvSpPr>
            <a:spLocks noChangeArrowheads="1"/>
          </p:cNvSpPr>
          <p:nvPr/>
        </p:nvSpPr>
        <p:spPr bwMode="auto">
          <a:xfrm>
            <a:off x="0" y="0"/>
            <a:ext cx="9144000" cy="177800"/>
          </a:xfrm>
          <a:prstGeom prst="rect">
            <a:avLst/>
          </a:prstGeom>
          <a:solidFill>
            <a:srgbClr val="0183B7"/>
          </a:solidFill>
          <a:ln w="25400" algn="ctr">
            <a:noFill/>
            <a:miter lim="800000"/>
            <a:headEnd/>
            <a:tailEnd/>
          </a:ln>
          <a:effectLst/>
        </p:spPr>
        <p:txBody>
          <a:bodyPr wrap="none" anchor="ctr"/>
          <a:lstStyle/>
          <a:p>
            <a:pPr algn="r" eaLnBrk="0" fontAlgn="base" hangingPunct="0">
              <a:lnSpc>
                <a:spcPct val="90000"/>
              </a:lnSpc>
              <a:spcBef>
                <a:spcPct val="0"/>
              </a:spcBef>
              <a:spcAft>
                <a:spcPct val="0"/>
              </a:spcAft>
              <a:defRPr/>
            </a:pPr>
            <a:endParaRPr lang="en-US" sz="2400" dirty="0">
              <a:solidFill>
                <a:srgbClr val="000000"/>
              </a:solidFill>
            </a:endParaRPr>
          </a:p>
        </p:txBody>
      </p:sp>
      <p:sp>
        <p:nvSpPr>
          <p:cNvPr id="222212" name="Rectangle 4"/>
          <p:cNvSpPr>
            <a:spLocks noChangeArrowheads="1"/>
          </p:cNvSpPr>
          <p:nvPr/>
        </p:nvSpPr>
        <p:spPr bwMode="auto">
          <a:xfrm>
            <a:off x="1150938" y="6672263"/>
            <a:ext cx="2041365" cy="190646"/>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dirty="0">
                <a:solidFill>
                  <a:srgbClr val="8E8E95"/>
                </a:solidFill>
              </a:rPr>
              <a:t>© 2010 Cisco Systems, Inc. All rights reserved.</a:t>
            </a:r>
          </a:p>
        </p:txBody>
      </p:sp>
      <p:sp>
        <p:nvSpPr>
          <p:cNvPr id="222213" name="Rectangle 5"/>
          <p:cNvSpPr>
            <a:spLocks noChangeArrowheads="1"/>
          </p:cNvSpPr>
          <p:nvPr/>
        </p:nvSpPr>
        <p:spPr bwMode="auto">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r>
              <a:rPr lang="en-US" sz="700" dirty="0">
                <a:solidFill>
                  <a:srgbClr val="8E8E95"/>
                </a:solidFill>
              </a:rPr>
              <a:t>Cisco Confidential</a:t>
            </a:r>
          </a:p>
        </p:txBody>
      </p:sp>
      <p:sp>
        <p:nvSpPr>
          <p:cNvPr id="222214" name="Rectangle 6"/>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fontAlgn="base" hangingPunct="0">
              <a:spcBef>
                <a:spcPct val="0"/>
              </a:spcBef>
              <a:spcAft>
                <a:spcPct val="0"/>
              </a:spcAft>
              <a:defRPr/>
            </a:pPr>
            <a:r>
              <a:rPr lang="en-US" sz="700" dirty="0">
                <a:solidFill>
                  <a:srgbClr val="8E8E95"/>
                </a:solidFill>
              </a:rPr>
              <a:t>Presentation_ID</a:t>
            </a:r>
          </a:p>
        </p:txBody>
      </p:sp>
      <p:sp>
        <p:nvSpPr>
          <p:cNvPr id="222215" name="Rectangle 7"/>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fontAlgn="base" hangingPunct="0">
              <a:spcBef>
                <a:spcPct val="0"/>
              </a:spcBef>
              <a:spcAft>
                <a:spcPct val="0"/>
              </a:spcAft>
              <a:defRPr/>
            </a:pPr>
            <a:fld id="{3A3D628F-ACCD-43C4-A999-E14A1CD52DEC}" type="slidenum">
              <a:rPr lang="en-US" sz="1000">
                <a:solidFill>
                  <a:srgbClr val="8E8E95"/>
                </a:solidFill>
              </a:rPr>
              <a:pPr algn="r" defTabSz="814388" eaLnBrk="0" fontAlgn="base" hangingPunct="0">
                <a:spcBef>
                  <a:spcPct val="0"/>
                </a:spcBef>
                <a:spcAft>
                  <a:spcPct val="0"/>
                </a:spcAft>
                <a:defRPr/>
              </a:pPr>
              <a:t>‹#›</a:t>
            </a:fld>
            <a:endParaRPr lang="en-US" sz="1000" dirty="0">
              <a:solidFill>
                <a:srgbClr val="8E8E95"/>
              </a:solidFill>
            </a:endParaRPr>
          </a:p>
        </p:txBody>
      </p:sp>
      <p:sp>
        <p:nvSpPr>
          <p:cNvPr id="2056" name="Rectangle 8"/>
          <p:cNvSpPr>
            <a:spLocks noGrp="1" noChangeArrowheads="1"/>
          </p:cNvSpPr>
          <p:nvPr>
            <p:ph type="body" idx="1"/>
          </p:nvPr>
        </p:nvSpPr>
        <p:spPr bwMode="auto">
          <a:xfrm>
            <a:off x="793750" y="1520825"/>
            <a:ext cx="768032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2057" name="Picture 9" descr="GSP_BI_logo_final"/>
          <p:cNvPicPr>
            <a:picLocks noChangeAspect="1" noChangeArrowheads="1"/>
          </p:cNvPicPr>
          <p:nvPr/>
        </p:nvPicPr>
        <p:blipFill>
          <a:blip r:embed="rId14"/>
          <a:srcRect/>
          <a:stretch>
            <a:fillRect/>
          </a:stretch>
        </p:blipFill>
        <p:spPr bwMode="auto">
          <a:xfrm>
            <a:off x="7350125" y="265113"/>
            <a:ext cx="1530350" cy="1087437"/>
          </a:xfrm>
          <a:prstGeom prst="rect">
            <a:avLst/>
          </a:prstGeom>
          <a:noFill/>
          <a:ln w="9525">
            <a:noFill/>
            <a:miter lim="800000"/>
            <a:headEnd/>
            <a:tailEnd/>
          </a:ln>
        </p:spPr>
      </p:pic>
    </p:spTree>
    <p:extLst>
      <p:ext uri="{BB962C8B-B14F-4D97-AF65-F5344CB8AC3E}">
        <p14:creationId xmlns:p14="http://schemas.microsoft.com/office/powerpoint/2010/main" val="3247464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0" r:id="rId12"/>
  </p:sldLayoutIdLst>
  <p:txStyles>
    <p:titleStyle>
      <a:lvl1pPr algn="l" defTabSz="814388" rtl="0" eaLnBrk="0" fontAlgn="base" hangingPunct="0">
        <a:lnSpc>
          <a:spcPct val="90000"/>
        </a:lnSpc>
        <a:spcBef>
          <a:spcPct val="0"/>
        </a:spcBef>
        <a:spcAft>
          <a:spcPct val="0"/>
        </a:spcAft>
        <a:defRPr sz="30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000" b="1">
          <a:solidFill>
            <a:schemeClr val="tx2"/>
          </a:solidFill>
          <a:latin typeface="Arial" charset="0"/>
        </a:defRPr>
      </a:lvl2pPr>
      <a:lvl3pPr algn="l" defTabSz="814388" rtl="0" eaLnBrk="0" fontAlgn="base" hangingPunct="0">
        <a:lnSpc>
          <a:spcPct val="90000"/>
        </a:lnSpc>
        <a:spcBef>
          <a:spcPct val="0"/>
        </a:spcBef>
        <a:spcAft>
          <a:spcPct val="0"/>
        </a:spcAft>
        <a:defRPr sz="3000" b="1">
          <a:solidFill>
            <a:schemeClr val="tx2"/>
          </a:solidFill>
          <a:latin typeface="Arial" charset="0"/>
        </a:defRPr>
      </a:lvl3pPr>
      <a:lvl4pPr algn="l" defTabSz="814388" rtl="0" eaLnBrk="0" fontAlgn="base" hangingPunct="0">
        <a:lnSpc>
          <a:spcPct val="90000"/>
        </a:lnSpc>
        <a:spcBef>
          <a:spcPct val="0"/>
        </a:spcBef>
        <a:spcAft>
          <a:spcPct val="0"/>
        </a:spcAft>
        <a:defRPr sz="3000" b="1">
          <a:solidFill>
            <a:schemeClr val="tx2"/>
          </a:solidFill>
          <a:latin typeface="Arial" charset="0"/>
        </a:defRPr>
      </a:lvl4pPr>
      <a:lvl5pPr algn="l" defTabSz="814388" rtl="0" eaLnBrk="0" fontAlgn="base" hangingPunct="0">
        <a:lnSpc>
          <a:spcPct val="90000"/>
        </a:lnSpc>
        <a:spcBef>
          <a:spcPct val="0"/>
        </a:spcBef>
        <a:spcAft>
          <a:spcPct val="0"/>
        </a:spcAft>
        <a:defRPr sz="3000" b="1">
          <a:solidFill>
            <a:schemeClr val="tx2"/>
          </a:solidFill>
          <a:latin typeface="Arial" charset="0"/>
        </a:defRPr>
      </a:lvl5pPr>
      <a:lvl6pPr marL="457200" algn="l" defTabSz="814388" rtl="0" fontAlgn="base">
        <a:lnSpc>
          <a:spcPct val="90000"/>
        </a:lnSpc>
        <a:spcBef>
          <a:spcPct val="0"/>
        </a:spcBef>
        <a:spcAft>
          <a:spcPct val="0"/>
        </a:spcAft>
        <a:defRPr sz="3000" b="1">
          <a:solidFill>
            <a:schemeClr val="tx2"/>
          </a:solidFill>
          <a:latin typeface="Arial" charset="0"/>
        </a:defRPr>
      </a:lvl6pPr>
      <a:lvl7pPr marL="914400" algn="l" defTabSz="814388" rtl="0" fontAlgn="base">
        <a:lnSpc>
          <a:spcPct val="90000"/>
        </a:lnSpc>
        <a:spcBef>
          <a:spcPct val="0"/>
        </a:spcBef>
        <a:spcAft>
          <a:spcPct val="0"/>
        </a:spcAft>
        <a:defRPr sz="3000" b="1">
          <a:solidFill>
            <a:schemeClr val="tx2"/>
          </a:solidFill>
          <a:latin typeface="Arial" charset="0"/>
        </a:defRPr>
      </a:lvl7pPr>
      <a:lvl8pPr marL="1371600" algn="l" defTabSz="814388" rtl="0" fontAlgn="base">
        <a:lnSpc>
          <a:spcPct val="90000"/>
        </a:lnSpc>
        <a:spcBef>
          <a:spcPct val="0"/>
        </a:spcBef>
        <a:spcAft>
          <a:spcPct val="0"/>
        </a:spcAft>
        <a:defRPr sz="3000" b="1">
          <a:solidFill>
            <a:schemeClr val="tx2"/>
          </a:solidFill>
          <a:latin typeface="Arial" charset="0"/>
        </a:defRPr>
      </a:lvl8pPr>
      <a:lvl9pPr marL="1828800" algn="l" defTabSz="814388" rtl="0" fontAlgn="base">
        <a:lnSpc>
          <a:spcPct val="90000"/>
        </a:lnSpc>
        <a:spcBef>
          <a:spcPct val="0"/>
        </a:spcBef>
        <a:spcAft>
          <a:spcPct val="0"/>
        </a:spcAft>
        <a:defRPr sz="30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fontAlgn="base">
        <a:lnSpc>
          <a:spcPct val="95000"/>
        </a:lnSpc>
        <a:spcBef>
          <a:spcPct val="35000"/>
        </a:spcBef>
        <a:spcAft>
          <a:spcPct val="0"/>
        </a:spcAft>
        <a:defRPr sz="2000">
          <a:solidFill>
            <a:schemeClr val="tx1"/>
          </a:solidFill>
          <a:latin typeface="+mn-lt"/>
        </a:defRPr>
      </a:lvl6pPr>
      <a:lvl7pPr marL="2519363" algn="l" defTabSz="814388" rtl="0" fontAlgn="base">
        <a:lnSpc>
          <a:spcPct val="95000"/>
        </a:lnSpc>
        <a:spcBef>
          <a:spcPct val="35000"/>
        </a:spcBef>
        <a:spcAft>
          <a:spcPct val="0"/>
        </a:spcAft>
        <a:defRPr sz="2000">
          <a:solidFill>
            <a:schemeClr val="tx1"/>
          </a:solidFill>
          <a:latin typeface="+mn-lt"/>
        </a:defRPr>
      </a:lvl7pPr>
      <a:lvl8pPr marL="2976563" algn="l" defTabSz="814388" rtl="0" fontAlgn="base">
        <a:lnSpc>
          <a:spcPct val="95000"/>
        </a:lnSpc>
        <a:spcBef>
          <a:spcPct val="35000"/>
        </a:spcBef>
        <a:spcAft>
          <a:spcPct val="0"/>
        </a:spcAft>
        <a:defRPr sz="2000">
          <a:solidFill>
            <a:schemeClr val="tx1"/>
          </a:solidFill>
          <a:latin typeface="+mn-lt"/>
        </a:defRPr>
      </a:lvl8pPr>
      <a:lvl9pPr marL="3433763" algn="l" defTabSz="814388" rtl="0" fontAlgn="base">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24589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1" r:id="rId18"/>
    <p:sldLayoutId id="2147483692" r:id="rId19"/>
    <p:sldLayoutId id="2147483693" r:id="rId20"/>
    <p:sldLayoutId id="2147483694" r:id="rId21"/>
    <p:sldLayoutId id="2147483695"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 id="2147483720" r:id="rId43"/>
    <p:sldLayoutId id="2147483721" r:id="rId44"/>
    <p:sldLayoutId id="2147483722" r:id="rId45"/>
    <p:sldLayoutId id="2147483723" r:id="rId46"/>
    <p:sldLayoutId id="2147483724" r:id="rId47"/>
    <p:sldLayoutId id="2147483748" r:id="rId48"/>
    <p:sldLayoutId id="2147483749" r:id="rId49"/>
    <p:sldLayoutId id="2147483750" r:id="rId50"/>
    <p:sldLayoutId id="2147483751" r:id="rId51"/>
    <p:sldLayoutId id="2147483752" r:id="rId52"/>
    <p:sldLayoutId id="2147483753" r:id="rId53"/>
    <p:sldLayoutId id="2147483754" r:id="rId54"/>
    <p:sldLayoutId id="2147483755" r:id="rId55"/>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3750" y="304800"/>
            <a:ext cx="7435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5720" rIns="82296" bIns="45720" numCol="1" anchor="b" anchorCtr="0" compatLnSpc="1">
            <a:prstTxWarp prst="textNoShape">
              <a:avLst/>
            </a:prstTxWarp>
          </a:bodyPr>
          <a:lstStyle/>
          <a:p>
            <a:pPr lvl="0"/>
            <a:r>
              <a:rPr lang="en-US"/>
              <a:t>Slide Title Goes Here</a:t>
            </a:r>
          </a:p>
        </p:txBody>
      </p:sp>
      <p:sp>
        <p:nvSpPr>
          <p:cNvPr id="1027" name="Text Placeholder 2"/>
          <p:cNvSpPr>
            <a:spLocks noGrp="1"/>
          </p:cNvSpPr>
          <p:nvPr>
            <p:ph type="body" idx="1"/>
          </p:nvPr>
        </p:nvSpPr>
        <p:spPr bwMode="auto">
          <a:xfrm>
            <a:off x="793750" y="1600200"/>
            <a:ext cx="743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a:spLocks noChangeArrowheads="1"/>
          </p:cNvSpPr>
          <p:nvPr/>
        </p:nvSpPr>
        <p:spPr bwMode="black">
          <a:xfrm rot="10800000">
            <a:off x="0" y="0"/>
            <a:ext cx="9144000" cy="177800"/>
          </a:xfrm>
          <a:prstGeom prst="rect">
            <a:avLst/>
          </a:prstGeom>
          <a:gradFill rotWithShape="1">
            <a:gsLst>
              <a:gs pos="0">
                <a:srgbClr val="FBDA05"/>
              </a:gs>
              <a:gs pos="100000">
                <a:srgbClr val="E03B26"/>
              </a:gs>
            </a:gsLst>
            <a:lin ang="0" scaled="1"/>
          </a:gradFill>
          <a:ln w="25400" algn="ctr">
            <a:noFill/>
            <a:miter lim="800000"/>
            <a:headEnd/>
            <a:tailEnd/>
          </a:ln>
        </p:spPr>
        <p:txBody>
          <a:bodyPr rot="10800000"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20"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21"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22"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C8D0A613-0CD9-4B65-B885-7673D53182F8}"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spTree>
    <p:extLst>
      <p:ext uri="{BB962C8B-B14F-4D97-AF65-F5344CB8AC3E}">
        <p14:creationId xmlns:p14="http://schemas.microsoft.com/office/powerpoint/2010/main" val="88587805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Lst>
  <p:transition>
    <p:wipe dir="r"/>
  </p:transition>
  <p:txStyles>
    <p:titleStyle>
      <a:lvl1pPr algn="l" rtl="0" eaLnBrk="0" fontAlgn="base" hangingPunct="0">
        <a:lnSpc>
          <a:spcPct val="90000"/>
        </a:lnSpc>
        <a:spcBef>
          <a:spcPct val="0"/>
        </a:spcBef>
        <a:spcAft>
          <a:spcPct val="0"/>
        </a:spcAft>
        <a:defRPr sz="3000" b="1" kern="1200">
          <a:solidFill>
            <a:schemeClr val="accent1"/>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9pPr>
    </p:titleStyle>
    <p:body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kern="1200">
          <a:solidFill>
            <a:schemeClr val="tx1"/>
          </a:solidFill>
          <a:latin typeface="+mn-lt"/>
          <a:ea typeface="ＭＳ Ｐゴシック" pitchFamily="-111" charset="-128"/>
          <a:cs typeface="ＭＳ Ｐゴシック" pitchFamily="-111" charset="-128"/>
        </a:defRPr>
      </a:lvl1pPr>
      <a:lvl2pPr marL="574675" indent="-117475" algn="l" rtl="0" eaLnBrk="0" fontAlgn="base" hangingPunct="0">
        <a:lnSpc>
          <a:spcPct val="95000"/>
        </a:lnSpc>
        <a:spcBef>
          <a:spcPts val="838"/>
        </a:spcBef>
        <a:spcAft>
          <a:spcPct val="0"/>
        </a:spcAft>
        <a:buFont typeface="Arial" charset="0"/>
        <a:defRPr sz="2000" kern="1200">
          <a:solidFill>
            <a:schemeClr val="tx1"/>
          </a:solidFill>
          <a:latin typeface="+mn-lt"/>
          <a:ea typeface="ＭＳ Ｐゴシック" pitchFamily="-111" charset="-128"/>
          <a:cs typeface="+mn-cs"/>
        </a:defRPr>
      </a:lvl2pPr>
      <a:lvl3pPr marL="914400" algn="l" rtl="0" eaLnBrk="0" fontAlgn="base" hangingPunct="0">
        <a:lnSpc>
          <a:spcPct val="95000"/>
        </a:lnSpc>
        <a:spcBef>
          <a:spcPts val="838"/>
        </a:spcBef>
        <a:spcAft>
          <a:spcPct val="0"/>
        </a:spcAft>
        <a:buFont typeface="Arial" charset="0"/>
        <a:defRPr sz="1600" kern="1200">
          <a:solidFill>
            <a:schemeClr val="tx1"/>
          </a:solidFill>
          <a:latin typeface="+mn-lt"/>
          <a:ea typeface="ＭＳ Ｐゴシック" pitchFamily="-111" charset="-128"/>
          <a:cs typeface="+mn-cs"/>
        </a:defRPr>
      </a:lvl3pPr>
      <a:lvl4pPr marL="1252538" indent="1190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4pPr>
      <a:lvl5pPr marL="1608138" indent="2206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3750" y="304800"/>
            <a:ext cx="7435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5720" rIns="82296" bIns="45720" numCol="1" anchor="b" anchorCtr="0" compatLnSpc="1">
            <a:prstTxWarp prst="textNoShape">
              <a:avLst/>
            </a:prstTxWarp>
          </a:bodyPr>
          <a:lstStyle/>
          <a:p>
            <a:pPr lvl="0"/>
            <a:r>
              <a:rPr lang="en-US"/>
              <a:t>Slide Title Goes Here</a:t>
            </a:r>
          </a:p>
        </p:txBody>
      </p:sp>
      <p:sp>
        <p:nvSpPr>
          <p:cNvPr id="1027" name="Text Placeholder 2"/>
          <p:cNvSpPr>
            <a:spLocks noGrp="1"/>
          </p:cNvSpPr>
          <p:nvPr>
            <p:ph type="body" idx="1"/>
          </p:nvPr>
        </p:nvSpPr>
        <p:spPr bwMode="auto">
          <a:xfrm>
            <a:off x="793750" y="1600200"/>
            <a:ext cx="743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a:spLocks noChangeArrowheads="1"/>
          </p:cNvSpPr>
          <p:nvPr/>
        </p:nvSpPr>
        <p:spPr bwMode="black">
          <a:xfrm rot="10800000">
            <a:off x="0" y="0"/>
            <a:ext cx="9144000" cy="177800"/>
          </a:xfrm>
          <a:prstGeom prst="rect">
            <a:avLst/>
          </a:prstGeom>
          <a:gradFill rotWithShape="1">
            <a:gsLst>
              <a:gs pos="0">
                <a:srgbClr val="FBDA05"/>
              </a:gs>
              <a:gs pos="100000">
                <a:srgbClr val="E03B26"/>
              </a:gs>
            </a:gsLst>
            <a:lin ang="0" scaled="1"/>
          </a:gradFill>
          <a:ln w="25400" algn="ctr">
            <a:noFill/>
            <a:miter lim="800000"/>
            <a:headEnd/>
            <a:tailEnd/>
          </a:ln>
        </p:spPr>
        <p:txBody>
          <a:bodyPr rot="10800000"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20"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21"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22"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C8D0A613-0CD9-4B65-B885-7673D53182F8}"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spTree>
    <p:extLst>
      <p:ext uri="{BB962C8B-B14F-4D97-AF65-F5344CB8AC3E}">
        <p14:creationId xmlns:p14="http://schemas.microsoft.com/office/powerpoint/2010/main" val="266371784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Lst>
  <p:transition>
    <p:wipe dir="r"/>
  </p:transition>
  <p:txStyles>
    <p:titleStyle>
      <a:lvl1pPr algn="l" rtl="0" eaLnBrk="0" fontAlgn="base" hangingPunct="0">
        <a:lnSpc>
          <a:spcPct val="90000"/>
        </a:lnSpc>
        <a:spcBef>
          <a:spcPct val="0"/>
        </a:spcBef>
        <a:spcAft>
          <a:spcPct val="0"/>
        </a:spcAft>
        <a:defRPr sz="3000" b="1" kern="1200">
          <a:solidFill>
            <a:schemeClr val="accent1"/>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9pPr>
    </p:titleStyle>
    <p:body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kern="1200">
          <a:solidFill>
            <a:schemeClr val="tx1"/>
          </a:solidFill>
          <a:latin typeface="+mn-lt"/>
          <a:ea typeface="ＭＳ Ｐゴシック" pitchFamily="-111" charset="-128"/>
          <a:cs typeface="ＭＳ Ｐゴシック" pitchFamily="-111" charset="-128"/>
        </a:defRPr>
      </a:lvl1pPr>
      <a:lvl2pPr marL="574675" indent="-117475" algn="l" rtl="0" eaLnBrk="0" fontAlgn="base" hangingPunct="0">
        <a:lnSpc>
          <a:spcPct val="95000"/>
        </a:lnSpc>
        <a:spcBef>
          <a:spcPts val="838"/>
        </a:spcBef>
        <a:spcAft>
          <a:spcPct val="0"/>
        </a:spcAft>
        <a:buFont typeface="Arial" charset="0"/>
        <a:defRPr sz="2000" kern="1200">
          <a:solidFill>
            <a:schemeClr val="tx1"/>
          </a:solidFill>
          <a:latin typeface="+mn-lt"/>
          <a:ea typeface="ＭＳ Ｐゴシック" pitchFamily="-111" charset="-128"/>
          <a:cs typeface="+mn-cs"/>
        </a:defRPr>
      </a:lvl2pPr>
      <a:lvl3pPr marL="914400" algn="l" rtl="0" eaLnBrk="0" fontAlgn="base" hangingPunct="0">
        <a:lnSpc>
          <a:spcPct val="95000"/>
        </a:lnSpc>
        <a:spcBef>
          <a:spcPts val="838"/>
        </a:spcBef>
        <a:spcAft>
          <a:spcPct val="0"/>
        </a:spcAft>
        <a:buFont typeface="Arial" charset="0"/>
        <a:defRPr sz="1600" kern="1200">
          <a:solidFill>
            <a:schemeClr val="tx1"/>
          </a:solidFill>
          <a:latin typeface="+mn-lt"/>
          <a:ea typeface="ＭＳ Ｐゴシック" pitchFamily="-111" charset="-128"/>
          <a:cs typeface="+mn-cs"/>
        </a:defRPr>
      </a:lvl3pPr>
      <a:lvl4pPr marL="1252538" indent="1190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4pPr>
      <a:lvl5pPr marL="1608138" indent="2206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3750" y="304800"/>
            <a:ext cx="7435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5720" rIns="82296" bIns="45720" numCol="1" anchor="b" anchorCtr="0" compatLnSpc="1">
            <a:prstTxWarp prst="textNoShape">
              <a:avLst/>
            </a:prstTxWarp>
          </a:bodyPr>
          <a:lstStyle/>
          <a:p>
            <a:pPr lvl="0"/>
            <a:r>
              <a:rPr lang="en-US"/>
              <a:t>Slide Title Goes Here</a:t>
            </a:r>
          </a:p>
        </p:txBody>
      </p:sp>
      <p:sp>
        <p:nvSpPr>
          <p:cNvPr id="1027" name="Text Placeholder 2"/>
          <p:cNvSpPr>
            <a:spLocks noGrp="1"/>
          </p:cNvSpPr>
          <p:nvPr>
            <p:ph type="body" idx="1"/>
          </p:nvPr>
        </p:nvSpPr>
        <p:spPr bwMode="auto">
          <a:xfrm>
            <a:off x="793750" y="1600200"/>
            <a:ext cx="743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a:spLocks noChangeArrowheads="1"/>
          </p:cNvSpPr>
          <p:nvPr/>
        </p:nvSpPr>
        <p:spPr bwMode="black">
          <a:xfrm rot="10800000">
            <a:off x="0" y="0"/>
            <a:ext cx="9144000" cy="177800"/>
          </a:xfrm>
          <a:prstGeom prst="rect">
            <a:avLst/>
          </a:prstGeom>
          <a:gradFill rotWithShape="1">
            <a:gsLst>
              <a:gs pos="0">
                <a:srgbClr val="FBDA05"/>
              </a:gs>
              <a:gs pos="100000">
                <a:srgbClr val="E03B26"/>
              </a:gs>
            </a:gsLst>
            <a:lin ang="0" scaled="1"/>
          </a:gradFill>
          <a:ln w="25400" algn="ctr">
            <a:noFill/>
            <a:miter lim="800000"/>
            <a:headEnd/>
            <a:tailEnd/>
          </a:ln>
        </p:spPr>
        <p:txBody>
          <a:bodyPr rot="10800000"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20"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21"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22"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C8D0A613-0CD9-4B65-B885-7673D53182F8}"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spTree>
    <p:extLst>
      <p:ext uri="{BB962C8B-B14F-4D97-AF65-F5344CB8AC3E}">
        <p14:creationId xmlns:p14="http://schemas.microsoft.com/office/powerpoint/2010/main" val="31158124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Lst>
  <p:transition>
    <p:wipe dir="r"/>
  </p:transition>
  <p:txStyles>
    <p:titleStyle>
      <a:lvl1pPr algn="l" rtl="0" eaLnBrk="0" fontAlgn="base" hangingPunct="0">
        <a:lnSpc>
          <a:spcPct val="90000"/>
        </a:lnSpc>
        <a:spcBef>
          <a:spcPct val="0"/>
        </a:spcBef>
        <a:spcAft>
          <a:spcPct val="0"/>
        </a:spcAft>
        <a:defRPr sz="3000" b="1" kern="1200">
          <a:solidFill>
            <a:schemeClr val="accent1"/>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9pPr>
    </p:titleStyle>
    <p:body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kern="1200">
          <a:solidFill>
            <a:schemeClr val="tx1"/>
          </a:solidFill>
          <a:latin typeface="+mn-lt"/>
          <a:ea typeface="ＭＳ Ｐゴシック" pitchFamily="-111" charset="-128"/>
          <a:cs typeface="ＭＳ Ｐゴシック" pitchFamily="-111" charset="-128"/>
        </a:defRPr>
      </a:lvl1pPr>
      <a:lvl2pPr marL="574675" indent="-117475" algn="l" rtl="0" eaLnBrk="0" fontAlgn="base" hangingPunct="0">
        <a:lnSpc>
          <a:spcPct val="95000"/>
        </a:lnSpc>
        <a:spcBef>
          <a:spcPts val="838"/>
        </a:spcBef>
        <a:spcAft>
          <a:spcPct val="0"/>
        </a:spcAft>
        <a:buFont typeface="Arial" charset="0"/>
        <a:defRPr sz="2000" kern="1200">
          <a:solidFill>
            <a:schemeClr val="tx1"/>
          </a:solidFill>
          <a:latin typeface="+mn-lt"/>
          <a:ea typeface="ＭＳ Ｐゴシック" pitchFamily="-111" charset="-128"/>
          <a:cs typeface="+mn-cs"/>
        </a:defRPr>
      </a:lvl2pPr>
      <a:lvl3pPr marL="914400" algn="l" rtl="0" eaLnBrk="0" fontAlgn="base" hangingPunct="0">
        <a:lnSpc>
          <a:spcPct val="95000"/>
        </a:lnSpc>
        <a:spcBef>
          <a:spcPts val="838"/>
        </a:spcBef>
        <a:spcAft>
          <a:spcPct val="0"/>
        </a:spcAft>
        <a:buFont typeface="Arial" charset="0"/>
        <a:defRPr sz="1600" kern="1200">
          <a:solidFill>
            <a:schemeClr val="tx1"/>
          </a:solidFill>
          <a:latin typeface="+mn-lt"/>
          <a:ea typeface="ＭＳ Ｐゴシック" pitchFamily="-111" charset="-128"/>
          <a:cs typeface="+mn-cs"/>
        </a:defRPr>
      </a:lvl3pPr>
      <a:lvl4pPr marL="1252538" indent="1190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4pPr>
      <a:lvl5pPr marL="1608138" indent="2206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3750" y="304800"/>
            <a:ext cx="7435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5720" rIns="82296" bIns="45720" numCol="1" anchor="b" anchorCtr="0" compatLnSpc="1">
            <a:prstTxWarp prst="textNoShape">
              <a:avLst/>
            </a:prstTxWarp>
          </a:bodyPr>
          <a:lstStyle/>
          <a:p>
            <a:pPr lvl="0"/>
            <a:r>
              <a:rPr lang="en-US"/>
              <a:t>Slide Title Goes Here</a:t>
            </a:r>
          </a:p>
        </p:txBody>
      </p:sp>
      <p:sp>
        <p:nvSpPr>
          <p:cNvPr id="1027" name="Text Placeholder 2"/>
          <p:cNvSpPr>
            <a:spLocks noGrp="1"/>
          </p:cNvSpPr>
          <p:nvPr>
            <p:ph type="body" idx="1"/>
          </p:nvPr>
        </p:nvSpPr>
        <p:spPr bwMode="auto">
          <a:xfrm>
            <a:off x="793750" y="1600200"/>
            <a:ext cx="743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a:spLocks noChangeArrowheads="1"/>
          </p:cNvSpPr>
          <p:nvPr/>
        </p:nvSpPr>
        <p:spPr bwMode="black">
          <a:xfrm rot="10800000">
            <a:off x="0" y="0"/>
            <a:ext cx="9144000" cy="177800"/>
          </a:xfrm>
          <a:prstGeom prst="rect">
            <a:avLst/>
          </a:prstGeom>
          <a:gradFill rotWithShape="1">
            <a:gsLst>
              <a:gs pos="0">
                <a:srgbClr val="FBDA05"/>
              </a:gs>
              <a:gs pos="100000">
                <a:srgbClr val="E03B26"/>
              </a:gs>
            </a:gsLst>
            <a:lin ang="0" scaled="1"/>
          </a:gradFill>
          <a:ln w="25400" algn="ctr">
            <a:noFill/>
            <a:miter lim="800000"/>
            <a:headEnd/>
            <a:tailEnd/>
          </a:ln>
        </p:spPr>
        <p:txBody>
          <a:bodyPr rot="10800000"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20"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21"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22"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C8D0A613-0CD9-4B65-B885-7673D53182F8}"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spTree>
    <p:extLst>
      <p:ext uri="{BB962C8B-B14F-4D97-AF65-F5344CB8AC3E}">
        <p14:creationId xmlns:p14="http://schemas.microsoft.com/office/powerpoint/2010/main" val="278971862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Lst>
  <p:transition>
    <p:wipe dir="r"/>
  </p:transition>
  <p:txStyles>
    <p:titleStyle>
      <a:lvl1pPr algn="l" rtl="0" eaLnBrk="0" fontAlgn="base" hangingPunct="0">
        <a:lnSpc>
          <a:spcPct val="90000"/>
        </a:lnSpc>
        <a:spcBef>
          <a:spcPct val="0"/>
        </a:spcBef>
        <a:spcAft>
          <a:spcPct val="0"/>
        </a:spcAft>
        <a:defRPr sz="3000" b="1" kern="1200">
          <a:solidFill>
            <a:schemeClr val="accent1"/>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9pPr>
    </p:titleStyle>
    <p:body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kern="1200">
          <a:solidFill>
            <a:schemeClr val="tx1"/>
          </a:solidFill>
          <a:latin typeface="+mn-lt"/>
          <a:ea typeface="ＭＳ Ｐゴシック" pitchFamily="-111" charset="-128"/>
          <a:cs typeface="ＭＳ Ｐゴシック" pitchFamily="-111" charset="-128"/>
        </a:defRPr>
      </a:lvl1pPr>
      <a:lvl2pPr marL="574675" indent="-117475" algn="l" rtl="0" eaLnBrk="0" fontAlgn="base" hangingPunct="0">
        <a:lnSpc>
          <a:spcPct val="95000"/>
        </a:lnSpc>
        <a:spcBef>
          <a:spcPts val="838"/>
        </a:spcBef>
        <a:spcAft>
          <a:spcPct val="0"/>
        </a:spcAft>
        <a:buFont typeface="Arial" charset="0"/>
        <a:defRPr sz="2000" kern="1200">
          <a:solidFill>
            <a:schemeClr val="tx1"/>
          </a:solidFill>
          <a:latin typeface="+mn-lt"/>
          <a:ea typeface="ＭＳ Ｐゴシック" pitchFamily="-111" charset="-128"/>
          <a:cs typeface="+mn-cs"/>
        </a:defRPr>
      </a:lvl2pPr>
      <a:lvl3pPr marL="914400" algn="l" rtl="0" eaLnBrk="0" fontAlgn="base" hangingPunct="0">
        <a:lnSpc>
          <a:spcPct val="95000"/>
        </a:lnSpc>
        <a:spcBef>
          <a:spcPts val="838"/>
        </a:spcBef>
        <a:spcAft>
          <a:spcPct val="0"/>
        </a:spcAft>
        <a:buFont typeface="Arial" charset="0"/>
        <a:defRPr sz="1600" kern="1200">
          <a:solidFill>
            <a:schemeClr val="tx1"/>
          </a:solidFill>
          <a:latin typeface="+mn-lt"/>
          <a:ea typeface="ＭＳ Ｐゴシック" pitchFamily="-111" charset="-128"/>
          <a:cs typeface="+mn-cs"/>
        </a:defRPr>
      </a:lvl3pPr>
      <a:lvl4pPr marL="1252538" indent="1190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4pPr>
      <a:lvl5pPr marL="1608138" indent="2206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3750" y="304800"/>
            <a:ext cx="7435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5720" rIns="82296" bIns="45720" numCol="1" anchor="b" anchorCtr="0" compatLnSpc="1">
            <a:prstTxWarp prst="textNoShape">
              <a:avLst/>
            </a:prstTxWarp>
          </a:bodyPr>
          <a:lstStyle/>
          <a:p>
            <a:pPr lvl="0"/>
            <a:r>
              <a:rPr lang="en-US"/>
              <a:t>Slide Title Goes Here</a:t>
            </a:r>
          </a:p>
        </p:txBody>
      </p:sp>
      <p:sp>
        <p:nvSpPr>
          <p:cNvPr id="1027" name="Text Placeholder 2"/>
          <p:cNvSpPr>
            <a:spLocks noGrp="1"/>
          </p:cNvSpPr>
          <p:nvPr>
            <p:ph type="body" idx="1"/>
          </p:nvPr>
        </p:nvSpPr>
        <p:spPr bwMode="auto">
          <a:xfrm>
            <a:off x="793750" y="1600200"/>
            <a:ext cx="743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a:spLocks noChangeArrowheads="1"/>
          </p:cNvSpPr>
          <p:nvPr/>
        </p:nvSpPr>
        <p:spPr bwMode="black">
          <a:xfrm rot="10800000">
            <a:off x="0" y="0"/>
            <a:ext cx="9144000" cy="177800"/>
          </a:xfrm>
          <a:prstGeom prst="rect">
            <a:avLst/>
          </a:prstGeom>
          <a:gradFill rotWithShape="1">
            <a:gsLst>
              <a:gs pos="0">
                <a:srgbClr val="FBDA05"/>
              </a:gs>
              <a:gs pos="100000">
                <a:srgbClr val="E03B26"/>
              </a:gs>
            </a:gsLst>
            <a:lin ang="0" scaled="1"/>
          </a:gradFill>
          <a:ln w="25400" algn="ctr">
            <a:noFill/>
            <a:miter lim="800000"/>
            <a:headEnd/>
            <a:tailEnd/>
          </a:ln>
        </p:spPr>
        <p:txBody>
          <a:bodyPr rot="10800000"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20"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21"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22"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C8D0A613-0CD9-4B65-B885-7673D53182F8}"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spTree>
    <p:extLst>
      <p:ext uri="{BB962C8B-B14F-4D97-AF65-F5344CB8AC3E}">
        <p14:creationId xmlns:p14="http://schemas.microsoft.com/office/powerpoint/2010/main" val="275631698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Lst>
  <p:transition>
    <p:wipe dir="r"/>
  </p:transition>
  <p:txStyles>
    <p:titleStyle>
      <a:lvl1pPr algn="l" rtl="0" eaLnBrk="0" fontAlgn="base" hangingPunct="0">
        <a:lnSpc>
          <a:spcPct val="90000"/>
        </a:lnSpc>
        <a:spcBef>
          <a:spcPct val="0"/>
        </a:spcBef>
        <a:spcAft>
          <a:spcPct val="0"/>
        </a:spcAft>
        <a:defRPr sz="3000" b="1" kern="1200">
          <a:solidFill>
            <a:schemeClr val="accent1"/>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9pPr>
    </p:titleStyle>
    <p:body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kern="1200">
          <a:solidFill>
            <a:schemeClr val="tx1"/>
          </a:solidFill>
          <a:latin typeface="+mn-lt"/>
          <a:ea typeface="ＭＳ Ｐゴシック" pitchFamily="-111" charset="-128"/>
          <a:cs typeface="ＭＳ Ｐゴシック" pitchFamily="-111" charset="-128"/>
        </a:defRPr>
      </a:lvl1pPr>
      <a:lvl2pPr marL="574675" indent="-117475" algn="l" rtl="0" eaLnBrk="0" fontAlgn="base" hangingPunct="0">
        <a:lnSpc>
          <a:spcPct val="95000"/>
        </a:lnSpc>
        <a:spcBef>
          <a:spcPts val="838"/>
        </a:spcBef>
        <a:spcAft>
          <a:spcPct val="0"/>
        </a:spcAft>
        <a:buFont typeface="Arial" charset="0"/>
        <a:defRPr sz="2000" kern="1200">
          <a:solidFill>
            <a:schemeClr val="tx1"/>
          </a:solidFill>
          <a:latin typeface="+mn-lt"/>
          <a:ea typeface="ＭＳ Ｐゴシック" pitchFamily="-111" charset="-128"/>
          <a:cs typeface="+mn-cs"/>
        </a:defRPr>
      </a:lvl2pPr>
      <a:lvl3pPr marL="914400" algn="l" rtl="0" eaLnBrk="0" fontAlgn="base" hangingPunct="0">
        <a:lnSpc>
          <a:spcPct val="95000"/>
        </a:lnSpc>
        <a:spcBef>
          <a:spcPts val="838"/>
        </a:spcBef>
        <a:spcAft>
          <a:spcPct val="0"/>
        </a:spcAft>
        <a:buFont typeface="Arial" charset="0"/>
        <a:defRPr sz="1600" kern="1200">
          <a:solidFill>
            <a:schemeClr val="tx1"/>
          </a:solidFill>
          <a:latin typeface="+mn-lt"/>
          <a:ea typeface="ＭＳ Ｐゴシック" pitchFamily="-111" charset="-128"/>
          <a:cs typeface="+mn-cs"/>
        </a:defRPr>
      </a:lvl3pPr>
      <a:lvl4pPr marL="1252538" indent="1190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4pPr>
      <a:lvl5pPr marL="1608138" indent="2206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3750" y="304800"/>
            <a:ext cx="7435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5720" rIns="82296" bIns="45720" numCol="1" anchor="b" anchorCtr="0" compatLnSpc="1">
            <a:prstTxWarp prst="textNoShape">
              <a:avLst/>
            </a:prstTxWarp>
          </a:bodyPr>
          <a:lstStyle/>
          <a:p>
            <a:pPr lvl="0"/>
            <a:r>
              <a:rPr lang="en-US"/>
              <a:t>Slide Title Goes Here</a:t>
            </a:r>
          </a:p>
        </p:txBody>
      </p:sp>
      <p:sp>
        <p:nvSpPr>
          <p:cNvPr id="1027" name="Text Placeholder 2"/>
          <p:cNvSpPr>
            <a:spLocks noGrp="1"/>
          </p:cNvSpPr>
          <p:nvPr>
            <p:ph type="body" idx="1"/>
          </p:nvPr>
        </p:nvSpPr>
        <p:spPr bwMode="auto">
          <a:xfrm>
            <a:off x="793750" y="1600200"/>
            <a:ext cx="743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a:spLocks noChangeArrowheads="1"/>
          </p:cNvSpPr>
          <p:nvPr/>
        </p:nvSpPr>
        <p:spPr bwMode="black">
          <a:xfrm rot="10800000">
            <a:off x="0" y="0"/>
            <a:ext cx="9144000" cy="177800"/>
          </a:xfrm>
          <a:prstGeom prst="rect">
            <a:avLst/>
          </a:prstGeom>
          <a:gradFill rotWithShape="1">
            <a:gsLst>
              <a:gs pos="0">
                <a:srgbClr val="FBDA05"/>
              </a:gs>
              <a:gs pos="100000">
                <a:srgbClr val="E03B26"/>
              </a:gs>
            </a:gsLst>
            <a:lin ang="0" scaled="1"/>
          </a:gradFill>
          <a:ln w="25400" algn="ctr">
            <a:noFill/>
            <a:miter lim="800000"/>
            <a:headEnd/>
            <a:tailEnd/>
          </a:ln>
        </p:spPr>
        <p:txBody>
          <a:bodyPr rot="10800000"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20"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21"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22"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C8D0A613-0CD9-4B65-B885-7673D53182F8}"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spTree>
    <p:extLst>
      <p:ext uri="{BB962C8B-B14F-4D97-AF65-F5344CB8AC3E}">
        <p14:creationId xmlns:p14="http://schemas.microsoft.com/office/powerpoint/2010/main" val="18946775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Lst>
  <p:transition>
    <p:wipe dir="r"/>
  </p:transition>
  <p:txStyles>
    <p:titleStyle>
      <a:lvl1pPr algn="l" rtl="0" eaLnBrk="0" fontAlgn="base" hangingPunct="0">
        <a:lnSpc>
          <a:spcPct val="90000"/>
        </a:lnSpc>
        <a:spcBef>
          <a:spcPct val="0"/>
        </a:spcBef>
        <a:spcAft>
          <a:spcPct val="0"/>
        </a:spcAft>
        <a:defRPr sz="3000" b="1" kern="1200">
          <a:solidFill>
            <a:schemeClr val="accent1"/>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9pPr>
    </p:titleStyle>
    <p:body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kern="1200">
          <a:solidFill>
            <a:schemeClr val="tx1"/>
          </a:solidFill>
          <a:latin typeface="+mn-lt"/>
          <a:ea typeface="ＭＳ Ｐゴシック" pitchFamily="-111" charset="-128"/>
          <a:cs typeface="ＭＳ Ｐゴシック" pitchFamily="-111" charset="-128"/>
        </a:defRPr>
      </a:lvl1pPr>
      <a:lvl2pPr marL="574675" indent="-117475" algn="l" rtl="0" eaLnBrk="0" fontAlgn="base" hangingPunct="0">
        <a:lnSpc>
          <a:spcPct val="95000"/>
        </a:lnSpc>
        <a:spcBef>
          <a:spcPts val="838"/>
        </a:spcBef>
        <a:spcAft>
          <a:spcPct val="0"/>
        </a:spcAft>
        <a:buFont typeface="Arial" charset="0"/>
        <a:defRPr sz="2000" kern="1200">
          <a:solidFill>
            <a:schemeClr val="tx1"/>
          </a:solidFill>
          <a:latin typeface="+mn-lt"/>
          <a:ea typeface="ＭＳ Ｐゴシック" pitchFamily="-111" charset="-128"/>
          <a:cs typeface="+mn-cs"/>
        </a:defRPr>
      </a:lvl2pPr>
      <a:lvl3pPr marL="914400" algn="l" rtl="0" eaLnBrk="0" fontAlgn="base" hangingPunct="0">
        <a:lnSpc>
          <a:spcPct val="95000"/>
        </a:lnSpc>
        <a:spcBef>
          <a:spcPts val="838"/>
        </a:spcBef>
        <a:spcAft>
          <a:spcPct val="0"/>
        </a:spcAft>
        <a:buFont typeface="Arial" charset="0"/>
        <a:defRPr sz="1600" kern="1200">
          <a:solidFill>
            <a:schemeClr val="tx1"/>
          </a:solidFill>
          <a:latin typeface="+mn-lt"/>
          <a:ea typeface="ＭＳ Ｐゴシック" pitchFamily="-111" charset="-128"/>
          <a:cs typeface="+mn-cs"/>
        </a:defRPr>
      </a:lvl3pPr>
      <a:lvl4pPr marL="1252538" indent="1190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4pPr>
      <a:lvl5pPr marL="1608138" indent="2206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3750" y="304800"/>
            <a:ext cx="7435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5720" rIns="82296" bIns="45720" numCol="1" anchor="b" anchorCtr="0" compatLnSpc="1">
            <a:prstTxWarp prst="textNoShape">
              <a:avLst/>
            </a:prstTxWarp>
          </a:bodyPr>
          <a:lstStyle/>
          <a:p>
            <a:pPr lvl="0"/>
            <a:r>
              <a:rPr lang="en-US"/>
              <a:t>Slide Title Goes Here</a:t>
            </a:r>
          </a:p>
        </p:txBody>
      </p:sp>
      <p:sp>
        <p:nvSpPr>
          <p:cNvPr id="1027" name="Text Placeholder 2"/>
          <p:cNvSpPr>
            <a:spLocks noGrp="1"/>
          </p:cNvSpPr>
          <p:nvPr>
            <p:ph type="body" idx="1"/>
          </p:nvPr>
        </p:nvSpPr>
        <p:spPr bwMode="auto">
          <a:xfrm>
            <a:off x="793750" y="1600200"/>
            <a:ext cx="743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a:spLocks noChangeArrowheads="1"/>
          </p:cNvSpPr>
          <p:nvPr/>
        </p:nvSpPr>
        <p:spPr bwMode="black">
          <a:xfrm rot="10800000">
            <a:off x="0" y="0"/>
            <a:ext cx="9144000" cy="177800"/>
          </a:xfrm>
          <a:prstGeom prst="rect">
            <a:avLst/>
          </a:prstGeom>
          <a:gradFill rotWithShape="1">
            <a:gsLst>
              <a:gs pos="0">
                <a:srgbClr val="FBDA05"/>
              </a:gs>
              <a:gs pos="100000">
                <a:srgbClr val="E03B26"/>
              </a:gs>
            </a:gsLst>
            <a:lin ang="0" scaled="1"/>
          </a:gradFill>
          <a:ln w="25400" algn="ctr">
            <a:noFill/>
            <a:miter lim="800000"/>
            <a:headEnd/>
            <a:tailEnd/>
          </a:ln>
        </p:spPr>
        <p:txBody>
          <a:bodyPr rot="10800000" wrap="none" anchor="ctr"/>
          <a:lstStyle/>
          <a:p>
            <a:pPr algn="ctr" eaLnBrk="0" fontAlgn="base" hangingPunct="0">
              <a:lnSpc>
                <a:spcPct val="90000"/>
              </a:lnSpc>
              <a:spcBef>
                <a:spcPct val="0"/>
              </a:spcBef>
              <a:spcAft>
                <a:spcPct val="0"/>
              </a:spcAft>
              <a:defRPr/>
            </a:pPr>
            <a:endParaRPr lang="en-US" sz="2400" baseline="-25000">
              <a:solidFill>
                <a:prstClr val="black"/>
              </a:solidFill>
              <a:ea typeface="ＭＳ Ｐゴシック" pitchFamily="34" charset="-128"/>
            </a:endParaRPr>
          </a:p>
        </p:txBody>
      </p:sp>
      <p:sp>
        <p:nvSpPr>
          <p:cNvPr id="19" name="Rectangle 4"/>
          <p:cNvSpPr>
            <a:spLocks noChangeArrowheads="1"/>
          </p:cNvSpPr>
          <p:nvPr userDrawn="1"/>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fontAlgn="base">
              <a:spcBef>
                <a:spcPct val="0"/>
              </a:spcBef>
              <a:spcAft>
                <a:spcPct val="0"/>
              </a:spcAft>
              <a:defRPr/>
            </a:pPr>
            <a:r>
              <a:rPr lang="en-US" sz="700">
                <a:solidFill>
                  <a:srgbClr val="8E8E95"/>
                </a:solidFill>
                <a:ea typeface="ＭＳ Ｐゴシック" pitchFamily="34" charset="-128"/>
              </a:rPr>
              <a:t>© 2010 Cisco and/or its affiliates. All rights reserved.</a:t>
            </a:r>
          </a:p>
        </p:txBody>
      </p:sp>
      <p:sp>
        <p:nvSpPr>
          <p:cNvPr id="20" name="Rectangle 5"/>
          <p:cNvSpPr>
            <a:spLocks noChangeArrowheads="1"/>
          </p:cNvSpPr>
          <p:nvPr userDrawn="1"/>
        </p:nvSpPr>
        <p:spPr bwMode="ltGray">
          <a:xfrm>
            <a:off x="4768850" y="66341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kern="0" dirty="0">
                <a:solidFill>
                  <a:srgbClr val="8E8E95"/>
                </a:solidFill>
                <a:ea typeface="ＭＳ Ｐゴシック" pitchFamily="-110" charset="-128"/>
              </a:rPr>
              <a:t>Cisco Public</a:t>
            </a:r>
          </a:p>
        </p:txBody>
      </p:sp>
      <p:sp>
        <p:nvSpPr>
          <p:cNvPr id="21" name="Rectangle 6"/>
          <p:cNvSpPr>
            <a:spLocks noChangeArrowheads="1"/>
          </p:cNvSpPr>
          <p:nvPr userDrawn="1"/>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a:defRPr/>
            </a:pPr>
            <a:r>
              <a:rPr lang="en-US" sz="700" kern="0" dirty="0">
                <a:solidFill>
                  <a:srgbClr val="8E8E95"/>
                </a:solidFill>
                <a:ea typeface="ＭＳ Ｐゴシック" pitchFamily="-110" charset="-128"/>
              </a:rPr>
              <a:t>BRKRST-2332_c1</a:t>
            </a:r>
          </a:p>
        </p:txBody>
      </p:sp>
      <p:sp>
        <p:nvSpPr>
          <p:cNvPr id="22"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base">
              <a:spcBef>
                <a:spcPct val="0"/>
              </a:spcBef>
              <a:spcAft>
                <a:spcPct val="0"/>
              </a:spcAft>
              <a:defRPr/>
            </a:pPr>
            <a:fld id="{C8D0A613-0CD9-4B65-B885-7673D53182F8}" type="slidenum">
              <a:rPr lang="en-US" sz="1000">
                <a:solidFill>
                  <a:srgbClr val="8E8E95"/>
                </a:solidFill>
                <a:ea typeface="ＭＳ Ｐゴシック" pitchFamily="34" charset="-128"/>
              </a:rPr>
              <a:pPr algn="r" defTabSz="814388" fontAlgn="base">
                <a:spcBef>
                  <a:spcPct val="0"/>
                </a:spcBef>
                <a:spcAft>
                  <a:spcPct val="0"/>
                </a:spcAft>
                <a:defRPr/>
              </a:pPr>
              <a:t>‹#›</a:t>
            </a:fld>
            <a:endParaRPr lang="en-US" sz="1000">
              <a:solidFill>
                <a:srgbClr val="8E8E95"/>
              </a:solidFill>
              <a:ea typeface="ＭＳ Ｐゴシック" pitchFamily="34" charset="-128"/>
            </a:endParaRPr>
          </a:p>
        </p:txBody>
      </p:sp>
    </p:spTree>
    <p:extLst>
      <p:ext uri="{BB962C8B-B14F-4D97-AF65-F5344CB8AC3E}">
        <p14:creationId xmlns:p14="http://schemas.microsoft.com/office/powerpoint/2010/main" val="311312271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Lst>
  <p:transition>
    <p:wipe dir="r"/>
  </p:transition>
  <p:txStyles>
    <p:titleStyle>
      <a:lvl1pPr algn="l" rtl="0" eaLnBrk="0" fontAlgn="base" hangingPunct="0">
        <a:lnSpc>
          <a:spcPct val="90000"/>
        </a:lnSpc>
        <a:spcBef>
          <a:spcPct val="0"/>
        </a:spcBef>
        <a:spcAft>
          <a:spcPct val="0"/>
        </a:spcAft>
        <a:defRPr sz="3000" b="1" kern="1200">
          <a:solidFill>
            <a:schemeClr val="accent1"/>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3000" b="1">
          <a:solidFill>
            <a:schemeClr val="accent1"/>
          </a:solidFill>
          <a:latin typeface="Arial" pitchFamily="-111" charset="0"/>
          <a:ea typeface="ＭＳ Ｐゴシック" pitchFamily="-111" charset="-128"/>
          <a:cs typeface="ＭＳ Ｐゴシック" pitchFamily="-111" charset="-128"/>
        </a:defRPr>
      </a:lvl9pPr>
    </p:titleStyle>
    <p:body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kern="1200">
          <a:solidFill>
            <a:schemeClr val="tx1"/>
          </a:solidFill>
          <a:latin typeface="+mn-lt"/>
          <a:ea typeface="ＭＳ Ｐゴシック" pitchFamily="-111" charset="-128"/>
          <a:cs typeface="ＭＳ Ｐゴシック" pitchFamily="-111" charset="-128"/>
        </a:defRPr>
      </a:lvl1pPr>
      <a:lvl2pPr marL="574675" indent="-117475" algn="l" rtl="0" eaLnBrk="0" fontAlgn="base" hangingPunct="0">
        <a:lnSpc>
          <a:spcPct val="95000"/>
        </a:lnSpc>
        <a:spcBef>
          <a:spcPts val="838"/>
        </a:spcBef>
        <a:spcAft>
          <a:spcPct val="0"/>
        </a:spcAft>
        <a:buFont typeface="Arial" charset="0"/>
        <a:defRPr sz="2000" kern="1200">
          <a:solidFill>
            <a:schemeClr val="tx1"/>
          </a:solidFill>
          <a:latin typeface="+mn-lt"/>
          <a:ea typeface="ＭＳ Ｐゴシック" pitchFamily="-111" charset="-128"/>
          <a:cs typeface="+mn-cs"/>
        </a:defRPr>
      </a:lvl2pPr>
      <a:lvl3pPr marL="914400" algn="l" rtl="0" eaLnBrk="0" fontAlgn="base" hangingPunct="0">
        <a:lnSpc>
          <a:spcPct val="95000"/>
        </a:lnSpc>
        <a:spcBef>
          <a:spcPts val="838"/>
        </a:spcBef>
        <a:spcAft>
          <a:spcPct val="0"/>
        </a:spcAft>
        <a:buFont typeface="Arial" charset="0"/>
        <a:defRPr sz="1600" kern="1200">
          <a:solidFill>
            <a:schemeClr val="tx1"/>
          </a:solidFill>
          <a:latin typeface="+mn-lt"/>
          <a:ea typeface="ＭＳ Ｐゴシック" pitchFamily="-111" charset="-128"/>
          <a:cs typeface="+mn-cs"/>
        </a:defRPr>
      </a:lvl3pPr>
      <a:lvl4pPr marL="1252538" indent="1190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4pPr>
      <a:lvl5pPr marL="1608138" indent="220663" algn="l" rtl="0" eaLnBrk="0" fontAlgn="base" hangingPunct="0">
        <a:lnSpc>
          <a:spcPct val="95000"/>
        </a:lnSpc>
        <a:spcBef>
          <a:spcPts val="838"/>
        </a:spcBef>
        <a:spcAft>
          <a:spcPct val="0"/>
        </a:spcAft>
        <a:buFont typeface="Arial" charset="0"/>
        <a:defRPr sz="12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4.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42.wmf"/></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42.wmf"/></Relationships>
</file>

<file path=ppt/slides/_rels/slide11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42.w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9.xml"/><Relationship Id="rId1" Type="http://schemas.openxmlformats.org/officeDocument/2006/relationships/slideLayout" Target="../slideLayouts/slideLayout14.xml"/><Relationship Id="rId4" Type="http://schemas.openxmlformats.org/officeDocument/2006/relationships/image" Target="../media/image42.wmf"/></Relationships>
</file>

<file path=ppt/slides/_rels/slide11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42.wmf"/></Relationships>
</file>

<file path=ppt/slides/_rels/slide11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1.xml"/><Relationship Id="rId1" Type="http://schemas.openxmlformats.org/officeDocument/2006/relationships/slideLayout" Target="../slideLayouts/slideLayout4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4.xml"/><Relationship Id="rId1" Type="http://schemas.openxmlformats.org/officeDocument/2006/relationships/slideLayout" Target="../slideLayouts/slideLayout4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6.xml"/><Relationship Id="rId1" Type="http://schemas.openxmlformats.org/officeDocument/2006/relationships/slideLayout" Target="../slideLayouts/slideLayout4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8.xml"/><Relationship Id="rId1" Type="http://schemas.openxmlformats.org/officeDocument/2006/relationships/slideLayout" Target="../slideLayouts/slideLayout5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89.xml"/><Relationship Id="rId1" Type="http://schemas.openxmlformats.org/officeDocument/2006/relationships/slideLayout" Target="../slideLayouts/slideLayout5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6.xml"/></Relationships>
</file>

<file path=ppt/slides/_rels/slide13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93.xml"/><Relationship Id="rId1" Type="http://schemas.openxmlformats.org/officeDocument/2006/relationships/slideLayout" Target="../slideLayouts/slideLayout5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8.xml"/></Relationships>
</file>

<file path=ppt/slides/_rels/slide14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97.xml"/><Relationship Id="rId1" Type="http://schemas.openxmlformats.org/officeDocument/2006/relationships/slideLayout" Target="../slideLayouts/slideLayout59.xml"/></Relationships>
</file>

<file path=ppt/slides/_rels/slide14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98.xml"/><Relationship Id="rId1" Type="http://schemas.openxmlformats.org/officeDocument/2006/relationships/slideLayout" Target="../slideLayouts/slideLayout60.xml"/></Relationships>
</file>

<file path=ppt/slides/_rels/slide14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99.xml"/><Relationship Id="rId1" Type="http://schemas.openxmlformats.org/officeDocument/2006/relationships/slideLayout" Target="../slideLayouts/slideLayout6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03.xml"/><Relationship Id="rId1" Type="http://schemas.openxmlformats.org/officeDocument/2006/relationships/slideLayout" Target="../slideLayouts/slideLayout63.xml"/><Relationship Id="rId4" Type="http://schemas.openxmlformats.org/officeDocument/2006/relationships/image" Target="../media/image39.wmf"/></Relationships>
</file>

<file path=ppt/slides/_rels/slide14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04.xml"/><Relationship Id="rId1" Type="http://schemas.openxmlformats.org/officeDocument/2006/relationships/slideLayout" Target="../slideLayouts/slideLayout64.xml"/><Relationship Id="rId4" Type="http://schemas.openxmlformats.org/officeDocument/2006/relationships/image" Target="../media/image39.wmf"/></Relationships>
</file>

<file path=ppt/slides/_rels/slide14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05.xml"/><Relationship Id="rId1" Type="http://schemas.openxmlformats.org/officeDocument/2006/relationships/slideLayout" Target="../slideLayouts/slideLayout65.xml"/><Relationship Id="rId4" Type="http://schemas.openxmlformats.org/officeDocument/2006/relationships/image" Target="../media/image39.wmf"/></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06.xml"/><Relationship Id="rId1" Type="http://schemas.openxmlformats.org/officeDocument/2006/relationships/slideLayout" Target="../slideLayouts/slideLayout66.xml"/><Relationship Id="rId4" Type="http://schemas.openxmlformats.org/officeDocument/2006/relationships/image" Target="../media/image39.wmf"/></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9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1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7.xml"/></Relationships>
</file>

<file path=ppt/slides/_rels/slide15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10.xml"/><Relationship Id="rId1" Type="http://schemas.openxmlformats.org/officeDocument/2006/relationships/slideLayout" Target="../slideLayouts/slideLayout6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5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5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16.xml"/><Relationship Id="rId1" Type="http://schemas.openxmlformats.org/officeDocument/2006/relationships/slideLayout" Target="../slideLayouts/slideLayout157.xml"/></Relationships>
</file>

<file path=ppt/slides/_rels/slide16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17.xml"/><Relationship Id="rId1" Type="http://schemas.openxmlformats.org/officeDocument/2006/relationships/slideLayout" Target="../slideLayouts/slideLayout157.xml"/></Relationships>
</file>

<file path=ppt/slides/_rels/slide16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18.xml"/><Relationship Id="rId1" Type="http://schemas.openxmlformats.org/officeDocument/2006/relationships/slideLayout" Target="../slideLayouts/slideLayout15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60.xml"/></Relationships>
</file>

<file path=ppt/slides/_rels/slide16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20.xml"/><Relationship Id="rId1" Type="http://schemas.openxmlformats.org/officeDocument/2006/relationships/slideLayout" Target="../slideLayouts/slideLayout15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5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5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8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59.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0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26.xml"/><Relationship Id="rId1" Type="http://schemas.openxmlformats.org/officeDocument/2006/relationships/slideLayout" Target="../slideLayouts/slideLayout157.xml"/></Relationships>
</file>

<file path=ppt/slides/_rels/slide17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27.xml"/><Relationship Id="rId1" Type="http://schemas.openxmlformats.org/officeDocument/2006/relationships/slideLayout" Target="../slideLayouts/slideLayout15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5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57.xml"/></Relationships>
</file>

<file path=ppt/slides/_rels/slide1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0.xml"/><Relationship Id="rId1" Type="http://schemas.openxmlformats.org/officeDocument/2006/relationships/slideLayout" Target="../slideLayouts/slideLayout30.xml"/></Relationships>
</file>

<file path=ppt/slides/_rels/slide17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14.xml"/><Relationship Id="rId4" Type="http://schemas.openxmlformats.org/officeDocument/2006/relationships/image" Target="../media/image31.wmf"/></Relationships>
</file>

<file path=ppt/slides/_rels/slide17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31.xml"/><Relationship Id="rId1" Type="http://schemas.openxmlformats.org/officeDocument/2006/relationships/slideLayout" Target="../slideLayouts/slideLayout28.xml"/><Relationship Id="rId5" Type="http://schemas.openxmlformats.org/officeDocument/2006/relationships/image" Target="../media/image31.wmf"/><Relationship Id="rId4" Type="http://schemas.openxmlformats.org/officeDocument/2006/relationships/image" Target="../media/image46.wmf"/></Relationships>
</file>

<file path=ppt/slides/_rels/slide17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32.xml"/><Relationship Id="rId1" Type="http://schemas.openxmlformats.org/officeDocument/2006/relationships/slideLayout" Target="../slideLayouts/slideLayout29.xml"/><Relationship Id="rId5" Type="http://schemas.openxmlformats.org/officeDocument/2006/relationships/image" Target="../media/image31.wmf"/><Relationship Id="rId4" Type="http://schemas.openxmlformats.org/officeDocument/2006/relationships/image" Target="../media/image4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33.xml"/><Relationship Id="rId1" Type="http://schemas.openxmlformats.org/officeDocument/2006/relationships/slideLayout" Target="../slideLayouts/slideLayout28.xml"/><Relationship Id="rId5" Type="http://schemas.openxmlformats.org/officeDocument/2006/relationships/image" Target="../media/image31.wmf"/><Relationship Id="rId4" Type="http://schemas.openxmlformats.org/officeDocument/2006/relationships/image" Target="../media/image46.wmf"/></Relationships>
</file>

<file path=ppt/slides/_rels/slide18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34.xml"/><Relationship Id="rId1" Type="http://schemas.openxmlformats.org/officeDocument/2006/relationships/slideLayout" Target="../slideLayouts/slideLayout28.xml"/><Relationship Id="rId5" Type="http://schemas.openxmlformats.org/officeDocument/2006/relationships/image" Target="../media/image31.wmf"/><Relationship Id="rId4" Type="http://schemas.openxmlformats.org/officeDocument/2006/relationships/image" Target="../media/image46.wmf"/></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2.wmf"/></Relationships>
</file>

<file path=ppt/slides/_rels/slide4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35.wmf"/><Relationship Id="rId4" Type="http://schemas.openxmlformats.org/officeDocument/2006/relationships/image" Target="../media/image37.wmf"/></Relationships>
</file>

<file path=ppt/slides/_rels/slide7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5.wmf"/></Relationships>
</file>

<file path=ppt/slides/_rels/slide7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5.wmf"/></Relationships>
</file>

<file path=ppt/slides/_rels/slide7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5.w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35.wmf"/></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9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4.xml"/></Relationships>
</file>

<file path=ppt/slides/_rels/slide9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6.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4337050"/>
            <a:ext cx="8493125" cy="996950"/>
          </a:xfrm>
        </p:spPr>
        <p:txBody>
          <a:bodyPr anchor="ctr"/>
          <a:lstStyle/>
          <a:p>
            <a:pPr algn="ctr" eaLnBrk="1" hangingPunct="1"/>
            <a:r>
              <a:rPr lang="en-US" dirty="0"/>
              <a:t>MPLS Layer 3 </a:t>
            </a:r>
            <a:r>
              <a:rPr lang="en-US" dirty="0" err="1"/>
              <a:t>VPNs</a:t>
            </a:r>
            <a:endParaRPr lang="en-US" dirty="0"/>
          </a:p>
        </p:txBody>
      </p:sp>
      <p:sp>
        <p:nvSpPr>
          <p:cNvPr id="4099" name="Rectangle 3"/>
          <p:cNvSpPr>
            <a:spLocks noChangeArrowheads="1"/>
          </p:cNvSpPr>
          <p:nvPr/>
        </p:nvSpPr>
        <p:spPr bwMode="auto">
          <a:xfrm>
            <a:off x="0" y="0"/>
            <a:ext cx="9144000" cy="238125"/>
          </a:xfrm>
          <a:prstGeom prst="rect">
            <a:avLst/>
          </a:prstGeom>
          <a:solidFill>
            <a:schemeClr val="bg1"/>
          </a:solidFill>
          <a:ln w="9525" algn="ctr">
            <a:noFill/>
            <a:miter lim="800000"/>
            <a:headEnd/>
            <a:tailEnd/>
          </a:ln>
        </p:spPr>
        <p:txBody>
          <a:bodyPr wrap="none" lIns="82124" tIns="41061" rIns="82124" bIns="41061" anchor="ctr">
            <a:spAutoFit/>
          </a:bodyPr>
          <a:lstStyle/>
          <a:p>
            <a:pPr algn="r" eaLnBrk="0" fontAlgn="base" hangingPunct="0">
              <a:lnSpc>
                <a:spcPct val="90000"/>
              </a:lnSpc>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934934117"/>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p:txBody>
          <a:bodyPr/>
          <a:lstStyle/>
          <a:p>
            <a:r>
              <a:rPr lang="en-US" dirty="0">
                <a:solidFill>
                  <a:srgbClr val="0070C0"/>
                </a:solidFill>
              </a:rPr>
              <a:t>PE Router Architecture</a:t>
            </a:r>
          </a:p>
        </p:txBody>
      </p:sp>
      <p:pic>
        <p:nvPicPr>
          <p:cNvPr id="678915" name="Picture 3" descr="020G_517"/>
          <p:cNvPicPr>
            <a:picLocks noChangeAspect="1" noChangeArrowheads="1"/>
          </p:cNvPicPr>
          <p:nvPr/>
        </p:nvPicPr>
        <p:blipFill>
          <a:blip r:embed="rId2"/>
          <a:srcRect/>
          <a:stretch>
            <a:fillRect/>
          </a:stretch>
        </p:blipFill>
        <p:spPr bwMode="auto">
          <a:xfrm>
            <a:off x="762000" y="1717675"/>
            <a:ext cx="7389813" cy="4378325"/>
          </a:xfrm>
          <a:prstGeom prst="rect">
            <a:avLst/>
          </a:prstGeom>
          <a:noFill/>
        </p:spPr>
      </p:pic>
    </p:spTree>
    <p:extLst>
      <p:ext uri="{BB962C8B-B14F-4D97-AF65-F5344CB8AC3E}">
        <p14:creationId xmlns:p14="http://schemas.microsoft.com/office/powerpoint/2010/main" val="40262835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title"/>
          </p:nvPr>
        </p:nvSpPr>
        <p:spPr>
          <a:xfrm>
            <a:off x="793750" y="304800"/>
            <a:ext cx="7435850" cy="838200"/>
          </a:xfrm>
        </p:spPr>
        <p:txBody>
          <a:bodyPr>
            <a:normAutofit/>
          </a:bodyPr>
          <a:lstStyle/>
          <a:p>
            <a:r>
              <a:rPr lang="en-US" dirty="0">
                <a:solidFill>
                  <a:srgbClr val="0070C0"/>
                </a:solidFill>
                <a:ea typeface="ＭＳ Ｐゴシック" pitchFamily="34" charset="-128"/>
              </a:rPr>
              <a:t>BGP PE-CE: Site-of-Origin</a:t>
            </a:r>
          </a:p>
        </p:txBody>
      </p:sp>
      <p:sp>
        <p:nvSpPr>
          <p:cNvPr id="55299" name="Rectangle 7"/>
          <p:cNvSpPr>
            <a:spLocks noGrp="1" noChangeArrowheads="1"/>
          </p:cNvSpPr>
          <p:nvPr>
            <p:ph idx="1"/>
          </p:nvPr>
        </p:nvSpPr>
        <p:spPr>
          <a:xfrm>
            <a:off x="793750" y="1600200"/>
            <a:ext cx="7435850" cy="4525963"/>
          </a:xfrm>
        </p:spPr>
        <p:txBody>
          <a:bodyPr/>
          <a:lstStyle/>
          <a:p>
            <a:r>
              <a:rPr lang="en-US" dirty="0">
                <a:ea typeface="ＭＳ Ｐゴシック" pitchFamily="34" charset="-128"/>
              </a:rPr>
              <a:t>In order to solve this loop problem, </a:t>
            </a:r>
            <a:r>
              <a:rPr lang="en-US" dirty="0" err="1">
                <a:ea typeface="ＭＳ Ｐゴシック" pitchFamily="34" charset="-128"/>
              </a:rPr>
              <a:t>SOO</a:t>
            </a:r>
            <a:r>
              <a:rPr lang="en-US" dirty="0">
                <a:ea typeface="ＭＳ Ｐゴシック" pitchFamily="34" charset="-128"/>
              </a:rPr>
              <a:t> was created.</a:t>
            </a:r>
          </a:p>
          <a:p>
            <a:r>
              <a:rPr lang="en-US" dirty="0">
                <a:ea typeface="ＭＳ Ｐゴシック" pitchFamily="34" charset="-128"/>
              </a:rPr>
              <a:t>Site-of-Origin is an extended community attribute that is attached to a route received from a CE router before being advertised into </a:t>
            </a:r>
            <a:r>
              <a:rPr lang="en-US" dirty="0" err="1">
                <a:ea typeface="ＭＳ Ｐゴシック" pitchFamily="34" charset="-128"/>
              </a:rPr>
              <a:t>VPNv4</a:t>
            </a:r>
            <a:r>
              <a:rPr lang="en-US" dirty="0">
                <a:ea typeface="ＭＳ Ｐゴシック" pitchFamily="34" charset="-128"/>
              </a:rPr>
              <a:t> address family.</a:t>
            </a:r>
          </a:p>
          <a:p>
            <a:r>
              <a:rPr lang="en-US" dirty="0">
                <a:ea typeface="ＭＳ Ｐゴシック" pitchFamily="34" charset="-128"/>
              </a:rPr>
              <a:t>The receiving PE router matches the received </a:t>
            </a:r>
            <a:r>
              <a:rPr lang="en-US" dirty="0" err="1">
                <a:ea typeface="ＭＳ Ｐゴシック" pitchFamily="34" charset="-128"/>
              </a:rPr>
              <a:t>SOO</a:t>
            </a:r>
            <a:r>
              <a:rPr lang="en-US" dirty="0">
                <a:ea typeface="ＭＳ Ｐゴシック" pitchFamily="34" charset="-128"/>
              </a:rPr>
              <a:t> value with the one configured locally.</a:t>
            </a:r>
          </a:p>
          <a:p>
            <a:r>
              <a:rPr lang="en-US" dirty="0">
                <a:ea typeface="ＭＳ Ｐゴシック" pitchFamily="34" charset="-128"/>
              </a:rPr>
              <a:t>If the values match, receiving PE doesn’t send that route update to the connected CE.</a:t>
            </a:r>
          </a:p>
          <a:p>
            <a:r>
              <a:rPr lang="en-US" dirty="0" err="1">
                <a:ea typeface="ＭＳ Ｐゴシック" pitchFamily="34" charset="-128"/>
              </a:rPr>
              <a:t>SOO</a:t>
            </a:r>
            <a:r>
              <a:rPr lang="en-US" dirty="0">
                <a:ea typeface="ＭＳ Ｐゴシック" pitchFamily="34" charset="-128"/>
              </a:rPr>
              <a:t> is configured per neighbor.</a:t>
            </a:r>
          </a:p>
        </p:txBody>
      </p:sp>
    </p:spTree>
    <p:extLst>
      <p:ext uri="{BB962C8B-B14F-4D97-AF65-F5344CB8AC3E}">
        <p14:creationId xmlns:p14="http://schemas.microsoft.com/office/powerpoint/2010/main" val="2517724901"/>
      </p:ext>
    </p:extLst>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BGP PE-CE: Site-of-Origin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077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606539"/>
      </p:ext>
    </p:extLst>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white">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a:endParaRPr lang="en-US" dirty="0">
              <a:solidFill>
                <a:srgbClr val="000000"/>
              </a:solidFill>
            </a:endParaRPr>
          </a:p>
        </p:txBody>
      </p:sp>
      <p:sp>
        <p:nvSpPr>
          <p:cNvPr id="7171" name="Rectangle 3"/>
          <p:cNvSpPr>
            <a:spLocks noChangeArrowheads="1"/>
          </p:cNvSpPr>
          <p:nvPr/>
        </p:nvSpPr>
        <p:spPr bwMode="gray">
          <a:xfrm>
            <a:off x="0" y="1922463"/>
            <a:ext cx="3436938"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2" name="Rectangle 4"/>
          <p:cNvSpPr>
            <a:spLocks noChangeArrowheads="1"/>
          </p:cNvSpPr>
          <p:nvPr/>
        </p:nvSpPr>
        <p:spPr bwMode="gray">
          <a:xfrm>
            <a:off x="3665538" y="1938338"/>
            <a:ext cx="5478462"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3" name="Rectangle 5"/>
          <p:cNvSpPr>
            <a:spLocks noChangeArrowheads="1"/>
          </p:cNvSpPr>
          <p:nvPr/>
        </p:nvSpPr>
        <p:spPr bwMode="white">
          <a:xfrm>
            <a:off x="4041775" y="3011488"/>
            <a:ext cx="4508500" cy="830262"/>
          </a:xfrm>
          <a:prstGeom prst="rect">
            <a:avLst/>
          </a:prstGeom>
          <a:noFill/>
          <a:ln w="9525" algn="ctr">
            <a:noFill/>
            <a:miter lim="800000"/>
            <a:headEnd/>
            <a:tailEnd/>
          </a:ln>
        </p:spPr>
        <p:txBody>
          <a:bodyPr lIns="82124" tIns="41061" rIns="82124" bIns="41061" anchor="ctr"/>
          <a:lstStyle/>
          <a:p>
            <a:pPr>
              <a:lnSpc>
                <a:spcPct val="95000"/>
              </a:lnSpc>
            </a:pPr>
            <a:r>
              <a:rPr lang="en-US" sz="3700" dirty="0" err="1">
                <a:solidFill>
                  <a:srgbClr val="FFFFFF"/>
                </a:solidFill>
              </a:rPr>
              <a:t>OSPF</a:t>
            </a:r>
            <a:r>
              <a:rPr lang="en-US" sz="3700" dirty="0">
                <a:solidFill>
                  <a:srgbClr val="FFFFFF"/>
                </a:solidFill>
              </a:rPr>
              <a:t> Routing</a:t>
            </a:r>
          </a:p>
        </p:txBody>
      </p:sp>
      <p:grpSp>
        <p:nvGrpSpPr>
          <p:cNvPr id="7174" name="Group 6"/>
          <p:cNvGrpSpPr>
            <a:grpSpLocks/>
          </p:cNvGrpSpPr>
          <p:nvPr/>
        </p:nvGrpSpPr>
        <p:grpSpPr bwMode="auto">
          <a:xfrm>
            <a:off x="1474788" y="2657475"/>
            <a:ext cx="1270000" cy="1276350"/>
            <a:chOff x="942" y="1524"/>
            <a:chExt cx="1026" cy="1032"/>
          </a:xfrm>
        </p:grpSpPr>
        <p:grpSp>
          <p:nvGrpSpPr>
            <p:cNvPr id="7177" name="Group 7"/>
            <p:cNvGrpSpPr>
              <a:grpSpLocks/>
            </p:cNvGrpSpPr>
            <p:nvPr/>
          </p:nvGrpSpPr>
          <p:grpSpPr bwMode="auto">
            <a:xfrm>
              <a:off x="942" y="1524"/>
              <a:ext cx="210" cy="1032"/>
              <a:chOff x="942" y="1524"/>
              <a:chExt cx="210" cy="1032"/>
            </a:xfrm>
          </p:grpSpPr>
          <p:sp>
            <p:nvSpPr>
              <p:cNvPr id="7186" name="Oval 8"/>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7" name="Oval 9"/>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8" name="Oval 10"/>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8" name="Group 11"/>
            <p:cNvGrpSpPr>
              <a:grpSpLocks/>
            </p:cNvGrpSpPr>
            <p:nvPr/>
          </p:nvGrpSpPr>
          <p:grpSpPr bwMode="auto">
            <a:xfrm>
              <a:off x="1350" y="1524"/>
              <a:ext cx="210" cy="1032"/>
              <a:chOff x="942" y="1524"/>
              <a:chExt cx="210" cy="1032"/>
            </a:xfrm>
          </p:grpSpPr>
          <p:sp>
            <p:nvSpPr>
              <p:cNvPr id="7183" name="Oval 12"/>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4" name="Oval 13"/>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5" name="Oval 14"/>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9" name="Group 15"/>
            <p:cNvGrpSpPr>
              <a:grpSpLocks/>
            </p:cNvGrpSpPr>
            <p:nvPr/>
          </p:nvGrpSpPr>
          <p:grpSpPr bwMode="auto">
            <a:xfrm>
              <a:off x="1758" y="1524"/>
              <a:ext cx="210" cy="1032"/>
              <a:chOff x="942" y="1524"/>
              <a:chExt cx="210" cy="1032"/>
            </a:xfrm>
          </p:grpSpPr>
          <p:sp>
            <p:nvSpPr>
              <p:cNvPr id="7180" name="Oval 16"/>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1" name="Oval 17"/>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2" name="Oval 18"/>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sp>
        <p:nvSpPr>
          <p:cNvPr id="7175" name="Text Box 18"/>
          <p:cNvSpPr txBox="1">
            <a:spLocks noChangeArrowheads="1"/>
          </p:cNvSpPr>
          <p:nvPr/>
        </p:nvSpPr>
        <p:spPr bwMode="white">
          <a:xfrm>
            <a:off x="228600" y="2819400"/>
            <a:ext cx="1253869" cy="861774"/>
          </a:xfrm>
          <a:prstGeom prst="rect">
            <a:avLst/>
          </a:prstGeom>
          <a:noFill/>
          <a:ln w="9525">
            <a:noFill/>
            <a:miter lim="800000"/>
            <a:headEnd/>
            <a:tailEnd/>
          </a:ln>
        </p:spPr>
        <p:txBody>
          <a:bodyPr wrap="none">
            <a:spAutoFit/>
          </a:bodyPr>
          <a:lstStyle/>
          <a:p>
            <a:pPr defTabSz="814388"/>
            <a:r>
              <a:rPr lang="en-US" sz="5000" dirty="0">
                <a:solidFill>
                  <a:srgbClr val="FFFFFF"/>
                </a:solidFill>
                <a:latin typeface="Arial Black" pitchFamily="34" charset="0"/>
                <a:ea typeface="ＭＳ Ｐゴシック" pitchFamily="34" charset="-128"/>
              </a:rPr>
              <a:t>3.4</a:t>
            </a:r>
          </a:p>
        </p:txBody>
      </p:sp>
    </p:spTree>
    <p:extLst>
      <p:ext uri="{BB962C8B-B14F-4D97-AF65-F5344CB8AC3E}">
        <p14:creationId xmlns:p14="http://schemas.microsoft.com/office/powerpoint/2010/main" val="3908149131"/>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793750" y="304800"/>
            <a:ext cx="7435850" cy="838200"/>
          </a:xfrm>
        </p:spPr>
        <p:txBody>
          <a:bodyPr/>
          <a:lstStyle/>
          <a:p>
            <a:r>
              <a:rPr lang="en-US" dirty="0" err="1">
                <a:solidFill>
                  <a:srgbClr val="0070C0"/>
                </a:solidFill>
                <a:ea typeface="ＭＳ Ｐゴシック" pitchFamily="34" charset="-128"/>
              </a:rPr>
              <a:t>OSPF</a:t>
            </a:r>
            <a:r>
              <a:rPr lang="en-US" dirty="0">
                <a:solidFill>
                  <a:srgbClr val="0070C0"/>
                </a:solidFill>
                <a:ea typeface="ＭＳ Ｐゴシック" pitchFamily="34" charset="-128"/>
              </a:rPr>
              <a:t> PE-CE Requirements</a:t>
            </a:r>
          </a:p>
        </p:txBody>
      </p:sp>
      <p:sp>
        <p:nvSpPr>
          <p:cNvPr id="57347" name="Rectangle 5"/>
          <p:cNvSpPr>
            <a:spLocks noGrp="1" noChangeArrowheads="1"/>
          </p:cNvSpPr>
          <p:nvPr>
            <p:ph idx="1"/>
          </p:nvPr>
        </p:nvSpPr>
        <p:spPr>
          <a:xfrm>
            <a:off x="793750" y="1600200"/>
            <a:ext cx="7435850" cy="4525963"/>
          </a:xfrm>
        </p:spPr>
        <p:txBody>
          <a:bodyPr/>
          <a:lstStyle/>
          <a:p>
            <a:r>
              <a:rPr lang="en-US">
                <a:ea typeface="ＭＳ Ｐゴシック" pitchFamily="34" charset="-128"/>
              </a:rPr>
              <a:t>In MPLS-VPN environment, PE Routers are part of the OSPF AREA 0 (SuperBackbone)</a:t>
            </a:r>
          </a:p>
          <a:p>
            <a:r>
              <a:rPr lang="en-US">
                <a:ea typeface="ＭＳ Ｐゴシック" pitchFamily="34" charset="-128"/>
              </a:rPr>
              <a:t>If OSPF Domain has Area 0 routers, then at least one of those MUST be a CE router and MUST have an Area 0 link to at least one PE Router</a:t>
            </a:r>
          </a:p>
          <a:p>
            <a:r>
              <a:rPr lang="en-US">
                <a:ea typeface="ＭＳ Ｐゴシック" pitchFamily="34" charset="-128"/>
              </a:rPr>
              <a:t>PE MUST support one OSPF instance for each OSPF domain to which it attaches </a:t>
            </a:r>
          </a:p>
          <a:p>
            <a:r>
              <a:rPr lang="en-US">
                <a:ea typeface="ＭＳ Ｐゴシック" pitchFamily="34" charset="-128"/>
              </a:rPr>
              <a:t>If PE is running OSPF as its IGP, the instance of OSPF running must be separate and independent from OSPF as PE-CE</a:t>
            </a:r>
          </a:p>
        </p:txBody>
      </p:sp>
    </p:spTree>
    <p:extLst>
      <p:ext uri="{BB962C8B-B14F-4D97-AF65-F5344CB8AC3E}">
        <p14:creationId xmlns:p14="http://schemas.microsoft.com/office/powerpoint/2010/main" val="399622390"/>
      </p:ext>
    </p:extLst>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a:xfrm>
            <a:off x="793750" y="304800"/>
            <a:ext cx="7435850" cy="838200"/>
          </a:xfrm>
        </p:spPr>
        <p:txBody>
          <a:bodyPr>
            <a:normAutofit fontScale="90000"/>
          </a:bodyPr>
          <a:lstStyle/>
          <a:p>
            <a:r>
              <a:rPr lang="en-US" dirty="0" err="1">
                <a:solidFill>
                  <a:srgbClr val="0070C0"/>
                </a:solidFill>
                <a:ea typeface="ＭＳ Ｐゴシック" pitchFamily="34" charset="-128"/>
              </a:rPr>
              <a:t>OSPF</a:t>
            </a:r>
            <a:r>
              <a:rPr lang="en-US" dirty="0">
                <a:solidFill>
                  <a:srgbClr val="0070C0"/>
                </a:solidFill>
                <a:ea typeface="ＭＳ Ｐゴシック" pitchFamily="34" charset="-128"/>
              </a:rPr>
              <a:t> PE-CE—MP-BGP Extensions</a:t>
            </a:r>
          </a:p>
        </p:txBody>
      </p:sp>
      <p:sp>
        <p:nvSpPr>
          <p:cNvPr id="58371" name="Rectangle 7"/>
          <p:cNvSpPr>
            <a:spLocks noGrp="1" noChangeArrowheads="1"/>
          </p:cNvSpPr>
          <p:nvPr>
            <p:ph idx="1"/>
          </p:nvPr>
        </p:nvSpPr>
        <p:spPr>
          <a:xfrm>
            <a:off x="793750" y="1600200"/>
            <a:ext cx="7435850" cy="4525963"/>
          </a:xfrm>
        </p:spPr>
        <p:txBody>
          <a:bodyPr>
            <a:normAutofit fontScale="92500" lnSpcReduction="10000"/>
          </a:bodyPr>
          <a:lstStyle/>
          <a:p>
            <a:pPr>
              <a:spcBef>
                <a:spcPts val="900"/>
              </a:spcBef>
            </a:pPr>
            <a:r>
              <a:rPr lang="en-US" sz="2000">
                <a:ea typeface="ＭＳ Ｐゴシック" pitchFamily="34" charset="-128"/>
              </a:rPr>
              <a:t> OSPF Router-ID</a:t>
            </a:r>
          </a:p>
          <a:p>
            <a:pPr lvl="1">
              <a:spcBef>
                <a:spcPts val="900"/>
              </a:spcBef>
            </a:pPr>
            <a:r>
              <a:rPr lang="en-US" sz="1600">
                <a:ea typeface="ＭＳ Ｐゴシック" pitchFamily="34" charset="-128"/>
              </a:rPr>
              <a:t>Each OSPF Instance has a Unique Rtr-ID</a:t>
            </a:r>
          </a:p>
          <a:p>
            <a:pPr>
              <a:spcBef>
                <a:spcPts val="900"/>
              </a:spcBef>
            </a:pPr>
            <a:r>
              <a:rPr lang="en-US" sz="2000">
                <a:ea typeface="ＭＳ Ｐゴシック" pitchFamily="34" charset="-128"/>
              </a:rPr>
              <a:t> Domain-Identifier</a:t>
            </a:r>
          </a:p>
          <a:p>
            <a:pPr lvl="1">
              <a:spcBef>
                <a:spcPts val="900"/>
              </a:spcBef>
            </a:pPr>
            <a:r>
              <a:rPr lang="en-US" sz="1600">
                <a:ea typeface="ＭＳ Ｐゴシック" pitchFamily="34" charset="-128"/>
              </a:rPr>
              <a:t>8-Byte value that is a valid BGP EXT Community attribute</a:t>
            </a:r>
          </a:p>
          <a:p>
            <a:pPr lvl="1">
              <a:spcBef>
                <a:spcPts val="900"/>
              </a:spcBef>
            </a:pPr>
            <a:r>
              <a:rPr lang="en-US" sz="1600">
                <a:ea typeface="ＭＳ Ｐゴシック" pitchFamily="34" charset="-128"/>
              </a:rPr>
              <a:t>Identifies the how the prefix originated</a:t>
            </a:r>
          </a:p>
          <a:p>
            <a:pPr>
              <a:spcBef>
                <a:spcPts val="900"/>
              </a:spcBef>
            </a:pPr>
            <a:r>
              <a:rPr lang="en-US" sz="2000">
                <a:ea typeface="ＭＳ Ｐゴシック" pitchFamily="34" charset="-128"/>
              </a:rPr>
              <a:t> Route-Type</a:t>
            </a:r>
          </a:p>
          <a:p>
            <a:pPr lvl="1">
              <a:spcBef>
                <a:spcPts val="900"/>
              </a:spcBef>
            </a:pPr>
            <a:r>
              <a:rPr lang="en-US" sz="1600">
                <a:ea typeface="ＭＳ Ｐゴシック" pitchFamily="34" charset="-128"/>
              </a:rPr>
              <a:t>8-Byte value includes Area number, OSPF Route-Type</a:t>
            </a:r>
            <a:br>
              <a:rPr lang="en-US" sz="1600">
                <a:ea typeface="ＭＳ Ｐゴシック" pitchFamily="34" charset="-128"/>
              </a:rPr>
            </a:br>
            <a:r>
              <a:rPr lang="en-US" sz="1600">
                <a:ea typeface="ＭＳ Ｐゴシック" pitchFamily="34" charset="-128"/>
              </a:rPr>
              <a:t>(Intra-Inter-External-NSSA)</a:t>
            </a:r>
          </a:p>
          <a:p>
            <a:pPr>
              <a:spcBef>
                <a:spcPts val="900"/>
              </a:spcBef>
            </a:pPr>
            <a:r>
              <a:rPr lang="en-US" sz="2000">
                <a:ea typeface="ＭＳ Ｐゴシック" pitchFamily="34" charset="-128"/>
              </a:rPr>
              <a:t> DN Bit</a:t>
            </a:r>
          </a:p>
          <a:p>
            <a:pPr lvl="1">
              <a:spcBef>
                <a:spcPts val="900"/>
              </a:spcBef>
            </a:pPr>
            <a:r>
              <a:rPr lang="en-US" sz="1600">
                <a:ea typeface="ＭＳ Ｐゴシック" pitchFamily="34" charset="-128"/>
              </a:rPr>
              <a:t>Used for Loop prevention for Type 3 LSAs </a:t>
            </a:r>
          </a:p>
          <a:p>
            <a:pPr lvl="1">
              <a:spcBef>
                <a:spcPts val="900"/>
              </a:spcBef>
            </a:pPr>
            <a:r>
              <a:rPr lang="en-US" sz="1600">
                <a:ea typeface="ＭＳ Ｐゴシック" pitchFamily="34" charset="-128"/>
              </a:rPr>
              <a:t>MUST be set when it is sent by PE to CE</a:t>
            </a:r>
          </a:p>
          <a:p>
            <a:pPr>
              <a:spcBef>
                <a:spcPts val="900"/>
              </a:spcBef>
            </a:pPr>
            <a:r>
              <a:rPr lang="en-US" sz="2000">
                <a:ea typeface="ＭＳ Ｐゴシック" pitchFamily="34" charset="-128"/>
              </a:rPr>
              <a:t> Route-Tags</a:t>
            </a:r>
          </a:p>
          <a:p>
            <a:pPr lvl="1">
              <a:spcBef>
                <a:spcPts val="900"/>
              </a:spcBef>
            </a:pPr>
            <a:r>
              <a:rPr lang="en-US" sz="1600">
                <a:ea typeface="ＭＳ Ｐゴシック" pitchFamily="34" charset="-128"/>
              </a:rPr>
              <a:t>MUST be included in the Type 5 LSAs that PE originates as a result of receiving external routes </a:t>
            </a:r>
          </a:p>
        </p:txBody>
      </p:sp>
      <p:sp>
        <p:nvSpPr>
          <p:cNvPr id="58372" name="Text Placeholder 8"/>
          <p:cNvSpPr>
            <a:spLocks noGrp="1"/>
          </p:cNvSpPr>
          <p:nvPr>
            <p:ph type="body" sz="quarter" idx="10"/>
          </p:nvPr>
        </p:nvSpPr>
        <p:spPr>
          <a:xfrm>
            <a:off x="793750" y="1185863"/>
            <a:ext cx="7435850" cy="381000"/>
          </a:xfrm>
        </p:spPr>
        <p:txBody>
          <a:bodyPr/>
          <a:lstStyle/>
          <a:p>
            <a:r>
              <a:rPr lang="en-US">
                <a:ea typeface="ＭＳ Ｐゴシック" pitchFamily="34" charset="-128"/>
              </a:rPr>
              <a:t>Extensions to MP-BGP to Carry OSPF Routes:</a:t>
            </a:r>
          </a:p>
        </p:txBody>
      </p:sp>
    </p:spTree>
    <p:extLst>
      <p:ext uri="{BB962C8B-B14F-4D97-AF65-F5344CB8AC3E}">
        <p14:creationId xmlns:p14="http://schemas.microsoft.com/office/powerpoint/2010/main" val="3867162962"/>
      </p:ext>
    </p:extLst>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1"/>
          <p:cNvSpPr>
            <a:spLocks noGrp="1" noChangeArrowheads="1"/>
          </p:cNvSpPr>
          <p:nvPr>
            <p:ph type="title"/>
          </p:nvPr>
        </p:nvSpPr>
        <p:spPr/>
        <p:txBody>
          <a:bodyPr/>
          <a:lstStyle/>
          <a:p>
            <a:r>
              <a:rPr lang="en-US" dirty="0" err="1">
                <a:solidFill>
                  <a:srgbClr val="0070C0"/>
                </a:solidFill>
                <a:ea typeface="ＭＳ Ｐゴシック" pitchFamily="34" charset="-128"/>
              </a:rPr>
              <a:t>OSPF</a:t>
            </a:r>
            <a:r>
              <a:rPr lang="en-US" dirty="0">
                <a:solidFill>
                  <a:srgbClr val="0070C0"/>
                </a:solidFill>
                <a:ea typeface="ＭＳ Ｐゴシック" pitchFamily="34" charset="-128"/>
              </a:rPr>
              <a:t> PE-CE—MP-BGP Extensions</a:t>
            </a:r>
          </a:p>
        </p:txBody>
      </p:sp>
      <p:sp>
        <p:nvSpPr>
          <p:cNvPr id="61443" name="Rectangle 3"/>
          <p:cNvSpPr>
            <a:spLocks noGrp="1" noChangeArrowheads="1"/>
          </p:cNvSpPr>
          <p:nvPr>
            <p:ph type="body" idx="4294967295"/>
          </p:nvPr>
        </p:nvSpPr>
        <p:spPr>
          <a:xfrm>
            <a:off x="533400" y="1423988"/>
            <a:ext cx="8610600" cy="2133600"/>
          </a:xfrm>
          <a:ln>
            <a:solidFill>
              <a:schemeClr val="folHlink"/>
            </a:solidFill>
            <a:miter lim="800000"/>
            <a:headEnd/>
            <a:tailEnd/>
          </a:ln>
        </p:spPr>
        <p:txBody>
          <a:bodyPr/>
          <a:lstStyle/>
          <a:p>
            <a:pPr eaLnBrk="1" hangingPunct="1">
              <a:lnSpc>
                <a:spcPct val="65000"/>
              </a:lnSpc>
              <a:buFont typeface="Wingdings" pitchFamily="2" charset="2"/>
              <a:buNone/>
            </a:pPr>
            <a:r>
              <a:rPr lang="en-US" sz="1600" dirty="0" err="1">
                <a:latin typeface="Courier New" pitchFamily="49" charset="0"/>
                <a:ea typeface="ＭＳ Ｐゴシック" pitchFamily="34" charset="-128"/>
              </a:rPr>
              <a:t>PE12</a:t>
            </a:r>
            <a:r>
              <a:rPr lang="en-US" sz="1600" dirty="0">
                <a:latin typeface="Courier New" pitchFamily="49" charset="0"/>
                <a:ea typeface="ＭＳ Ｐゴシック" pitchFamily="34" charset="-128"/>
              </a:rPr>
              <a:t># </a:t>
            </a:r>
            <a:r>
              <a:rPr lang="en-US" sz="1600" b="1" dirty="0">
                <a:latin typeface="Courier New" pitchFamily="49" charset="0"/>
                <a:ea typeface="ＭＳ Ｐゴシック" pitchFamily="34" charset="-128"/>
              </a:rPr>
              <a:t>show </a:t>
            </a:r>
            <a:r>
              <a:rPr lang="en-US" sz="1600" b="1" dirty="0" err="1">
                <a:latin typeface="Courier New" pitchFamily="49" charset="0"/>
                <a:ea typeface="ＭＳ Ｐゴシック" pitchFamily="34" charset="-128"/>
              </a:rPr>
              <a:t>ip</a:t>
            </a:r>
            <a:r>
              <a:rPr lang="en-US" sz="1600" b="1" dirty="0">
                <a:latin typeface="Courier New" pitchFamily="49" charset="0"/>
                <a:ea typeface="ＭＳ Ｐゴシック" pitchFamily="34" charset="-128"/>
              </a:rPr>
              <a:t> </a:t>
            </a:r>
            <a:r>
              <a:rPr lang="en-US" sz="1600" b="1" dirty="0" err="1">
                <a:latin typeface="Courier New" pitchFamily="49" charset="0"/>
                <a:ea typeface="ＭＳ Ｐゴシック" pitchFamily="34" charset="-128"/>
              </a:rPr>
              <a:t>bgp</a:t>
            </a:r>
            <a:r>
              <a:rPr lang="en-US" sz="1600" b="1" dirty="0">
                <a:latin typeface="Courier New" pitchFamily="49" charset="0"/>
                <a:ea typeface="ＭＳ Ｐゴシック" pitchFamily="34" charset="-128"/>
              </a:rPr>
              <a:t> </a:t>
            </a:r>
            <a:r>
              <a:rPr lang="en-US" sz="1600" b="1" dirty="0" err="1">
                <a:latin typeface="Courier New" pitchFamily="49" charset="0"/>
                <a:ea typeface="ＭＳ Ｐゴシック" pitchFamily="34" charset="-128"/>
              </a:rPr>
              <a:t>vpnv4</a:t>
            </a:r>
            <a:r>
              <a:rPr lang="en-US" sz="1600" b="1" dirty="0">
                <a:latin typeface="Courier New" pitchFamily="49" charset="0"/>
                <a:ea typeface="ＭＳ Ｐゴシック" pitchFamily="34" charset="-128"/>
              </a:rPr>
              <a:t> all 22.22.22.22</a:t>
            </a:r>
          </a:p>
          <a:p>
            <a:pPr eaLnBrk="1" hangingPunct="1">
              <a:lnSpc>
                <a:spcPct val="65000"/>
              </a:lnSpc>
              <a:buFont typeface="Wingdings" pitchFamily="2" charset="2"/>
              <a:buNone/>
            </a:pPr>
            <a:r>
              <a:rPr lang="en-US" sz="1600" dirty="0">
                <a:latin typeface="Courier New" pitchFamily="49" charset="0"/>
                <a:ea typeface="ＭＳ Ｐゴシック" pitchFamily="34" charset="-128"/>
              </a:rPr>
              <a:t>BGP routing table entry for 12:1:22.22.22.22/32, version 88</a:t>
            </a:r>
          </a:p>
          <a:p>
            <a:pPr eaLnBrk="1" hangingPunct="1">
              <a:lnSpc>
                <a:spcPct val="65000"/>
              </a:lnSpc>
              <a:buFont typeface="Wingdings" pitchFamily="2" charset="2"/>
              <a:buNone/>
            </a:pPr>
            <a:r>
              <a:rPr lang="en-US" sz="1600" dirty="0">
                <a:latin typeface="Courier New" pitchFamily="49" charset="0"/>
                <a:ea typeface="ＭＳ Ｐゴシック" pitchFamily="34" charset="-128"/>
              </a:rPr>
              <a:t>   140.0.0.201 (via </a:t>
            </a:r>
            <a:r>
              <a:rPr lang="en-US" sz="1600" dirty="0" err="1">
                <a:latin typeface="Courier New" pitchFamily="49" charset="0"/>
                <a:ea typeface="ＭＳ Ｐゴシック" pitchFamily="34" charset="-128"/>
              </a:rPr>
              <a:t>OSPF</a:t>
            </a:r>
            <a:r>
              <a:rPr lang="en-US" sz="1600" dirty="0">
                <a:latin typeface="Courier New" pitchFamily="49" charset="0"/>
                <a:ea typeface="ＭＳ Ｐゴシック" pitchFamily="34" charset="-128"/>
              </a:rPr>
              <a:t>-Sham) from 0.0.0.0 (12.12.12.12)</a:t>
            </a:r>
          </a:p>
          <a:p>
            <a:pPr eaLnBrk="1" hangingPunct="1">
              <a:lnSpc>
                <a:spcPct val="65000"/>
              </a:lnSpc>
              <a:buFont typeface="Wingdings" pitchFamily="2" charset="2"/>
              <a:buNone/>
            </a:pPr>
            <a:r>
              <a:rPr lang="en-US" sz="1600" dirty="0">
                <a:latin typeface="Courier New" pitchFamily="49" charset="0"/>
                <a:ea typeface="ＭＳ Ｐゴシック" pitchFamily="34" charset="-128"/>
              </a:rPr>
              <a:t>      Origin incomplete, metric 10, </a:t>
            </a:r>
            <a:r>
              <a:rPr lang="en-US" sz="1600" dirty="0" err="1">
                <a:latin typeface="Courier New" pitchFamily="49" charset="0"/>
                <a:ea typeface="ＭＳ Ｐゴシック" pitchFamily="34" charset="-128"/>
              </a:rPr>
              <a:t>localpref</a:t>
            </a:r>
            <a:r>
              <a:rPr lang="en-US" sz="1600" dirty="0">
                <a:latin typeface="Courier New" pitchFamily="49" charset="0"/>
                <a:ea typeface="ＭＳ Ｐゴシック" pitchFamily="34" charset="-128"/>
              </a:rPr>
              <a:t> 100, weight 32768, valid, sourced, best</a:t>
            </a:r>
          </a:p>
          <a:p>
            <a:pPr eaLnBrk="1" hangingPunct="1">
              <a:lnSpc>
                <a:spcPct val="65000"/>
              </a:lnSpc>
              <a:buFont typeface="Wingdings" pitchFamily="2" charset="2"/>
              <a:buNone/>
            </a:pPr>
            <a:r>
              <a:rPr lang="en-US" sz="1600" dirty="0">
                <a:latin typeface="Courier New" pitchFamily="49" charset="0"/>
                <a:ea typeface="ＭＳ Ｐゴシック" pitchFamily="34" charset="-128"/>
              </a:rPr>
              <a:t>      Extended Community: </a:t>
            </a:r>
            <a:r>
              <a:rPr lang="en-US" sz="1600" dirty="0" err="1">
                <a:latin typeface="Courier New" pitchFamily="49" charset="0"/>
                <a:ea typeface="ＭＳ Ｐゴシック" pitchFamily="34" charset="-128"/>
              </a:rPr>
              <a:t>RT:1:1</a:t>
            </a:r>
            <a:r>
              <a:rPr lang="en-US" sz="1600" dirty="0">
                <a:latin typeface="Courier New" pitchFamily="49" charset="0"/>
                <a:ea typeface="ＭＳ Ｐゴシック" pitchFamily="34" charset="-128"/>
              </a:rPr>
              <a:t> </a:t>
            </a:r>
            <a:r>
              <a:rPr lang="en-US" sz="1600" dirty="0" err="1">
                <a:latin typeface="Courier New" pitchFamily="49" charset="0"/>
                <a:ea typeface="ＭＳ Ｐゴシック" pitchFamily="34" charset="-128"/>
              </a:rPr>
              <a:t>OSPF</a:t>
            </a:r>
            <a:r>
              <a:rPr lang="en-US" sz="1600" dirty="0">
                <a:latin typeface="Courier New" pitchFamily="49" charset="0"/>
                <a:ea typeface="ＭＳ Ｐゴシック" pitchFamily="34" charset="-128"/>
              </a:rPr>
              <a:t> </a:t>
            </a:r>
            <a:r>
              <a:rPr lang="en-US" sz="1600" b="1" dirty="0" err="1">
                <a:solidFill>
                  <a:srgbClr val="B21A1A"/>
                </a:solidFill>
                <a:latin typeface="Courier New" pitchFamily="49" charset="0"/>
                <a:ea typeface="ＭＳ Ｐゴシック" pitchFamily="34" charset="-128"/>
              </a:rPr>
              <a:t>DOMAINID:0x0005:0x000000010200</a:t>
            </a:r>
            <a:endParaRPr lang="en-US" sz="1600" b="1" dirty="0">
              <a:solidFill>
                <a:srgbClr val="B21A1A"/>
              </a:solidFill>
              <a:latin typeface="Courier New" pitchFamily="49" charset="0"/>
              <a:ea typeface="ＭＳ Ｐゴシック" pitchFamily="34" charset="-128"/>
            </a:endParaRPr>
          </a:p>
          <a:p>
            <a:pPr eaLnBrk="1" hangingPunct="1">
              <a:lnSpc>
                <a:spcPct val="65000"/>
              </a:lnSpc>
              <a:buFont typeface="Wingdings" pitchFamily="2" charset="2"/>
              <a:buNone/>
            </a:pPr>
            <a:r>
              <a:rPr lang="en-US" sz="1600" dirty="0">
                <a:solidFill>
                  <a:srgbClr val="B21A1A"/>
                </a:solidFill>
                <a:latin typeface="Courier New" pitchFamily="49" charset="0"/>
                <a:ea typeface="ＭＳ Ｐゴシック" pitchFamily="34" charset="-128"/>
              </a:rPr>
              <a:t>        </a:t>
            </a:r>
            <a:r>
              <a:rPr lang="en-US" sz="1600" b="1" dirty="0" err="1">
                <a:solidFill>
                  <a:srgbClr val="B21A1A"/>
                </a:solidFill>
                <a:latin typeface="Courier New" pitchFamily="49" charset="0"/>
                <a:ea typeface="ＭＳ Ｐゴシック" pitchFamily="34" charset="-128"/>
              </a:rPr>
              <a:t>OSPF</a:t>
            </a:r>
            <a:r>
              <a:rPr lang="en-US" sz="1600" b="1" dirty="0">
                <a:solidFill>
                  <a:srgbClr val="B21A1A"/>
                </a:solidFill>
                <a:latin typeface="Courier New" pitchFamily="49" charset="0"/>
                <a:ea typeface="ＭＳ Ｐゴシック" pitchFamily="34" charset="-128"/>
              </a:rPr>
              <a:t> </a:t>
            </a:r>
            <a:r>
              <a:rPr lang="en-US" sz="1600" b="1" dirty="0" err="1">
                <a:solidFill>
                  <a:srgbClr val="B21A1A"/>
                </a:solidFill>
                <a:latin typeface="Courier New" pitchFamily="49" charset="0"/>
                <a:ea typeface="ＭＳ Ｐゴシック" pitchFamily="34" charset="-128"/>
              </a:rPr>
              <a:t>RT:0.0.0.0:5:1</a:t>
            </a:r>
            <a:r>
              <a:rPr lang="en-US" sz="1600" dirty="0">
                <a:solidFill>
                  <a:srgbClr val="B21A1A"/>
                </a:solidFill>
                <a:latin typeface="Courier New" pitchFamily="49" charset="0"/>
                <a:ea typeface="ＭＳ Ｐゴシック" pitchFamily="34" charset="-128"/>
              </a:rPr>
              <a:t> </a:t>
            </a:r>
            <a:r>
              <a:rPr lang="en-US" sz="1600" b="1" dirty="0" err="1">
                <a:solidFill>
                  <a:srgbClr val="B21A1A"/>
                </a:solidFill>
                <a:latin typeface="Courier New" pitchFamily="49" charset="0"/>
                <a:ea typeface="ＭＳ Ｐゴシック" pitchFamily="34" charset="-128"/>
              </a:rPr>
              <a:t>OSPF</a:t>
            </a:r>
            <a:r>
              <a:rPr lang="en-US" sz="1600" b="1" dirty="0">
                <a:solidFill>
                  <a:srgbClr val="B21A1A"/>
                </a:solidFill>
                <a:latin typeface="Courier New" pitchFamily="49" charset="0"/>
                <a:ea typeface="ＭＳ Ｐゴシック" pitchFamily="34" charset="-128"/>
              </a:rPr>
              <a:t> ROUTER </a:t>
            </a:r>
            <a:r>
              <a:rPr lang="en-US" sz="1600" b="1" dirty="0" err="1">
                <a:solidFill>
                  <a:srgbClr val="B21A1A"/>
                </a:solidFill>
                <a:latin typeface="Courier New" pitchFamily="49" charset="0"/>
                <a:ea typeface="ＭＳ Ｐゴシック" pitchFamily="34" charset="-128"/>
              </a:rPr>
              <a:t>ID:12.12.12.12:512</a:t>
            </a:r>
            <a:endParaRPr lang="en-US" sz="1600" b="1" dirty="0">
              <a:solidFill>
                <a:srgbClr val="B21A1A"/>
              </a:solidFill>
              <a:latin typeface="Courier New" pitchFamily="49" charset="0"/>
              <a:ea typeface="ＭＳ Ｐゴシック" pitchFamily="34" charset="-128"/>
            </a:endParaRPr>
          </a:p>
        </p:txBody>
      </p:sp>
      <p:sp>
        <p:nvSpPr>
          <p:cNvPr id="61444" name="Oval 4"/>
          <p:cNvSpPr>
            <a:spLocks noChangeArrowheads="1"/>
          </p:cNvSpPr>
          <p:nvPr/>
        </p:nvSpPr>
        <p:spPr bwMode="auto">
          <a:xfrm>
            <a:off x="6151563" y="2873375"/>
            <a:ext cx="28194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1445" name="Oval 5"/>
          <p:cNvSpPr>
            <a:spLocks noChangeArrowheads="1"/>
          </p:cNvSpPr>
          <p:nvPr/>
        </p:nvSpPr>
        <p:spPr bwMode="auto">
          <a:xfrm>
            <a:off x="2209800" y="3211513"/>
            <a:ext cx="1811338"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1446" name="Oval 6"/>
          <p:cNvSpPr>
            <a:spLocks noChangeArrowheads="1"/>
          </p:cNvSpPr>
          <p:nvPr/>
        </p:nvSpPr>
        <p:spPr bwMode="auto">
          <a:xfrm>
            <a:off x="5486400" y="3211513"/>
            <a:ext cx="21336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1447" name="Arc 7"/>
          <p:cNvSpPr>
            <a:spLocks/>
          </p:cNvSpPr>
          <p:nvPr/>
        </p:nvSpPr>
        <p:spPr bwMode="auto">
          <a:xfrm rot="17586484" flipH="1">
            <a:off x="1570038" y="3609975"/>
            <a:ext cx="939800" cy="396875"/>
          </a:xfrm>
          <a:custGeom>
            <a:avLst/>
            <a:gdLst>
              <a:gd name="T0" fmla="*/ 0 w 27104"/>
              <a:gd name="T1" fmla="*/ 2147483647 h 21600"/>
              <a:gd name="T2" fmla="*/ 2147483647 w 27104"/>
              <a:gd name="T3" fmla="*/ 2147483647 h 21600"/>
              <a:gd name="T4" fmla="*/ 2147483647 w 27104"/>
              <a:gd name="T5" fmla="*/ 2147483647 h 21600"/>
              <a:gd name="T6" fmla="*/ 0 60000 65536"/>
              <a:gd name="T7" fmla="*/ 0 60000 65536"/>
              <a:gd name="T8" fmla="*/ 0 60000 65536"/>
              <a:gd name="T9" fmla="*/ 0 w 27104"/>
              <a:gd name="T10" fmla="*/ 0 h 21600"/>
              <a:gd name="T11" fmla="*/ 27104 w 27104"/>
              <a:gd name="T12" fmla="*/ 21600 h 21600"/>
            </a:gdLst>
            <a:ahLst/>
            <a:cxnLst>
              <a:cxn ang="T6">
                <a:pos x="T0" y="T1"/>
              </a:cxn>
              <a:cxn ang="T7">
                <a:pos x="T2" y="T3"/>
              </a:cxn>
              <a:cxn ang="T8">
                <a:pos x="T4" y="T5"/>
              </a:cxn>
            </a:cxnLst>
            <a:rect l="T9" t="T10" r="T11" b="T12"/>
            <a:pathLst>
              <a:path w="27104" h="21600" fill="none" extrusionOk="0">
                <a:moveTo>
                  <a:pt x="-1" y="18216"/>
                </a:moveTo>
                <a:cubicBezTo>
                  <a:pt x="1663" y="7724"/>
                  <a:pt x="10709" y="-1"/>
                  <a:pt x="21333" y="-1"/>
                </a:cubicBezTo>
                <a:cubicBezTo>
                  <a:pt x="23283" y="-1"/>
                  <a:pt x="25224" y="264"/>
                  <a:pt x="27103" y="785"/>
                </a:cubicBezTo>
              </a:path>
              <a:path w="27104" h="21600" stroke="0" extrusionOk="0">
                <a:moveTo>
                  <a:pt x="-1" y="18216"/>
                </a:moveTo>
                <a:cubicBezTo>
                  <a:pt x="1663" y="7724"/>
                  <a:pt x="10709" y="-1"/>
                  <a:pt x="21333" y="-1"/>
                </a:cubicBezTo>
                <a:cubicBezTo>
                  <a:pt x="23283" y="-1"/>
                  <a:pt x="25224" y="264"/>
                  <a:pt x="27103" y="785"/>
                </a:cubicBezTo>
                <a:lnTo>
                  <a:pt x="21333"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1448" name="Text Box 8"/>
          <p:cNvSpPr txBox="1">
            <a:spLocks noChangeArrowheads="1"/>
          </p:cNvSpPr>
          <p:nvPr/>
        </p:nvSpPr>
        <p:spPr bwMode="auto">
          <a:xfrm>
            <a:off x="838200" y="4167188"/>
            <a:ext cx="2438400" cy="12144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nchorCtr="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600" b="1" baseline="0"/>
              <a:t>OSPF Route Type</a:t>
            </a:r>
          </a:p>
          <a:p>
            <a:r>
              <a:rPr lang="en-US" sz="1600" b="1" baseline="0"/>
              <a:t> Extended Community</a:t>
            </a:r>
          </a:p>
          <a:p>
            <a:r>
              <a:rPr lang="en-US" sz="1600" b="1" baseline="0"/>
              <a:t>5: External Route</a:t>
            </a:r>
          </a:p>
          <a:p>
            <a:r>
              <a:rPr lang="en-US" sz="1600" b="1" baseline="0"/>
              <a:t>1: Extern Type 2</a:t>
            </a:r>
          </a:p>
          <a:p>
            <a:r>
              <a:rPr lang="en-US" sz="1600" b="1" baseline="0"/>
              <a:t>2: Inter-Area</a:t>
            </a:r>
          </a:p>
        </p:txBody>
      </p:sp>
      <p:sp>
        <p:nvSpPr>
          <p:cNvPr id="61449" name="Arc 9"/>
          <p:cNvSpPr>
            <a:spLocks/>
          </p:cNvSpPr>
          <p:nvPr/>
        </p:nvSpPr>
        <p:spPr bwMode="auto">
          <a:xfrm rot="17586484" flipH="1">
            <a:off x="5346700" y="3832225"/>
            <a:ext cx="857250" cy="120650"/>
          </a:xfrm>
          <a:custGeom>
            <a:avLst/>
            <a:gdLst>
              <a:gd name="T0" fmla="*/ 0 w 23273"/>
              <a:gd name="T1" fmla="*/ 2147483647 h 21600"/>
              <a:gd name="T2" fmla="*/ 2147483647 w 23273"/>
              <a:gd name="T3" fmla="*/ 2147483647 h 21600"/>
              <a:gd name="T4" fmla="*/ 2147483647 w 23273"/>
              <a:gd name="T5" fmla="*/ 2147483647 h 21600"/>
              <a:gd name="T6" fmla="*/ 0 60000 65536"/>
              <a:gd name="T7" fmla="*/ 0 60000 65536"/>
              <a:gd name="T8" fmla="*/ 0 60000 65536"/>
              <a:gd name="T9" fmla="*/ 0 w 23273"/>
              <a:gd name="T10" fmla="*/ 0 h 21600"/>
              <a:gd name="T11" fmla="*/ 23273 w 23273"/>
              <a:gd name="T12" fmla="*/ 21600 h 21600"/>
            </a:gdLst>
            <a:ahLst/>
            <a:cxnLst>
              <a:cxn ang="T6">
                <a:pos x="T0" y="T1"/>
              </a:cxn>
              <a:cxn ang="T7">
                <a:pos x="T2" y="T3"/>
              </a:cxn>
              <a:cxn ang="T8">
                <a:pos x="T4" y="T5"/>
              </a:cxn>
            </a:cxnLst>
            <a:rect l="T9" t="T10" r="T11" b="T12"/>
            <a:pathLst>
              <a:path w="23273" h="21600" fill="none" extrusionOk="0">
                <a:moveTo>
                  <a:pt x="0" y="6176"/>
                </a:moveTo>
                <a:cubicBezTo>
                  <a:pt x="4038" y="2217"/>
                  <a:pt x="9467" y="-1"/>
                  <a:pt x="15122" y="-1"/>
                </a:cubicBezTo>
                <a:cubicBezTo>
                  <a:pt x="17916" y="-1"/>
                  <a:pt x="20684" y="542"/>
                  <a:pt x="23273" y="1596"/>
                </a:cubicBezTo>
              </a:path>
              <a:path w="23273" h="21600" stroke="0" extrusionOk="0">
                <a:moveTo>
                  <a:pt x="0" y="6176"/>
                </a:moveTo>
                <a:cubicBezTo>
                  <a:pt x="4038" y="2217"/>
                  <a:pt x="9467" y="-1"/>
                  <a:pt x="15122" y="-1"/>
                </a:cubicBezTo>
                <a:cubicBezTo>
                  <a:pt x="17916" y="-1"/>
                  <a:pt x="20684" y="542"/>
                  <a:pt x="23273" y="1596"/>
                </a:cubicBezTo>
                <a:lnTo>
                  <a:pt x="15122"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1450" name="Text Box 10"/>
          <p:cNvSpPr txBox="1">
            <a:spLocks noChangeArrowheads="1"/>
          </p:cNvSpPr>
          <p:nvPr/>
        </p:nvSpPr>
        <p:spPr bwMode="auto">
          <a:xfrm>
            <a:off x="4495800" y="4243388"/>
            <a:ext cx="1752600" cy="33178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600" b="1" baseline="0"/>
              <a:t>OSPF Router ID</a:t>
            </a:r>
          </a:p>
        </p:txBody>
      </p:sp>
      <p:sp>
        <p:nvSpPr>
          <p:cNvPr id="61451" name="Arc 11"/>
          <p:cNvSpPr>
            <a:spLocks/>
          </p:cNvSpPr>
          <p:nvPr/>
        </p:nvSpPr>
        <p:spPr bwMode="auto">
          <a:xfrm rot="5855037">
            <a:off x="7491413" y="3636963"/>
            <a:ext cx="1066800" cy="76200"/>
          </a:xfrm>
          <a:custGeom>
            <a:avLst/>
            <a:gdLst>
              <a:gd name="T0" fmla="*/ 0 w 23273"/>
              <a:gd name="T1" fmla="*/ 2147483647 h 21600"/>
              <a:gd name="T2" fmla="*/ 2147483647 w 23273"/>
              <a:gd name="T3" fmla="*/ 2147483647 h 21600"/>
              <a:gd name="T4" fmla="*/ 2147483647 w 23273"/>
              <a:gd name="T5" fmla="*/ 2147483647 h 21600"/>
              <a:gd name="T6" fmla="*/ 0 60000 65536"/>
              <a:gd name="T7" fmla="*/ 0 60000 65536"/>
              <a:gd name="T8" fmla="*/ 0 60000 65536"/>
              <a:gd name="T9" fmla="*/ 0 w 23273"/>
              <a:gd name="T10" fmla="*/ 0 h 21600"/>
              <a:gd name="T11" fmla="*/ 23273 w 23273"/>
              <a:gd name="T12" fmla="*/ 21600 h 21600"/>
            </a:gdLst>
            <a:ahLst/>
            <a:cxnLst>
              <a:cxn ang="T6">
                <a:pos x="T0" y="T1"/>
              </a:cxn>
              <a:cxn ang="T7">
                <a:pos x="T2" y="T3"/>
              </a:cxn>
              <a:cxn ang="T8">
                <a:pos x="T4" y="T5"/>
              </a:cxn>
            </a:cxnLst>
            <a:rect l="T9" t="T10" r="T11" b="T12"/>
            <a:pathLst>
              <a:path w="23273" h="21600" fill="none" extrusionOk="0">
                <a:moveTo>
                  <a:pt x="0" y="6176"/>
                </a:moveTo>
                <a:cubicBezTo>
                  <a:pt x="4038" y="2217"/>
                  <a:pt x="9467" y="-1"/>
                  <a:pt x="15122" y="-1"/>
                </a:cubicBezTo>
                <a:cubicBezTo>
                  <a:pt x="17916" y="-1"/>
                  <a:pt x="20684" y="542"/>
                  <a:pt x="23273" y="1596"/>
                </a:cubicBezTo>
              </a:path>
              <a:path w="23273" h="21600" stroke="0" extrusionOk="0">
                <a:moveTo>
                  <a:pt x="0" y="6176"/>
                </a:moveTo>
                <a:cubicBezTo>
                  <a:pt x="4038" y="2217"/>
                  <a:pt x="9467" y="-1"/>
                  <a:pt x="15122" y="-1"/>
                </a:cubicBezTo>
                <a:cubicBezTo>
                  <a:pt x="17916" y="-1"/>
                  <a:pt x="20684" y="542"/>
                  <a:pt x="23273" y="1596"/>
                </a:cubicBezTo>
                <a:lnTo>
                  <a:pt x="15122"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1452" name="Text Box 12"/>
          <p:cNvSpPr txBox="1">
            <a:spLocks noChangeArrowheads="1"/>
          </p:cNvSpPr>
          <p:nvPr/>
        </p:nvSpPr>
        <p:spPr bwMode="auto">
          <a:xfrm>
            <a:off x="6781800" y="4222750"/>
            <a:ext cx="1905000" cy="33178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600" b="1" baseline="0"/>
              <a:t>OSPF Domain ID</a:t>
            </a:r>
          </a:p>
        </p:txBody>
      </p:sp>
      <p:sp>
        <p:nvSpPr>
          <p:cNvPr id="61453" name="Oval 13"/>
          <p:cNvSpPr>
            <a:spLocks noChangeArrowheads="1"/>
          </p:cNvSpPr>
          <p:nvPr/>
        </p:nvSpPr>
        <p:spPr bwMode="auto">
          <a:xfrm>
            <a:off x="3443288" y="3167063"/>
            <a:ext cx="228600" cy="381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61454" name="Arc 14"/>
          <p:cNvSpPr>
            <a:spLocks/>
          </p:cNvSpPr>
          <p:nvPr/>
        </p:nvSpPr>
        <p:spPr bwMode="auto">
          <a:xfrm rot="17586484" flipH="1">
            <a:off x="2955926" y="3587750"/>
            <a:ext cx="862012" cy="649287"/>
          </a:xfrm>
          <a:custGeom>
            <a:avLst/>
            <a:gdLst>
              <a:gd name="T0" fmla="*/ 0 w 23559"/>
              <a:gd name="T1" fmla="*/ 2147483647 h 21600"/>
              <a:gd name="T2" fmla="*/ 2147483647 w 23559"/>
              <a:gd name="T3" fmla="*/ 2147483647 h 21600"/>
              <a:gd name="T4" fmla="*/ 2147483647 w 23559"/>
              <a:gd name="T5" fmla="*/ 2147483647 h 21600"/>
              <a:gd name="T6" fmla="*/ 0 60000 65536"/>
              <a:gd name="T7" fmla="*/ 0 60000 65536"/>
              <a:gd name="T8" fmla="*/ 0 60000 65536"/>
              <a:gd name="T9" fmla="*/ 0 w 23559"/>
              <a:gd name="T10" fmla="*/ 0 h 21600"/>
              <a:gd name="T11" fmla="*/ 23559 w 23559"/>
              <a:gd name="T12" fmla="*/ 21600 h 21600"/>
            </a:gdLst>
            <a:ahLst/>
            <a:cxnLst>
              <a:cxn ang="T6">
                <a:pos x="T0" y="T1"/>
              </a:cxn>
              <a:cxn ang="T7">
                <a:pos x="T2" y="T3"/>
              </a:cxn>
              <a:cxn ang="T8">
                <a:pos x="T4" y="T5"/>
              </a:cxn>
            </a:cxnLst>
            <a:rect l="T9" t="T10" r="T11" b="T12"/>
            <a:pathLst>
              <a:path w="23559" h="21600" fill="none" extrusionOk="0">
                <a:moveTo>
                  <a:pt x="0" y="6635"/>
                </a:moveTo>
                <a:cubicBezTo>
                  <a:pt x="4072" y="2395"/>
                  <a:pt x="9697" y="-1"/>
                  <a:pt x="15576" y="-1"/>
                </a:cubicBezTo>
                <a:cubicBezTo>
                  <a:pt x="18309" y="-1"/>
                  <a:pt x="21018" y="518"/>
                  <a:pt x="23559" y="1529"/>
                </a:cubicBezTo>
              </a:path>
              <a:path w="23559" h="21600" stroke="0" extrusionOk="0">
                <a:moveTo>
                  <a:pt x="0" y="6635"/>
                </a:moveTo>
                <a:cubicBezTo>
                  <a:pt x="4072" y="2395"/>
                  <a:pt x="9697" y="-1"/>
                  <a:pt x="15576" y="-1"/>
                </a:cubicBezTo>
                <a:cubicBezTo>
                  <a:pt x="18309" y="-1"/>
                  <a:pt x="21018" y="518"/>
                  <a:pt x="23559" y="1529"/>
                </a:cubicBezTo>
                <a:lnTo>
                  <a:pt x="15576"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1455" name="Oval 15"/>
          <p:cNvSpPr>
            <a:spLocks noChangeArrowheads="1"/>
          </p:cNvSpPr>
          <p:nvPr/>
        </p:nvSpPr>
        <p:spPr bwMode="auto">
          <a:xfrm>
            <a:off x="3727450" y="3146425"/>
            <a:ext cx="228600" cy="4572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61456" name="Arc 16"/>
          <p:cNvSpPr>
            <a:spLocks/>
          </p:cNvSpPr>
          <p:nvPr/>
        </p:nvSpPr>
        <p:spPr bwMode="auto">
          <a:xfrm rot="7379116" flipH="1" flipV="1">
            <a:off x="3103563" y="3792537"/>
            <a:ext cx="852488" cy="220663"/>
          </a:xfrm>
          <a:custGeom>
            <a:avLst/>
            <a:gdLst>
              <a:gd name="T0" fmla="*/ 0 w 23289"/>
              <a:gd name="T1" fmla="*/ 2147483647 h 21600"/>
              <a:gd name="T2" fmla="*/ 2147483647 w 23289"/>
              <a:gd name="T3" fmla="*/ 2147483647 h 21600"/>
              <a:gd name="T4" fmla="*/ 2147483647 w 23289"/>
              <a:gd name="T5" fmla="*/ 2147483647 h 21600"/>
              <a:gd name="T6" fmla="*/ 0 60000 65536"/>
              <a:gd name="T7" fmla="*/ 0 60000 65536"/>
              <a:gd name="T8" fmla="*/ 0 60000 65536"/>
              <a:gd name="T9" fmla="*/ 0 w 23289"/>
              <a:gd name="T10" fmla="*/ 0 h 21600"/>
              <a:gd name="T11" fmla="*/ 23289 w 23289"/>
              <a:gd name="T12" fmla="*/ 21600 h 21600"/>
            </a:gdLst>
            <a:ahLst/>
            <a:cxnLst>
              <a:cxn ang="T6">
                <a:pos x="T0" y="T1"/>
              </a:cxn>
              <a:cxn ang="T7">
                <a:pos x="T2" y="T3"/>
              </a:cxn>
              <a:cxn ang="T8">
                <a:pos x="T4" y="T5"/>
              </a:cxn>
            </a:cxnLst>
            <a:rect l="T9" t="T10" r="T11" b="T12"/>
            <a:pathLst>
              <a:path w="23289" h="21600" fill="none" extrusionOk="0">
                <a:moveTo>
                  <a:pt x="0" y="6635"/>
                </a:moveTo>
                <a:cubicBezTo>
                  <a:pt x="4072" y="2395"/>
                  <a:pt x="9697" y="-1"/>
                  <a:pt x="15576" y="-1"/>
                </a:cubicBezTo>
                <a:cubicBezTo>
                  <a:pt x="18212" y="-1"/>
                  <a:pt x="20826" y="482"/>
                  <a:pt x="23288" y="1424"/>
                </a:cubicBezTo>
              </a:path>
              <a:path w="23289" h="21600" stroke="0" extrusionOk="0">
                <a:moveTo>
                  <a:pt x="0" y="6635"/>
                </a:moveTo>
                <a:cubicBezTo>
                  <a:pt x="4072" y="2395"/>
                  <a:pt x="9697" y="-1"/>
                  <a:pt x="15576" y="-1"/>
                </a:cubicBezTo>
                <a:cubicBezTo>
                  <a:pt x="18212" y="-1"/>
                  <a:pt x="20826" y="482"/>
                  <a:pt x="23288" y="1424"/>
                </a:cubicBezTo>
                <a:lnTo>
                  <a:pt x="15576"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1457" name="Rectangle 17"/>
          <p:cNvSpPr>
            <a:spLocks noChangeArrowheads="1"/>
          </p:cNvSpPr>
          <p:nvPr/>
        </p:nvSpPr>
        <p:spPr bwMode="auto">
          <a:xfrm>
            <a:off x="1131888" y="5659438"/>
            <a:ext cx="6934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p>
            <a:pPr algn="l" defTabSz="814388"/>
            <a:r>
              <a:rPr lang="en-US">
                <a:latin typeface="Courier New" pitchFamily="49" charset="0"/>
              </a:rPr>
              <a:t>PE11# </a:t>
            </a:r>
            <a:r>
              <a:rPr lang="en-US" b="1">
                <a:latin typeface="Courier New" pitchFamily="49" charset="0"/>
              </a:rPr>
              <a:t>show ip bgp vpnv4 all 2.2.2.2</a:t>
            </a:r>
          </a:p>
          <a:p>
            <a:pPr algn="l" defTabSz="814388"/>
            <a:r>
              <a:rPr lang="en-US" b="1">
                <a:solidFill>
                  <a:srgbClr val="B21A1A"/>
                </a:solidFill>
                <a:latin typeface="Courier New" pitchFamily="49" charset="0"/>
              </a:rPr>
              <a:t>OSPF RT:0.0.0.0:2:0</a:t>
            </a:r>
            <a:r>
              <a:rPr lang="en-US">
                <a:solidFill>
                  <a:srgbClr val="B21A1A"/>
                </a:solidFill>
                <a:latin typeface="Courier New" pitchFamily="49" charset="0"/>
              </a:rPr>
              <a:t> </a:t>
            </a:r>
            <a:r>
              <a:rPr lang="en-US">
                <a:latin typeface="Courier New" pitchFamily="49" charset="0"/>
              </a:rPr>
              <a:t>OSPF ROUTER ID:12.12.12.12:512</a:t>
            </a:r>
          </a:p>
        </p:txBody>
      </p:sp>
      <p:sp>
        <p:nvSpPr>
          <p:cNvPr id="61458" name="Oval 18"/>
          <p:cNvSpPr>
            <a:spLocks noChangeArrowheads="1"/>
          </p:cNvSpPr>
          <p:nvPr/>
        </p:nvSpPr>
        <p:spPr bwMode="auto">
          <a:xfrm>
            <a:off x="2057400" y="5995988"/>
            <a:ext cx="16002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1459" name="Arc 19"/>
          <p:cNvSpPr>
            <a:spLocks/>
          </p:cNvSpPr>
          <p:nvPr/>
        </p:nvSpPr>
        <p:spPr bwMode="auto">
          <a:xfrm rot="3671975">
            <a:off x="2593975" y="5688013"/>
            <a:ext cx="679450" cy="76200"/>
          </a:xfrm>
          <a:custGeom>
            <a:avLst/>
            <a:gdLst>
              <a:gd name="T0" fmla="*/ 0 w 14835"/>
              <a:gd name="T1" fmla="*/ 2147483647 h 21600"/>
              <a:gd name="T2" fmla="*/ 2147483647 w 14835"/>
              <a:gd name="T3" fmla="*/ 2147483647 h 21600"/>
              <a:gd name="T4" fmla="*/ 2147483647 w 14835"/>
              <a:gd name="T5" fmla="*/ 2147483647 h 21600"/>
              <a:gd name="T6" fmla="*/ 0 60000 65536"/>
              <a:gd name="T7" fmla="*/ 0 60000 65536"/>
              <a:gd name="T8" fmla="*/ 0 60000 65536"/>
              <a:gd name="T9" fmla="*/ 0 w 14835"/>
              <a:gd name="T10" fmla="*/ 0 h 21600"/>
              <a:gd name="T11" fmla="*/ 14835 w 14835"/>
              <a:gd name="T12" fmla="*/ 21600 h 21600"/>
            </a:gdLst>
            <a:ahLst/>
            <a:cxnLst>
              <a:cxn ang="T6">
                <a:pos x="T0" y="T1"/>
              </a:cxn>
              <a:cxn ang="T7">
                <a:pos x="T2" y="T3"/>
              </a:cxn>
              <a:cxn ang="T8">
                <a:pos x="T4" y="T5"/>
              </a:cxn>
            </a:cxnLst>
            <a:rect l="T9" t="T10" r="T11" b="T12"/>
            <a:pathLst>
              <a:path w="14835" h="21600" fill="none" extrusionOk="0">
                <a:moveTo>
                  <a:pt x="0" y="1060"/>
                </a:moveTo>
                <a:cubicBezTo>
                  <a:pt x="2158" y="357"/>
                  <a:pt x="4414" y="-1"/>
                  <a:pt x="6684" y="-1"/>
                </a:cubicBezTo>
                <a:cubicBezTo>
                  <a:pt x="9478" y="-1"/>
                  <a:pt x="12246" y="542"/>
                  <a:pt x="14835" y="1596"/>
                </a:cubicBezTo>
              </a:path>
              <a:path w="14835" h="21600" stroke="0" extrusionOk="0">
                <a:moveTo>
                  <a:pt x="0" y="1060"/>
                </a:moveTo>
                <a:cubicBezTo>
                  <a:pt x="2158" y="357"/>
                  <a:pt x="4414" y="-1"/>
                  <a:pt x="6684" y="-1"/>
                </a:cubicBezTo>
                <a:cubicBezTo>
                  <a:pt x="9478" y="-1"/>
                  <a:pt x="12246" y="542"/>
                  <a:pt x="14835" y="1596"/>
                </a:cubicBezTo>
                <a:lnTo>
                  <a:pt x="6684"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1460" name="Oval 20"/>
          <p:cNvSpPr>
            <a:spLocks noChangeArrowheads="1"/>
          </p:cNvSpPr>
          <p:nvPr/>
        </p:nvSpPr>
        <p:spPr bwMode="auto">
          <a:xfrm>
            <a:off x="3124200" y="5995988"/>
            <a:ext cx="228600" cy="381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Tree>
    <p:extLst>
      <p:ext uri="{BB962C8B-B14F-4D97-AF65-F5344CB8AC3E}">
        <p14:creationId xmlns:p14="http://schemas.microsoft.com/office/powerpoint/2010/main" val="6226491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val 4"/>
          <p:cNvSpPr>
            <a:spLocks noChangeArrowheads="1"/>
          </p:cNvSpPr>
          <p:nvPr/>
        </p:nvSpPr>
        <p:spPr bwMode="auto">
          <a:xfrm>
            <a:off x="1595438" y="1828800"/>
            <a:ext cx="6248400" cy="1676400"/>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59395" name="Line 19"/>
          <p:cNvSpPr>
            <a:spLocks noChangeShapeType="1"/>
          </p:cNvSpPr>
          <p:nvPr/>
        </p:nvSpPr>
        <p:spPr bwMode="auto">
          <a:xfrm flipH="1" flipV="1">
            <a:off x="7310438" y="3048000"/>
            <a:ext cx="0" cy="17526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9396" name="Line 38"/>
          <p:cNvSpPr>
            <a:spLocks noChangeShapeType="1"/>
          </p:cNvSpPr>
          <p:nvPr/>
        </p:nvSpPr>
        <p:spPr bwMode="auto">
          <a:xfrm flipV="1">
            <a:off x="4948238" y="3095625"/>
            <a:ext cx="0" cy="18288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9397" name="Line 18"/>
          <p:cNvSpPr>
            <a:spLocks noChangeShapeType="1"/>
          </p:cNvSpPr>
          <p:nvPr/>
        </p:nvSpPr>
        <p:spPr bwMode="auto">
          <a:xfrm flipV="1">
            <a:off x="2281238" y="3124200"/>
            <a:ext cx="0" cy="17526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nvGrpSpPr>
          <p:cNvPr id="59398" name="Group 49"/>
          <p:cNvGrpSpPr>
            <a:grpSpLocks/>
          </p:cNvGrpSpPr>
          <p:nvPr/>
        </p:nvGrpSpPr>
        <p:grpSpPr bwMode="auto">
          <a:xfrm>
            <a:off x="1976438" y="2514600"/>
            <a:ext cx="5562600" cy="609600"/>
            <a:chOff x="1245" y="1584"/>
            <a:chExt cx="3504" cy="384"/>
          </a:xfrm>
        </p:grpSpPr>
        <p:pic>
          <p:nvPicPr>
            <p:cNvPr id="594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 y="1602"/>
              <a:ext cx="6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9" name="Text Box 7"/>
            <p:cNvSpPr txBox="1">
              <a:spLocks noChangeArrowheads="1"/>
            </p:cNvSpPr>
            <p:nvPr/>
          </p:nvSpPr>
          <p:spPr bwMode="auto">
            <a:xfrm>
              <a:off x="1392" y="1807"/>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5943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 y="1584"/>
              <a:ext cx="6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31" name="Text Box 10"/>
            <p:cNvSpPr txBox="1">
              <a:spLocks noChangeArrowheads="1"/>
            </p:cNvSpPr>
            <p:nvPr/>
          </p:nvSpPr>
          <p:spPr bwMode="auto">
            <a:xfrm>
              <a:off x="4272" y="1789"/>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59432"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 y="1584"/>
              <a:ext cx="6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33" name="Text Box 34"/>
            <p:cNvSpPr txBox="1">
              <a:spLocks noChangeArrowheads="1"/>
            </p:cNvSpPr>
            <p:nvPr/>
          </p:nvSpPr>
          <p:spPr bwMode="auto">
            <a:xfrm>
              <a:off x="2928" y="1789"/>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grpSp>
      <p:sp>
        <p:nvSpPr>
          <p:cNvPr id="59399" name="Rectangle 47"/>
          <p:cNvSpPr>
            <a:spLocks noGrp="1" noChangeArrowheads="1"/>
          </p:cNvSpPr>
          <p:nvPr>
            <p:ph type="title"/>
          </p:nvPr>
        </p:nvSpPr>
        <p:spPr>
          <a:xfrm>
            <a:off x="457200" y="228600"/>
            <a:ext cx="8229600" cy="990600"/>
          </a:xfrm>
        </p:spPr>
        <p:txBody>
          <a:bodyPr/>
          <a:lstStyle/>
          <a:p>
            <a:r>
              <a:rPr lang="en-US" dirty="0" err="1">
                <a:solidFill>
                  <a:srgbClr val="0070C0"/>
                </a:solidFill>
                <a:ea typeface="ＭＳ Ｐゴシック" pitchFamily="34" charset="-128"/>
              </a:rPr>
              <a:t>OSPF</a:t>
            </a:r>
            <a:r>
              <a:rPr lang="en-US" dirty="0">
                <a:solidFill>
                  <a:srgbClr val="0070C0"/>
                </a:solidFill>
                <a:ea typeface="ＭＳ Ｐゴシック" pitchFamily="34" charset="-128"/>
              </a:rPr>
              <a:t> PE-CE Operation</a:t>
            </a:r>
          </a:p>
        </p:txBody>
      </p:sp>
      <p:sp>
        <p:nvSpPr>
          <p:cNvPr id="59400" name="Text Box 17"/>
          <p:cNvSpPr txBox="1">
            <a:spLocks noChangeArrowheads="1"/>
          </p:cNvSpPr>
          <p:nvPr/>
        </p:nvSpPr>
        <p:spPr bwMode="auto">
          <a:xfrm>
            <a:off x="4186238" y="1871663"/>
            <a:ext cx="1430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b="1"/>
              <a:t>MPLS VPN</a:t>
            </a:r>
          </a:p>
          <a:p>
            <a:r>
              <a:rPr lang="en-US" b="1"/>
              <a:t>Cloud</a:t>
            </a:r>
          </a:p>
        </p:txBody>
      </p:sp>
      <p:sp>
        <p:nvSpPr>
          <p:cNvPr id="59401" name="Text Box 23"/>
          <p:cNvSpPr txBox="1">
            <a:spLocks noChangeArrowheads="1"/>
          </p:cNvSpPr>
          <p:nvPr/>
        </p:nvSpPr>
        <p:spPr bwMode="auto">
          <a:xfrm>
            <a:off x="965200" y="4292600"/>
            <a:ext cx="1181100" cy="4953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Advertise</a:t>
            </a:r>
          </a:p>
          <a:p>
            <a:r>
              <a:rPr lang="en-US" sz="1400" baseline="0"/>
              <a:t>OSPF Prefix</a:t>
            </a:r>
          </a:p>
        </p:txBody>
      </p:sp>
      <p:sp>
        <p:nvSpPr>
          <p:cNvPr id="59402" name="AutoShape 24"/>
          <p:cNvSpPr>
            <a:spLocks noChangeArrowheads="1"/>
          </p:cNvSpPr>
          <p:nvPr/>
        </p:nvSpPr>
        <p:spPr bwMode="auto">
          <a:xfrm>
            <a:off x="1519238" y="3733800"/>
            <a:ext cx="304800" cy="457200"/>
          </a:xfrm>
          <a:prstGeom prst="upArrow">
            <a:avLst>
              <a:gd name="adj1" fmla="val 50000"/>
              <a:gd name="adj2" fmla="val 37500"/>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9403" name="AutoShape 25"/>
          <p:cNvSpPr>
            <a:spLocks noChangeArrowheads="1"/>
          </p:cNvSpPr>
          <p:nvPr/>
        </p:nvSpPr>
        <p:spPr bwMode="auto">
          <a:xfrm>
            <a:off x="1747838" y="2057400"/>
            <a:ext cx="609600" cy="7286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9404" name="AutoShape 26"/>
          <p:cNvSpPr>
            <a:spLocks noChangeArrowheads="1"/>
          </p:cNvSpPr>
          <p:nvPr/>
        </p:nvSpPr>
        <p:spPr bwMode="auto">
          <a:xfrm>
            <a:off x="3271838" y="2057400"/>
            <a:ext cx="976312"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2"/>
            </a:solidFill>
            <a:miter lim="800000"/>
            <a:headEnd/>
            <a:tailEnd/>
          </a:ln>
        </p:spPr>
        <p:txBody>
          <a:bodyPr wrap="none" lIns="82124" tIns="41061" rIns="82124" bIns="41061" anchor="ctr">
            <a:spAutoFit/>
          </a:bodyPr>
          <a:lstStyle/>
          <a:p>
            <a:endParaRPr lang="en-US"/>
          </a:p>
        </p:txBody>
      </p:sp>
      <p:sp>
        <p:nvSpPr>
          <p:cNvPr id="59405" name="Text Box 27"/>
          <p:cNvSpPr txBox="1">
            <a:spLocks noChangeArrowheads="1"/>
          </p:cNvSpPr>
          <p:nvPr/>
        </p:nvSpPr>
        <p:spPr bwMode="auto">
          <a:xfrm>
            <a:off x="7488238" y="2311400"/>
            <a:ext cx="569912" cy="303213"/>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BGP</a:t>
            </a:r>
          </a:p>
        </p:txBody>
      </p:sp>
      <p:sp>
        <p:nvSpPr>
          <p:cNvPr id="59406" name="Text Box 28"/>
          <p:cNvSpPr txBox="1">
            <a:spLocks noChangeArrowheads="1"/>
          </p:cNvSpPr>
          <p:nvPr/>
        </p:nvSpPr>
        <p:spPr bwMode="auto">
          <a:xfrm>
            <a:off x="7435850" y="3427413"/>
            <a:ext cx="677863" cy="303212"/>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OSPF</a:t>
            </a:r>
          </a:p>
        </p:txBody>
      </p:sp>
      <p:sp>
        <p:nvSpPr>
          <p:cNvPr id="59407" name="AutoShape 29"/>
          <p:cNvSpPr>
            <a:spLocks noChangeArrowheads="1"/>
          </p:cNvSpPr>
          <p:nvPr/>
        </p:nvSpPr>
        <p:spPr bwMode="auto">
          <a:xfrm>
            <a:off x="7920038" y="2667000"/>
            <a:ext cx="457200" cy="685800"/>
          </a:xfrm>
          <a:prstGeom prst="curvedLeftArrow">
            <a:avLst>
              <a:gd name="adj1" fmla="val 30000"/>
              <a:gd name="adj2" fmla="val 60000"/>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9408" name="AutoShape 30"/>
          <p:cNvSpPr>
            <a:spLocks noChangeArrowheads="1"/>
          </p:cNvSpPr>
          <p:nvPr/>
        </p:nvSpPr>
        <p:spPr bwMode="auto">
          <a:xfrm>
            <a:off x="7615238" y="3810000"/>
            <a:ext cx="304800" cy="533400"/>
          </a:xfrm>
          <a:prstGeom prst="downArrow">
            <a:avLst>
              <a:gd name="adj1" fmla="val 50000"/>
              <a:gd name="adj2" fmla="val 43750"/>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9409" name="Text Box 31"/>
          <p:cNvSpPr txBox="1">
            <a:spLocks noChangeArrowheads="1"/>
          </p:cNvSpPr>
          <p:nvPr/>
        </p:nvSpPr>
        <p:spPr bwMode="auto">
          <a:xfrm rot="-901440">
            <a:off x="2408238" y="1397000"/>
            <a:ext cx="2168525" cy="68738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Advertise this prefix </a:t>
            </a:r>
          </a:p>
          <a:p>
            <a:r>
              <a:rPr lang="en-US" sz="1400" baseline="0"/>
              <a:t>across MPLS Cloud </a:t>
            </a:r>
          </a:p>
          <a:p>
            <a:r>
              <a:rPr lang="en-US" sz="1400" baseline="0"/>
              <a:t>to all PEs using MP-BGP</a:t>
            </a:r>
          </a:p>
        </p:txBody>
      </p:sp>
      <p:sp>
        <p:nvSpPr>
          <p:cNvPr id="59410" name="Text Box 41"/>
          <p:cNvSpPr txBox="1">
            <a:spLocks noChangeArrowheads="1"/>
          </p:cNvSpPr>
          <p:nvPr/>
        </p:nvSpPr>
        <p:spPr bwMode="auto">
          <a:xfrm>
            <a:off x="4033838" y="3048000"/>
            <a:ext cx="569912" cy="303213"/>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BGP</a:t>
            </a:r>
          </a:p>
        </p:txBody>
      </p:sp>
      <p:sp>
        <p:nvSpPr>
          <p:cNvPr id="59411" name="Text Box 42"/>
          <p:cNvSpPr txBox="1">
            <a:spLocks noChangeArrowheads="1"/>
          </p:cNvSpPr>
          <p:nvPr/>
        </p:nvSpPr>
        <p:spPr bwMode="auto">
          <a:xfrm>
            <a:off x="4194175" y="3733800"/>
            <a:ext cx="677863" cy="303213"/>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OSPF</a:t>
            </a:r>
          </a:p>
        </p:txBody>
      </p:sp>
      <p:sp>
        <p:nvSpPr>
          <p:cNvPr id="59412" name="AutoShape 43"/>
          <p:cNvSpPr>
            <a:spLocks noChangeArrowheads="1"/>
          </p:cNvSpPr>
          <p:nvPr/>
        </p:nvSpPr>
        <p:spPr bwMode="auto">
          <a:xfrm flipH="1">
            <a:off x="3652838" y="3200400"/>
            <a:ext cx="457200" cy="685800"/>
          </a:xfrm>
          <a:prstGeom prst="curvedLeftArrow">
            <a:avLst>
              <a:gd name="adj1" fmla="val 30000"/>
              <a:gd name="adj2" fmla="val 60000"/>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9413" name="AutoShape 44"/>
          <p:cNvSpPr>
            <a:spLocks noChangeArrowheads="1"/>
          </p:cNvSpPr>
          <p:nvPr/>
        </p:nvSpPr>
        <p:spPr bwMode="auto">
          <a:xfrm>
            <a:off x="4338638" y="4114800"/>
            <a:ext cx="304800" cy="533400"/>
          </a:xfrm>
          <a:prstGeom prst="downArrow">
            <a:avLst>
              <a:gd name="adj1" fmla="val 50000"/>
              <a:gd name="adj2" fmla="val 43750"/>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9414" name="Text Box 45"/>
          <p:cNvSpPr txBox="1">
            <a:spLocks noChangeArrowheads="1"/>
          </p:cNvSpPr>
          <p:nvPr/>
        </p:nvSpPr>
        <p:spPr bwMode="auto">
          <a:xfrm>
            <a:off x="666750" y="2819400"/>
            <a:ext cx="1673225" cy="68738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Redistribute OSPF</a:t>
            </a:r>
          </a:p>
          <a:p>
            <a:r>
              <a:rPr lang="en-US" sz="1400" baseline="0"/>
              <a:t>learned route</a:t>
            </a:r>
          </a:p>
          <a:p>
            <a:r>
              <a:rPr lang="en-US" sz="1400" baseline="0"/>
              <a:t>into MP-BGP</a:t>
            </a:r>
          </a:p>
        </p:txBody>
      </p:sp>
      <p:grpSp>
        <p:nvGrpSpPr>
          <p:cNvPr id="59415" name="Group 52"/>
          <p:cNvGrpSpPr>
            <a:grpSpLocks/>
          </p:cNvGrpSpPr>
          <p:nvPr/>
        </p:nvGrpSpPr>
        <p:grpSpPr bwMode="auto">
          <a:xfrm>
            <a:off x="1366838" y="4518025"/>
            <a:ext cx="6597650" cy="1366838"/>
            <a:chOff x="861" y="2846"/>
            <a:chExt cx="4156" cy="861"/>
          </a:xfrm>
        </p:grpSpPr>
        <p:sp>
          <p:nvSpPr>
            <p:cNvPr id="59416" name="Oval 3"/>
            <p:cNvSpPr>
              <a:spLocks noChangeArrowheads="1"/>
            </p:cNvSpPr>
            <p:nvPr/>
          </p:nvSpPr>
          <p:spPr bwMode="auto">
            <a:xfrm>
              <a:off x="861" y="2928"/>
              <a:ext cx="1008" cy="768"/>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5941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 y="3072"/>
              <a:ext cx="6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8" name="Text Box 13"/>
            <p:cNvSpPr txBox="1">
              <a:spLocks noChangeArrowheads="1"/>
            </p:cNvSpPr>
            <p:nvPr/>
          </p:nvSpPr>
          <p:spPr bwMode="auto">
            <a:xfrm>
              <a:off x="1205" y="3277"/>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5941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 y="2976"/>
              <a:ext cx="6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0" name="Text Box 16"/>
            <p:cNvSpPr txBox="1">
              <a:spLocks noChangeArrowheads="1"/>
            </p:cNvSpPr>
            <p:nvPr/>
          </p:nvSpPr>
          <p:spPr bwMode="auto">
            <a:xfrm>
              <a:off x="4325" y="3181"/>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59421" name="Text Box 21"/>
            <p:cNvSpPr txBox="1">
              <a:spLocks noChangeArrowheads="1"/>
            </p:cNvSpPr>
            <p:nvPr/>
          </p:nvSpPr>
          <p:spPr bwMode="auto">
            <a:xfrm>
              <a:off x="4303" y="3368"/>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3</a:t>
              </a:r>
            </a:p>
          </p:txBody>
        </p:sp>
        <p:sp>
          <p:nvSpPr>
            <p:cNvPr id="59422" name="Text Box 22"/>
            <p:cNvSpPr txBox="1">
              <a:spLocks noChangeArrowheads="1"/>
            </p:cNvSpPr>
            <p:nvPr/>
          </p:nvSpPr>
          <p:spPr bwMode="auto">
            <a:xfrm>
              <a:off x="1164" y="3456"/>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1</a:t>
              </a:r>
            </a:p>
          </p:txBody>
        </p:sp>
        <p:pic>
          <p:nvPicPr>
            <p:cNvPr id="59423"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 y="3054"/>
              <a:ext cx="6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4" name="Text Box 37"/>
            <p:cNvSpPr txBox="1">
              <a:spLocks noChangeArrowheads="1"/>
            </p:cNvSpPr>
            <p:nvPr/>
          </p:nvSpPr>
          <p:spPr bwMode="auto">
            <a:xfrm>
              <a:off x="2981" y="3259"/>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59425" name="Text Box 40"/>
            <p:cNvSpPr txBox="1">
              <a:spLocks noChangeArrowheads="1"/>
            </p:cNvSpPr>
            <p:nvPr/>
          </p:nvSpPr>
          <p:spPr bwMode="auto">
            <a:xfrm>
              <a:off x="2940" y="3457"/>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2</a:t>
              </a:r>
            </a:p>
          </p:txBody>
        </p:sp>
        <p:sp>
          <p:nvSpPr>
            <p:cNvPr id="59426" name="Oval 50"/>
            <p:cNvSpPr>
              <a:spLocks noChangeArrowheads="1"/>
            </p:cNvSpPr>
            <p:nvPr/>
          </p:nvSpPr>
          <p:spPr bwMode="auto">
            <a:xfrm>
              <a:off x="2619" y="2939"/>
              <a:ext cx="1008" cy="768"/>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9427" name="Oval 51"/>
            <p:cNvSpPr>
              <a:spLocks noChangeArrowheads="1"/>
            </p:cNvSpPr>
            <p:nvPr/>
          </p:nvSpPr>
          <p:spPr bwMode="auto">
            <a:xfrm>
              <a:off x="4009" y="2846"/>
              <a:ext cx="1008" cy="768"/>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spTree>
    <p:extLst>
      <p:ext uri="{BB962C8B-B14F-4D97-AF65-F5344CB8AC3E}">
        <p14:creationId xmlns:p14="http://schemas.microsoft.com/office/powerpoint/2010/main" val="41862836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47"/>
          <p:cNvSpPr>
            <a:spLocks noGrp="1" noChangeArrowheads="1"/>
          </p:cNvSpPr>
          <p:nvPr>
            <p:ph type="title"/>
          </p:nvPr>
        </p:nvSpPr>
        <p:spPr/>
        <p:txBody>
          <a:bodyPr>
            <a:normAutofit fontScale="90000"/>
          </a:bodyPr>
          <a:lstStyle/>
          <a:p>
            <a:r>
              <a:rPr lang="en-US" dirty="0" err="1">
                <a:solidFill>
                  <a:srgbClr val="0070C0"/>
                </a:solidFill>
                <a:ea typeface="ＭＳ Ｐゴシック" pitchFamily="34" charset="-128"/>
              </a:rPr>
              <a:t>OSPF</a:t>
            </a:r>
            <a:r>
              <a:rPr lang="en-US" dirty="0">
                <a:solidFill>
                  <a:srgbClr val="0070C0"/>
                </a:solidFill>
                <a:ea typeface="ＭＳ Ｐゴシック" pitchFamily="34" charset="-128"/>
              </a:rPr>
              <a:t> PE-CE Operation : Down BIT and Tag</a:t>
            </a:r>
          </a:p>
        </p:txBody>
      </p:sp>
      <p:sp>
        <p:nvSpPr>
          <p:cNvPr id="2" name="Content Placeholder 1"/>
          <p:cNvSpPr>
            <a:spLocks noGrp="1"/>
          </p:cNvSpPr>
          <p:nvPr>
            <p:ph idx="1"/>
          </p:nvPr>
        </p:nvSpPr>
        <p:spPr/>
        <p:txBody>
          <a:bodyPr/>
          <a:lstStyle/>
          <a:p>
            <a:r>
              <a:rPr lang="en-GB" dirty="0"/>
              <a:t>The MPLS VPN model has 3 levels of hierarchy and this poses some challenges during redistribution and flooding which did not exit in the 2 level model of </a:t>
            </a:r>
            <a:r>
              <a:rPr lang="en-GB" dirty="0" err="1"/>
              <a:t>OSPF</a:t>
            </a:r>
            <a:r>
              <a:rPr lang="en-GB" dirty="0"/>
              <a:t>.</a:t>
            </a:r>
          </a:p>
          <a:p>
            <a:r>
              <a:rPr lang="en-GB" dirty="0"/>
              <a:t>In the normal </a:t>
            </a:r>
            <a:r>
              <a:rPr lang="en-GB" dirty="0" err="1"/>
              <a:t>OSPF</a:t>
            </a:r>
            <a:r>
              <a:rPr lang="en-GB" dirty="0"/>
              <a:t> the area prefixes are advertised in the backbone and vice-versa using summary type 3 </a:t>
            </a:r>
            <a:r>
              <a:rPr lang="en-GB" dirty="0" err="1"/>
              <a:t>LSAs</a:t>
            </a:r>
            <a:endParaRPr lang="en-GB" dirty="0"/>
          </a:p>
          <a:p>
            <a:r>
              <a:rPr lang="en-GB" dirty="0"/>
              <a:t>The fact that only backbone summary </a:t>
            </a:r>
            <a:r>
              <a:rPr lang="en-GB" dirty="0" err="1"/>
              <a:t>LSA</a:t>
            </a:r>
            <a:r>
              <a:rPr lang="en-GB" dirty="0"/>
              <a:t> are considered or that </a:t>
            </a:r>
            <a:r>
              <a:rPr lang="en-GB" dirty="0" err="1"/>
              <a:t>LSA</a:t>
            </a:r>
            <a:r>
              <a:rPr lang="en-GB" dirty="0"/>
              <a:t> generation is suppressed in some cases we never have flooding loops.</a:t>
            </a:r>
          </a:p>
          <a:p>
            <a:r>
              <a:rPr lang="en-GB" dirty="0"/>
              <a:t>These techniques are not sufficient in this model. </a:t>
            </a:r>
          </a:p>
          <a:p>
            <a:endParaRPr lang="en-US" dirty="0"/>
          </a:p>
        </p:txBody>
      </p:sp>
    </p:spTree>
    <p:extLst>
      <p:ext uri="{BB962C8B-B14F-4D97-AF65-F5344CB8AC3E}">
        <p14:creationId xmlns:p14="http://schemas.microsoft.com/office/powerpoint/2010/main" val="31876309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err="1">
                <a:solidFill>
                  <a:srgbClr val="0070C0"/>
                </a:solidFill>
              </a:rPr>
              <a:t>OSPF</a:t>
            </a:r>
            <a:r>
              <a:rPr lang="en-US" dirty="0">
                <a:solidFill>
                  <a:srgbClr val="0070C0"/>
                </a:solidFill>
              </a:rPr>
              <a:t> - Routing Loop</a:t>
            </a:r>
          </a:p>
        </p:txBody>
      </p:sp>
      <p:pic>
        <p:nvPicPr>
          <p:cNvPr id="43011"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088" y="1641475"/>
            <a:ext cx="4494212"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825" y="3532188"/>
            <a:ext cx="22288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7"/>
          <p:cNvSpPr>
            <a:spLocks noChangeArrowheads="1"/>
          </p:cNvSpPr>
          <p:nvPr/>
        </p:nvSpPr>
        <p:spPr bwMode="auto">
          <a:xfrm>
            <a:off x="3868738" y="1984375"/>
            <a:ext cx="20462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MPLS-VPN Backbone</a:t>
            </a:r>
          </a:p>
        </p:txBody>
      </p:sp>
      <p:sp>
        <p:nvSpPr>
          <p:cNvPr id="43014" name="Rectangle 8"/>
          <p:cNvSpPr>
            <a:spLocks noChangeArrowheads="1"/>
          </p:cNvSpPr>
          <p:nvPr/>
        </p:nvSpPr>
        <p:spPr bwMode="auto">
          <a:xfrm>
            <a:off x="3124200" y="3986213"/>
            <a:ext cx="8636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Area 0</a:t>
            </a:r>
          </a:p>
        </p:txBody>
      </p:sp>
      <p:sp>
        <p:nvSpPr>
          <p:cNvPr id="43015" name="Rectangle 9"/>
          <p:cNvSpPr>
            <a:spLocks noChangeArrowheads="1"/>
          </p:cNvSpPr>
          <p:nvPr/>
        </p:nvSpPr>
        <p:spPr bwMode="auto">
          <a:xfrm>
            <a:off x="2033588" y="5426075"/>
            <a:ext cx="18875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Network = </a:t>
            </a:r>
            <a:r>
              <a:rPr lang="en-GB" sz="1300">
                <a:solidFill>
                  <a:schemeClr val="accent2"/>
                </a:solidFill>
              </a:rPr>
              <a:t>110.1.1.1</a:t>
            </a:r>
          </a:p>
        </p:txBody>
      </p:sp>
      <p:sp>
        <p:nvSpPr>
          <p:cNvPr id="43016" name="Line 10"/>
          <p:cNvSpPr>
            <a:spLocks noChangeShapeType="1"/>
          </p:cNvSpPr>
          <p:nvPr/>
        </p:nvSpPr>
        <p:spPr bwMode="auto">
          <a:xfrm flipH="1">
            <a:off x="2787650" y="3224213"/>
            <a:ext cx="0" cy="16113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3017" name="Group 11"/>
          <p:cNvGrpSpPr>
            <a:grpSpLocks/>
          </p:cNvGrpSpPr>
          <p:nvPr/>
        </p:nvGrpSpPr>
        <p:grpSpPr bwMode="auto">
          <a:xfrm>
            <a:off x="2176463" y="3021013"/>
            <a:ext cx="1154112" cy="669925"/>
            <a:chOff x="1767" y="1670"/>
            <a:chExt cx="646" cy="376"/>
          </a:xfrm>
        </p:grpSpPr>
        <p:pic>
          <p:nvPicPr>
            <p:cNvPr id="43053"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1670"/>
              <a:ext cx="64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4" name="Text Box 13"/>
            <p:cNvSpPr txBox="1">
              <a:spLocks noChangeArrowheads="1"/>
            </p:cNvSpPr>
            <p:nvPr/>
          </p:nvSpPr>
          <p:spPr bwMode="auto">
            <a:xfrm>
              <a:off x="1958" y="1876"/>
              <a:ext cx="32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PE-1</a:t>
              </a:r>
              <a:endParaRPr lang="en-GB" sz="4000">
                <a:latin typeface="Helvetica" pitchFamily="34" charset="0"/>
              </a:endParaRPr>
            </a:p>
          </p:txBody>
        </p:sp>
      </p:grpSp>
      <p:grpSp>
        <p:nvGrpSpPr>
          <p:cNvPr id="43018" name="Group 14"/>
          <p:cNvGrpSpPr>
            <a:grpSpLocks/>
          </p:cNvGrpSpPr>
          <p:nvPr/>
        </p:nvGrpSpPr>
        <p:grpSpPr bwMode="auto">
          <a:xfrm>
            <a:off x="2203450" y="4381500"/>
            <a:ext cx="1154113" cy="669925"/>
            <a:chOff x="1767" y="2474"/>
            <a:chExt cx="646" cy="375"/>
          </a:xfrm>
        </p:grpSpPr>
        <p:pic>
          <p:nvPicPr>
            <p:cNvPr id="43051"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2" name="Text Box 16"/>
            <p:cNvSpPr txBox="1">
              <a:spLocks noChangeArrowheads="1"/>
            </p:cNvSpPr>
            <p:nvPr/>
          </p:nvSpPr>
          <p:spPr bwMode="auto">
            <a:xfrm>
              <a:off x="1936" y="2689"/>
              <a:ext cx="32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CE-1</a:t>
              </a:r>
              <a:endParaRPr lang="en-GB" sz="4000">
                <a:latin typeface="Helvetica" pitchFamily="34" charset="0"/>
              </a:endParaRPr>
            </a:p>
          </p:txBody>
        </p:sp>
      </p:grpSp>
      <p:pic>
        <p:nvPicPr>
          <p:cNvPr id="43019"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313" y="3255963"/>
            <a:ext cx="26574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Rectangle 18"/>
          <p:cNvSpPr>
            <a:spLocks noChangeArrowheads="1"/>
          </p:cNvSpPr>
          <p:nvPr/>
        </p:nvSpPr>
        <p:spPr bwMode="auto">
          <a:xfrm>
            <a:off x="6292850" y="5568950"/>
            <a:ext cx="8636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Area 0</a:t>
            </a:r>
          </a:p>
        </p:txBody>
      </p:sp>
      <p:sp>
        <p:nvSpPr>
          <p:cNvPr id="43021" name="Line 19"/>
          <p:cNvSpPr>
            <a:spLocks noChangeShapeType="1"/>
          </p:cNvSpPr>
          <p:nvPr/>
        </p:nvSpPr>
        <p:spPr bwMode="auto">
          <a:xfrm>
            <a:off x="4999038" y="3941763"/>
            <a:ext cx="1285875" cy="76993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3022" name="Group 20"/>
          <p:cNvGrpSpPr>
            <a:grpSpLocks/>
          </p:cNvGrpSpPr>
          <p:nvPr/>
        </p:nvGrpSpPr>
        <p:grpSpPr bwMode="auto">
          <a:xfrm>
            <a:off x="4227513" y="3341688"/>
            <a:ext cx="1154112" cy="671512"/>
            <a:chOff x="4213" y="1670"/>
            <a:chExt cx="646" cy="376"/>
          </a:xfrm>
        </p:grpSpPr>
        <p:pic>
          <p:nvPicPr>
            <p:cNvPr id="43049" name="Picture 2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 y="1670"/>
              <a:ext cx="64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0" name="Text Box 22"/>
            <p:cNvSpPr txBox="1">
              <a:spLocks noChangeArrowheads="1"/>
            </p:cNvSpPr>
            <p:nvPr/>
          </p:nvSpPr>
          <p:spPr bwMode="auto">
            <a:xfrm>
              <a:off x="4419" y="1889"/>
              <a:ext cx="32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PE-2</a:t>
              </a:r>
              <a:endParaRPr lang="en-GB" sz="4000">
                <a:latin typeface="Helvetica" pitchFamily="34" charset="0"/>
              </a:endParaRPr>
            </a:p>
          </p:txBody>
        </p:sp>
      </p:grpSp>
      <p:sp>
        <p:nvSpPr>
          <p:cNvPr id="43023" name="Line 23"/>
          <p:cNvSpPr>
            <a:spLocks noChangeShapeType="1"/>
          </p:cNvSpPr>
          <p:nvPr/>
        </p:nvSpPr>
        <p:spPr bwMode="auto">
          <a:xfrm>
            <a:off x="5770563" y="3341688"/>
            <a:ext cx="771525" cy="128428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3024" name="Group 24"/>
          <p:cNvGrpSpPr>
            <a:grpSpLocks/>
          </p:cNvGrpSpPr>
          <p:nvPr/>
        </p:nvGrpSpPr>
        <p:grpSpPr bwMode="auto">
          <a:xfrm>
            <a:off x="5256213" y="2741613"/>
            <a:ext cx="1154112" cy="671512"/>
            <a:chOff x="4213" y="1670"/>
            <a:chExt cx="646" cy="376"/>
          </a:xfrm>
        </p:grpSpPr>
        <p:pic>
          <p:nvPicPr>
            <p:cNvPr id="43047" name="Picture 2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 y="1670"/>
              <a:ext cx="64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8" name="Text Box 26"/>
            <p:cNvSpPr txBox="1">
              <a:spLocks noChangeArrowheads="1"/>
            </p:cNvSpPr>
            <p:nvPr/>
          </p:nvSpPr>
          <p:spPr bwMode="auto">
            <a:xfrm>
              <a:off x="4419" y="1889"/>
              <a:ext cx="32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PE-3</a:t>
              </a:r>
              <a:endParaRPr lang="en-GB" sz="4000">
                <a:latin typeface="Helvetica" pitchFamily="34" charset="0"/>
              </a:endParaRPr>
            </a:p>
          </p:txBody>
        </p:sp>
      </p:grpSp>
      <p:sp>
        <p:nvSpPr>
          <p:cNvPr id="43025" name="Rectangle 27"/>
          <p:cNvSpPr>
            <a:spLocks noChangeArrowheads="1"/>
          </p:cNvSpPr>
          <p:nvPr/>
        </p:nvSpPr>
        <p:spPr bwMode="auto">
          <a:xfrm>
            <a:off x="1028700" y="2206625"/>
            <a:ext cx="2692400" cy="604838"/>
          </a:xfrm>
          <a:prstGeom prst="rect">
            <a:avLst/>
          </a:prstGeom>
          <a:solidFill>
            <a:schemeClr val="bg1"/>
          </a:solidFill>
          <a:ln w="9525">
            <a:solidFill>
              <a:schemeClr val="tx1"/>
            </a:solidFill>
            <a:miter lim="800000"/>
            <a:headEnd/>
            <a:tailEnd/>
          </a:ln>
        </p:spPr>
        <p:txBody>
          <a:bodyPr lIns="71983" tIns="0" rIns="71983" bIns="0">
            <a:spAutoFit/>
          </a:bodyPr>
          <a:lstStyle/>
          <a:p>
            <a:pPr defTabSz="1077913">
              <a:lnSpc>
                <a:spcPct val="100000"/>
              </a:lnSpc>
            </a:pPr>
            <a:r>
              <a:rPr lang="en-GB" sz="1300">
                <a:solidFill>
                  <a:srgbClr val="000000"/>
                </a:solidFill>
              </a:rPr>
              <a:t>VPN-IPv4 Update</a:t>
            </a:r>
            <a:br>
              <a:rPr lang="en-GB" sz="1300">
                <a:solidFill>
                  <a:srgbClr val="000000"/>
                </a:solidFill>
              </a:rPr>
            </a:br>
            <a:r>
              <a:rPr lang="en-GB" sz="1300">
                <a:solidFill>
                  <a:srgbClr val="000000"/>
                </a:solidFill>
              </a:rPr>
              <a:t>RD:110.1.1.1, Next-hop=PE-1</a:t>
            </a:r>
            <a:br>
              <a:rPr lang="en-GB" sz="1300">
                <a:solidFill>
                  <a:srgbClr val="000000"/>
                </a:solidFill>
              </a:rPr>
            </a:br>
            <a:r>
              <a:rPr lang="en-GB" sz="1300">
                <a:solidFill>
                  <a:srgbClr val="000000"/>
                </a:solidFill>
              </a:rPr>
              <a:t>RT=xxx:xxx</a:t>
            </a:r>
            <a:endParaRPr lang="en-GB" sz="1300">
              <a:solidFill>
                <a:srgbClr val="C6041B"/>
              </a:solidFill>
            </a:endParaRPr>
          </a:p>
        </p:txBody>
      </p:sp>
      <p:sp>
        <p:nvSpPr>
          <p:cNvPr id="43026" name="Line 28"/>
          <p:cNvSpPr>
            <a:spLocks noChangeShapeType="1"/>
          </p:cNvSpPr>
          <p:nvPr/>
        </p:nvSpPr>
        <p:spPr bwMode="auto">
          <a:xfrm flipV="1">
            <a:off x="3276600" y="2747963"/>
            <a:ext cx="2071688" cy="249237"/>
          </a:xfrm>
          <a:prstGeom prst="line">
            <a:avLst/>
          </a:prstGeom>
          <a:noFill/>
          <a:ln w="571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7" name="Line 29"/>
          <p:cNvSpPr>
            <a:spLocks noChangeShapeType="1"/>
          </p:cNvSpPr>
          <p:nvPr/>
        </p:nvSpPr>
        <p:spPr bwMode="auto">
          <a:xfrm>
            <a:off x="3352800" y="3132138"/>
            <a:ext cx="1058863" cy="146050"/>
          </a:xfrm>
          <a:prstGeom prst="line">
            <a:avLst/>
          </a:prstGeom>
          <a:noFill/>
          <a:ln w="571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30"/>
          <p:cNvGrpSpPr>
            <a:grpSpLocks/>
          </p:cNvGrpSpPr>
          <p:nvPr/>
        </p:nvGrpSpPr>
        <p:grpSpPr bwMode="auto">
          <a:xfrm>
            <a:off x="3884613" y="4111625"/>
            <a:ext cx="2041525" cy="1395413"/>
            <a:chOff x="2753" y="2590"/>
            <a:chExt cx="1286" cy="879"/>
          </a:xfrm>
        </p:grpSpPr>
        <p:sp>
          <p:nvSpPr>
            <p:cNvPr id="43045" name="Line 31"/>
            <p:cNvSpPr>
              <a:spLocks noChangeShapeType="1"/>
            </p:cNvSpPr>
            <p:nvPr/>
          </p:nvSpPr>
          <p:spPr bwMode="auto">
            <a:xfrm flipH="1" flipV="1">
              <a:off x="3429" y="2590"/>
              <a:ext cx="597" cy="354"/>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6" name="Rectangle 32"/>
            <p:cNvSpPr>
              <a:spLocks noChangeArrowheads="1"/>
            </p:cNvSpPr>
            <p:nvPr/>
          </p:nvSpPr>
          <p:spPr bwMode="auto">
            <a:xfrm>
              <a:off x="2753" y="3023"/>
              <a:ext cx="1286" cy="446"/>
            </a:xfrm>
            <a:prstGeom prst="rect">
              <a:avLst/>
            </a:prstGeom>
            <a:solidFill>
              <a:schemeClr val="bg1"/>
            </a:solidFill>
            <a:ln w="9525">
              <a:solidFill>
                <a:schemeClr val="tx1"/>
              </a:solidFill>
              <a:miter lim="800000"/>
              <a:headEnd/>
              <a:tailEnd/>
            </a:ln>
          </p:spPr>
          <p:txBody>
            <a:bodyPr lIns="71983" tIns="0" rIns="71983" bIns="0"/>
            <a:lstStyle/>
            <a:p>
              <a:pPr defTabSz="1077913">
                <a:lnSpc>
                  <a:spcPct val="100000"/>
                </a:lnSpc>
              </a:pPr>
              <a:r>
                <a:rPr lang="en-GB" sz="1300">
                  <a:solidFill>
                    <a:srgbClr val="C6041B"/>
                  </a:solidFill>
                </a:rPr>
                <a:t>Type-3</a:t>
              </a:r>
              <a:r>
                <a:rPr lang="en-GB" sz="1300">
                  <a:solidFill>
                    <a:srgbClr val="000000"/>
                  </a:solidFill>
                </a:rPr>
                <a:t> (Summary-LSA) Link-State-ID: 110.1.1.1</a:t>
              </a:r>
            </a:p>
            <a:p>
              <a:pPr defTabSz="1077913">
                <a:lnSpc>
                  <a:spcPct val="100000"/>
                </a:lnSpc>
              </a:pPr>
              <a:r>
                <a:rPr lang="en-GB" sz="1300">
                  <a:solidFill>
                    <a:srgbClr val="000000"/>
                  </a:solidFill>
                </a:rPr>
                <a:t>Adv. Router: PE-2</a:t>
              </a:r>
            </a:p>
          </p:txBody>
        </p:sp>
      </p:grpSp>
      <p:grpSp>
        <p:nvGrpSpPr>
          <p:cNvPr id="7" name="Group 33"/>
          <p:cNvGrpSpPr>
            <a:grpSpLocks/>
          </p:cNvGrpSpPr>
          <p:nvPr/>
        </p:nvGrpSpPr>
        <p:grpSpPr bwMode="auto">
          <a:xfrm>
            <a:off x="5984875" y="3255963"/>
            <a:ext cx="2614613" cy="1181100"/>
            <a:chOff x="4157" y="2051"/>
            <a:chExt cx="1647" cy="744"/>
          </a:xfrm>
        </p:grpSpPr>
        <p:sp>
          <p:nvSpPr>
            <p:cNvPr id="43043" name="Rectangle 34"/>
            <p:cNvSpPr>
              <a:spLocks noChangeArrowheads="1"/>
            </p:cNvSpPr>
            <p:nvPr/>
          </p:nvSpPr>
          <p:spPr bwMode="auto">
            <a:xfrm>
              <a:off x="4535" y="2051"/>
              <a:ext cx="1269" cy="511"/>
            </a:xfrm>
            <a:prstGeom prst="rect">
              <a:avLst/>
            </a:prstGeom>
            <a:solidFill>
              <a:schemeClr val="bg1"/>
            </a:solidFill>
            <a:ln w="9525">
              <a:solidFill>
                <a:schemeClr val="tx1"/>
              </a:solidFill>
              <a:miter lim="800000"/>
              <a:headEnd/>
              <a:tailEnd/>
            </a:ln>
          </p:spPr>
          <p:txBody>
            <a:bodyPr lIns="71983" tIns="0" rIns="71983" bIns="0"/>
            <a:lstStyle/>
            <a:p>
              <a:pPr defTabSz="1077913">
                <a:lnSpc>
                  <a:spcPct val="100000"/>
                </a:lnSpc>
              </a:pPr>
              <a:r>
                <a:rPr lang="en-GB" sz="1300">
                  <a:solidFill>
                    <a:srgbClr val="C6041B"/>
                  </a:solidFill>
                </a:rPr>
                <a:t>Type-3</a:t>
              </a:r>
              <a:r>
                <a:rPr lang="en-GB" sz="1300">
                  <a:solidFill>
                    <a:srgbClr val="000000"/>
                  </a:solidFill>
                </a:rPr>
                <a:t> (Summary-LSA)</a:t>
              </a:r>
              <a:endParaRPr lang="en-GB" sz="1300">
                <a:solidFill>
                  <a:srgbClr val="C6041B"/>
                </a:solidFill>
              </a:endParaRPr>
            </a:p>
            <a:p>
              <a:pPr defTabSz="1077913">
                <a:lnSpc>
                  <a:spcPct val="100000"/>
                </a:lnSpc>
              </a:pPr>
              <a:r>
                <a:rPr lang="en-GB" sz="1300">
                  <a:solidFill>
                    <a:srgbClr val="000000"/>
                  </a:solidFill>
                </a:rPr>
                <a:t>Link-State-ID: 110.1.1.1</a:t>
              </a:r>
            </a:p>
            <a:p>
              <a:pPr defTabSz="1077913">
                <a:lnSpc>
                  <a:spcPct val="100000"/>
                </a:lnSpc>
              </a:pPr>
              <a:r>
                <a:rPr lang="en-GB" sz="1300">
                  <a:solidFill>
                    <a:srgbClr val="000000"/>
                  </a:solidFill>
                </a:rPr>
                <a:t>Adv. Router: PE-2</a:t>
              </a:r>
            </a:p>
          </p:txBody>
        </p:sp>
        <p:sp>
          <p:nvSpPr>
            <p:cNvPr id="43044" name="Line 35"/>
            <p:cNvSpPr>
              <a:spLocks noChangeShapeType="1"/>
            </p:cNvSpPr>
            <p:nvPr/>
          </p:nvSpPr>
          <p:spPr bwMode="auto">
            <a:xfrm flipH="1" flipV="1">
              <a:off x="4157" y="2159"/>
              <a:ext cx="378" cy="636"/>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36"/>
          <p:cNvGrpSpPr>
            <a:grpSpLocks/>
          </p:cNvGrpSpPr>
          <p:nvPr/>
        </p:nvGrpSpPr>
        <p:grpSpPr bwMode="auto">
          <a:xfrm>
            <a:off x="5308600" y="3509963"/>
            <a:ext cx="1009650" cy="1036637"/>
            <a:chOff x="3650" y="2211"/>
            <a:chExt cx="636" cy="653"/>
          </a:xfrm>
        </p:grpSpPr>
        <p:sp>
          <p:nvSpPr>
            <p:cNvPr id="43041" name="Line 37"/>
            <p:cNvSpPr>
              <a:spLocks noChangeShapeType="1"/>
            </p:cNvSpPr>
            <p:nvPr/>
          </p:nvSpPr>
          <p:spPr bwMode="auto">
            <a:xfrm flipH="1" flipV="1">
              <a:off x="3909" y="2211"/>
              <a:ext cx="377" cy="555"/>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2" name="Line 38"/>
            <p:cNvSpPr>
              <a:spLocks noChangeShapeType="1"/>
            </p:cNvSpPr>
            <p:nvPr/>
          </p:nvSpPr>
          <p:spPr bwMode="auto">
            <a:xfrm flipH="1" flipV="1">
              <a:off x="3650" y="2511"/>
              <a:ext cx="570" cy="35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39"/>
          <p:cNvGrpSpPr>
            <a:grpSpLocks/>
          </p:cNvGrpSpPr>
          <p:nvPr/>
        </p:nvGrpSpPr>
        <p:grpSpPr bwMode="auto">
          <a:xfrm>
            <a:off x="5056188" y="3316288"/>
            <a:ext cx="779462" cy="666750"/>
            <a:chOff x="227" y="2372"/>
            <a:chExt cx="491" cy="420"/>
          </a:xfrm>
        </p:grpSpPr>
        <p:sp>
          <p:nvSpPr>
            <p:cNvPr id="43039" name="AutoShape 40"/>
            <p:cNvSpPr>
              <a:spLocks noChangeArrowheads="1"/>
            </p:cNvSpPr>
            <p:nvPr/>
          </p:nvSpPr>
          <p:spPr bwMode="auto">
            <a:xfrm flipH="1">
              <a:off x="227" y="2589"/>
              <a:ext cx="440" cy="203"/>
            </a:xfrm>
            <a:prstGeom prst="curvedUpArrow">
              <a:avLst>
                <a:gd name="adj1" fmla="val 43350"/>
                <a:gd name="adj2" fmla="val 86700"/>
                <a:gd name="adj3" fmla="val 33333"/>
              </a:avLst>
            </a:prstGeom>
            <a:solidFill>
              <a:schemeClr val="accent2"/>
            </a:solidFill>
            <a:ln w="9525">
              <a:solidFill>
                <a:schemeClr val="accent2"/>
              </a:solidFill>
              <a:miter lim="800000"/>
              <a:headEnd/>
              <a:tailEnd/>
            </a:ln>
          </p:spPr>
          <p:txBody>
            <a:bodyPr wrap="none" lIns="73025" tIns="36512" rIns="73025" bIns="36512" anchor="ctr"/>
            <a:lstStyle/>
            <a:p>
              <a:endParaRPr lang="en-US"/>
            </a:p>
          </p:txBody>
        </p:sp>
        <p:sp>
          <p:nvSpPr>
            <p:cNvPr id="43040" name="AutoShape 41"/>
            <p:cNvSpPr>
              <a:spLocks noChangeArrowheads="1"/>
            </p:cNvSpPr>
            <p:nvPr/>
          </p:nvSpPr>
          <p:spPr bwMode="auto">
            <a:xfrm flipV="1">
              <a:off x="278" y="2372"/>
              <a:ext cx="440" cy="203"/>
            </a:xfrm>
            <a:prstGeom prst="curvedUpArrow">
              <a:avLst>
                <a:gd name="adj1" fmla="val 43350"/>
                <a:gd name="adj2" fmla="val 86700"/>
                <a:gd name="adj3" fmla="val 33333"/>
              </a:avLst>
            </a:prstGeom>
            <a:solidFill>
              <a:schemeClr val="accent2"/>
            </a:solidFill>
            <a:ln w="9525">
              <a:solidFill>
                <a:schemeClr val="accent2"/>
              </a:solidFill>
              <a:miter lim="800000"/>
              <a:headEnd/>
              <a:tailEnd/>
            </a:ln>
          </p:spPr>
          <p:txBody>
            <a:bodyPr wrap="none" lIns="73025" tIns="36512" rIns="73025" bIns="36512" anchor="ctr"/>
            <a:lstStyle/>
            <a:p>
              <a:endParaRPr lang="en-US"/>
            </a:p>
          </p:txBody>
        </p:sp>
      </p:grpSp>
      <p:grpSp>
        <p:nvGrpSpPr>
          <p:cNvPr id="10" name="Group 43"/>
          <p:cNvGrpSpPr>
            <a:grpSpLocks/>
          </p:cNvGrpSpPr>
          <p:nvPr/>
        </p:nvGrpSpPr>
        <p:grpSpPr bwMode="auto">
          <a:xfrm>
            <a:off x="4478338" y="2301875"/>
            <a:ext cx="1249362" cy="1028700"/>
            <a:chOff x="3127" y="1450"/>
            <a:chExt cx="787" cy="648"/>
          </a:xfrm>
        </p:grpSpPr>
        <p:sp>
          <p:nvSpPr>
            <p:cNvPr id="43037" name="Line 44"/>
            <p:cNvSpPr>
              <a:spLocks noChangeShapeType="1"/>
            </p:cNvSpPr>
            <p:nvPr/>
          </p:nvSpPr>
          <p:spPr bwMode="auto">
            <a:xfrm flipH="1" flipV="1">
              <a:off x="3127" y="1851"/>
              <a:ext cx="303" cy="247"/>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38" name="Line 45"/>
            <p:cNvSpPr>
              <a:spLocks noChangeShapeType="1"/>
            </p:cNvSpPr>
            <p:nvPr/>
          </p:nvSpPr>
          <p:spPr bwMode="auto">
            <a:xfrm flipH="1" flipV="1">
              <a:off x="3611" y="1450"/>
              <a:ext cx="303" cy="247"/>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33" name="Group 46"/>
          <p:cNvGrpSpPr>
            <a:grpSpLocks/>
          </p:cNvGrpSpPr>
          <p:nvPr/>
        </p:nvGrpSpPr>
        <p:grpSpPr bwMode="auto">
          <a:xfrm>
            <a:off x="6113463" y="4541838"/>
            <a:ext cx="1154112" cy="668337"/>
            <a:chOff x="1767" y="2474"/>
            <a:chExt cx="646" cy="375"/>
          </a:xfrm>
        </p:grpSpPr>
        <p:pic>
          <p:nvPicPr>
            <p:cNvPr id="43035" name="Picture 4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6" name="Text Box 48"/>
            <p:cNvSpPr txBox="1">
              <a:spLocks noChangeArrowheads="1"/>
            </p:cNvSpPr>
            <p:nvPr/>
          </p:nvSpPr>
          <p:spPr bwMode="auto">
            <a:xfrm>
              <a:off x="1936" y="2689"/>
              <a:ext cx="32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CE-2</a:t>
              </a:r>
              <a:endParaRPr lang="en-GB" sz="4000">
                <a:latin typeface="Helvetica" pitchFamily="34" charset="0"/>
              </a:endParaRPr>
            </a:p>
          </p:txBody>
        </p:sp>
      </p:grpSp>
      <p:sp>
        <p:nvSpPr>
          <p:cNvPr id="43034" name="Rectangle 99"/>
          <p:cNvSpPr>
            <a:spLocks noChangeArrowheads="1"/>
          </p:cNvSpPr>
          <p:nvPr/>
        </p:nvSpPr>
        <p:spPr bwMode="auto">
          <a:xfrm>
            <a:off x="6065838" y="2116138"/>
            <a:ext cx="2692400" cy="604837"/>
          </a:xfrm>
          <a:prstGeom prst="rect">
            <a:avLst/>
          </a:prstGeom>
          <a:solidFill>
            <a:schemeClr val="bg1"/>
          </a:solidFill>
          <a:ln w="9525">
            <a:solidFill>
              <a:schemeClr val="tx1"/>
            </a:solidFill>
            <a:miter lim="800000"/>
            <a:headEnd/>
            <a:tailEnd/>
          </a:ln>
        </p:spPr>
        <p:txBody>
          <a:bodyPr lIns="71983" tIns="0" rIns="71983" bIns="0">
            <a:spAutoFit/>
          </a:bodyPr>
          <a:lstStyle/>
          <a:p>
            <a:pPr defTabSz="1077913">
              <a:lnSpc>
                <a:spcPct val="100000"/>
              </a:lnSpc>
            </a:pPr>
            <a:r>
              <a:rPr lang="en-GB" sz="1300">
                <a:solidFill>
                  <a:srgbClr val="000000"/>
                </a:solidFill>
              </a:rPr>
              <a:t>VPN-IPv4 Update</a:t>
            </a:r>
            <a:br>
              <a:rPr lang="en-GB" sz="1300">
                <a:solidFill>
                  <a:srgbClr val="000000"/>
                </a:solidFill>
              </a:rPr>
            </a:br>
            <a:r>
              <a:rPr lang="en-GB" sz="1300">
                <a:solidFill>
                  <a:srgbClr val="000000"/>
                </a:solidFill>
              </a:rPr>
              <a:t>RD:110.1.1.1, Next-hop=PE-3</a:t>
            </a:r>
            <a:br>
              <a:rPr lang="en-GB" sz="1300">
                <a:solidFill>
                  <a:srgbClr val="000000"/>
                </a:solidFill>
              </a:rPr>
            </a:br>
            <a:r>
              <a:rPr lang="en-GB" sz="1300">
                <a:solidFill>
                  <a:srgbClr val="000000"/>
                </a:solidFill>
              </a:rPr>
              <a:t>RT=xxx:xxx</a:t>
            </a:r>
            <a:endParaRPr lang="en-GB" sz="1300">
              <a:solidFill>
                <a:srgbClr val="C6041B"/>
              </a:solidFill>
            </a:endParaRPr>
          </a:p>
        </p:txBody>
      </p:sp>
    </p:spTree>
    <p:extLst>
      <p:ext uri="{BB962C8B-B14F-4D97-AF65-F5344CB8AC3E}">
        <p14:creationId xmlns:p14="http://schemas.microsoft.com/office/powerpoint/2010/main" val="1370576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err="1">
                <a:solidFill>
                  <a:srgbClr val="0070C0"/>
                </a:solidFill>
              </a:rPr>
              <a:t>OSPF</a:t>
            </a:r>
            <a:r>
              <a:rPr lang="en-US" dirty="0">
                <a:solidFill>
                  <a:srgbClr val="0070C0"/>
                </a:solidFill>
              </a:rPr>
              <a:t> Down Bit and Tag</a:t>
            </a:r>
          </a:p>
        </p:txBody>
      </p:sp>
      <p:sp>
        <p:nvSpPr>
          <p:cNvPr id="44035" name="Rectangle 3"/>
          <p:cNvSpPr>
            <a:spLocks noGrp="1" noChangeArrowheads="1"/>
          </p:cNvSpPr>
          <p:nvPr>
            <p:ph type="body" idx="1"/>
          </p:nvPr>
        </p:nvSpPr>
        <p:spPr>
          <a:xfrm>
            <a:off x="381000" y="1241425"/>
            <a:ext cx="8372475" cy="5451475"/>
          </a:xfrm>
        </p:spPr>
        <p:txBody>
          <a:bodyPr/>
          <a:lstStyle/>
          <a:p>
            <a:r>
              <a:rPr lang="en-GB" sz="2600"/>
              <a:t>Down bit and Tag are used to prevent looping and on by default.</a:t>
            </a:r>
          </a:p>
          <a:p>
            <a:r>
              <a:rPr lang="en-GB" sz="2600"/>
              <a:t>The Down bit is bit 7 in the option field of an LSA</a:t>
            </a:r>
          </a:p>
          <a:p>
            <a:r>
              <a:rPr lang="en-GB" sz="2600"/>
              <a:t>The Down bit is set by the PE on the LSAs describing routes coming from the BGP redistribution and need to get propagated. </a:t>
            </a:r>
          </a:p>
          <a:p>
            <a:r>
              <a:rPr lang="en-GB" sz="2600"/>
              <a:t>When a PE receives a route from the CE, it will generate a summary LSA into the MPLS-VPN BB if and only if the Down-bit is not set on that LSA</a:t>
            </a:r>
          </a:p>
          <a:p>
            <a:r>
              <a:rPr lang="en-GB" sz="2600"/>
              <a:t>Down bit processing is only done on PE </a:t>
            </a:r>
          </a:p>
          <a:p>
            <a:r>
              <a:rPr lang="en-GB" sz="2600"/>
              <a:t>Down-bit check can be disabled by configuration</a:t>
            </a:r>
          </a:p>
        </p:txBody>
      </p:sp>
    </p:spTree>
    <p:extLst>
      <p:ext uri="{BB962C8B-B14F-4D97-AF65-F5344CB8AC3E}">
        <p14:creationId xmlns:p14="http://schemas.microsoft.com/office/powerpoint/2010/main" val="28304036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normAutofit fontScale="90000"/>
          </a:bodyPr>
          <a:lstStyle/>
          <a:p>
            <a:r>
              <a:rPr lang="en-US" dirty="0">
                <a:solidFill>
                  <a:srgbClr val="0070C0"/>
                </a:solidFill>
              </a:rPr>
              <a:t>Propagation of Routing Information</a:t>
            </a:r>
            <a:br>
              <a:rPr lang="en-US" dirty="0">
                <a:solidFill>
                  <a:srgbClr val="0070C0"/>
                </a:solidFill>
              </a:rPr>
            </a:br>
            <a:r>
              <a:rPr lang="en-US" dirty="0">
                <a:solidFill>
                  <a:srgbClr val="0070C0"/>
                </a:solidFill>
              </a:rPr>
              <a:t>Across the P-Network</a:t>
            </a:r>
          </a:p>
        </p:txBody>
      </p:sp>
      <p:pic>
        <p:nvPicPr>
          <p:cNvPr id="681987" name="Picture 3" descr="020G_519"/>
          <p:cNvPicPr>
            <a:picLocks noChangeAspect="1" noChangeArrowheads="1"/>
          </p:cNvPicPr>
          <p:nvPr/>
        </p:nvPicPr>
        <p:blipFill>
          <a:blip r:embed="rId2"/>
          <a:srcRect/>
          <a:stretch>
            <a:fillRect/>
          </a:stretch>
        </p:blipFill>
        <p:spPr bwMode="auto">
          <a:xfrm>
            <a:off x="144463" y="1614488"/>
            <a:ext cx="8847137" cy="2881312"/>
          </a:xfrm>
          <a:prstGeom prst="rect">
            <a:avLst/>
          </a:prstGeom>
          <a:noFill/>
        </p:spPr>
      </p:pic>
      <p:sp>
        <p:nvSpPr>
          <p:cNvPr id="681988" name="Text Box 4"/>
          <p:cNvSpPr txBox="1">
            <a:spLocks noChangeArrowheads="1"/>
          </p:cNvSpPr>
          <p:nvPr/>
        </p:nvSpPr>
        <p:spPr bwMode="auto">
          <a:xfrm>
            <a:off x="228600" y="4572000"/>
            <a:ext cx="8915400" cy="2030413"/>
          </a:xfrm>
          <a:prstGeom prst="rect">
            <a:avLst/>
          </a:prstGeom>
          <a:noFill/>
          <a:ln w="19050">
            <a:noFill/>
            <a:miter lim="800000"/>
            <a:headEnd type="none" w="sm" len="sm"/>
            <a:tailEnd type="none" w="sm" len="sm"/>
          </a:ln>
          <a:effectLst/>
        </p:spPr>
        <p:txBody>
          <a:bodyPr>
            <a:spAutoFit/>
          </a:bodyPr>
          <a:lstStyle/>
          <a:p>
            <a:pPr defTabSz="1320800">
              <a:lnSpc>
                <a:spcPct val="95000"/>
              </a:lnSpc>
              <a:spcBef>
                <a:spcPct val="35000"/>
              </a:spcBef>
            </a:pPr>
            <a:r>
              <a:rPr lang="en-US"/>
              <a:t>Question:   	How will PE routers exchange customer routing information?</a:t>
            </a:r>
          </a:p>
          <a:p>
            <a:pPr defTabSz="1320800">
              <a:lnSpc>
                <a:spcPct val="95000"/>
              </a:lnSpc>
              <a:spcBef>
                <a:spcPct val="35000"/>
              </a:spcBef>
            </a:pPr>
            <a:r>
              <a:rPr lang="en-US"/>
              <a:t>Answer #1: 	Run a dedicated Interior Gateway Protocol (IGP) for each customer</a:t>
            </a:r>
            <a:br>
              <a:rPr lang="en-US"/>
            </a:br>
            <a:r>
              <a:rPr lang="en-US"/>
              <a:t>       	across the P-network.</a:t>
            </a:r>
          </a:p>
          <a:p>
            <a:pPr defTabSz="1320800">
              <a:lnSpc>
                <a:spcPct val="95000"/>
              </a:lnSpc>
              <a:spcBef>
                <a:spcPct val="35000"/>
              </a:spcBef>
            </a:pPr>
            <a:endParaRPr lang="en-US" sz="1200"/>
          </a:p>
          <a:p>
            <a:pPr defTabSz="1320800"/>
            <a:r>
              <a:rPr lang="en-US">
                <a:solidFill>
                  <a:schemeClr val="accent2"/>
                </a:solidFill>
              </a:rPr>
              <a:t>This is the wrong answer for the following reasons:</a:t>
            </a:r>
          </a:p>
          <a:p>
            <a:pPr marL="682625" lvl="2" indent="-217488" defTabSz="1320800">
              <a:buClr>
                <a:schemeClr val="folHlink"/>
              </a:buClr>
              <a:buFontTx/>
              <a:buChar char="•"/>
            </a:pPr>
            <a:r>
              <a:rPr lang="en-US"/>
              <a:t>The solution does not scale.</a:t>
            </a:r>
          </a:p>
          <a:p>
            <a:pPr marL="682625" lvl="2" indent="-217488" defTabSz="1320800">
              <a:buClr>
                <a:schemeClr val="folHlink"/>
              </a:buClr>
              <a:buFontTx/>
              <a:buChar char="•"/>
            </a:pPr>
            <a:r>
              <a:rPr lang="en-US"/>
              <a:t>P routers carry all customer routes.</a:t>
            </a:r>
          </a:p>
        </p:txBody>
      </p:sp>
    </p:spTree>
    <p:extLst>
      <p:ext uri="{BB962C8B-B14F-4D97-AF65-F5344CB8AC3E}">
        <p14:creationId xmlns:p14="http://schemas.microsoft.com/office/powerpoint/2010/main" val="14675189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err="1">
                <a:solidFill>
                  <a:srgbClr val="0070C0"/>
                </a:solidFill>
              </a:rPr>
              <a:t>OSPF</a:t>
            </a:r>
            <a:r>
              <a:rPr lang="en-US" dirty="0">
                <a:solidFill>
                  <a:srgbClr val="0070C0"/>
                </a:solidFill>
              </a:rPr>
              <a:t> - Routing Loop avoidance</a:t>
            </a:r>
          </a:p>
        </p:txBody>
      </p:sp>
      <p:pic>
        <p:nvPicPr>
          <p:cNvPr id="45059"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5700" y="1611313"/>
            <a:ext cx="4494213"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600" y="3546475"/>
            <a:ext cx="22288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47"/>
          <p:cNvSpPr>
            <a:spLocks noChangeArrowheads="1"/>
          </p:cNvSpPr>
          <p:nvPr/>
        </p:nvSpPr>
        <p:spPr bwMode="auto">
          <a:xfrm>
            <a:off x="3716338" y="2913063"/>
            <a:ext cx="20462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MPLS-VPN Backbone</a:t>
            </a:r>
          </a:p>
        </p:txBody>
      </p:sp>
      <p:sp>
        <p:nvSpPr>
          <p:cNvPr id="45062" name="Rectangle 48"/>
          <p:cNvSpPr>
            <a:spLocks noChangeArrowheads="1"/>
          </p:cNvSpPr>
          <p:nvPr/>
        </p:nvSpPr>
        <p:spPr bwMode="auto">
          <a:xfrm>
            <a:off x="3609975" y="3986213"/>
            <a:ext cx="8636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Area 1</a:t>
            </a:r>
          </a:p>
        </p:txBody>
      </p:sp>
      <p:sp>
        <p:nvSpPr>
          <p:cNvPr id="45063" name="Rectangle 49"/>
          <p:cNvSpPr>
            <a:spLocks noChangeArrowheads="1"/>
          </p:cNvSpPr>
          <p:nvPr/>
        </p:nvSpPr>
        <p:spPr bwMode="auto">
          <a:xfrm>
            <a:off x="2657475" y="5426075"/>
            <a:ext cx="16113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Network = Net-1</a:t>
            </a:r>
          </a:p>
        </p:txBody>
      </p:sp>
      <p:sp>
        <p:nvSpPr>
          <p:cNvPr id="45064" name="Line 50"/>
          <p:cNvSpPr>
            <a:spLocks noChangeShapeType="1"/>
          </p:cNvSpPr>
          <p:nvPr/>
        </p:nvSpPr>
        <p:spPr bwMode="auto">
          <a:xfrm flipH="1">
            <a:off x="3273425" y="3224213"/>
            <a:ext cx="0" cy="16113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5065" name="Group 51"/>
          <p:cNvGrpSpPr>
            <a:grpSpLocks/>
          </p:cNvGrpSpPr>
          <p:nvPr/>
        </p:nvGrpSpPr>
        <p:grpSpPr bwMode="auto">
          <a:xfrm>
            <a:off x="2662238" y="3021013"/>
            <a:ext cx="1154112" cy="669925"/>
            <a:chOff x="1767" y="1670"/>
            <a:chExt cx="646" cy="376"/>
          </a:xfrm>
        </p:grpSpPr>
        <p:pic>
          <p:nvPicPr>
            <p:cNvPr id="45107" name="Picture 5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1670"/>
              <a:ext cx="64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8" name="Text Box 53"/>
            <p:cNvSpPr txBox="1">
              <a:spLocks noChangeArrowheads="1"/>
            </p:cNvSpPr>
            <p:nvPr/>
          </p:nvSpPr>
          <p:spPr bwMode="auto">
            <a:xfrm>
              <a:off x="1958" y="1876"/>
              <a:ext cx="32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PE-1</a:t>
              </a:r>
              <a:endParaRPr lang="en-GB" sz="4000">
                <a:latin typeface="Helvetica" pitchFamily="34" charset="0"/>
              </a:endParaRPr>
            </a:p>
          </p:txBody>
        </p:sp>
      </p:grpSp>
      <p:grpSp>
        <p:nvGrpSpPr>
          <p:cNvPr id="45066" name="Group 54"/>
          <p:cNvGrpSpPr>
            <a:grpSpLocks/>
          </p:cNvGrpSpPr>
          <p:nvPr/>
        </p:nvGrpSpPr>
        <p:grpSpPr bwMode="auto">
          <a:xfrm>
            <a:off x="2689225" y="4381500"/>
            <a:ext cx="1154113" cy="669925"/>
            <a:chOff x="1767" y="2474"/>
            <a:chExt cx="646" cy="375"/>
          </a:xfrm>
        </p:grpSpPr>
        <p:pic>
          <p:nvPicPr>
            <p:cNvPr id="45105" name="Picture 5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6" name="Text Box 56"/>
            <p:cNvSpPr txBox="1">
              <a:spLocks noChangeArrowheads="1"/>
            </p:cNvSpPr>
            <p:nvPr/>
          </p:nvSpPr>
          <p:spPr bwMode="auto">
            <a:xfrm>
              <a:off x="1936" y="2689"/>
              <a:ext cx="32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CE-1</a:t>
              </a:r>
              <a:endParaRPr lang="en-GB" sz="4000">
                <a:latin typeface="Helvetica" pitchFamily="34" charset="0"/>
              </a:endParaRPr>
            </a:p>
          </p:txBody>
        </p:sp>
      </p:grpSp>
      <p:grpSp>
        <p:nvGrpSpPr>
          <p:cNvPr id="4" name="Group 57"/>
          <p:cNvGrpSpPr>
            <a:grpSpLocks/>
          </p:cNvGrpSpPr>
          <p:nvPr/>
        </p:nvGrpSpPr>
        <p:grpSpPr bwMode="auto">
          <a:xfrm>
            <a:off x="600075" y="1712913"/>
            <a:ext cx="4378325" cy="1001712"/>
            <a:chOff x="768" y="1104"/>
            <a:chExt cx="2452" cy="561"/>
          </a:xfrm>
        </p:grpSpPr>
        <p:sp>
          <p:nvSpPr>
            <p:cNvPr id="45103" name="Rectangle 58"/>
            <p:cNvSpPr>
              <a:spLocks noChangeArrowheads="1"/>
            </p:cNvSpPr>
            <p:nvPr/>
          </p:nvSpPr>
          <p:spPr bwMode="auto">
            <a:xfrm>
              <a:off x="768" y="1104"/>
              <a:ext cx="1508" cy="561"/>
            </a:xfrm>
            <a:prstGeom prst="rect">
              <a:avLst/>
            </a:prstGeom>
            <a:solidFill>
              <a:schemeClr val="bg1"/>
            </a:solidFill>
            <a:ln w="9525">
              <a:solidFill>
                <a:schemeClr val="tx1"/>
              </a:solidFill>
              <a:miter lim="800000"/>
              <a:headEnd/>
              <a:tailEnd/>
            </a:ln>
          </p:spPr>
          <p:txBody>
            <a:bodyPr lIns="71983" tIns="0" rIns="71983" bIns="0">
              <a:spAutoFit/>
            </a:bodyPr>
            <a:lstStyle/>
            <a:p>
              <a:pPr defTabSz="1077913">
                <a:lnSpc>
                  <a:spcPct val="100000"/>
                </a:lnSpc>
              </a:pPr>
              <a:r>
                <a:rPr lang="en-GB" sz="1300">
                  <a:solidFill>
                    <a:srgbClr val="000000"/>
                  </a:solidFill>
                </a:rPr>
                <a:t>VPN-IPv4 Update</a:t>
              </a:r>
              <a:br>
                <a:rPr lang="en-GB" sz="1300">
                  <a:solidFill>
                    <a:srgbClr val="000000"/>
                  </a:solidFill>
                </a:rPr>
              </a:br>
              <a:r>
                <a:rPr lang="en-GB" sz="1300">
                  <a:solidFill>
                    <a:srgbClr val="000000"/>
                  </a:solidFill>
                </a:rPr>
                <a:t>RD:110.1.1.1, Next-hop=PE-1</a:t>
              </a:r>
              <a:br>
                <a:rPr lang="en-GB" sz="1300">
                  <a:solidFill>
                    <a:srgbClr val="000000"/>
                  </a:solidFill>
                </a:rPr>
              </a:br>
              <a:r>
                <a:rPr lang="en-GB" sz="1300">
                  <a:solidFill>
                    <a:srgbClr val="000000"/>
                  </a:solidFill>
                </a:rPr>
                <a:t>RT=xxx:xxx</a:t>
              </a:r>
              <a:br>
                <a:rPr lang="en-GB" sz="1300">
                  <a:solidFill>
                    <a:srgbClr val="000000"/>
                  </a:solidFill>
                </a:rPr>
              </a:br>
              <a:r>
                <a:rPr lang="en-GB" sz="1300">
                  <a:solidFill>
                    <a:srgbClr val="C6041B"/>
                  </a:solidFill>
                </a:rPr>
                <a:t>OSPF-Route-Type= 1:</a:t>
              </a:r>
              <a:r>
                <a:rPr lang="en-GB" sz="1300">
                  <a:solidFill>
                    <a:srgbClr val="00773D"/>
                  </a:solidFill>
                </a:rPr>
                <a:t>2</a:t>
              </a:r>
              <a:r>
                <a:rPr lang="en-GB" sz="1300">
                  <a:solidFill>
                    <a:srgbClr val="C6041B"/>
                  </a:solidFill>
                </a:rPr>
                <a:t>:0</a:t>
              </a:r>
              <a:br>
                <a:rPr lang="en-GB" sz="1300">
                  <a:solidFill>
                    <a:srgbClr val="C6041B"/>
                  </a:solidFill>
                </a:rPr>
              </a:br>
              <a:r>
                <a:rPr lang="en-GB" sz="1300">
                  <a:solidFill>
                    <a:srgbClr val="C6041B"/>
                  </a:solidFill>
                </a:rPr>
                <a:t>OSPF-Domain: xxx</a:t>
              </a:r>
            </a:p>
          </p:txBody>
        </p:sp>
        <p:sp>
          <p:nvSpPr>
            <p:cNvPr id="45104" name="Line 59"/>
            <p:cNvSpPr>
              <a:spLocks noChangeShapeType="1"/>
            </p:cNvSpPr>
            <p:nvPr/>
          </p:nvSpPr>
          <p:spPr bwMode="auto">
            <a:xfrm flipV="1">
              <a:off x="2400" y="1440"/>
              <a:ext cx="820" cy="0"/>
            </a:xfrm>
            <a:prstGeom prst="line">
              <a:avLst/>
            </a:prstGeom>
            <a:noFill/>
            <a:ln w="571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45068" name="Picture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9088" y="3255963"/>
            <a:ext cx="26574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Rectangle 61"/>
          <p:cNvSpPr>
            <a:spLocks noChangeArrowheads="1"/>
          </p:cNvSpPr>
          <p:nvPr/>
        </p:nvSpPr>
        <p:spPr bwMode="auto">
          <a:xfrm>
            <a:off x="6778625" y="5568950"/>
            <a:ext cx="8636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Area 2</a:t>
            </a:r>
          </a:p>
        </p:txBody>
      </p:sp>
      <p:sp>
        <p:nvSpPr>
          <p:cNvPr id="45070" name="Line 62"/>
          <p:cNvSpPr>
            <a:spLocks noChangeShapeType="1"/>
          </p:cNvSpPr>
          <p:nvPr/>
        </p:nvSpPr>
        <p:spPr bwMode="auto">
          <a:xfrm>
            <a:off x="5484813" y="3941763"/>
            <a:ext cx="1285875" cy="76993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5071" name="Group 63"/>
          <p:cNvGrpSpPr>
            <a:grpSpLocks/>
          </p:cNvGrpSpPr>
          <p:nvPr/>
        </p:nvGrpSpPr>
        <p:grpSpPr bwMode="auto">
          <a:xfrm>
            <a:off x="4713288" y="3341688"/>
            <a:ext cx="1154112" cy="671512"/>
            <a:chOff x="4213" y="1670"/>
            <a:chExt cx="646" cy="376"/>
          </a:xfrm>
        </p:grpSpPr>
        <p:pic>
          <p:nvPicPr>
            <p:cNvPr id="45101" name="Picture 6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 y="1670"/>
              <a:ext cx="64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2" name="Text Box 65"/>
            <p:cNvSpPr txBox="1">
              <a:spLocks noChangeArrowheads="1"/>
            </p:cNvSpPr>
            <p:nvPr/>
          </p:nvSpPr>
          <p:spPr bwMode="auto">
            <a:xfrm>
              <a:off x="4419" y="1889"/>
              <a:ext cx="32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PE-2</a:t>
              </a:r>
              <a:endParaRPr lang="en-GB" sz="4000">
                <a:latin typeface="Helvetica" pitchFamily="34" charset="0"/>
              </a:endParaRPr>
            </a:p>
          </p:txBody>
        </p:sp>
      </p:grpSp>
      <p:grpSp>
        <p:nvGrpSpPr>
          <p:cNvPr id="45072" name="Group 66"/>
          <p:cNvGrpSpPr>
            <a:grpSpLocks/>
          </p:cNvGrpSpPr>
          <p:nvPr/>
        </p:nvGrpSpPr>
        <p:grpSpPr bwMode="auto">
          <a:xfrm>
            <a:off x="6599238" y="4541838"/>
            <a:ext cx="1154112" cy="668337"/>
            <a:chOff x="1767" y="2474"/>
            <a:chExt cx="646" cy="375"/>
          </a:xfrm>
        </p:grpSpPr>
        <p:pic>
          <p:nvPicPr>
            <p:cNvPr id="45099" name="Picture 6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0" name="Text Box 68"/>
            <p:cNvSpPr txBox="1">
              <a:spLocks noChangeArrowheads="1"/>
            </p:cNvSpPr>
            <p:nvPr/>
          </p:nvSpPr>
          <p:spPr bwMode="auto">
            <a:xfrm>
              <a:off x="1936" y="2689"/>
              <a:ext cx="32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CE-2</a:t>
              </a:r>
              <a:endParaRPr lang="en-GB" sz="4000">
                <a:latin typeface="Helvetica" pitchFamily="34" charset="0"/>
              </a:endParaRPr>
            </a:p>
          </p:txBody>
        </p:sp>
      </p:grpSp>
      <p:grpSp>
        <p:nvGrpSpPr>
          <p:cNvPr id="7" name="Group 69"/>
          <p:cNvGrpSpPr>
            <a:grpSpLocks/>
          </p:cNvGrpSpPr>
          <p:nvPr/>
        </p:nvGrpSpPr>
        <p:grpSpPr bwMode="auto">
          <a:xfrm>
            <a:off x="4370388" y="4198938"/>
            <a:ext cx="2057400" cy="1541462"/>
            <a:chOff x="2448" y="2304"/>
            <a:chExt cx="1152" cy="864"/>
          </a:xfrm>
        </p:grpSpPr>
        <p:sp>
          <p:nvSpPr>
            <p:cNvPr id="45097" name="Line 70"/>
            <p:cNvSpPr>
              <a:spLocks noChangeShapeType="1"/>
            </p:cNvSpPr>
            <p:nvPr/>
          </p:nvSpPr>
          <p:spPr bwMode="auto">
            <a:xfrm flipH="1" flipV="1">
              <a:off x="2976" y="2304"/>
              <a:ext cx="624" cy="288"/>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98" name="Rectangle 71"/>
            <p:cNvSpPr>
              <a:spLocks noChangeArrowheads="1"/>
            </p:cNvSpPr>
            <p:nvPr/>
          </p:nvSpPr>
          <p:spPr bwMode="auto">
            <a:xfrm>
              <a:off x="2448" y="2640"/>
              <a:ext cx="1152" cy="528"/>
            </a:xfrm>
            <a:prstGeom prst="rect">
              <a:avLst/>
            </a:prstGeom>
            <a:solidFill>
              <a:schemeClr val="bg1"/>
            </a:solidFill>
            <a:ln w="9525">
              <a:solidFill>
                <a:schemeClr val="tx1"/>
              </a:solidFill>
              <a:miter lim="800000"/>
              <a:headEnd/>
              <a:tailEnd/>
            </a:ln>
          </p:spPr>
          <p:txBody>
            <a:bodyPr lIns="71983" tIns="0" rIns="71983" bIns="0"/>
            <a:lstStyle/>
            <a:p>
              <a:pPr defTabSz="1077913">
                <a:lnSpc>
                  <a:spcPct val="100000"/>
                </a:lnSpc>
              </a:pPr>
              <a:r>
                <a:rPr lang="en-GB" sz="1300">
                  <a:solidFill>
                    <a:srgbClr val="C6041B"/>
                  </a:solidFill>
                </a:rPr>
                <a:t>Type-3</a:t>
              </a:r>
              <a:r>
                <a:rPr lang="en-GB" sz="1300">
                  <a:solidFill>
                    <a:srgbClr val="000000"/>
                  </a:solidFill>
                </a:rPr>
                <a:t> (Summary-LSA) Down bit is </a:t>
              </a:r>
              <a:r>
                <a:rPr lang="en-GB" sz="1300">
                  <a:solidFill>
                    <a:srgbClr val="C6041B"/>
                  </a:solidFill>
                </a:rPr>
                <a:t>set</a:t>
              </a:r>
            </a:p>
            <a:p>
              <a:pPr defTabSz="1077913">
                <a:lnSpc>
                  <a:spcPct val="100000"/>
                </a:lnSpc>
              </a:pPr>
              <a:r>
                <a:rPr lang="en-GB" sz="1300">
                  <a:solidFill>
                    <a:srgbClr val="000000"/>
                  </a:solidFill>
                </a:rPr>
                <a:t>Link-State-ID: 110.1.1.1 Adv. Router: PE-2</a:t>
              </a:r>
            </a:p>
          </p:txBody>
        </p:sp>
      </p:grpSp>
      <p:sp>
        <p:nvSpPr>
          <p:cNvPr id="45074" name="Line 72"/>
          <p:cNvSpPr>
            <a:spLocks noChangeShapeType="1"/>
          </p:cNvSpPr>
          <p:nvPr/>
        </p:nvSpPr>
        <p:spPr bwMode="auto">
          <a:xfrm>
            <a:off x="6256338" y="3341688"/>
            <a:ext cx="771525" cy="128428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5075" name="Group 73"/>
          <p:cNvGrpSpPr>
            <a:grpSpLocks/>
          </p:cNvGrpSpPr>
          <p:nvPr/>
        </p:nvGrpSpPr>
        <p:grpSpPr bwMode="auto">
          <a:xfrm>
            <a:off x="5741988" y="2741613"/>
            <a:ext cx="1154112" cy="671512"/>
            <a:chOff x="4213" y="1670"/>
            <a:chExt cx="646" cy="376"/>
          </a:xfrm>
        </p:grpSpPr>
        <p:pic>
          <p:nvPicPr>
            <p:cNvPr id="45095" name="Picture 7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 y="1670"/>
              <a:ext cx="64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96" name="Text Box 75"/>
            <p:cNvSpPr txBox="1">
              <a:spLocks noChangeArrowheads="1"/>
            </p:cNvSpPr>
            <p:nvPr/>
          </p:nvSpPr>
          <p:spPr bwMode="auto">
            <a:xfrm>
              <a:off x="4419" y="1889"/>
              <a:ext cx="32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PE-3</a:t>
              </a:r>
              <a:endParaRPr lang="en-GB" sz="4000">
                <a:latin typeface="Helvetica" pitchFamily="34" charset="0"/>
              </a:endParaRPr>
            </a:p>
          </p:txBody>
        </p:sp>
      </p:grpSp>
      <p:grpSp>
        <p:nvGrpSpPr>
          <p:cNvPr id="9" name="Group 76"/>
          <p:cNvGrpSpPr>
            <a:grpSpLocks/>
          </p:cNvGrpSpPr>
          <p:nvPr/>
        </p:nvGrpSpPr>
        <p:grpSpPr bwMode="auto">
          <a:xfrm>
            <a:off x="4541838" y="1371600"/>
            <a:ext cx="4406900" cy="1112838"/>
            <a:chOff x="2861" y="864"/>
            <a:chExt cx="2776" cy="701"/>
          </a:xfrm>
        </p:grpSpPr>
        <p:grpSp>
          <p:nvGrpSpPr>
            <p:cNvPr id="45089" name="Group 77"/>
            <p:cNvGrpSpPr>
              <a:grpSpLocks/>
            </p:cNvGrpSpPr>
            <p:nvPr/>
          </p:nvGrpSpPr>
          <p:grpSpPr bwMode="auto">
            <a:xfrm>
              <a:off x="2861" y="918"/>
              <a:ext cx="2776" cy="631"/>
              <a:chOff x="2544" y="816"/>
              <a:chExt cx="2468" cy="562"/>
            </a:xfrm>
          </p:grpSpPr>
          <p:sp>
            <p:nvSpPr>
              <p:cNvPr id="45093" name="Rectangle 78"/>
              <p:cNvSpPr>
                <a:spLocks noChangeArrowheads="1"/>
              </p:cNvSpPr>
              <p:nvPr/>
            </p:nvSpPr>
            <p:spPr bwMode="auto">
              <a:xfrm>
                <a:off x="3504" y="816"/>
                <a:ext cx="1508" cy="562"/>
              </a:xfrm>
              <a:prstGeom prst="rect">
                <a:avLst/>
              </a:prstGeom>
              <a:solidFill>
                <a:schemeClr val="bg1"/>
              </a:solidFill>
              <a:ln w="9525">
                <a:solidFill>
                  <a:schemeClr val="tx1"/>
                </a:solidFill>
                <a:miter lim="800000"/>
                <a:headEnd/>
                <a:tailEnd/>
              </a:ln>
            </p:spPr>
            <p:txBody>
              <a:bodyPr lIns="71983" tIns="0" rIns="71983" bIns="0">
                <a:spAutoFit/>
              </a:bodyPr>
              <a:lstStyle/>
              <a:p>
                <a:pPr defTabSz="1077913">
                  <a:lnSpc>
                    <a:spcPct val="100000"/>
                  </a:lnSpc>
                </a:pPr>
                <a:r>
                  <a:rPr lang="en-GB" sz="1300">
                    <a:solidFill>
                      <a:srgbClr val="000000"/>
                    </a:solidFill>
                  </a:rPr>
                  <a:t>VPN-IPv4 Update</a:t>
                </a:r>
                <a:br>
                  <a:rPr lang="en-GB" sz="1300">
                    <a:solidFill>
                      <a:srgbClr val="000000"/>
                    </a:solidFill>
                  </a:rPr>
                </a:br>
                <a:r>
                  <a:rPr lang="en-GB" sz="1300">
                    <a:solidFill>
                      <a:srgbClr val="000000"/>
                    </a:solidFill>
                  </a:rPr>
                  <a:t>RD:110.1.1.1, Next-hop=PE-3</a:t>
                </a:r>
                <a:br>
                  <a:rPr lang="en-GB" sz="1300">
                    <a:solidFill>
                      <a:srgbClr val="000000"/>
                    </a:solidFill>
                  </a:rPr>
                </a:br>
                <a:r>
                  <a:rPr lang="en-GB" sz="1300">
                    <a:solidFill>
                      <a:srgbClr val="000000"/>
                    </a:solidFill>
                  </a:rPr>
                  <a:t>RT=xxx:xxx</a:t>
                </a:r>
                <a:br>
                  <a:rPr lang="en-GB" sz="1300">
                    <a:solidFill>
                      <a:srgbClr val="000000"/>
                    </a:solidFill>
                  </a:rPr>
                </a:br>
                <a:r>
                  <a:rPr lang="en-GB" sz="1300">
                    <a:solidFill>
                      <a:srgbClr val="C6041B"/>
                    </a:solidFill>
                  </a:rPr>
                  <a:t>OSPF-Route-Type= 1:</a:t>
                </a:r>
                <a:r>
                  <a:rPr lang="en-GB" sz="1300">
                    <a:solidFill>
                      <a:srgbClr val="00773D"/>
                    </a:solidFill>
                  </a:rPr>
                  <a:t>2</a:t>
                </a:r>
                <a:r>
                  <a:rPr lang="en-GB" sz="1300">
                    <a:solidFill>
                      <a:srgbClr val="C6041B"/>
                    </a:solidFill>
                  </a:rPr>
                  <a:t>:0</a:t>
                </a:r>
                <a:br>
                  <a:rPr lang="en-GB" sz="1300">
                    <a:solidFill>
                      <a:srgbClr val="C6041B"/>
                    </a:solidFill>
                  </a:rPr>
                </a:br>
                <a:r>
                  <a:rPr lang="en-GB" sz="1300">
                    <a:solidFill>
                      <a:srgbClr val="C6041B"/>
                    </a:solidFill>
                  </a:rPr>
                  <a:t>OSPF-Domain: xxx</a:t>
                </a:r>
              </a:p>
            </p:txBody>
          </p:sp>
          <p:sp>
            <p:nvSpPr>
              <p:cNvPr id="45094" name="Line 79"/>
              <p:cNvSpPr>
                <a:spLocks noChangeShapeType="1"/>
              </p:cNvSpPr>
              <p:nvPr/>
            </p:nvSpPr>
            <p:spPr bwMode="auto">
              <a:xfrm flipV="1">
                <a:off x="2544" y="1056"/>
                <a:ext cx="820" cy="0"/>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090" name="Group 80"/>
            <p:cNvGrpSpPr>
              <a:grpSpLocks/>
            </p:cNvGrpSpPr>
            <p:nvPr/>
          </p:nvGrpSpPr>
          <p:grpSpPr bwMode="auto">
            <a:xfrm>
              <a:off x="3347" y="864"/>
              <a:ext cx="1457" cy="701"/>
              <a:chOff x="3172" y="912"/>
              <a:chExt cx="1295" cy="624"/>
            </a:xfrm>
          </p:grpSpPr>
          <p:sp>
            <p:nvSpPr>
              <p:cNvPr id="45091" name="Line 81"/>
              <p:cNvSpPr>
                <a:spLocks noChangeShapeType="1"/>
              </p:cNvSpPr>
              <p:nvPr/>
            </p:nvSpPr>
            <p:spPr bwMode="auto">
              <a:xfrm>
                <a:off x="3216" y="912"/>
                <a:ext cx="1200" cy="624"/>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45092" name="Line 82"/>
              <p:cNvSpPr>
                <a:spLocks noChangeShapeType="1"/>
              </p:cNvSpPr>
              <p:nvPr/>
            </p:nvSpPr>
            <p:spPr bwMode="auto">
              <a:xfrm rot="-2621234">
                <a:off x="3172" y="1052"/>
                <a:ext cx="1295" cy="352"/>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grpSp>
      </p:grpSp>
      <p:grpSp>
        <p:nvGrpSpPr>
          <p:cNvPr id="12" name="Group 83"/>
          <p:cNvGrpSpPr>
            <a:grpSpLocks/>
          </p:cNvGrpSpPr>
          <p:nvPr/>
        </p:nvGrpSpPr>
        <p:grpSpPr bwMode="auto">
          <a:xfrm>
            <a:off x="6599238" y="2998788"/>
            <a:ext cx="2400300" cy="1438275"/>
            <a:chOff x="4157" y="1889"/>
            <a:chExt cx="1512" cy="906"/>
          </a:xfrm>
        </p:grpSpPr>
        <p:sp>
          <p:nvSpPr>
            <p:cNvPr id="45087" name="Rectangle 84"/>
            <p:cNvSpPr>
              <a:spLocks noChangeArrowheads="1"/>
            </p:cNvSpPr>
            <p:nvPr/>
          </p:nvSpPr>
          <p:spPr bwMode="auto">
            <a:xfrm>
              <a:off x="4373" y="1889"/>
              <a:ext cx="1296" cy="594"/>
            </a:xfrm>
            <a:prstGeom prst="rect">
              <a:avLst/>
            </a:prstGeom>
            <a:solidFill>
              <a:schemeClr val="bg1"/>
            </a:solidFill>
            <a:ln w="9525">
              <a:solidFill>
                <a:schemeClr val="tx1"/>
              </a:solidFill>
              <a:miter lim="800000"/>
              <a:headEnd/>
              <a:tailEnd/>
            </a:ln>
          </p:spPr>
          <p:txBody>
            <a:bodyPr lIns="71983" tIns="0" rIns="71983" bIns="0"/>
            <a:lstStyle/>
            <a:p>
              <a:pPr defTabSz="1077913">
                <a:lnSpc>
                  <a:spcPct val="100000"/>
                </a:lnSpc>
              </a:pPr>
              <a:r>
                <a:rPr lang="en-GB" sz="1300">
                  <a:solidFill>
                    <a:srgbClr val="C6041B"/>
                  </a:solidFill>
                </a:rPr>
                <a:t>Type-3</a:t>
              </a:r>
              <a:r>
                <a:rPr lang="en-GB" sz="1300">
                  <a:solidFill>
                    <a:srgbClr val="000000"/>
                  </a:solidFill>
                </a:rPr>
                <a:t> (Summary-LSA) Down bit is </a:t>
              </a:r>
              <a:r>
                <a:rPr lang="en-GB" sz="1300">
                  <a:solidFill>
                    <a:srgbClr val="C6041B"/>
                  </a:solidFill>
                </a:rPr>
                <a:t>set</a:t>
              </a:r>
            </a:p>
            <a:p>
              <a:pPr defTabSz="1077913">
                <a:lnSpc>
                  <a:spcPct val="100000"/>
                </a:lnSpc>
              </a:pPr>
              <a:r>
                <a:rPr lang="en-GB" sz="1300">
                  <a:solidFill>
                    <a:srgbClr val="000000"/>
                  </a:solidFill>
                </a:rPr>
                <a:t>Link-State-ID: 110.1.1.1</a:t>
              </a:r>
            </a:p>
            <a:p>
              <a:pPr defTabSz="1077913">
                <a:lnSpc>
                  <a:spcPct val="100000"/>
                </a:lnSpc>
              </a:pPr>
              <a:r>
                <a:rPr lang="en-GB" sz="1300">
                  <a:solidFill>
                    <a:srgbClr val="000000"/>
                  </a:solidFill>
                </a:rPr>
                <a:t>Adv. Router: PE-2</a:t>
              </a:r>
            </a:p>
          </p:txBody>
        </p:sp>
        <p:sp>
          <p:nvSpPr>
            <p:cNvPr id="45088" name="Line 85"/>
            <p:cNvSpPr>
              <a:spLocks noChangeShapeType="1"/>
            </p:cNvSpPr>
            <p:nvPr/>
          </p:nvSpPr>
          <p:spPr bwMode="auto">
            <a:xfrm flipH="1" flipV="1">
              <a:off x="4157" y="2159"/>
              <a:ext cx="378" cy="636"/>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86"/>
          <p:cNvGrpSpPr>
            <a:grpSpLocks/>
          </p:cNvGrpSpPr>
          <p:nvPr/>
        </p:nvGrpSpPr>
        <p:grpSpPr bwMode="auto">
          <a:xfrm rot="-1500570">
            <a:off x="6440488" y="3295650"/>
            <a:ext cx="401637" cy="257175"/>
            <a:chOff x="3172" y="912"/>
            <a:chExt cx="1295" cy="624"/>
          </a:xfrm>
        </p:grpSpPr>
        <p:sp>
          <p:nvSpPr>
            <p:cNvPr id="45085" name="Line 87"/>
            <p:cNvSpPr>
              <a:spLocks noChangeShapeType="1"/>
            </p:cNvSpPr>
            <p:nvPr/>
          </p:nvSpPr>
          <p:spPr bwMode="auto">
            <a:xfrm>
              <a:off x="3216" y="912"/>
              <a:ext cx="1200" cy="624"/>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45086" name="Line 88"/>
            <p:cNvSpPr>
              <a:spLocks noChangeShapeType="1"/>
            </p:cNvSpPr>
            <p:nvPr/>
          </p:nvSpPr>
          <p:spPr bwMode="auto">
            <a:xfrm rot="-2621234">
              <a:off x="3172" y="1052"/>
              <a:ext cx="1295" cy="352"/>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grpSp>
      <p:grpSp>
        <p:nvGrpSpPr>
          <p:cNvPr id="14" name="Group 89"/>
          <p:cNvGrpSpPr>
            <a:grpSpLocks/>
          </p:cNvGrpSpPr>
          <p:nvPr/>
        </p:nvGrpSpPr>
        <p:grpSpPr bwMode="auto">
          <a:xfrm>
            <a:off x="5722938" y="3509963"/>
            <a:ext cx="1009650" cy="1036637"/>
            <a:chOff x="3650" y="2211"/>
            <a:chExt cx="636" cy="653"/>
          </a:xfrm>
        </p:grpSpPr>
        <p:sp>
          <p:nvSpPr>
            <p:cNvPr id="45083" name="Line 90"/>
            <p:cNvSpPr>
              <a:spLocks noChangeShapeType="1"/>
            </p:cNvSpPr>
            <p:nvPr/>
          </p:nvSpPr>
          <p:spPr bwMode="auto">
            <a:xfrm flipH="1" flipV="1">
              <a:off x="3909" y="2211"/>
              <a:ext cx="377" cy="555"/>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4" name="Line 91"/>
            <p:cNvSpPr>
              <a:spLocks noChangeShapeType="1"/>
            </p:cNvSpPr>
            <p:nvPr/>
          </p:nvSpPr>
          <p:spPr bwMode="auto">
            <a:xfrm flipH="1" flipV="1">
              <a:off x="3650" y="2511"/>
              <a:ext cx="570" cy="35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5" name="Group 92"/>
          <p:cNvGrpSpPr>
            <a:grpSpLocks/>
          </p:cNvGrpSpPr>
          <p:nvPr/>
        </p:nvGrpSpPr>
        <p:grpSpPr bwMode="auto">
          <a:xfrm rot="-1500570">
            <a:off x="5549900" y="3776663"/>
            <a:ext cx="401638" cy="257175"/>
            <a:chOff x="3172" y="912"/>
            <a:chExt cx="1295" cy="624"/>
          </a:xfrm>
        </p:grpSpPr>
        <p:sp>
          <p:nvSpPr>
            <p:cNvPr id="45081" name="Line 93"/>
            <p:cNvSpPr>
              <a:spLocks noChangeShapeType="1"/>
            </p:cNvSpPr>
            <p:nvPr/>
          </p:nvSpPr>
          <p:spPr bwMode="auto">
            <a:xfrm>
              <a:off x="3216" y="912"/>
              <a:ext cx="1200" cy="624"/>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45082" name="Line 94"/>
            <p:cNvSpPr>
              <a:spLocks noChangeShapeType="1"/>
            </p:cNvSpPr>
            <p:nvPr/>
          </p:nvSpPr>
          <p:spPr bwMode="auto">
            <a:xfrm rot="-2621234">
              <a:off x="3172" y="1052"/>
              <a:ext cx="1295" cy="352"/>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grpSp>
    </p:spTree>
    <p:extLst>
      <p:ext uri="{BB962C8B-B14F-4D97-AF65-F5344CB8AC3E}">
        <p14:creationId xmlns:p14="http://schemas.microsoft.com/office/powerpoint/2010/main" val="15216919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err="1">
                <a:solidFill>
                  <a:srgbClr val="0070C0"/>
                </a:solidFill>
              </a:rPr>
              <a:t>OSPF</a:t>
            </a:r>
            <a:r>
              <a:rPr lang="en-US" dirty="0">
                <a:solidFill>
                  <a:srgbClr val="0070C0"/>
                </a:solidFill>
              </a:rPr>
              <a:t> - Down bit example</a:t>
            </a:r>
          </a:p>
        </p:txBody>
      </p:sp>
      <p:pic>
        <p:nvPicPr>
          <p:cNvPr id="46083"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0688" y="1379538"/>
            <a:ext cx="4935537"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413" y="4014788"/>
            <a:ext cx="529907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6"/>
          <p:cNvSpPr>
            <a:spLocks noChangeArrowheads="1"/>
          </p:cNvSpPr>
          <p:nvPr/>
        </p:nvSpPr>
        <p:spPr bwMode="auto">
          <a:xfrm>
            <a:off x="4652963" y="2481263"/>
            <a:ext cx="18764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9018" tIns="79509" rIns="159018" bIns="79509">
            <a:spAutoFit/>
          </a:bodyPr>
          <a:lstStyle/>
          <a:p>
            <a:pPr algn="ctr" defTabSz="958850">
              <a:lnSpc>
                <a:spcPct val="100000"/>
              </a:lnSpc>
            </a:pPr>
            <a:r>
              <a:rPr lang="en-GB" sz="1200">
                <a:solidFill>
                  <a:srgbClr val="000000"/>
                </a:solidFill>
              </a:rPr>
              <a:t>MPLS-VPN Backbone</a:t>
            </a:r>
          </a:p>
        </p:txBody>
      </p:sp>
      <p:sp>
        <p:nvSpPr>
          <p:cNvPr id="46086" name="Rectangle 7"/>
          <p:cNvSpPr>
            <a:spLocks noChangeArrowheads="1"/>
          </p:cNvSpPr>
          <p:nvPr/>
        </p:nvSpPr>
        <p:spPr bwMode="auto">
          <a:xfrm>
            <a:off x="5106988" y="3992563"/>
            <a:ext cx="7842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9018" tIns="79509" rIns="159018" bIns="79509">
            <a:spAutoFit/>
          </a:bodyPr>
          <a:lstStyle/>
          <a:p>
            <a:pPr algn="ctr" defTabSz="958850">
              <a:lnSpc>
                <a:spcPct val="100000"/>
              </a:lnSpc>
            </a:pPr>
            <a:r>
              <a:rPr lang="en-GB" sz="1200">
                <a:solidFill>
                  <a:srgbClr val="000000"/>
                </a:solidFill>
              </a:rPr>
              <a:t>Area 1</a:t>
            </a:r>
          </a:p>
        </p:txBody>
      </p:sp>
      <p:sp>
        <p:nvSpPr>
          <p:cNvPr id="46087" name="Line 8"/>
          <p:cNvSpPr>
            <a:spLocks noChangeShapeType="1"/>
          </p:cNvSpPr>
          <p:nvPr/>
        </p:nvSpPr>
        <p:spPr bwMode="auto">
          <a:xfrm>
            <a:off x="3633788" y="2798763"/>
            <a:ext cx="527050" cy="165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088" name="Line 9"/>
          <p:cNvSpPr>
            <a:spLocks noChangeShapeType="1"/>
          </p:cNvSpPr>
          <p:nvPr/>
        </p:nvSpPr>
        <p:spPr bwMode="auto">
          <a:xfrm flipH="1">
            <a:off x="7083425" y="2809875"/>
            <a:ext cx="0" cy="172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089" name="Line 10"/>
          <p:cNvSpPr>
            <a:spLocks noChangeShapeType="1"/>
          </p:cNvSpPr>
          <p:nvPr/>
        </p:nvSpPr>
        <p:spPr bwMode="auto">
          <a:xfrm flipH="1" flipV="1">
            <a:off x="4048125" y="4579938"/>
            <a:ext cx="3001963" cy="158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1"/>
          <p:cNvGrpSpPr>
            <a:grpSpLocks/>
          </p:cNvGrpSpPr>
          <p:nvPr/>
        </p:nvGrpSpPr>
        <p:grpSpPr bwMode="auto">
          <a:xfrm>
            <a:off x="1479550" y="3341688"/>
            <a:ext cx="2497138" cy="2127250"/>
            <a:chOff x="1301" y="2105"/>
            <a:chExt cx="1442" cy="1340"/>
          </a:xfrm>
        </p:grpSpPr>
        <p:sp>
          <p:nvSpPr>
            <p:cNvPr id="46123" name="Line 12"/>
            <p:cNvSpPr>
              <a:spLocks noChangeShapeType="1"/>
            </p:cNvSpPr>
            <p:nvPr/>
          </p:nvSpPr>
          <p:spPr bwMode="auto">
            <a:xfrm flipH="1" flipV="1">
              <a:off x="2474" y="2105"/>
              <a:ext cx="109" cy="931"/>
            </a:xfrm>
            <a:prstGeom prst="line">
              <a:avLst/>
            </a:prstGeom>
            <a:noFill/>
            <a:ln w="571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4" name="Rectangle 13"/>
            <p:cNvSpPr>
              <a:spLocks noChangeArrowheads="1"/>
            </p:cNvSpPr>
            <p:nvPr/>
          </p:nvSpPr>
          <p:spPr bwMode="auto">
            <a:xfrm>
              <a:off x="1306" y="2648"/>
              <a:ext cx="1037" cy="397"/>
            </a:xfrm>
            <a:prstGeom prst="rect">
              <a:avLst/>
            </a:prstGeom>
            <a:solidFill>
              <a:schemeClr val="bg1"/>
            </a:solidFill>
            <a:ln w="9525">
              <a:solidFill>
                <a:schemeClr val="tx1"/>
              </a:solidFill>
              <a:miter lim="800000"/>
              <a:headEnd/>
              <a:tailEnd/>
            </a:ln>
          </p:spPr>
          <p:txBody>
            <a:bodyPr lIns="64008" tIns="0" rIns="64008" bIns="0"/>
            <a:lstStyle/>
            <a:p>
              <a:pPr defTabSz="958850">
                <a:lnSpc>
                  <a:spcPct val="100000"/>
                </a:lnSpc>
              </a:pPr>
              <a:r>
                <a:rPr lang="en-GB" sz="1200">
                  <a:solidFill>
                    <a:srgbClr val="0099FF"/>
                  </a:solidFill>
                </a:rPr>
                <a:t>1.</a:t>
              </a:r>
              <a:r>
                <a:rPr lang="en-GB" sz="1200">
                  <a:solidFill>
                    <a:srgbClr val="000000"/>
                  </a:solidFill>
                </a:rPr>
                <a:t> Type-1 Router-LSAs</a:t>
              </a:r>
              <a:br>
                <a:rPr lang="en-GB" sz="1200">
                  <a:solidFill>
                    <a:srgbClr val="000000"/>
                  </a:solidFill>
                </a:rPr>
              </a:br>
              <a:r>
                <a:rPr lang="en-GB" sz="1200">
                  <a:solidFill>
                    <a:srgbClr val="000000"/>
                  </a:solidFill>
                </a:rPr>
                <a:t>LSID: 140.1.1.1</a:t>
              </a:r>
            </a:p>
            <a:p>
              <a:pPr defTabSz="958850">
                <a:lnSpc>
                  <a:spcPct val="100000"/>
                </a:lnSpc>
              </a:pPr>
              <a:r>
                <a:rPr lang="en-GB" sz="1200">
                  <a:solidFill>
                    <a:srgbClr val="000000"/>
                  </a:solidFill>
                </a:rPr>
                <a:t>Adv. Router: x.x.x.x</a:t>
              </a:r>
            </a:p>
          </p:txBody>
        </p:sp>
        <p:grpSp>
          <p:nvGrpSpPr>
            <p:cNvPr id="46125" name="Group 14"/>
            <p:cNvGrpSpPr>
              <a:grpSpLocks/>
            </p:cNvGrpSpPr>
            <p:nvPr/>
          </p:nvGrpSpPr>
          <p:grpSpPr bwMode="auto">
            <a:xfrm>
              <a:off x="1301" y="3041"/>
              <a:ext cx="1442" cy="404"/>
              <a:chOff x="359" y="3765"/>
              <a:chExt cx="1442" cy="404"/>
            </a:xfrm>
          </p:grpSpPr>
          <p:sp>
            <p:nvSpPr>
              <p:cNvPr id="46126" name="Rectangle 15"/>
              <p:cNvSpPr>
                <a:spLocks noChangeArrowheads="1"/>
              </p:cNvSpPr>
              <p:nvPr/>
            </p:nvSpPr>
            <p:spPr bwMode="auto">
              <a:xfrm>
                <a:off x="653" y="3765"/>
                <a:ext cx="1148" cy="404"/>
              </a:xfrm>
              <a:prstGeom prst="rect">
                <a:avLst/>
              </a:prstGeom>
              <a:solidFill>
                <a:schemeClr val="bg1"/>
              </a:solidFill>
              <a:ln w="9525">
                <a:solidFill>
                  <a:schemeClr val="tx1"/>
                </a:solidFill>
                <a:miter lim="800000"/>
                <a:headEnd/>
                <a:tailEnd/>
              </a:ln>
            </p:spPr>
            <p:txBody>
              <a:bodyPr lIns="64008" tIns="0" rIns="64008" bIns="0"/>
              <a:lstStyle/>
              <a:p>
                <a:pPr defTabSz="958850">
                  <a:lnSpc>
                    <a:spcPct val="100000"/>
                  </a:lnSpc>
                </a:pPr>
                <a:r>
                  <a:rPr lang="en-GB" sz="1200">
                    <a:solidFill>
                      <a:srgbClr val="0099FF"/>
                    </a:solidFill>
                  </a:rPr>
                  <a:t>1.</a:t>
                </a:r>
                <a:r>
                  <a:rPr lang="en-GB" sz="1200">
                    <a:solidFill>
                      <a:srgbClr val="000000"/>
                    </a:solidFill>
                  </a:rPr>
                  <a:t> Type-2 Network-LSAs LSID: 140.1.1.1</a:t>
                </a:r>
              </a:p>
              <a:p>
                <a:pPr defTabSz="958850">
                  <a:lnSpc>
                    <a:spcPct val="100000"/>
                  </a:lnSpc>
                </a:pPr>
                <a:r>
                  <a:rPr lang="en-GB" sz="1200">
                    <a:solidFill>
                      <a:srgbClr val="000000"/>
                    </a:solidFill>
                  </a:rPr>
                  <a:t>Adv. Router: x.x.x.x</a:t>
                </a:r>
              </a:p>
            </p:txBody>
          </p:sp>
          <p:sp>
            <p:nvSpPr>
              <p:cNvPr id="46127" name="Text Box 16"/>
              <p:cNvSpPr txBox="1">
                <a:spLocks noChangeArrowheads="1"/>
              </p:cNvSpPr>
              <p:nvPr/>
            </p:nvSpPr>
            <p:spPr bwMode="auto">
              <a:xfrm>
                <a:off x="359" y="3864"/>
                <a:ext cx="19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latin typeface="Helvetica" pitchFamily="34" charset="0"/>
                  </a:rPr>
                  <a:t>or</a:t>
                </a:r>
                <a:endParaRPr lang="en-GB">
                  <a:latin typeface="Helvetica" pitchFamily="34" charset="0"/>
                </a:endParaRPr>
              </a:p>
            </p:txBody>
          </p:sp>
        </p:grpSp>
      </p:grpSp>
      <p:sp>
        <p:nvSpPr>
          <p:cNvPr id="46091" name="Line 17"/>
          <p:cNvSpPr>
            <a:spLocks noChangeShapeType="1"/>
          </p:cNvSpPr>
          <p:nvPr/>
        </p:nvSpPr>
        <p:spPr bwMode="auto">
          <a:xfrm flipH="1">
            <a:off x="6508750" y="4505325"/>
            <a:ext cx="571500" cy="129063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8"/>
          <p:cNvSpPr>
            <a:spLocks noChangeShapeType="1"/>
          </p:cNvSpPr>
          <p:nvPr/>
        </p:nvSpPr>
        <p:spPr bwMode="auto">
          <a:xfrm>
            <a:off x="4157663" y="4449763"/>
            <a:ext cx="173037" cy="13430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093" name="Line 19"/>
          <p:cNvSpPr>
            <a:spLocks noChangeShapeType="1"/>
          </p:cNvSpPr>
          <p:nvPr/>
        </p:nvSpPr>
        <p:spPr bwMode="auto">
          <a:xfrm flipV="1">
            <a:off x="4311650" y="5794375"/>
            <a:ext cx="2251075" cy="31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6094" name="Group 20"/>
          <p:cNvGrpSpPr>
            <a:grpSpLocks/>
          </p:cNvGrpSpPr>
          <p:nvPr/>
        </p:nvGrpSpPr>
        <p:grpSpPr bwMode="auto">
          <a:xfrm>
            <a:off x="3825875" y="4287838"/>
            <a:ext cx="685800" cy="501650"/>
            <a:chOff x="1767" y="2474"/>
            <a:chExt cx="646" cy="396"/>
          </a:xfrm>
        </p:grpSpPr>
        <p:pic>
          <p:nvPicPr>
            <p:cNvPr id="46121" name="Picture 2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22" name="Text Box 22"/>
            <p:cNvSpPr txBox="1">
              <a:spLocks noChangeArrowheads="1"/>
            </p:cNvSpPr>
            <p:nvPr/>
          </p:nvSpPr>
          <p:spPr bwMode="auto">
            <a:xfrm>
              <a:off x="1849" y="2667"/>
              <a:ext cx="50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CE-1</a:t>
              </a:r>
              <a:endParaRPr lang="en-GB">
                <a:latin typeface="Helvetica" pitchFamily="34" charset="0"/>
              </a:endParaRPr>
            </a:p>
          </p:txBody>
        </p:sp>
      </p:grpSp>
      <p:grpSp>
        <p:nvGrpSpPr>
          <p:cNvPr id="46095" name="Group 23"/>
          <p:cNvGrpSpPr>
            <a:grpSpLocks/>
          </p:cNvGrpSpPr>
          <p:nvPr/>
        </p:nvGrpSpPr>
        <p:grpSpPr bwMode="auto">
          <a:xfrm>
            <a:off x="3976688" y="5634038"/>
            <a:ext cx="685800" cy="501650"/>
            <a:chOff x="1767" y="2474"/>
            <a:chExt cx="646" cy="396"/>
          </a:xfrm>
        </p:grpSpPr>
        <p:pic>
          <p:nvPicPr>
            <p:cNvPr id="46119" name="Picture 2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20" name="Text Box 25"/>
            <p:cNvSpPr txBox="1">
              <a:spLocks noChangeArrowheads="1"/>
            </p:cNvSpPr>
            <p:nvPr/>
          </p:nvSpPr>
          <p:spPr bwMode="auto">
            <a:xfrm>
              <a:off x="1897" y="2667"/>
              <a:ext cx="405"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C-1</a:t>
              </a:r>
              <a:endParaRPr lang="en-GB">
                <a:latin typeface="Helvetica" pitchFamily="34" charset="0"/>
              </a:endParaRPr>
            </a:p>
          </p:txBody>
        </p:sp>
      </p:grpSp>
      <p:grpSp>
        <p:nvGrpSpPr>
          <p:cNvPr id="46096" name="Group 26"/>
          <p:cNvGrpSpPr>
            <a:grpSpLocks/>
          </p:cNvGrpSpPr>
          <p:nvPr/>
        </p:nvGrpSpPr>
        <p:grpSpPr bwMode="auto">
          <a:xfrm>
            <a:off x="6197600" y="5645150"/>
            <a:ext cx="685800" cy="501650"/>
            <a:chOff x="1767" y="2474"/>
            <a:chExt cx="646" cy="396"/>
          </a:xfrm>
        </p:grpSpPr>
        <p:pic>
          <p:nvPicPr>
            <p:cNvPr id="46117" name="Picture 2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8" name="Text Box 28"/>
            <p:cNvSpPr txBox="1">
              <a:spLocks noChangeArrowheads="1"/>
            </p:cNvSpPr>
            <p:nvPr/>
          </p:nvSpPr>
          <p:spPr bwMode="auto">
            <a:xfrm>
              <a:off x="1897" y="2667"/>
              <a:ext cx="405"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C-2</a:t>
              </a:r>
              <a:endParaRPr lang="en-GB">
                <a:latin typeface="Helvetica" pitchFamily="34" charset="0"/>
              </a:endParaRPr>
            </a:p>
          </p:txBody>
        </p:sp>
      </p:grpSp>
      <p:grpSp>
        <p:nvGrpSpPr>
          <p:cNvPr id="46097" name="Group 29"/>
          <p:cNvGrpSpPr>
            <a:grpSpLocks/>
          </p:cNvGrpSpPr>
          <p:nvPr/>
        </p:nvGrpSpPr>
        <p:grpSpPr bwMode="auto">
          <a:xfrm>
            <a:off x="6756400" y="4338638"/>
            <a:ext cx="685800" cy="501650"/>
            <a:chOff x="1767" y="2474"/>
            <a:chExt cx="646" cy="396"/>
          </a:xfrm>
        </p:grpSpPr>
        <p:pic>
          <p:nvPicPr>
            <p:cNvPr id="46115" name="Picture 3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6" name="Text Box 31"/>
            <p:cNvSpPr txBox="1">
              <a:spLocks noChangeArrowheads="1"/>
            </p:cNvSpPr>
            <p:nvPr/>
          </p:nvSpPr>
          <p:spPr bwMode="auto">
            <a:xfrm>
              <a:off x="1849" y="2667"/>
              <a:ext cx="50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CE-2</a:t>
              </a:r>
              <a:endParaRPr lang="en-GB">
                <a:latin typeface="Helvetica" pitchFamily="34" charset="0"/>
              </a:endParaRPr>
            </a:p>
          </p:txBody>
        </p:sp>
      </p:grpSp>
      <p:grpSp>
        <p:nvGrpSpPr>
          <p:cNvPr id="8" name="Group 32"/>
          <p:cNvGrpSpPr>
            <a:grpSpLocks/>
          </p:cNvGrpSpPr>
          <p:nvPr/>
        </p:nvGrpSpPr>
        <p:grpSpPr bwMode="auto">
          <a:xfrm>
            <a:off x="6973888" y="3271838"/>
            <a:ext cx="2268537" cy="873125"/>
            <a:chOff x="4631" y="2061"/>
            <a:chExt cx="1297" cy="550"/>
          </a:xfrm>
        </p:grpSpPr>
        <p:sp>
          <p:nvSpPr>
            <p:cNvPr id="46113" name="Line 33"/>
            <p:cNvSpPr>
              <a:spLocks noChangeShapeType="1"/>
            </p:cNvSpPr>
            <p:nvPr/>
          </p:nvSpPr>
          <p:spPr bwMode="auto">
            <a:xfrm flipV="1">
              <a:off x="4631" y="2061"/>
              <a:ext cx="0" cy="523"/>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4" name="Rectangle 34"/>
            <p:cNvSpPr>
              <a:spLocks noChangeArrowheads="1"/>
            </p:cNvSpPr>
            <p:nvPr/>
          </p:nvSpPr>
          <p:spPr bwMode="auto">
            <a:xfrm>
              <a:off x="4780" y="2131"/>
              <a:ext cx="1148" cy="480"/>
            </a:xfrm>
            <a:prstGeom prst="rect">
              <a:avLst/>
            </a:prstGeom>
            <a:solidFill>
              <a:schemeClr val="bg1"/>
            </a:solidFill>
            <a:ln w="3175">
              <a:solidFill>
                <a:schemeClr val="tx1"/>
              </a:solidFill>
              <a:miter lim="800000"/>
              <a:headEnd/>
              <a:tailEnd/>
            </a:ln>
          </p:spPr>
          <p:txBody>
            <a:bodyPr lIns="64008" tIns="0" rIns="64008" bIns="0"/>
            <a:lstStyle/>
            <a:p>
              <a:pPr defTabSz="958850">
                <a:lnSpc>
                  <a:spcPct val="100000"/>
                </a:lnSpc>
              </a:pPr>
              <a:r>
                <a:rPr lang="en-GB" sz="1200">
                  <a:solidFill>
                    <a:srgbClr val="0099FF"/>
                  </a:solidFill>
                </a:rPr>
                <a:t>4.</a:t>
              </a:r>
              <a:r>
                <a:rPr lang="en-GB" sz="1200">
                  <a:solidFill>
                    <a:schemeClr val="accent1"/>
                  </a:solidFill>
                </a:rPr>
                <a:t> Type-3</a:t>
              </a:r>
              <a:r>
                <a:rPr lang="en-GB" sz="1200">
                  <a:solidFill>
                    <a:srgbClr val="000000"/>
                  </a:solidFill>
                </a:rPr>
                <a:t> (Summary-LSA) Down bit is </a:t>
              </a:r>
              <a:r>
                <a:rPr lang="en-GB" sz="1200">
                  <a:solidFill>
                    <a:schemeClr val="accent2"/>
                  </a:solidFill>
                </a:rPr>
                <a:t>set</a:t>
              </a:r>
              <a:endParaRPr lang="en-GB" sz="1200">
                <a:solidFill>
                  <a:srgbClr val="000000"/>
                </a:solidFill>
              </a:endParaRPr>
            </a:p>
            <a:p>
              <a:pPr defTabSz="958850">
                <a:lnSpc>
                  <a:spcPct val="100000"/>
                </a:lnSpc>
              </a:pPr>
              <a:r>
                <a:rPr lang="en-GB" sz="1200">
                  <a:solidFill>
                    <a:srgbClr val="000000"/>
                  </a:solidFill>
                </a:rPr>
                <a:t>LSID:140.1.1.1</a:t>
              </a:r>
            </a:p>
            <a:p>
              <a:pPr defTabSz="958850">
                <a:lnSpc>
                  <a:spcPct val="100000"/>
                </a:lnSpc>
              </a:pPr>
              <a:r>
                <a:rPr lang="en-GB" sz="1200">
                  <a:solidFill>
                    <a:srgbClr val="000000"/>
                  </a:solidFill>
                </a:rPr>
                <a:t>Adv. Router: PE-2</a:t>
              </a:r>
            </a:p>
          </p:txBody>
        </p:sp>
      </p:grpSp>
      <p:grpSp>
        <p:nvGrpSpPr>
          <p:cNvPr id="9" name="Group 35"/>
          <p:cNvGrpSpPr>
            <a:grpSpLocks/>
          </p:cNvGrpSpPr>
          <p:nvPr/>
        </p:nvGrpSpPr>
        <p:grpSpPr bwMode="auto">
          <a:xfrm>
            <a:off x="4137025" y="3257550"/>
            <a:ext cx="2300288" cy="1762125"/>
            <a:chOff x="2823" y="2128"/>
            <a:chExt cx="1291" cy="1110"/>
          </a:xfrm>
        </p:grpSpPr>
        <p:sp>
          <p:nvSpPr>
            <p:cNvPr id="46111" name="Line 36"/>
            <p:cNvSpPr>
              <a:spLocks noChangeShapeType="1"/>
            </p:cNvSpPr>
            <p:nvPr/>
          </p:nvSpPr>
          <p:spPr bwMode="auto">
            <a:xfrm>
              <a:off x="2823" y="2128"/>
              <a:ext cx="201" cy="606"/>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2" name="Rectangle 37"/>
            <p:cNvSpPr>
              <a:spLocks noChangeArrowheads="1"/>
            </p:cNvSpPr>
            <p:nvPr/>
          </p:nvSpPr>
          <p:spPr bwMode="auto">
            <a:xfrm>
              <a:off x="2966" y="2758"/>
              <a:ext cx="1148" cy="480"/>
            </a:xfrm>
            <a:prstGeom prst="rect">
              <a:avLst/>
            </a:prstGeom>
            <a:solidFill>
              <a:schemeClr val="bg1"/>
            </a:solidFill>
            <a:ln w="9525">
              <a:solidFill>
                <a:schemeClr val="tx1"/>
              </a:solidFill>
              <a:miter lim="800000"/>
              <a:headEnd/>
              <a:tailEnd/>
            </a:ln>
          </p:spPr>
          <p:txBody>
            <a:bodyPr lIns="64008" tIns="0" rIns="64008" bIns="0"/>
            <a:lstStyle/>
            <a:p>
              <a:pPr defTabSz="958850">
                <a:lnSpc>
                  <a:spcPct val="100000"/>
                </a:lnSpc>
              </a:pPr>
              <a:r>
                <a:rPr lang="en-GB" sz="1200">
                  <a:solidFill>
                    <a:srgbClr val="0099FF"/>
                  </a:solidFill>
                </a:rPr>
                <a:t>5.</a:t>
              </a:r>
              <a:r>
                <a:rPr lang="en-GB" sz="1200">
                  <a:solidFill>
                    <a:schemeClr val="accent1"/>
                  </a:solidFill>
                </a:rPr>
                <a:t> Type-3</a:t>
              </a:r>
              <a:r>
                <a:rPr lang="en-GB" sz="1200">
                  <a:solidFill>
                    <a:srgbClr val="000000"/>
                  </a:solidFill>
                </a:rPr>
                <a:t> (Summary-LSA) Down bit is </a:t>
              </a:r>
              <a:r>
                <a:rPr lang="en-GB" sz="1200">
                  <a:solidFill>
                    <a:schemeClr val="accent2"/>
                  </a:solidFill>
                </a:rPr>
                <a:t>set</a:t>
              </a:r>
              <a:endParaRPr lang="en-GB" sz="1200">
                <a:solidFill>
                  <a:srgbClr val="000000"/>
                </a:solidFill>
              </a:endParaRPr>
            </a:p>
            <a:p>
              <a:pPr defTabSz="958850">
                <a:lnSpc>
                  <a:spcPct val="100000"/>
                </a:lnSpc>
              </a:pPr>
              <a:r>
                <a:rPr lang="en-GB" sz="1200">
                  <a:solidFill>
                    <a:srgbClr val="000000"/>
                  </a:solidFill>
                </a:rPr>
                <a:t>LSID:140.1.1.1</a:t>
              </a:r>
            </a:p>
            <a:p>
              <a:pPr defTabSz="958850">
                <a:lnSpc>
                  <a:spcPct val="100000"/>
                </a:lnSpc>
              </a:pPr>
              <a:r>
                <a:rPr lang="en-GB" sz="1200">
                  <a:solidFill>
                    <a:srgbClr val="000000"/>
                  </a:solidFill>
                </a:rPr>
                <a:t>Adv. Router: PE-2</a:t>
              </a:r>
            </a:p>
          </p:txBody>
        </p:sp>
      </p:grpSp>
      <p:sp>
        <p:nvSpPr>
          <p:cNvPr id="294950" name="AutoShape 38"/>
          <p:cNvSpPr>
            <a:spLocks noChangeArrowheads="1"/>
          </p:cNvSpPr>
          <p:nvPr/>
        </p:nvSpPr>
        <p:spPr bwMode="auto">
          <a:xfrm>
            <a:off x="0" y="2976563"/>
            <a:ext cx="2727325" cy="1004887"/>
          </a:xfrm>
          <a:prstGeom prst="wedgeRectCallout">
            <a:avLst>
              <a:gd name="adj1" fmla="val 73806"/>
              <a:gd name="adj2" fmla="val -50000"/>
            </a:avLst>
          </a:prstGeom>
          <a:solidFill>
            <a:srgbClr val="DDDDDD"/>
          </a:solidFill>
          <a:ln w="19050">
            <a:solidFill>
              <a:schemeClr val="tx1"/>
            </a:solidFill>
            <a:miter lim="800000"/>
            <a:headEnd type="none" w="sm" len="sm"/>
            <a:tailEnd type="none" w="sm" len="sm"/>
          </a:ln>
        </p:spPr>
        <p:txBody>
          <a:bodyPr wrap="none" anchor="ctr"/>
          <a:lstStyle/>
          <a:p>
            <a:pPr>
              <a:lnSpc>
                <a:spcPct val="100000"/>
              </a:lnSpc>
            </a:pPr>
            <a:r>
              <a:rPr lang="en-GB" sz="1200">
                <a:solidFill>
                  <a:srgbClr val="0099FF"/>
                </a:solidFill>
                <a:latin typeface="Helvetica" pitchFamily="34" charset="0"/>
              </a:rPr>
              <a:t>6.</a:t>
            </a:r>
            <a:r>
              <a:rPr lang="en-GB" sz="1200">
                <a:latin typeface="Helvetica" pitchFamily="34" charset="0"/>
              </a:rPr>
              <a:t> PE-1 will ignore any LSA with the </a:t>
            </a:r>
            <a:br>
              <a:rPr lang="en-GB" sz="1200">
                <a:latin typeface="Helvetica" pitchFamily="34" charset="0"/>
              </a:rPr>
            </a:br>
            <a:r>
              <a:rPr lang="en-GB" sz="1200">
                <a:solidFill>
                  <a:schemeClr val="accent2"/>
                </a:solidFill>
                <a:latin typeface="Helvetica" pitchFamily="34" charset="0"/>
              </a:rPr>
              <a:t>Down-bit set</a:t>
            </a:r>
            <a:r>
              <a:rPr lang="en-GB" sz="1200">
                <a:latin typeface="Helvetica" pitchFamily="34" charset="0"/>
              </a:rPr>
              <a:t> since they refers to a </a:t>
            </a:r>
            <a:br>
              <a:rPr lang="en-GB" sz="1200">
                <a:latin typeface="Helvetica" pitchFamily="34" charset="0"/>
              </a:rPr>
            </a:br>
            <a:r>
              <a:rPr lang="en-GB" sz="1200">
                <a:latin typeface="Helvetica" pitchFamily="34" charset="0"/>
              </a:rPr>
              <a:t>route which has already be injected </a:t>
            </a:r>
            <a:br>
              <a:rPr lang="en-GB" sz="1200">
                <a:latin typeface="Helvetica" pitchFamily="34" charset="0"/>
              </a:rPr>
            </a:br>
            <a:r>
              <a:rPr lang="en-GB" sz="1200">
                <a:latin typeface="Helvetica" pitchFamily="34" charset="0"/>
              </a:rPr>
              <a:t>from the MPLS-VPN backbone into </a:t>
            </a:r>
            <a:br>
              <a:rPr lang="en-GB" sz="1200">
                <a:latin typeface="Helvetica" pitchFamily="34" charset="0"/>
              </a:rPr>
            </a:br>
            <a:r>
              <a:rPr lang="en-GB" sz="1200">
                <a:latin typeface="Helvetica" pitchFamily="34" charset="0"/>
              </a:rPr>
              <a:t>customer site</a:t>
            </a:r>
            <a:endParaRPr lang="en-GB" sz="1200" b="0">
              <a:latin typeface="Times New Roman" pitchFamily="18" charset="0"/>
            </a:endParaRPr>
          </a:p>
        </p:txBody>
      </p:sp>
      <p:grpSp>
        <p:nvGrpSpPr>
          <p:cNvPr id="46101" name="Group 39"/>
          <p:cNvGrpSpPr>
            <a:grpSpLocks/>
          </p:cNvGrpSpPr>
          <p:nvPr/>
        </p:nvGrpSpPr>
        <p:grpSpPr bwMode="auto">
          <a:xfrm>
            <a:off x="3309938" y="2449513"/>
            <a:ext cx="665162" cy="458787"/>
            <a:chOff x="1767" y="2474"/>
            <a:chExt cx="646" cy="409"/>
          </a:xfrm>
        </p:grpSpPr>
        <p:pic>
          <p:nvPicPr>
            <p:cNvPr id="46109" name="Picture 4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0" name="Text Box 41"/>
            <p:cNvSpPr txBox="1">
              <a:spLocks noChangeArrowheads="1"/>
            </p:cNvSpPr>
            <p:nvPr/>
          </p:nvSpPr>
          <p:spPr bwMode="auto">
            <a:xfrm>
              <a:off x="1846" y="2654"/>
              <a:ext cx="50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PE-1</a:t>
              </a:r>
              <a:endParaRPr lang="en-GB">
                <a:latin typeface="Helvetica" pitchFamily="34" charset="0"/>
              </a:endParaRPr>
            </a:p>
          </p:txBody>
        </p:sp>
      </p:grpSp>
      <p:grpSp>
        <p:nvGrpSpPr>
          <p:cNvPr id="46102" name="Group 42"/>
          <p:cNvGrpSpPr>
            <a:grpSpLocks/>
          </p:cNvGrpSpPr>
          <p:nvPr/>
        </p:nvGrpSpPr>
        <p:grpSpPr bwMode="auto">
          <a:xfrm>
            <a:off x="6692900" y="2543175"/>
            <a:ext cx="665163" cy="458788"/>
            <a:chOff x="1767" y="2474"/>
            <a:chExt cx="646" cy="409"/>
          </a:xfrm>
        </p:grpSpPr>
        <p:pic>
          <p:nvPicPr>
            <p:cNvPr id="46107" name="Picture 4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8" name="Text Box 44"/>
            <p:cNvSpPr txBox="1">
              <a:spLocks noChangeArrowheads="1"/>
            </p:cNvSpPr>
            <p:nvPr/>
          </p:nvSpPr>
          <p:spPr bwMode="auto">
            <a:xfrm>
              <a:off x="1846" y="2654"/>
              <a:ext cx="50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PE-2</a:t>
              </a:r>
              <a:endParaRPr lang="en-GB">
                <a:latin typeface="Helvetica" pitchFamily="34" charset="0"/>
              </a:endParaRPr>
            </a:p>
          </p:txBody>
        </p:sp>
      </p:grpSp>
      <p:sp>
        <p:nvSpPr>
          <p:cNvPr id="294957" name="Rectangle 45"/>
          <p:cNvSpPr>
            <a:spLocks noChangeArrowheads="1"/>
          </p:cNvSpPr>
          <p:nvPr/>
        </p:nvSpPr>
        <p:spPr bwMode="auto">
          <a:xfrm>
            <a:off x="2165350" y="1679575"/>
            <a:ext cx="2393950" cy="922338"/>
          </a:xfrm>
          <a:prstGeom prst="rect">
            <a:avLst/>
          </a:prstGeom>
          <a:solidFill>
            <a:schemeClr val="bg1"/>
          </a:solidFill>
          <a:ln w="9525">
            <a:solidFill>
              <a:schemeClr val="tx1"/>
            </a:solidFill>
            <a:miter lim="800000"/>
            <a:headEnd/>
            <a:tailEnd/>
          </a:ln>
        </p:spPr>
        <p:txBody>
          <a:bodyPr lIns="64008" tIns="0" rIns="64008" bIns="0">
            <a:spAutoFit/>
          </a:bodyPr>
          <a:lstStyle/>
          <a:p>
            <a:pPr defTabSz="958850">
              <a:lnSpc>
                <a:spcPct val="100000"/>
              </a:lnSpc>
            </a:pPr>
            <a:r>
              <a:rPr lang="en-GB" sz="1200">
                <a:solidFill>
                  <a:srgbClr val="0099FF"/>
                </a:solidFill>
              </a:rPr>
              <a:t>2.</a:t>
            </a:r>
            <a:r>
              <a:rPr lang="en-GB" sz="1200">
                <a:solidFill>
                  <a:srgbClr val="000000"/>
                </a:solidFill>
              </a:rPr>
              <a:t> VPN-IPv4 Update</a:t>
            </a:r>
            <a:br>
              <a:rPr lang="en-GB" sz="1200">
                <a:solidFill>
                  <a:srgbClr val="000000"/>
                </a:solidFill>
              </a:rPr>
            </a:br>
            <a:r>
              <a:rPr lang="en-GB" sz="1200">
                <a:solidFill>
                  <a:srgbClr val="000000"/>
                </a:solidFill>
              </a:rPr>
              <a:t>RD:140.1.1.1, Next-hop=PE-1</a:t>
            </a:r>
            <a:br>
              <a:rPr lang="en-GB" sz="1200">
                <a:solidFill>
                  <a:srgbClr val="000000"/>
                </a:solidFill>
              </a:rPr>
            </a:br>
            <a:r>
              <a:rPr lang="en-GB" sz="1200">
                <a:solidFill>
                  <a:srgbClr val="000000"/>
                </a:solidFill>
              </a:rPr>
              <a:t>RT=xxx:xxx</a:t>
            </a:r>
            <a:br>
              <a:rPr lang="en-GB" sz="1200">
                <a:solidFill>
                  <a:srgbClr val="000000"/>
                </a:solidFill>
              </a:rPr>
            </a:br>
            <a:r>
              <a:rPr lang="en-GB" sz="1200">
                <a:solidFill>
                  <a:schemeClr val="accent2"/>
                </a:solidFill>
              </a:rPr>
              <a:t>OSPF-Route-Type= 0.0.0.1:</a:t>
            </a:r>
            <a:r>
              <a:rPr lang="en-GB" sz="1200">
                <a:solidFill>
                  <a:schemeClr val="accent1"/>
                </a:solidFill>
              </a:rPr>
              <a:t>3</a:t>
            </a:r>
            <a:r>
              <a:rPr lang="en-GB" sz="1200">
                <a:solidFill>
                  <a:schemeClr val="accent2"/>
                </a:solidFill>
              </a:rPr>
              <a:t>:0</a:t>
            </a:r>
            <a:br>
              <a:rPr lang="en-GB" sz="1200">
                <a:solidFill>
                  <a:schemeClr val="accent2"/>
                </a:solidFill>
              </a:rPr>
            </a:br>
            <a:r>
              <a:rPr lang="en-GB" sz="1200">
                <a:solidFill>
                  <a:schemeClr val="accent2"/>
                </a:solidFill>
              </a:rPr>
              <a:t>OSPF-Domain: xxx</a:t>
            </a:r>
            <a:endParaRPr lang="en-GB" sz="1200">
              <a:solidFill>
                <a:srgbClr val="000000"/>
              </a:solidFill>
            </a:endParaRPr>
          </a:p>
        </p:txBody>
      </p:sp>
      <p:grpSp>
        <p:nvGrpSpPr>
          <p:cNvPr id="12" name="Group 46"/>
          <p:cNvGrpSpPr>
            <a:grpSpLocks/>
          </p:cNvGrpSpPr>
          <p:nvPr/>
        </p:nvGrpSpPr>
        <p:grpSpPr bwMode="auto">
          <a:xfrm>
            <a:off x="4805363" y="1689100"/>
            <a:ext cx="4000500" cy="922338"/>
            <a:chOff x="2965" y="1093"/>
            <a:chExt cx="2520" cy="581"/>
          </a:xfrm>
        </p:grpSpPr>
        <p:sp>
          <p:nvSpPr>
            <p:cNvPr id="46105" name="Rectangle 47"/>
            <p:cNvSpPr>
              <a:spLocks noChangeArrowheads="1"/>
            </p:cNvSpPr>
            <p:nvPr/>
          </p:nvSpPr>
          <p:spPr bwMode="auto">
            <a:xfrm>
              <a:off x="4019" y="1093"/>
              <a:ext cx="1466" cy="581"/>
            </a:xfrm>
            <a:prstGeom prst="rect">
              <a:avLst/>
            </a:prstGeom>
            <a:solidFill>
              <a:schemeClr val="bg1"/>
            </a:solidFill>
            <a:ln w="9525">
              <a:solidFill>
                <a:schemeClr val="tx1"/>
              </a:solidFill>
              <a:miter lim="800000"/>
              <a:headEnd/>
              <a:tailEnd/>
            </a:ln>
          </p:spPr>
          <p:txBody>
            <a:bodyPr lIns="64008" tIns="0" rIns="64008" bIns="0">
              <a:spAutoFit/>
            </a:bodyPr>
            <a:lstStyle/>
            <a:p>
              <a:pPr defTabSz="958850">
                <a:lnSpc>
                  <a:spcPct val="100000"/>
                </a:lnSpc>
              </a:pPr>
              <a:r>
                <a:rPr lang="en-GB" sz="1200">
                  <a:solidFill>
                    <a:srgbClr val="0099FF"/>
                  </a:solidFill>
                </a:rPr>
                <a:t>3.</a:t>
              </a:r>
              <a:r>
                <a:rPr lang="en-GB" sz="1200">
                  <a:solidFill>
                    <a:srgbClr val="000000"/>
                  </a:solidFill>
                </a:rPr>
                <a:t> VPN-IPv4 Update</a:t>
              </a:r>
              <a:br>
                <a:rPr lang="en-GB" sz="1200">
                  <a:solidFill>
                    <a:srgbClr val="000000"/>
                  </a:solidFill>
                </a:rPr>
              </a:br>
              <a:r>
                <a:rPr lang="en-GB" sz="1200">
                  <a:solidFill>
                    <a:srgbClr val="000000"/>
                  </a:solidFill>
                </a:rPr>
                <a:t>RD:140.1.1.1, Next-hop=PE-1</a:t>
              </a:r>
              <a:br>
                <a:rPr lang="en-GB" sz="1200">
                  <a:solidFill>
                    <a:srgbClr val="000000"/>
                  </a:solidFill>
                </a:rPr>
              </a:br>
              <a:r>
                <a:rPr lang="en-GB" sz="1200">
                  <a:solidFill>
                    <a:srgbClr val="000000"/>
                  </a:solidFill>
                </a:rPr>
                <a:t>RT=xxx:xxx</a:t>
              </a:r>
              <a:br>
                <a:rPr lang="en-GB" sz="1200">
                  <a:solidFill>
                    <a:srgbClr val="000000"/>
                  </a:solidFill>
                </a:rPr>
              </a:br>
              <a:r>
                <a:rPr lang="en-GB" sz="1200">
                  <a:solidFill>
                    <a:schemeClr val="accent2"/>
                  </a:solidFill>
                </a:rPr>
                <a:t>OSPF-Route-Type= 0.0.0.1:</a:t>
              </a:r>
              <a:r>
                <a:rPr lang="en-GB" sz="1200">
                  <a:solidFill>
                    <a:schemeClr val="accent1"/>
                  </a:solidFill>
                </a:rPr>
                <a:t>3</a:t>
              </a:r>
              <a:r>
                <a:rPr lang="en-GB" sz="1200">
                  <a:solidFill>
                    <a:schemeClr val="accent2"/>
                  </a:solidFill>
                </a:rPr>
                <a:t>:0</a:t>
              </a:r>
              <a:br>
                <a:rPr lang="en-GB" sz="1200">
                  <a:solidFill>
                    <a:schemeClr val="accent2"/>
                  </a:solidFill>
                </a:rPr>
              </a:br>
              <a:r>
                <a:rPr lang="en-GB" sz="1200">
                  <a:solidFill>
                    <a:schemeClr val="accent2"/>
                  </a:solidFill>
                </a:rPr>
                <a:t>OSPF-Domain: xxx</a:t>
              </a:r>
              <a:endParaRPr lang="en-GB" sz="1200">
                <a:solidFill>
                  <a:srgbClr val="000000"/>
                </a:solidFill>
              </a:endParaRPr>
            </a:p>
          </p:txBody>
        </p:sp>
        <p:sp>
          <p:nvSpPr>
            <p:cNvPr id="46106" name="Line 48"/>
            <p:cNvSpPr>
              <a:spLocks noChangeShapeType="1"/>
            </p:cNvSpPr>
            <p:nvPr/>
          </p:nvSpPr>
          <p:spPr bwMode="auto">
            <a:xfrm flipV="1">
              <a:off x="2965" y="1317"/>
              <a:ext cx="820" cy="0"/>
            </a:xfrm>
            <a:prstGeom prst="line">
              <a:avLst/>
            </a:prstGeom>
            <a:noFill/>
            <a:ln w="571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21717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49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4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50" grpId="0" animBg="1" autoUpdateAnimBg="0"/>
      <p:bldP spid="294957"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err="1">
                <a:solidFill>
                  <a:srgbClr val="0070C0"/>
                </a:solidFill>
              </a:rPr>
              <a:t>OSPF</a:t>
            </a:r>
            <a:r>
              <a:rPr lang="en-US" dirty="0">
                <a:solidFill>
                  <a:srgbClr val="0070C0"/>
                </a:solidFill>
              </a:rPr>
              <a:t> - VPN Route Tag</a:t>
            </a:r>
          </a:p>
        </p:txBody>
      </p:sp>
      <p:sp>
        <p:nvSpPr>
          <p:cNvPr id="47107" name="Rectangle 3"/>
          <p:cNvSpPr>
            <a:spLocks noGrp="1" noChangeArrowheads="1"/>
          </p:cNvSpPr>
          <p:nvPr>
            <p:ph type="body" idx="1"/>
          </p:nvPr>
        </p:nvSpPr>
        <p:spPr>
          <a:xfrm>
            <a:off x="381000" y="1241425"/>
            <a:ext cx="8372475" cy="5451475"/>
          </a:xfrm>
        </p:spPr>
        <p:txBody>
          <a:bodyPr/>
          <a:lstStyle/>
          <a:p>
            <a:r>
              <a:rPr lang="en-GB" sz="2200"/>
              <a:t>The TAG is the equivalent of the down bit for type 5 and used to prevent looping</a:t>
            </a:r>
          </a:p>
          <a:p>
            <a:r>
              <a:rPr lang="en-GB" sz="2200"/>
              <a:t>The Tag value may be configured or computed automatically for a VPN and is the same across the same OSPF domain.</a:t>
            </a:r>
          </a:p>
          <a:p>
            <a:r>
              <a:rPr lang="en-GB" sz="2200"/>
              <a:t>Each OSPF domain should have a unique TAG value</a:t>
            </a:r>
          </a:p>
          <a:p>
            <a:r>
              <a:rPr lang="en-GB" sz="2200"/>
              <a:t>The Tag is a 32 bit field in the type 5 LSA.</a:t>
            </a:r>
          </a:p>
          <a:p>
            <a:r>
              <a:rPr lang="en-GB" sz="2200"/>
              <a:t>The Tag is set on the Type 5  LSA by the PE to indicate the flooding from a higher to a lower level</a:t>
            </a:r>
          </a:p>
          <a:p>
            <a:r>
              <a:rPr lang="en-GB" sz="2200"/>
              <a:t>If a tag match is found on a Type 5 LSA, this LSA will not be considered for route computation on a PE.</a:t>
            </a:r>
          </a:p>
        </p:txBody>
      </p:sp>
    </p:spTree>
    <p:extLst>
      <p:ext uri="{BB962C8B-B14F-4D97-AF65-F5344CB8AC3E}">
        <p14:creationId xmlns:p14="http://schemas.microsoft.com/office/powerpoint/2010/main" val="4047530005"/>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err="1">
                <a:solidFill>
                  <a:srgbClr val="0070C0"/>
                </a:solidFill>
              </a:rPr>
              <a:t>OSPF</a:t>
            </a:r>
            <a:r>
              <a:rPr lang="en-US" dirty="0">
                <a:solidFill>
                  <a:srgbClr val="0070C0"/>
                </a:solidFill>
              </a:rPr>
              <a:t> - Routing loop avoidance</a:t>
            </a:r>
          </a:p>
        </p:txBody>
      </p:sp>
      <p:pic>
        <p:nvPicPr>
          <p:cNvPr id="48131" name="Picture 5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4575" y="2070100"/>
            <a:ext cx="4494213"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688" y="4021138"/>
            <a:ext cx="20574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57"/>
          <p:cNvSpPr>
            <a:spLocks noChangeArrowheads="1"/>
          </p:cNvSpPr>
          <p:nvPr/>
        </p:nvSpPr>
        <p:spPr bwMode="auto">
          <a:xfrm>
            <a:off x="3630613" y="3270250"/>
            <a:ext cx="20462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MPLS-VPN Backbone</a:t>
            </a:r>
          </a:p>
        </p:txBody>
      </p:sp>
      <p:sp>
        <p:nvSpPr>
          <p:cNvPr id="48134" name="Rectangle 58"/>
          <p:cNvSpPr>
            <a:spLocks noChangeArrowheads="1"/>
          </p:cNvSpPr>
          <p:nvPr/>
        </p:nvSpPr>
        <p:spPr bwMode="auto">
          <a:xfrm>
            <a:off x="3092450" y="4384675"/>
            <a:ext cx="8636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Area 1</a:t>
            </a:r>
          </a:p>
        </p:txBody>
      </p:sp>
      <p:sp>
        <p:nvSpPr>
          <p:cNvPr id="48135" name="Rectangle 59"/>
          <p:cNvSpPr>
            <a:spLocks noChangeArrowheads="1"/>
          </p:cNvSpPr>
          <p:nvPr/>
        </p:nvSpPr>
        <p:spPr bwMode="auto">
          <a:xfrm>
            <a:off x="2078038" y="5668963"/>
            <a:ext cx="161131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Network = Net-1</a:t>
            </a:r>
          </a:p>
        </p:txBody>
      </p:sp>
      <p:sp>
        <p:nvSpPr>
          <p:cNvPr id="48136" name="Line 60"/>
          <p:cNvSpPr>
            <a:spLocks noChangeShapeType="1"/>
          </p:cNvSpPr>
          <p:nvPr/>
        </p:nvSpPr>
        <p:spPr bwMode="auto">
          <a:xfrm flipH="1">
            <a:off x="2986088" y="3621088"/>
            <a:ext cx="0" cy="16129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137" name="Group 61"/>
          <p:cNvGrpSpPr>
            <a:grpSpLocks/>
          </p:cNvGrpSpPr>
          <p:nvPr/>
        </p:nvGrpSpPr>
        <p:grpSpPr bwMode="auto">
          <a:xfrm>
            <a:off x="2374900" y="3417888"/>
            <a:ext cx="1154113" cy="671512"/>
            <a:chOff x="1767" y="1670"/>
            <a:chExt cx="646" cy="376"/>
          </a:xfrm>
        </p:grpSpPr>
        <p:pic>
          <p:nvPicPr>
            <p:cNvPr id="48183" name="Picture 6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1670"/>
              <a:ext cx="64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4" name="Text Box 63"/>
            <p:cNvSpPr txBox="1">
              <a:spLocks noChangeArrowheads="1"/>
            </p:cNvSpPr>
            <p:nvPr/>
          </p:nvSpPr>
          <p:spPr bwMode="auto">
            <a:xfrm>
              <a:off x="1958" y="1876"/>
              <a:ext cx="32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PE-1</a:t>
              </a:r>
              <a:endParaRPr lang="en-GB" sz="4000">
                <a:latin typeface="Helvetica" pitchFamily="34" charset="0"/>
              </a:endParaRPr>
            </a:p>
          </p:txBody>
        </p:sp>
      </p:grpSp>
      <p:grpSp>
        <p:nvGrpSpPr>
          <p:cNvPr id="48138" name="Group 64"/>
          <p:cNvGrpSpPr>
            <a:grpSpLocks/>
          </p:cNvGrpSpPr>
          <p:nvPr/>
        </p:nvGrpSpPr>
        <p:grpSpPr bwMode="auto">
          <a:xfrm>
            <a:off x="2401888" y="4779963"/>
            <a:ext cx="1152525" cy="669925"/>
            <a:chOff x="1767" y="2474"/>
            <a:chExt cx="646" cy="375"/>
          </a:xfrm>
        </p:grpSpPr>
        <p:pic>
          <p:nvPicPr>
            <p:cNvPr id="48181" name="Picture 6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2" name="Text Box 66"/>
            <p:cNvSpPr txBox="1">
              <a:spLocks noChangeArrowheads="1"/>
            </p:cNvSpPr>
            <p:nvPr/>
          </p:nvSpPr>
          <p:spPr bwMode="auto">
            <a:xfrm>
              <a:off x="1935" y="2689"/>
              <a:ext cx="32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CE-1</a:t>
              </a:r>
              <a:endParaRPr lang="en-GB" sz="4000">
                <a:latin typeface="Helvetica" pitchFamily="34" charset="0"/>
              </a:endParaRPr>
            </a:p>
          </p:txBody>
        </p:sp>
      </p:grpSp>
      <p:grpSp>
        <p:nvGrpSpPr>
          <p:cNvPr id="4" name="Group 67"/>
          <p:cNvGrpSpPr>
            <a:grpSpLocks/>
          </p:cNvGrpSpPr>
          <p:nvPr/>
        </p:nvGrpSpPr>
        <p:grpSpPr bwMode="auto">
          <a:xfrm>
            <a:off x="600075" y="1812925"/>
            <a:ext cx="4378325" cy="1398588"/>
            <a:chOff x="768" y="1104"/>
            <a:chExt cx="2452" cy="783"/>
          </a:xfrm>
        </p:grpSpPr>
        <p:sp>
          <p:nvSpPr>
            <p:cNvPr id="48179" name="Rectangle 68"/>
            <p:cNvSpPr>
              <a:spLocks noChangeArrowheads="1"/>
            </p:cNvSpPr>
            <p:nvPr/>
          </p:nvSpPr>
          <p:spPr bwMode="auto">
            <a:xfrm>
              <a:off x="768" y="1104"/>
              <a:ext cx="1508" cy="783"/>
            </a:xfrm>
            <a:prstGeom prst="rect">
              <a:avLst/>
            </a:prstGeom>
            <a:solidFill>
              <a:schemeClr val="bg1"/>
            </a:solidFill>
            <a:ln w="9525">
              <a:solidFill>
                <a:schemeClr val="tx1"/>
              </a:solidFill>
              <a:miter lim="800000"/>
              <a:headEnd/>
              <a:tailEnd/>
            </a:ln>
          </p:spPr>
          <p:txBody>
            <a:bodyPr lIns="71983" tIns="0" rIns="71983" bIns="0">
              <a:spAutoFit/>
            </a:bodyPr>
            <a:lstStyle/>
            <a:p>
              <a:pPr defTabSz="1077913">
                <a:lnSpc>
                  <a:spcPct val="100000"/>
                </a:lnSpc>
              </a:pPr>
              <a:r>
                <a:rPr lang="en-GB" sz="1300">
                  <a:solidFill>
                    <a:srgbClr val="000000"/>
                  </a:solidFill>
                </a:rPr>
                <a:t>VPN-IPv4 Update</a:t>
              </a:r>
              <a:br>
                <a:rPr lang="en-GB" sz="1300">
                  <a:solidFill>
                    <a:srgbClr val="000000"/>
                  </a:solidFill>
                </a:rPr>
              </a:br>
              <a:r>
                <a:rPr lang="en-GB" sz="1300">
                  <a:solidFill>
                    <a:srgbClr val="000000"/>
                  </a:solidFill>
                </a:rPr>
                <a:t>RD:175.1.1.1, Next-hop=PE-1</a:t>
              </a:r>
              <a:br>
                <a:rPr lang="en-GB" sz="1300">
                  <a:solidFill>
                    <a:srgbClr val="000000"/>
                  </a:solidFill>
                </a:rPr>
              </a:br>
              <a:r>
                <a:rPr lang="en-GB" sz="1300">
                  <a:solidFill>
                    <a:srgbClr val="000000"/>
                  </a:solidFill>
                </a:rPr>
                <a:t>RT=xxx:xxx</a:t>
              </a:r>
              <a:br>
                <a:rPr lang="en-GB" sz="1300">
                  <a:solidFill>
                    <a:srgbClr val="000000"/>
                  </a:solidFill>
                </a:rPr>
              </a:br>
              <a:r>
                <a:rPr lang="en-GB" sz="1300">
                  <a:solidFill>
                    <a:srgbClr val="000000"/>
                  </a:solidFill>
                </a:rPr>
                <a:t>MED=20</a:t>
              </a:r>
            </a:p>
            <a:p>
              <a:pPr defTabSz="1077913">
                <a:lnSpc>
                  <a:spcPct val="100000"/>
                </a:lnSpc>
              </a:pPr>
              <a:r>
                <a:rPr lang="en-GB" sz="1300">
                  <a:solidFill>
                    <a:srgbClr val="C6041B"/>
                  </a:solidFill>
                </a:rPr>
                <a:t>OSPF-Route-Type= 0:</a:t>
              </a:r>
              <a:r>
                <a:rPr lang="en-GB" sz="1300">
                  <a:solidFill>
                    <a:srgbClr val="00773D"/>
                  </a:solidFill>
                </a:rPr>
                <a:t>5</a:t>
              </a:r>
              <a:r>
                <a:rPr lang="en-GB" sz="1300">
                  <a:solidFill>
                    <a:srgbClr val="C6041B"/>
                  </a:solidFill>
                </a:rPr>
                <a:t>:1</a:t>
              </a:r>
            </a:p>
            <a:p>
              <a:pPr defTabSz="1077913">
                <a:lnSpc>
                  <a:spcPct val="100000"/>
                </a:lnSpc>
              </a:pPr>
              <a:r>
                <a:rPr lang="en-GB" sz="1300">
                  <a:solidFill>
                    <a:srgbClr val="C6041B"/>
                  </a:solidFill>
                </a:rPr>
                <a:t>OSPF-Router-ID= PE-1</a:t>
              </a:r>
              <a:br>
                <a:rPr lang="en-GB" sz="1300">
                  <a:solidFill>
                    <a:srgbClr val="C6041B"/>
                  </a:solidFill>
                </a:rPr>
              </a:br>
              <a:r>
                <a:rPr lang="en-GB" sz="1300">
                  <a:solidFill>
                    <a:srgbClr val="C6041B"/>
                  </a:solidFill>
                </a:rPr>
                <a:t>OSPF-Domain: xxx</a:t>
              </a:r>
            </a:p>
          </p:txBody>
        </p:sp>
        <p:sp>
          <p:nvSpPr>
            <p:cNvPr id="48180" name="Line 69"/>
            <p:cNvSpPr>
              <a:spLocks noChangeShapeType="1"/>
            </p:cNvSpPr>
            <p:nvPr/>
          </p:nvSpPr>
          <p:spPr bwMode="auto">
            <a:xfrm flipV="1">
              <a:off x="2400" y="1440"/>
              <a:ext cx="820" cy="0"/>
            </a:xfrm>
            <a:prstGeom prst="line">
              <a:avLst/>
            </a:prstGeom>
            <a:noFill/>
            <a:ln w="571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70"/>
          <p:cNvGrpSpPr>
            <a:grpSpLocks/>
          </p:cNvGrpSpPr>
          <p:nvPr/>
        </p:nvGrpSpPr>
        <p:grpSpPr bwMode="auto">
          <a:xfrm>
            <a:off x="58738" y="3870325"/>
            <a:ext cx="1973262" cy="1112838"/>
            <a:chOff x="96" y="2160"/>
            <a:chExt cx="1201" cy="624"/>
          </a:xfrm>
        </p:grpSpPr>
        <p:sp>
          <p:nvSpPr>
            <p:cNvPr id="48177" name="Line 71"/>
            <p:cNvSpPr>
              <a:spLocks noChangeShapeType="1"/>
            </p:cNvSpPr>
            <p:nvPr/>
          </p:nvSpPr>
          <p:spPr bwMode="auto">
            <a:xfrm flipV="1">
              <a:off x="1296" y="2160"/>
              <a:ext cx="1" cy="624"/>
            </a:xfrm>
            <a:prstGeom prst="line">
              <a:avLst/>
            </a:prstGeom>
            <a:noFill/>
            <a:ln w="3810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78" name="Rectangle 72"/>
            <p:cNvSpPr>
              <a:spLocks noChangeArrowheads="1"/>
            </p:cNvSpPr>
            <p:nvPr/>
          </p:nvSpPr>
          <p:spPr bwMode="auto">
            <a:xfrm>
              <a:off x="96" y="2233"/>
              <a:ext cx="1114" cy="503"/>
            </a:xfrm>
            <a:prstGeom prst="rect">
              <a:avLst/>
            </a:prstGeom>
            <a:solidFill>
              <a:schemeClr val="bg1"/>
            </a:solidFill>
            <a:ln w="9525">
              <a:solidFill>
                <a:schemeClr val="tx1"/>
              </a:solidFill>
              <a:miter lim="800000"/>
              <a:headEnd/>
              <a:tailEnd/>
            </a:ln>
          </p:spPr>
          <p:txBody>
            <a:bodyPr lIns="71983" tIns="0" rIns="71983" bIns="0"/>
            <a:lstStyle/>
            <a:p>
              <a:pPr defTabSz="1077913">
                <a:lnSpc>
                  <a:spcPct val="100000"/>
                </a:lnSpc>
              </a:pPr>
              <a:r>
                <a:rPr lang="en-GB" sz="1300">
                  <a:solidFill>
                    <a:srgbClr val="000000"/>
                  </a:solidFill>
                </a:rPr>
                <a:t>Type-5 external LSA Link-ID: 175.1.1.1</a:t>
              </a:r>
            </a:p>
            <a:p>
              <a:pPr defTabSz="1077913">
                <a:lnSpc>
                  <a:spcPct val="100000"/>
                </a:lnSpc>
              </a:pPr>
              <a:r>
                <a:rPr lang="en-GB" sz="1300">
                  <a:solidFill>
                    <a:srgbClr val="000000"/>
                  </a:solidFill>
                </a:rPr>
                <a:t>Adv. Router: CE-1</a:t>
              </a:r>
            </a:p>
            <a:p>
              <a:pPr defTabSz="1077913">
                <a:lnSpc>
                  <a:spcPct val="100000"/>
                </a:lnSpc>
              </a:pPr>
              <a:r>
                <a:rPr lang="en-GB" sz="1300">
                  <a:solidFill>
                    <a:srgbClr val="000000"/>
                  </a:solidFill>
                </a:rPr>
                <a:t>Metric : 20</a:t>
              </a:r>
            </a:p>
          </p:txBody>
        </p:sp>
      </p:grpSp>
      <p:pic>
        <p:nvPicPr>
          <p:cNvPr id="48141" name="Picture 7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550" y="3527425"/>
            <a:ext cx="265747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2" name="Rectangle 74"/>
          <p:cNvSpPr>
            <a:spLocks noChangeArrowheads="1"/>
          </p:cNvSpPr>
          <p:nvPr/>
        </p:nvSpPr>
        <p:spPr bwMode="auto">
          <a:xfrm>
            <a:off x="6461125" y="5926138"/>
            <a:ext cx="8636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8832" tIns="89416" rIns="178832" bIns="89416">
            <a:spAutoFit/>
          </a:bodyPr>
          <a:lstStyle/>
          <a:p>
            <a:pPr algn="ctr" defTabSz="1077913">
              <a:lnSpc>
                <a:spcPct val="100000"/>
              </a:lnSpc>
            </a:pPr>
            <a:r>
              <a:rPr lang="en-GB" sz="1300">
                <a:solidFill>
                  <a:srgbClr val="000000"/>
                </a:solidFill>
              </a:rPr>
              <a:t>Area 2</a:t>
            </a:r>
          </a:p>
        </p:txBody>
      </p:sp>
      <p:sp>
        <p:nvSpPr>
          <p:cNvPr id="48143" name="Line 75"/>
          <p:cNvSpPr>
            <a:spLocks noChangeShapeType="1"/>
          </p:cNvSpPr>
          <p:nvPr/>
        </p:nvSpPr>
        <p:spPr bwMode="auto">
          <a:xfrm>
            <a:off x="5484813" y="4213225"/>
            <a:ext cx="969962" cy="76993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144" name="Group 76"/>
          <p:cNvGrpSpPr>
            <a:grpSpLocks/>
          </p:cNvGrpSpPr>
          <p:nvPr/>
        </p:nvGrpSpPr>
        <p:grpSpPr bwMode="auto">
          <a:xfrm>
            <a:off x="4713288" y="3613150"/>
            <a:ext cx="1154112" cy="671513"/>
            <a:chOff x="4213" y="1670"/>
            <a:chExt cx="646" cy="376"/>
          </a:xfrm>
        </p:grpSpPr>
        <p:pic>
          <p:nvPicPr>
            <p:cNvPr id="48175" name="Picture 7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 y="1670"/>
              <a:ext cx="64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6" name="Text Box 78"/>
            <p:cNvSpPr txBox="1">
              <a:spLocks noChangeArrowheads="1"/>
            </p:cNvSpPr>
            <p:nvPr/>
          </p:nvSpPr>
          <p:spPr bwMode="auto">
            <a:xfrm>
              <a:off x="4419" y="1889"/>
              <a:ext cx="32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PE-2</a:t>
              </a:r>
              <a:endParaRPr lang="en-GB" sz="4000">
                <a:latin typeface="Helvetica" pitchFamily="34" charset="0"/>
              </a:endParaRPr>
            </a:p>
          </p:txBody>
        </p:sp>
      </p:grpSp>
      <p:sp>
        <p:nvSpPr>
          <p:cNvPr id="48145" name="Line 79"/>
          <p:cNvSpPr>
            <a:spLocks noChangeShapeType="1"/>
          </p:cNvSpPr>
          <p:nvPr/>
        </p:nvSpPr>
        <p:spPr bwMode="auto">
          <a:xfrm>
            <a:off x="6256338" y="3613150"/>
            <a:ext cx="771525" cy="1284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146" name="Group 80"/>
          <p:cNvGrpSpPr>
            <a:grpSpLocks/>
          </p:cNvGrpSpPr>
          <p:nvPr/>
        </p:nvGrpSpPr>
        <p:grpSpPr bwMode="auto">
          <a:xfrm>
            <a:off x="5656263" y="3013075"/>
            <a:ext cx="1154112" cy="671513"/>
            <a:chOff x="4213" y="1670"/>
            <a:chExt cx="646" cy="376"/>
          </a:xfrm>
        </p:grpSpPr>
        <p:pic>
          <p:nvPicPr>
            <p:cNvPr id="48173" name="Picture 8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 y="1670"/>
              <a:ext cx="64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4" name="Text Box 82"/>
            <p:cNvSpPr txBox="1">
              <a:spLocks noChangeArrowheads="1"/>
            </p:cNvSpPr>
            <p:nvPr/>
          </p:nvSpPr>
          <p:spPr bwMode="auto">
            <a:xfrm>
              <a:off x="4419" y="1889"/>
              <a:ext cx="32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PE-3</a:t>
              </a:r>
              <a:endParaRPr lang="en-GB" sz="4000">
                <a:latin typeface="Helvetica" pitchFamily="34" charset="0"/>
              </a:endParaRPr>
            </a:p>
          </p:txBody>
        </p:sp>
      </p:grpSp>
      <p:grpSp>
        <p:nvGrpSpPr>
          <p:cNvPr id="48147" name="Group 83"/>
          <p:cNvGrpSpPr>
            <a:grpSpLocks/>
          </p:cNvGrpSpPr>
          <p:nvPr/>
        </p:nvGrpSpPr>
        <p:grpSpPr bwMode="auto">
          <a:xfrm>
            <a:off x="6283325" y="4811713"/>
            <a:ext cx="1154113" cy="669925"/>
            <a:chOff x="1767" y="2474"/>
            <a:chExt cx="646" cy="375"/>
          </a:xfrm>
        </p:grpSpPr>
        <p:pic>
          <p:nvPicPr>
            <p:cNvPr id="48171" name="Picture 8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2" name="Text Box 85"/>
            <p:cNvSpPr txBox="1">
              <a:spLocks noChangeArrowheads="1"/>
            </p:cNvSpPr>
            <p:nvPr/>
          </p:nvSpPr>
          <p:spPr bwMode="auto">
            <a:xfrm>
              <a:off x="1936" y="2689"/>
              <a:ext cx="32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102833" tIns="51417" rIns="102833" bIns="51417" anchor="ctr">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300">
                  <a:solidFill>
                    <a:schemeClr val="bg1"/>
                  </a:solidFill>
                  <a:latin typeface="Helvetica" pitchFamily="34" charset="0"/>
                </a:rPr>
                <a:t>CE-2</a:t>
              </a:r>
              <a:endParaRPr lang="en-GB" sz="4000">
                <a:latin typeface="Helvetica" pitchFamily="34" charset="0"/>
              </a:endParaRPr>
            </a:p>
          </p:txBody>
        </p:sp>
      </p:grpSp>
      <p:grpSp>
        <p:nvGrpSpPr>
          <p:cNvPr id="9" name="Group 86"/>
          <p:cNvGrpSpPr>
            <a:grpSpLocks/>
          </p:cNvGrpSpPr>
          <p:nvPr/>
        </p:nvGrpSpPr>
        <p:grpSpPr bwMode="auto">
          <a:xfrm>
            <a:off x="3797300" y="4384675"/>
            <a:ext cx="2400300" cy="1884363"/>
            <a:chOff x="2208" y="2544"/>
            <a:chExt cx="1344" cy="1056"/>
          </a:xfrm>
        </p:grpSpPr>
        <p:sp>
          <p:nvSpPr>
            <p:cNvPr id="48169" name="Line 87"/>
            <p:cNvSpPr>
              <a:spLocks noChangeShapeType="1"/>
            </p:cNvSpPr>
            <p:nvPr/>
          </p:nvSpPr>
          <p:spPr bwMode="auto">
            <a:xfrm flipH="1" flipV="1">
              <a:off x="3120" y="2544"/>
              <a:ext cx="432" cy="336"/>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0" name="Rectangle 88"/>
            <p:cNvSpPr>
              <a:spLocks noChangeArrowheads="1"/>
            </p:cNvSpPr>
            <p:nvPr/>
          </p:nvSpPr>
          <p:spPr bwMode="auto">
            <a:xfrm>
              <a:off x="2208" y="2832"/>
              <a:ext cx="1200" cy="768"/>
            </a:xfrm>
            <a:prstGeom prst="rect">
              <a:avLst/>
            </a:prstGeom>
            <a:solidFill>
              <a:schemeClr val="bg1"/>
            </a:solidFill>
            <a:ln w="9525">
              <a:solidFill>
                <a:schemeClr val="tx1"/>
              </a:solidFill>
              <a:miter lim="800000"/>
              <a:headEnd/>
              <a:tailEnd/>
            </a:ln>
          </p:spPr>
          <p:txBody>
            <a:bodyPr lIns="71983" tIns="0" rIns="71983" bIns="0"/>
            <a:lstStyle/>
            <a:p>
              <a:pPr defTabSz="1077913">
                <a:lnSpc>
                  <a:spcPct val="100000"/>
                </a:lnSpc>
              </a:pPr>
              <a:r>
                <a:rPr lang="en-GB" sz="1300">
                  <a:solidFill>
                    <a:srgbClr val="C6041B"/>
                  </a:solidFill>
                </a:rPr>
                <a:t>Type-5</a:t>
              </a:r>
              <a:r>
                <a:rPr lang="en-GB" sz="1300">
                  <a:solidFill>
                    <a:srgbClr val="000000"/>
                  </a:solidFill>
                </a:rPr>
                <a:t> (External-LSA) Link-State-ID: 175.1.1.1</a:t>
              </a:r>
            </a:p>
            <a:p>
              <a:pPr defTabSz="1077913">
                <a:lnSpc>
                  <a:spcPct val="100000"/>
                </a:lnSpc>
              </a:pPr>
              <a:r>
                <a:rPr lang="en-GB" sz="1300">
                  <a:solidFill>
                    <a:srgbClr val="000000"/>
                  </a:solidFill>
                </a:rPr>
                <a:t>Adv. Router: PE-2</a:t>
              </a:r>
            </a:p>
            <a:p>
              <a:pPr defTabSz="1077913">
                <a:lnSpc>
                  <a:spcPct val="100000"/>
                </a:lnSpc>
              </a:pPr>
              <a:r>
                <a:rPr lang="en-GB" sz="1300">
                  <a:solidFill>
                    <a:srgbClr val="000000"/>
                  </a:solidFill>
                </a:rPr>
                <a:t>Metric : 20</a:t>
              </a:r>
            </a:p>
            <a:p>
              <a:pPr defTabSz="1077913">
                <a:lnSpc>
                  <a:spcPct val="100000"/>
                </a:lnSpc>
              </a:pPr>
              <a:r>
                <a:rPr lang="en-GB" sz="1000">
                  <a:solidFill>
                    <a:srgbClr val="C6041B"/>
                  </a:solidFill>
                </a:rPr>
                <a:t>External Route Tag: 3489660929 </a:t>
              </a:r>
            </a:p>
            <a:p>
              <a:pPr defTabSz="1077913">
                <a:lnSpc>
                  <a:spcPct val="100000"/>
                </a:lnSpc>
              </a:pPr>
              <a:r>
                <a:rPr lang="en-GB" sz="1000">
                  <a:solidFill>
                    <a:srgbClr val="C6041B"/>
                  </a:solidFill>
                </a:rPr>
                <a:t>TAG Complete, Path Length == 1, AS 1</a:t>
              </a:r>
            </a:p>
          </p:txBody>
        </p:sp>
      </p:grpSp>
      <p:sp>
        <p:nvSpPr>
          <p:cNvPr id="48149" name="Text Box 89"/>
          <p:cNvSpPr txBox="1">
            <a:spLocks noChangeArrowheads="1"/>
          </p:cNvSpPr>
          <p:nvPr/>
        </p:nvSpPr>
        <p:spPr bwMode="auto">
          <a:xfrm>
            <a:off x="4029075" y="2670175"/>
            <a:ext cx="11128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2124" tIns="41061" rIns="82124" bIns="41061">
            <a:spAutoFit/>
          </a:bodyPr>
          <a:lstStyle>
            <a:lvl1pPr defTabSz="1028700">
              <a:defRPr sz="3600" b="1">
                <a:solidFill>
                  <a:schemeClr val="tx1"/>
                </a:solidFill>
                <a:latin typeface="Arial" charset="0"/>
              </a:defRPr>
            </a:lvl1pPr>
            <a:lvl2pPr marL="742950" indent="-285750" defTabSz="1028700">
              <a:defRPr sz="3600" b="1">
                <a:solidFill>
                  <a:schemeClr val="tx1"/>
                </a:solidFill>
                <a:latin typeface="Arial" charset="0"/>
              </a:defRPr>
            </a:lvl2pPr>
            <a:lvl3pPr marL="1143000" indent="-228600" defTabSz="1028700">
              <a:defRPr sz="3600" b="1">
                <a:solidFill>
                  <a:schemeClr val="tx1"/>
                </a:solidFill>
                <a:latin typeface="Arial" charset="0"/>
              </a:defRPr>
            </a:lvl3pPr>
            <a:lvl4pPr marL="1600200" indent="-228600" defTabSz="1028700">
              <a:defRPr sz="3600" b="1">
                <a:solidFill>
                  <a:schemeClr val="tx1"/>
                </a:solidFill>
                <a:latin typeface="Arial" charset="0"/>
              </a:defRPr>
            </a:lvl4pPr>
            <a:lvl5pPr marL="2057400" indent="-228600" defTabSz="1028700">
              <a:defRPr sz="3600" b="1">
                <a:solidFill>
                  <a:schemeClr val="tx1"/>
                </a:solidFill>
                <a:latin typeface="Arial" charset="0"/>
              </a:defRPr>
            </a:lvl5pPr>
            <a:lvl6pPr marL="2514600" indent="-228600" defTabSz="1028700" eaLnBrk="0" fontAlgn="base" hangingPunct="0">
              <a:lnSpc>
                <a:spcPct val="90000"/>
              </a:lnSpc>
              <a:spcBef>
                <a:spcPct val="0"/>
              </a:spcBef>
              <a:spcAft>
                <a:spcPct val="0"/>
              </a:spcAft>
              <a:defRPr sz="3600" b="1">
                <a:solidFill>
                  <a:schemeClr val="tx1"/>
                </a:solidFill>
                <a:latin typeface="Arial" charset="0"/>
              </a:defRPr>
            </a:lvl6pPr>
            <a:lvl7pPr marL="2971800" indent="-228600" defTabSz="1028700" eaLnBrk="0" fontAlgn="base" hangingPunct="0">
              <a:lnSpc>
                <a:spcPct val="90000"/>
              </a:lnSpc>
              <a:spcBef>
                <a:spcPct val="0"/>
              </a:spcBef>
              <a:spcAft>
                <a:spcPct val="0"/>
              </a:spcAft>
              <a:defRPr sz="3600" b="1">
                <a:solidFill>
                  <a:schemeClr val="tx1"/>
                </a:solidFill>
                <a:latin typeface="Arial" charset="0"/>
              </a:defRPr>
            </a:lvl7pPr>
            <a:lvl8pPr marL="3429000" indent="-228600" defTabSz="1028700" eaLnBrk="0" fontAlgn="base" hangingPunct="0">
              <a:lnSpc>
                <a:spcPct val="90000"/>
              </a:lnSpc>
              <a:spcBef>
                <a:spcPct val="0"/>
              </a:spcBef>
              <a:spcAft>
                <a:spcPct val="0"/>
              </a:spcAft>
              <a:defRPr sz="3600" b="1">
                <a:solidFill>
                  <a:schemeClr val="tx1"/>
                </a:solidFill>
                <a:latin typeface="Arial" charset="0"/>
              </a:defRPr>
            </a:lvl8pPr>
            <a:lvl9pPr marL="3886200" indent="-228600" defTabSz="1028700" eaLnBrk="0" fontAlgn="base" hangingPunct="0">
              <a:lnSpc>
                <a:spcPct val="90000"/>
              </a:lnSpc>
              <a:spcBef>
                <a:spcPct val="0"/>
              </a:spcBef>
              <a:spcAft>
                <a:spcPct val="0"/>
              </a:spcAft>
              <a:defRPr sz="3600" b="1">
                <a:solidFill>
                  <a:schemeClr val="tx1"/>
                </a:solidFill>
                <a:latin typeface="Arial" charset="0"/>
              </a:defRPr>
            </a:lvl9pPr>
          </a:lstStyle>
          <a:p>
            <a:pPr>
              <a:lnSpc>
                <a:spcPct val="100000"/>
              </a:lnSpc>
              <a:spcBef>
                <a:spcPct val="50000"/>
              </a:spcBef>
            </a:pPr>
            <a:r>
              <a:rPr lang="en-GB" sz="2700">
                <a:solidFill>
                  <a:schemeClr val="bg2"/>
                </a:solidFill>
              </a:rPr>
              <a:t>AS 1</a:t>
            </a:r>
          </a:p>
        </p:txBody>
      </p:sp>
      <p:grpSp>
        <p:nvGrpSpPr>
          <p:cNvPr id="10" name="Group 90"/>
          <p:cNvGrpSpPr>
            <a:grpSpLocks/>
          </p:cNvGrpSpPr>
          <p:nvPr/>
        </p:nvGrpSpPr>
        <p:grpSpPr bwMode="auto">
          <a:xfrm>
            <a:off x="6513513" y="2927350"/>
            <a:ext cx="2486025" cy="1712913"/>
            <a:chOff x="3648" y="1728"/>
            <a:chExt cx="1392" cy="960"/>
          </a:xfrm>
        </p:grpSpPr>
        <p:sp>
          <p:nvSpPr>
            <p:cNvPr id="48167" name="Line 91"/>
            <p:cNvSpPr>
              <a:spLocks noChangeShapeType="1"/>
            </p:cNvSpPr>
            <p:nvPr/>
          </p:nvSpPr>
          <p:spPr bwMode="auto">
            <a:xfrm flipH="1" flipV="1">
              <a:off x="3648" y="2208"/>
              <a:ext cx="288" cy="48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68" name="Rectangle 92"/>
            <p:cNvSpPr>
              <a:spLocks noChangeArrowheads="1"/>
            </p:cNvSpPr>
            <p:nvPr/>
          </p:nvSpPr>
          <p:spPr bwMode="auto">
            <a:xfrm>
              <a:off x="3840" y="1728"/>
              <a:ext cx="1200" cy="768"/>
            </a:xfrm>
            <a:prstGeom prst="rect">
              <a:avLst/>
            </a:prstGeom>
            <a:solidFill>
              <a:schemeClr val="bg1"/>
            </a:solidFill>
            <a:ln w="9525">
              <a:solidFill>
                <a:schemeClr val="tx1"/>
              </a:solidFill>
              <a:miter lim="800000"/>
              <a:headEnd/>
              <a:tailEnd/>
            </a:ln>
          </p:spPr>
          <p:txBody>
            <a:bodyPr lIns="71983" tIns="0" rIns="71983" bIns="0"/>
            <a:lstStyle/>
            <a:p>
              <a:pPr defTabSz="1077913">
                <a:lnSpc>
                  <a:spcPct val="100000"/>
                </a:lnSpc>
              </a:pPr>
              <a:r>
                <a:rPr lang="en-GB" sz="1300">
                  <a:solidFill>
                    <a:srgbClr val="C6041B"/>
                  </a:solidFill>
                </a:rPr>
                <a:t>Type-5</a:t>
              </a:r>
              <a:r>
                <a:rPr lang="en-GB" sz="1300">
                  <a:solidFill>
                    <a:srgbClr val="000000"/>
                  </a:solidFill>
                </a:rPr>
                <a:t> (External-LSA) Link-State-ID: 175.1.1.1</a:t>
              </a:r>
            </a:p>
            <a:p>
              <a:pPr defTabSz="1077913">
                <a:lnSpc>
                  <a:spcPct val="100000"/>
                </a:lnSpc>
              </a:pPr>
              <a:r>
                <a:rPr lang="en-GB" sz="1300">
                  <a:solidFill>
                    <a:srgbClr val="000000"/>
                  </a:solidFill>
                </a:rPr>
                <a:t>Adv. Router: PE-2</a:t>
              </a:r>
            </a:p>
            <a:p>
              <a:pPr defTabSz="1077913">
                <a:lnSpc>
                  <a:spcPct val="100000"/>
                </a:lnSpc>
              </a:pPr>
              <a:r>
                <a:rPr lang="en-GB" sz="1300">
                  <a:solidFill>
                    <a:srgbClr val="000000"/>
                  </a:solidFill>
                </a:rPr>
                <a:t>Metric : 20</a:t>
              </a:r>
            </a:p>
            <a:p>
              <a:pPr defTabSz="1077913">
                <a:lnSpc>
                  <a:spcPct val="100000"/>
                </a:lnSpc>
              </a:pPr>
              <a:r>
                <a:rPr lang="en-GB" sz="1000">
                  <a:solidFill>
                    <a:srgbClr val="C6041B"/>
                  </a:solidFill>
                </a:rPr>
                <a:t>External Route Tag: 3489660929 </a:t>
              </a:r>
            </a:p>
            <a:p>
              <a:pPr defTabSz="1077913">
                <a:lnSpc>
                  <a:spcPct val="100000"/>
                </a:lnSpc>
              </a:pPr>
              <a:r>
                <a:rPr lang="en-GB" sz="1000">
                  <a:solidFill>
                    <a:srgbClr val="C6041B"/>
                  </a:solidFill>
                </a:rPr>
                <a:t>TAG Complete, Path Length == 1, AS 1</a:t>
              </a:r>
            </a:p>
          </p:txBody>
        </p:sp>
      </p:grpSp>
      <p:grpSp>
        <p:nvGrpSpPr>
          <p:cNvPr id="11" name="Group 93"/>
          <p:cNvGrpSpPr>
            <a:grpSpLocks/>
          </p:cNvGrpSpPr>
          <p:nvPr/>
        </p:nvGrpSpPr>
        <p:grpSpPr bwMode="auto">
          <a:xfrm>
            <a:off x="4127500" y="1300163"/>
            <a:ext cx="4492625" cy="1398587"/>
            <a:chOff x="2304" y="816"/>
            <a:chExt cx="2516" cy="784"/>
          </a:xfrm>
        </p:grpSpPr>
        <p:grpSp>
          <p:nvGrpSpPr>
            <p:cNvPr id="48161" name="Group 94"/>
            <p:cNvGrpSpPr>
              <a:grpSpLocks/>
            </p:cNvGrpSpPr>
            <p:nvPr/>
          </p:nvGrpSpPr>
          <p:grpSpPr bwMode="auto">
            <a:xfrm>
              <a:off x="2304" y="816"/>
              <a:ext cx="2516" cy="784"/>
              <a:chOff x="2304" y="816"/>
              <a:chExt cx="2516" cy="784"/>
            </a:xfrm>
          </p:grpSpPr>
          <p:sp>
            <p:nvSpPr>
              <p:cNvPr id="48165" name="Rectangle 95"/>
              <p:cNvSpPr>
                <a:spLocks noChangeArrowheads="1"/>
              </p:cNvSpPr>
              <p:nvPr/>
            </p:nvSpPr>
            <p:spPr bwMode="auto">
              <a:xfrm>
                <a:off x="3312" y="816"/>
                <a:ext cx="1508" cy="784"/>
              </a:xfrm>
              <a:prstGeom prst="rect">
                <a:avLst/>
              </a:prstGeom>
              <a:solidFill>
                <a:schemeClr val="bg1"/>
              </a:solidFill>
              <a:ln w="9525">
                <a:solidFill>
                  <a:schemeClr val="tx1"/>
                </a:solidFill>
                <a:miter lim="800000"/>
                <a:headEnd/>
                <a:tailEnd/>
              </a:ln>
            </p:spPr>
            <p:txBody>
              <a:bodyPr lIns="71983" tIns="0" rIns="71983" bIns="0">
                <a:spAutoFit/>
              </a:bodyPr>
              <a:lstStyle/>
              <a:p>
                <a:pPr defTabSz="1077913">
                  <a:lnSpc>
                    <a:spcPct val="100000"/>
                  </a:lnSpc>
                </a:pPr>
                <a:r>
                  <a:rPr lang="en-GB" sz="1300">
                    <a:solidFill>
                      <a:srgbClr val="000000"/>
                    </a:solidFill>
                  </a:rPr>
                  <a:t>VPN-IPv4 Update</a:t>
                </a:r>
                <a:br>
                  <a:rPr lang="en-GB" sz="1300">
                    <a:solidFill>
                      <a:srgbClr val="000000"/>
                    </a:solidFill>
                  </a:rPr>
                </a:br>
                <a:r>
                  <a:rPr lang="en-GB" sz="1300">
                    <a:solidFill>
                      <a:srgbClr val="000000"/>
                    </a:solidFill>
                  </a:rPr>
                  <a:t>RD:175.1.1.1, Next-hop=PE-3</a:t>
                </a:r>
                <a:br>
                  <a:rPr lang="en-GB" sz="1300">
                    <a:solidFill>
                      <a:srgbClr val="000000"/>
                    </a:solidFill>
                  </a:rPr>
                </a:br>
                <a:r>
                  <a:rPr lang="en-GB" sz="1300">
                    <a:solidFill>
                      <a:srgbClr val="000000"/>
                    </a:solidFill>
                  </a:rPr>
                  <a:t>RT=xxx:xxx</a:t>
                </a:r>
                <a:br>
                  <a:rPr lang="en-GB" sz="1300">
                    <a:solidFill>
                      <a:srgbClr val="000000"/>
                    </a:solidFill>
                  </a:rPr>
                </a:br>
                <a:r>
                  <a:rPr lang="en-GB" sz="1300">
                    <a:solidFill>
                      <a:srgbClr val="000000"/>
                    </a:solidFill>
                  </a:rPr>
                  <a:t>MED=20</a:t>
                </a:r>
              </a:p>
              <a:p>
                <a:pPr defTabSz="1077913">
                  <a:lnSpc>
                    <a:spcPct val="100000"/>
                  </a:lnSpc>
                </a:pPr>
                <a:r>
                  <a:rPr lang="en-GB" sz="1300">
                    <a:solidFill>
                      <a:srgbClr val="C6041B"/>
                    </a:solidFill>
                  </a:rPr>
                  <a:t>OSPF-Route-Type= 0:</a:t>
                </a:r>
                <a:r>
                  <a:rPr lang="en-GB" sz="1300">
                    <a:solidFill>
                      <a:srgbClr val="00773D"/>
                    </a:solidFill>
                  </a:rPr>
                  <a:t>5</a:t>
                </a:r>
                <a:r>
                  <a:rPr lang="en-GB" sz="1300">
                    <a:solidFill>
                      <a:srgbClr val="C6041B"/>
                    </a:solidFill>
                  </a:rPr>
                  <a:t>:1</a:t>
                </a:r>
              </a:p>
              <a:p>
                <a:pPr defTabSz="1077913">
                  <a:lnSpc>
                    <a:spcPct val="100000"/>
                  </a:lnSpc>
                </a:pPr>
                <a:r>
                  <a:rPr lang="en-GB" sz="1300">
                    <a:solidFill>
                      <a:srgbClr val="C6041B"/>
                    </a:solidFill>
                  </a:rPr>
                  <a:t>OSPF-Router-ID= PE-3</a:t>
                </a:r>
                <a:br>
                  <a:rPr lang="en-GB" sz="1300">
                    <a:solidFill>
                      <a:srgbClr val="C6041B"/>
                    </a:solidFill>
                  </a:rPr>
                </a:br>
                <a:r>
                  <a:rPr lang="en-GB" sz="1300">
                    <a:solidFill>
                      <a:srgbClr val="C6041B"/>
                    </a:solidFill>
                  </a:rPr>
                  <a:t>OSPF-Domain: xxx</a:t>
                </a:r>
              </a:p>
            </p:txBody>
          </p:sp>
          <p:sp>
            <p:nvSpPr>
              <p:cNvPr id="48166" name="Line 96"/>
              <p:cNvSpPr>
                <a:spLocks noChangeShapeType="1"/>
              </p:cNvSpPr>
              <p:nvPr/>
            </p:nvSpPr>
            <p:spPr bwMode="auto">
              <a:xfrm flipV="1">
                <a:off x="2304" y="1056"/>
                <a:ext cx="820" cy="0"/>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162" name="Group 97"/>
            <p:cNvGrpSpPr>
              <a:grpSpLocks/>
            </p:cNvGrpSpPr>
            <p:nvPr/>
          </p:nvGrpSpPr>
          <p:grpSpPr bwMode="auto">
            <a:xfrm>
              <a:off x="2880" y="816"/>
              <a:ext cx="1295" cy="624"/>
              <a:chOff x="3172" y="912"/>
              <a:chExt cx="1295" cy="624"/>
            </a:xfrm>
          </p:grpSpPr>
          <p:sp>
            <p:nvSpPr>
              <p:cNvPr id="48163" name="Line 98"/>
              <p:cNvSpPr>
                <a:spLocks noChangeShapeType="1"/>
              </p:cNvSpPr>
              <p:nvPr/>
            </p:nvSpPr>
            <p:spPr bwMode="auto">
              <a:xfrm>
                <a:off x="3216" y="912"/>
                <a:ext cx="1200" cy="624"/>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48164" name="Line 99"/>
              <p:cNvSpPr>
                <a:spLocks noChangeShapeType="1"/>
              </p:cNvSpPr>
              <p:nvPr/>
            </p:nvSpPr>
            <p:spPr bwMode="auto">
              <a:xfrm rot="-2621234">
                <a:off x="3172" y="1052"/>
                <a:ext cx="1295" cy="352"/>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grpSp>
      </p:grpSp>
      <p:grpSp>
        <p:nvGrpSpPr>
          <p:cNvPr id="14" name="Group 100"/>
          <p:cNvGrpSpPr>
            <a:grpSpLocks/>
          </p:cNvGrpSpPr>
          <p:nvPr/>
        </p:nvGrpSpPr>
        <p:grpSpPr bwMode="auto">
          <a:xfrm rot="-1500570">
            <a:off x="6369050" y="3632200"/>
            <a:ext cx="401638" cy="257175"/>
            <a:chOff x="3172" y="912"/>
            <a:chExt cx="1295" cy="624"/>
          </a:xfrm>
        </p:grpSpPr>
        <p:sp>
          <p:nvSpPr>
            <p:cNvPr id="48159" name="Line 101"/>
            <p:cNvSpPr>
              <a:spLocks noChangeShapeType="1"/>
            </p:cNvSpPr>
            <p:nvPr/>
          </p:nvSpPr>
          <p:spPr bwMode="auto">
            <a:xfrm>
              <a:off x="3216" y="912"/>
              <a:ext cx="1200" cy="624"/>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48160" name="Line 102"/>
            <p:cNvSpPr>
              <a:spLocks noChangeShapeType="1"/>
            </p:cNvSpPr>
            <p:nvPr/>
          </p:nvSpPr>
          <p:spPr bwMode="auto">
            <a:xfrm rot="-2621234">
              <a:off x="3172" y="1052"/>
              <a:ext cx="1295" cy="352"/>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grpSp>
      <p:grpSp>
        <p:nvGrpSpPr>
          <p:cNvPr id="15" name="Group 103"/>
          <p:cNvGrpSpPr>
            <a:grpSpLocks/>
          </p:cNvGrpSpPr>
          <p:nvPr/>
        </p:nvGrpSpPr>
        <p:grpSpPr bwMode="auto">
          <a:xfrm rot="218406">
            <a:off x="5680075" y="3752850"/>
            <a:ext cx="1009650" cy="1036638"/>
            <a:chOff x="3650" y="2211"/>
            <a:chExt cx="636" cy="653"/>
          </a:xfrm>
        </p:grpSpPr>
        <p:sp>
          <p:nvSpPr>
            <p:cNvPr id="48157" name="Line 104"/>
            <p:cNvSpPr>
              <a:spLocks noChangeShapeType="1"/>
            </p:cNvSpPr>
            <p:nvPr/>
          </p:nvSpPr>
          <p:spPr bwMode="auto">
            <a:xfrm flipH="1" flipV="1">
              <a:off x="3909" y="2211"/>
              <a:ext cx="377" cy="555"/>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8" name="Line 105"/>
            <p:cNvSpPr>
              <a:spLocks noChangeShapeType="1"/>
            </p:cNvSpPr>
            <p:nvPr/>
          </p:nvSpPr>
          <p:spPr bwMode="auto">
            <a:xfrm flipH="1" flipV="1">
              <a:off x="3650" y="2511"/>
              <a:ext cx="570" cy="35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 name="Group 106"/>
          <p:cNvGrpSpPr>
            <a:grpSpLocks/>
          </p:cNvGrpSpPr>
          <p:nvPr/>
        </p:nvGrpSpPr>
        <p:grpSpPr bwMode="auto">
          <a:xfrm rot="-1500570">
            <a:off x="5535613" y="3998913"/>
            <a:ext cx="401637" cy="257175"/>
            <a:chOff x="3172" y="912"/>
            <a:chExt cx="1295" cy="624"/>
          </a:xfrm>
        </p:grpSpPr>
        <p:sp>
          <p:nvSpPr>
            <p:cNvPr id="48155" name="Line 107"/>
            <p:cNvSpPr>
              <a:spLocks noChangeShapeType="1"/>
            </p:cNvSpPr>
            <p:nvPr/>
          </p:nvSpPr>
          <p:spPr bwMode="auto">
            <a:xfrm>
              <a:off x="3216" y="912"/>
              <a:ext cx="1200" cy="624"/>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48156" name="Line 108"/>
            <p:cNvSpPr>
              <a:spLocks noChangeShapeType="1"/>
            </p:cNvSpPr>
            <p:nvPr/>
          </p:nvSpPr>
          <p:spPr bwMode="auto">
            <a:xfrm rot="-2621234">
              <a:off x="3172" y="1052"/>
              <a:ext cx="1295" cy="352"/>
            </a:xfrm>
            <a:prstGeom prst="line">
              <a:avLst/>
            </a:prstGeom>
            <a:noFill/>
            <a:ln w="28575">
              <a:solidFill>
                <a:srgbClr val="C6041B"/>
              </a:solidFill>
              <a:round/>
              <a:headEnd type="none" w="sm" len="sm"/>
              <a:tailEnd type="none" w="sm" len="sm"/>
            </a:ln>
            <a:extLst>
              <a:ext uri="{909E8E84-426E-40DD-AFC4-6F175D3DCCD1}">
                <a14:hiddenFill xmlns:a14="http://schemas.microsoft.com/office/drawing/2010/main">
                  <a:noFill/>
                </a14:hiddenFill>
              </a:ext>
            </a:extLst>
          </p:spPr>
          <p:txBody>
            <a:bodyPr lIns="73025" tIns="36512" rIns="73025" bIns="36512"/>
            <a:lstStyle/>
            <a:p>
              <a:endParaRPr lang="en-US"/>
            </a:p>
          </p:txBody>
        </p:sp>
      </p:grpSp>
    </p:spTree>
    <p:extLst>
      <p:ext uri="{BB962C8B-B14F-4D97-AF65-F5344CB8AC3E}">
        <p14:creationId xmlns:p14="http://schemas.microsoft.com/office/powerpoint/2010/main" val="664444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28600"/>
            <a:ext cx="8229600" cy="990600"/>
          </a:xfrm>
        </p:spPr>
        <p:txBody>
          <a:bodyPr/>
          <a:lstStyle/>
          <a:p>
            <a:r>
              <a:rPr lang="en-US" dirty="0" err="1">
                <a:solidFill>
                  <a:srgbClr val="0070C0"/>
                </a:solidFill>
              </a:rPr>
              <a:t>OSPF</a:t>
            </a:r>
            <a:r>
              <a:rPr lang="en-US" dirty="0">
                <a:solidFill>
                  <a:srgbClr val="0070C0"/>
                </a:solidFill>
              </a:rPr>
              <a:t> - Tag example </a:t>
            </a:r>
          </a:p>
        </p:txBody>
      </p:sp>
      <p:pic>
        <p:nvPicPr>
          <p:cNvPr id="49155"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0" y="4168775"/>
            <a:ext cx="19812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225" y="4049713"/>
            <a:ext cx="19812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775" y="1062038"/>
            <a:ext cx="4935538"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7"/>
          <p:cNvSpPr>
            <a:spLocks noChangeArrowheads="1"/>
          </p:cNvSpPr>
          <p:nvPr/>
        </p:nvSpPr>
        <p:spPr bwMode="auto">
          <a:xfrm>
            <a:off x="4210050" y="2163763"/>
            <a:ext cx="18764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9018" tIns="79509" rIns="159018" bIns="79509">
            <a:spAutoFit/>
          </a:bodyPr>
          <a:lstStyle/>
          <a:p>
            <a:pPr algn="ctr" defTabSz="958850">
              <a:lnSpc>
                <a:spcPct val="100000"/>
              </a:lnSpc>
            </a:pPr>
            <a:r>
              <a:rPr lang="en-GB" sz="1200">
                <a:solidFill>
                  <a:srgbClr val="000000"/>
                </a:solidFill>
              </a:rPr>
              <a:t>MPLS-VPN Backbone</a:t>
            </a:r>
          </a:p>
        </p:txBody>
      </p:sp>
      <p:sp>
        <p:nvSpPr>
          <p:cNvPr id="49159" name="Line 8"/>
          <p:cNvSpPr>
            <a:spLocks noChangeShapeType="1"/>
          </p:cNvSpPr>
          <p:nvPr/>
        </p:nvSpPr>
        <p:spPr bwMode="auto">
          <a:xfrm>
            <a:off x="3190875" y="2481263"/>
            <a:ext cx="558800" cy="19018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0" name="Line 9"/>
          <p:cNvSpPr>
            <a:spLocks noChangeShapeType="1"/>
          </p:cNvSpPr>
          <p:nvPr/>
        </p:nvSpPr>
        <p:spPr bwMode="auto">
          <a:xfrm flipH="1">
            <a:off x="6640513" y="2492375"/>
            <a:ext cx="0" cy="19907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0"/>
          <p:cNvGrpSpPr>
            <a:grpSpLocks/>
          </p:cNvGrpSpPr>
          <p:nvPr/>
        </p:nvGrpSpPr>
        <p:grpSpPr bwMode="auto">
          <a:xfrm>
            <a:off x="1546225" y="3024188"/>
            <a:ext cx="1987550" cy="2127250"/>
            <a:chOff x="657" y="1940"/>
            <a:chExt cx="1252" cy="1340"/>
          </a:xfrm>
        </p:grpSpPr>
        <p:sp>
          <p:nvSpPr>
            <p:cNvPr id="49195" name="Line 11"/>
            <p:cNvSpPr>
              <a:spLocks noChangeShapeType="1"/>
            </p:cNvSpPr>
            <p:nvPr/>
          </p:nvSpPr>
          <p:spPr bwMode="auto">
            <a:xfrm flipH="1" flipV="1">
              <a:off x="1616" y="1940"/>
              <a:ext cx="118" cy="931"/>
            </a:xfrm>
            <a:prstGeom prst="line">
              <a:avLst/>
            </a:prstGeom>
            <a:noFill/>
            <a:ln w="571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96" name="Rectangle 12"/>
            <p:cNvSpPr>
              <a:spLocks noChangeArrowheads="1"/>
            </p:cNvSpPr>
            <p:nvPr/>
          </p:nvSpPr>
          <p:spPr bwMode="auto">
            <a:xfrm>
              <a:off x="657" y="2855"/>
              <a:ext cx="1252" cy="425"/>
            </a:xfrm>
            <a:prstGeom prst="rect">
              <a:avLst/>
            </a:prstGeom>
            <a:solidFill>
              <a:schemeClr val="bg1"/>
            </a:solidFill>
            <a:ln w="9525">
              <a:solidFill>
                <a:schemeClr val="tx1"/>
              </a:solidFill>
              <a:miter lim="800000"/>
              <a:headEnd/>
              <a:tailEnd/>
            </a:ln>
          </p:spPr>
          <p:txBody>
            <a:bodyPr lIns="64008" tIns="0" rIns="64008" bIns="0"/>
            <a:lstStyle/>
            <a:p>
              <a:pPr defTabSz="958850">
                <a:lnSpc>
                  <a:spcPct val="100000"/>
                </a:lnSpc>
              </a:pPr>
              <a:r>
                <a:rPr lang="en-GB" sz="1200">
                  <a:solidFill>
                    <a:srgbClr val="0099FF"/>
                  </a:solidFill>
                </a:rPr>
                <a:t>1.</a:t>
              </a:r>
              <a:r>
                <a:rPr lang="en-GB" sz="1200">
                  <a:solidFill>
                    <a:srgbClr val="000000"/>
                  </a:solidFill>
                </a:rPr>
                <a:t> Type-5 External-LSAs LSID:150.1.1.1</a:t>
              </a:r>
            </a:p>
            <a:p>
              <a:pPr defTabSz="958850">
                <a:lnSpc>
                  <a:spcPct val="100000"/>
                </a:lnSpc>
              </a:pPr>
              <a:r>
                <a:rPr lang="en-GB" sz="1200">
                  <a:solidFill>
                    <a:srgbClr val="000000"/>
                  </a:solidFill>
                </a:rPr>
                <a:t>Adv. Router: C-1</a:t>
              </a:r>
            </a:p>
          </p:txBody>
        </p:sp>
      </p:grpSp>
      <p:sp>
        <p:nvSpPr>
          <p:cNvPr id="49162" name="Line 13"/>
          <p:cNvSpPr>
            <a:spLocks noChangeShapeType="1"/>
          </p:cNvSpPr>
          <p:nvPr/>
        </p:nvSpPr>
        <p:spPr bwMode="auto">
          <a:xfrm>
            <a:off x="3736975" y="4384675"/>
            <a:ext cx="173038" cy="13430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9163" name="Group 14"/>
          <p:cNvGrpSpPr>
            <a:grpSpLocks/>
          </p:cNvGrpSpPr>
          <p:nvPr/>
        </p:nvGrpSpPr>
        <p:grpSpPr bwMode="auto">
          <a:xfrm>
            <a:off x="3405188" y="4222750"/>
            <a:ext cx="685800" cy="501650"/>
            <a:chOff x="1767" y="2474"/>
            <a:chExt cx="646" cy="396"/>
          </a:xfrm>
        </p:grpSpPr>
        <p:pic>
          <p:nvPicPr>
            <p:cNvPr id="49193"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4" name="Text Box 16"/>
            <p:cNvSpPr txBox="1">
              <a:spLocks noChangeArrowheads="1"/>
            </p:cNvSpPr>
            <p:nvPr/>
          </p:nvSpPr>
          <p:spPr bwMode="auto">
            <a:xfrm>
              <a:off x="1849" y="2667"/>
              <a:ext cx="50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CE-1</a:t>
              </a:r>
              <a:endParaRPr lang="en-GB">
                <a:latin typeface="Helvetica" pitchFamily="34" charset="0"/>
              </a:endParaRPr>
            </a:p>
          </p:txBody>
        </p:sp>
      </p:grpSp>
      <p:grpSp>
        <p:nvGrpSpPr>
          <p:cNvPr id="49164" name="Group 17"/>
          <p:cNvGrpSpPr>
            <a:grpSpLocks/>
          </p:cNvGrpSpPr>
          <p:nvPr/>
        </p:nvGrpSpPr>
        <p:grpSpPr bwMode="auto">
          <a:xfrm>
            <a:off x="3556000" y="5568950"/>
            <a:ext cx="685800" cy="501650"/>
            <a:chOff x="1767" y="2474"/>
            <a:chExt cx="646" cy="396"/>
          </a:xfrm>
        </p:grpSpPr>
        <p:pic>
          <p:nvPicPr>
            <p:cNvPr id="49191" name="Picture 1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2" name="Text Box 19"/>
            <p:cNvSpPr txBox="1">
              <a:spLocks noChangeArrowheads="1"/>
            </p:cNvSpPr>
            <p:nvPr/>
          </p:nvSpPr>
          <p:spPr bwMode="auto">
            <a:xfrm>
              <a:off x="1897" y="2667"/>
              <a:ext cx="405"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C-1</a:t>
              </a:r>
              <a:endParaRPr lang="en-GB">
                <a:latin typeface="Helvetica" pitchFamily="34" charset="0"/>
              </a:endParaRPr>
            </a:p>
          </p:txBody>
        </p:sp>
      </p:grpSp>
      <p:grpSp>
        <p:nvGrpSpPr>
          <p:cNvPr id="5" name="Group 20"/>
          <p:cNvGrpSpPr>
            <a:grpSpLocks/>
          </p:cNvGrpSpPr>
          <p:nvPr/>
        </p:nvGrpSpPr>
        <p:grpSpPr bwMode="auto">
          <a:xfrm>
            <a:off x="6462713" y="2911475"/>
            <a:ext cx="2159000" cy="873125"/>
            <a:chOff x="4631" y="2061"/>
            <a:chExt cx="1297" cy="550"/>
          </a:xfrm>
        </p:grpSpPr>
        <p:sp>
          <p:nvSpPr>
            <p:cNvPr id="49189" name="Line 21"/>
            <p:cNvSpPr>
              <a:spLocks noChangeShapeType="1"/>
            </p:cNvSpPr>
            <p:nvPr/>
          </p:nvSpPr>
          <p:spPr bwMode="auto">
            <a:xfrm flipV="1">
              <a:off x="4631" y="2061"/>
              <a:ext cx="0" cy="523"/>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0" name="Rectangle 22"/>
            <p:cNvSpPr>
              <a:spLocks noChangeArrowheads="1"/>
            </p:cNvSpPr>
            <p:nvPr/>
          </p:nvSpPr>
          <p:spPr bwMode="auto">
            <a:xfrm>
              <a:off x="4780" y="2131"/>
              <a:ext cx="1148" cy="480"/>
            </a:xfrm>
            <a:prstGeom prst="rect">
              <a:avLst/>
            </a:prstGeom>
            <a:solidFill>
              <a:schemeClr val="bg1"/>
            </a:solidFill>
            <a:ln w="3175">
              <a:solidFill>
                <a:schemeClr val="tx1"/>
              </a:solidFill>
              <a:miter lim="800000"/>
              <a:headEnd/>
              <a:tailEnd/>
            </a:ln>
          </p:spPr>
          <p:txBody>
            <a:bodyPr lIns="64008" tIns="0" rIns="64008" bIns="0"/>
            <a:lstStyle/>
            <a:p>
              <a:pPr defTabSz="958850">
                <a:lnSpc>
                  <a:spcPct val="100000"/>
                </a:lnSpc>
              </a:pPr>
              <a:r>
                <a:rPr lang="en-GB" sz="1200">
                  <a:solidFill>
                    <a:srgbClr val="0099FF"/>
                  </a:solidFill>
                </a:rPr>
                <a:t>4.</a:t>
              </a:r>
              <a:r>
                <a:rPr lang="en-GB" sz="1200">
                  <a:solidFill>
                    <a:schemeClr val="accent1"/>
                  </a:solidFill>
                </a:rPr>
                <a:t> Type-5</a:t>
              </a:r>
              <a:r>
                <a:rPr lang="en-GB" sz="1200">
                  <a:solidFill>
                    <a:srgbClr val="000000"/>
                  </a:solidFill>
                </a:rPr>
                <a:t> (External-LSA) </a:t>
              </a:r>
              <a:r>
                <a:rPr lang="en-GB" sz="1200">
                  <a:solidFill>
                    <a:schemeClr val="accent2"/>
                  </a:solidFill>
                </a:rPr>
                <a:t>OSPF TAG: 100</a:t>
              </a:r>
              <a:endParaRPr lang="en-GB" sz="1200">
                <a:solidFill>
                  <a:srgbClr val="000000"/>
                </a:solidFill>
              </a:endParaRPr>
            </a:p>
            <a:p>
              <a:pPr defTabSz="958850">
                <a:lnSpc>
                  <a:spcPct val="100000"/>
                </a:lnSpc>
              </a:pPr>
              <a:r>
                <a:rPr lang="en-GB" sz="1200">
                  <a:solidFill>
                    <a:srgbClr val="000000"/>
                  </a:solidFill>
                </a:rPr>
                <a:t>LSID: 150.1.1.1</a:t>
              </a:r>
            </a:p>
            <a:p>
              <a:pPr defTabSz="958850">
                <a:lnSpc>
                  <a:spcPct val="100000"/>
                </a:lnSpc>
              </a:pPr>
              <a:r>
                <a:rPr lang="en-GB" sz="1200">
                  <a:solidFill>
                    <a:srgbClr val="000000"/>
                  </a:solidFill>
                </a:rPr>
                <a:t>Adv. Router: PE-2</a:t>
              </a:r>
            </a:p>
          </p:txBody>
        </p:sp>
      </p:grpSp>
      <p:sp>
        <p:nvSpPr>
          <p:cNvPr id="296983" name="Rectangle 23"/>
          <p:cNvSpPr>
            <a:spLocks noChangeArrowheads="1"/>
          </p:cNvSpPr>
          <p:nvPr/>
        </p:nvSpPr>
        <p:spPr bwMode="auto">
          <a:xfrm>
            <a:off x="7046913" y="3810000"/>
            <a:ext cx="1733550" cy="676275"/>
          </a:xfrm>
          <a:prstGeom prst="rect">
            <a:avLst/>
          </a:prstGeom>
          <a:solidFill>
            <a:schemeClr val="bg1"/>
          </a:solidFill>
          <a:ln w="3175">
            <a:solidFill>
              <a:schemeClr val="tx1"/>
            </a:solidFill>
            <a:miter lim="800000"/>
            <a:headEnd/>
            <a:tailEnd/>
          </a:ln>
        </p:spPr>
        <p:txBody>
          <a:bodyPr lIns="64008" tIns="0" rIns="64008" bIns="0"/>
          <a:lstStyle/>
          <a:p>
            <a:pPr defTabSz="958850">
              <a:lnSpc>
                <a:spcPct val="100000"/>
              </a:lnSpc>
            </a:pPr>
            <a:r>
              <a:rPr lang="en-GB" sz="1200">
                <a:solidFill>
                  <a:srgbClr val="0099FF"/>
                </a:solidFill>
              </a:rPr>
              <a:t>4.</a:t>
            </a:r>
            <a:r>
              <a:rPr lang="en-GB" sz="1200">
                <a:solidFill>
                  <a:schemeClr val="accent1"/>
                </a:solidFill>
              </a:rPr>
              <a:t> Type-4</a:t>
            </a:r>
            <a:r>
              <a:rPr lang="en-GB" sz="1200">
                <a:solidFill>
                  <a:srgbClr val="000000"/>
                </a:solidFill>
              </a:rPr>
              <a:t> (ASBR-LSA)</a:t>
            </a:r>
          </a:p>
          <a:p>
            <a:pPr defTabSz="958850">
              <a:lnSpc>
                <a:spcPct val="100000"/>
              </a:lnSpc>
            </a:pPr>
            <a:r>
              <a:rPr lang="en-GB" sz="1200">
                <a:solidFill>
                  <a:srgbClr val="000000"/>
                </a:solidFill>
              </a:rPr>
              <a:t>Link-State-ID: PE-2</a:t>
            </a:r>
          </a:p>
          <a:p>
            <a:pPr defTabSz="958850">
              <a:lnSpc>
                <a:spcPct val="100000"/>
              </a:lnSpc>
            </a:pPr>
            <a:r>
              <a:rPr lang="en-GB" sz="1200">
                <a:solidFill>
                  <a:srgbClr val="000000"/>
                </a:solidFill>
              </a:rPr>
              <a:t>Adv. Router: PE-2</a:t>
            </a:r>
          </a:p>
        </p:txBody>
      </p:sp>
      <p:sp>
        <p:nvSpPr>
          <p:cNvPr id="49167" name="Rectangle 24"/>
          <p:cNvSpPr>
            <a:spLocks noChangeArrowheads="1"/>
          </p:cNvSpPr>
          <p:nvPr/>
        </p:nvSpPr>
        <p:spPr bwMode="auto">
          <a:xfrm>
            <a:off x="3890963" y="4768850"/>
            <a:ext cx="7842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9018" tIns="79509" rIns="159018" bIns="79509">
            <a:spAutoFit/>
          </a:bodyPr>
          <a:lstStyle/>
          <a:p>
            <a:pPr algn="ctr" defTabSz="958850">
              <a:lnSpc>
                <a:spcPct val="100000"/>
              </a:lnSpc>
            </a:pPr>
            <a:r>
              <a:rPr lang="en-GB" sz="1200">
                <a:solidFill>
                  <a:srgbClr val="000000"/>
                </a:solidFill>
              </a:rPr>
              <a:t>Area 1</a:t>
            </a:r>
          </a:p>
        </p:txBody>
      </p:sp>
      <p:sp>
        <p:nvSpPr>
          <p:cNvPr id="49168" name="Rectangle 25"/>
          <p:cNvSpPr>
            <a:spLocks noChangeArrowheads="1"/>
          </p:cNvSpPr>
          <p:nvPr/>
        </p:nvSpPr>
        <p:spPr bwMode="auto">
          <a:xfrm>
            <a:off x="6310313" y="5095875"/>
            <a:ext cx="7842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9018" tIns="79509" rIns="159018" bIns="79509">
            <a:spAutoFit/>
          </a:bodyPr>
          <a:lstStyle/>
          <a:p>
            <a:pPr algn="ctr" defTabSz="958850">
              <a:lnSpc>
                <a:spcPct val="100000"/>
              </a:lnSpc>
            </a:pPr>
            <a:r>
              <a:rPr lang="en-GB" sz="1200">
                <a:solidFill>
                  <a:srgbClr val="000000"/>
                </a:solidFill>
              </a:rPr>
              <a:t>Area 2</a:t>
            </a:r>
          </a:p>
        </p:txBody>
      </p:sp>
      <p:sp>
        <p:nvSpPr>
          <p:cNvPr id="49169" name="Line 26"/>
          <p:cNvSpPr>
            <a:spLocks noChangeShapeType="1"/>
          </p:cNvSpPr>
          <p:nvPr/>
        </p:nvSpPr>
        <p:spPr bwMode="auto">
          <a:xfrm>
            <a:off x="3233738" y="2490788"/>
            <a:ext cx="3451225" cy="195738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9170" name="Group 27"/>
          <p:cNvGrpSpPr>
            <a:grpSpLocks/>
          </p:cNvGrpSpPr>
          <p:nvPr/>
        </p:nvGrpSpPr>
        <p:grpSpPr bwMode="auto">
          <a:xfrm>
            <a:off x="6335713" y="4273550"/>
            <a:ext cx="685800" cy="501650"/>
            <a:chOff x="1767" y="2474"/>
            <a:chExt cx="646" cy="396"/>
          </a:xfrm>
        </p:grpSpPr>
        <p:pic>
          <p:nvPicPr>
            <p:cNvPr id="49187" name="Picture 2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8" name="Text Box 29"/>
            <p:cNvSpPr txBox="1">
              <a:spLocks noChangeArrowheads="1"/>
            </p:cNvSpPr>
            <p:nvPr/>
          </p:nvSpPr>
          <p:spPr bwMode="auto">
            <a:xfrm>
              <a:off x="1849" y="2667"/>
              <a:ext cx="50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CE-2</a:t>
              </a:r>
              <a:endParaRPr lang="en-GB">
                <a:latin typeface="Helvetica" pitchFamily="34" charset="0"/>
              </a:endParaRPr>
            </a:p>
          </p:txBody>
        </p:sp>
      </p:grpSp>
      <p:grpSp>
        <p:nvGrpSpPr>
          <p:cNvPr id="7" name="Group 30"/>
          <p:cNvGrpSpPr>
            <a:grpSpLocks/>
          </p:cNvGrpSpPr>
          <p:nvPr/>
        </p:nvGrpSpPr>
        <p:grpSpPr bwMode="auto">
          <a:xfrm>
            <a:off x="3713163" y="2976563"/>
            <a:ext cx="2357437" cy="1420812"/>
            <a:chOff x="2428" y="1875"/>
            <a:chExt cx="1485" cy="895"/>
          </a:xfrm>
        </p:grpSpPr>
        <p:sp>
          <p:nvSpPr>
            <p:cNvPr id="49184" name="Line 31"/>
            <p:cNvSpPr>
              <a:spLocks noChangeShapeType="1"/>
            </p:cNvSpPr>
            <p:nvPr/>
          </p:nvSpPr>
          <p:spPr bwMode="auto">
            <a:xfrm>
              <a:off x="2428" y="1898"/>
              <a:ext cx="614" cy="426"/>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5" name="Rectangle 32"/>
            <p:cNvSpPr>
              <a:spLocks noChangeArrowheads="1"/>
            </p:cNvSpPr>
            <p:nvPr/>
          </p:nvSpPr>
          <p:spPr bwMode="auto">
            <a:xfrm>
              <a:off x="2709" y="1875"/>
              <a:ext cx="1204" cy="479"/>
            </a:xfrm>
            <a:prstGeom prst="rect">
              <a:avLst/>
            </a:prstGeom>
            <a:solidFill>
              <a:schemeClr val="bg1"/>
            </a:solidFill>
            <a:ln w="3175">
              <a:solidFill>
                <a:schemeClr val="tx1"/>
              </a:solidFill>
              <a:miter lim="800000"/>
              <a:headEnd/>
              <a:tailEnd/>
            </a:ln>
          </p:spPr>
          <p:txBody>
            <a:bodyPr lIns="64008" tIns="0" rIns="64008" bIns="0"/>
            <a:lstStyle/>
            <a:p>
              <a:pPr defTabSz="958850">
                <a:lnSpc>
                  <a:spcPct val="100000"/>
                </a:lnSpc>
              </a:pPr>
              <a:r>
                <a:rPr lang="en-GB" sz="1200">
                  <a:solidFill>
                    <a:srgbClr val="0099FF"/>
                  </a:solidFill>
                </a:rPr>
                <a:t>5.</a:t>
              </a:r>
              <a:r>
                <a:rPr lang="en-GB" sz="1200">
                  <a:solidFill>
                    <a:schemeClr val="accent1"/>
                  </a:solidFill>
                </a:rPr>
                <a:t> Type-5</a:t>
              </a:r>
              <a:r>
                <a:rPr lang="en-GB" sz="1200">
                  <a:solidFill>
                    <a:srgbClr val="000000"/>
                  </a:solidFill>
                </a:rPr>
                <a:t> (External-LSA) </a:t>
              </a:r>
              <a:r>
                <a:rPr lang="en-GB" sz="1200">
                  <a:solidFill>
                    <a:schemeClr val="accent2"/>
                  </a:solidFill>
                </a:rPr>
                <a:t>OSPF TAG: 100</a:t>
              </a:r>
              <a:endParaRPr lang="en-GB" sz="1200">
                <a:solidFill>
                  <a:srgbClr val="000000"/>
                </a:solidFill>
              </a:endParaRPr>
            </a:p>
            <a:p>
              <a:pPr defTabSz="958850">
                <a:lnSpc>
                  <a:spcPct val="100000"/>
                </a:lnSpc>
              </a:pPr>
              <a:r>
                <a:rPr lang="en-GB" sz="1200">
                  <a:solidFill>
                    <a:srgbClr val="000000"/>
                  </a:solidFill>
                </a:rPr>
                <a:t>LSID:150.1.1.1</a:t>
              </a:r>
            </a:p>
            <a:p>
              <a:pPr defTabSz="958850">
                <a:lnSpc>
                  <a:spcPct val="100000"/>
                </a:lnSpc>
              </a:pPr>
              <a:r>
                <a:rPr lang="en-GB" sz="1200">
                  <a:solidFill>
                    <a:srgbClr val="000000"/>
                  </a:solidFill>
                </a:rPr>
                <a:t>Adv. Router: PE-2</a:t>
              </a:r>
            </a:p>
          </p:txBody>
        </p:sp>
        <p:sp>
          <p:nvSpPr>
            <p:cNvPr id="49186" name="Rectangle 33"/>
            <p:cNvSpPr>
              <a:spLocks noChangeArrowheads="1"/>
            </p:cNvSpPr>
            <p:nvPr/>
          </p:nvSpPr>
          <p:spPr bwMode="auto">
            <a:xfrm>
              <a:off x="2725" y="2358"/>
              <a:ext cx="1092" cy="412"/>
            </a:xfrm>
            <a:prstGeom prst="rect">
              <a:avLst/>
            </a:prstGeom>
            <a:solidFill>
              <a:schemeClr val="bg1"/>
            </a:solidFill>
            <a:ln w="3175">
              <a:solidFill>
                <a:schemeClr val="tx1"/>
              </a:solidFill>
              <a:miter lim="800000"/>
              <a:headEnd/>
              <a:tailEnd/>
            </a:ln>
          </p:spPr>
          <p:txBody>
            <a:bodyPr lIns="64008" tIns="0" rIns="64008" bIns="0"/>
            <a:lstStyle/>
            <a:p>
              <a:pPr defTabSz="958850">
                <a:lnSpc>
                  <a:spcPct val="100000"/>
                </a:lnSpc>
              </a:pPr>
              <a:r>
                <a:rPr lang="en-GB" sz="1200">
                  <a:solidFill>
                    <a:srgbClr val="0099FF"/>
                  </a:solidFill>
                </a:rPr>
                <a:t>5.</a:t>
              </a:r>
              <a:r>
                <a:rPr lang="en-GB" sz="1200">
                  <a:solidFill>
                    <a:schemeClr val="accent1"/>
                  </a:solidFill>
                </a:rPr>
                <a:t> Type-4</a:t>
              </a:r>
              <a:r>
                <a:rPr lang="en-GB" sz="1200">
                  <a:solidFill>
                    <a:srgbClr val="000000"/>
                  </a:solidFill>
                </a:rPr>
                <a:t> (ASBR-LSA)</a:t>
              </a:r>
            </a:p>
            <a:p>
              <a:pPr defTabSz="958850">
                <a:lnSpc>
                  <a:spcPct val="100000"/>
                </a:lnSpc>
              </a:pPr>
              <a:r>
                <a:rPr lang="en-GB" sz="1200">
                  <a:solidFill>
                    <a:srgbClr val="000000"/>
                  </a:solidFill>
                </a:rPr>
                <a:t>Link-State-ID: PE-2</a:t>
              </a:r>
            </a:p>
            <a:p>
              <a:pPr defTabSz="958850">
                <a:lnSpc>
                  <a:spcPct val="100000"/>
                </a:lnSpc>
              </a:pPr>
              <a:r>
                <a:rPr lang="en-GB" sz="1200">
                  <a:solidFill>
                    <a:srgbClr val="000000"/>
                  </a:solidFill>
                </a:rPr>
                <a:t>Adv. Router: PE-2</a:t>
              </a:r>
            </a:p>
          </p:txBody>
        </p:sp>
      </p:grpSp>
      <p:sp>
        <p:nvSpPr>
          <p:cNvPr id="296994" name="AutoShape 34"/>
          <p:cNvSpPr>
            <a:spLocks noChangeArrowheads="1"/>
          </p:cNvSpPr>
          <p:nvPr/>
        </p:nvSpPr>
        <p:spPr bwMode="auto">
          <a:xfrm>
            <a:off x="0" y="3238500"/>
            <a:ext cx="2978150" cy="957263"/>
          </a:xfrm>
          <a:prstGeom prst="wedgeRectCallout">
            <a:avLst>
              <a:gd name="adj1" fmla="val 51227"/>
              <a:gd name="adj2" fmla="val -120481"/>
            </a:avLst>
          </a:prstGeom>
          <a:solidFill>
            <a:srgbClr val="DDDDDD"/>
          </a:solidFill>
          <a:ln w="19050">
            <a:solidFill>
              <a:schemeClr val="tx1"/>
            </a:solidFill>
            <a:miter lim="800000"/>
            <a:headEnd type="none" w="sm" len="sm"/>
            <a:tailEnd type="none" w="sm" len="sm"/>
          </a:ln>
        </p:spPr>
        <p:txBody>
          <a:bodyPr wrap="none" anchor="ctr"/>
          <a:lstStyle/>
          <a:p>
            <a:pPr>
              <a:lnSpc>
                <a:spcPct val="100000"/>
              </a:lnSpc>
            </a:pPr>
            <a:r>
              <a:rPr lang="en-GB" sz="1200">
                <a:solidFill>
                  <a:srgbClr val="0099FF"/>
                </a:solidFill>
                <a:latin typeface="Helvetica" pitchFamily="34" charset="0"/>
              </a:rPr>
              <a:t>6.</a:t>
            </a:r>
            <a:r>
              <a:rPr lang="en-GB" sz="1200">
                <a:latin typeface="Helvetica" pitchFamily="34" charset="0"/>
              </a:rPr>
              <a:t> PE-1 will ignore any External LSA </a:t>
            </a:r>
          </a:p>
          <a:p>
            <a:pPr>
              <a:lnSpc>
                <a:spcPct val="100000"/>
              </a:lnSpc>
            </a:pPr>
            <a:r>
              <a:rPr lang="en-GB" sz="1200">
                <a:latin typeface="Helvetica" pitchFamily="34" charset="0"/>
              </a:rPr>
              <a:t>(Type-5) with OSPF TAG having </a:t>
            </a:r>
            <a:br>
              <a:rPr lang="en-GB" sz="1200">
                <a:latin typeface="Helvetica" pitchFamily="34" charset="0"/>
              </a:rPr>
            </a:br>
            <a:r>
              <a:rPr lang="en-GB" sz="1200">
                <a:latin typeface="Helvetica" pitchFamily="34" charset="0"/>
              </a:rPr>
              <a:t>provider ASN (i.e.: OSPF domain TAG).</a:t>
            </a:r>
          </a:p>
          <a:p>
            <a:pPr>
              <a:lnSpc>
                <a:spcPct val="100000"/>
              </a:lnSpc>
            </a:pPr>
            <a:r>
              <a:rPr lang="en-GB" sz="1200">
                <a:latin typeface="Helvetica" pitchFamily="34" charset="0"/>
              </a:rPr>
              <a:t>Type-4 LSAs are never propagated into</a:t>
            </a:r>
            <a:br>
              <a:rPr lang="en-GB" sz="1200">
                <a:latin typeface="Helvetica" pitchFamily="34" charset="0"/>
              </a:rPr>
            </a:br>
            <a:r>
              <a:rPr lang="en-GB" sz="1200">
                <a:latin typeface="Helvetica" pitchFamily="34" charset="0"/>
              </a:rPr>
              <a:t>MP-BGP anyway</a:t>
            </a:r>
            <a:endParaRPr lang="en-GB" sz="1200" b="0">
              <a:latin typeface="Times New Roman" pitchFamily="18" charset="0"/>
            </a:endParaRPr>
          </a:p>
        </p:txBody>
      </p:sp>
      <p:grpSp>
        <p:nvGrpSpPr>
          <p:cNvPr id="49173" name="Group 35"/>
          <p:cNvGrpSpPr>
            <a:grpSpLocks/>
          </p:cNvGrpSpPr>
          <p:nvPr/>
        </p:nvGrpSpPr>
        <p:grpSpPr bwMode="auto">
          <a:xfrm>
            <a:off x="2908300" y="2195513"/>
            <a:ext cx="665163" cy="458787"/>
            <a:chOff x="1767" y="2474"/>
            <a:chExt cx="646" cy="409"/>
          </a:xfrm>
        </p:grpSpPr>
        <p:pic>
          <p:nvPicPr>
            <p:cNvPr id="49182" name="Picture 3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3" name="Text Box 37"/>
            <p:cNvSpPr txBox="1">
              <a:spLocks noChangeArrowheads="1"/>
            </p:cNvSpPr>
            <p:nvPr/>
          </p:nvSpPr>
          <p:spPr bwMode="auto">
            <a:xfrm>
              <a:off x="1846" y="2654"/>
              <a:ext cx="50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PE-1</a:t>
              </a:r>
              <a:endParaRPr lang="en-GB">
                <a:latin typeface="Helvetica" pitchFamily="34" charset="0"/>
              </a:endParaRPr>
            </a:p>
          </p:txBody>
        </p:sp>
      </p:grpSp>
      <p:grpSp>
        <p:nvGrpSpPr>
          <p:cNvPr id="49174" name="Group 38"/>
          <p:cNvGrpSpPr>
            <a:grpSpLocks/>
          </p:cNvGrpSpPr>
          <p:nvPr/>
        </p:nvGrpSpPr>
        <p:grpSpPr bwMode="auto">
          <a:xfrm>
            <a:off x="6267450" y="2206625"/>
            <a:ext cx="665163" cy="458788"/>
            <a:chOff x="1767" y="2474"/>
            <a:chExt cx="646" cy="409"/>
          </a:xfrm>
        </p:grpSpPr>
        <p:pic>
          <p:nvPicPr>
            <p:cNvPr id="49180" name="Picture 3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7" y="2474"/>
              <a:ext cx="64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1" name="Text Box 40"/>
            <p:cNvSpPr txBox="1">
              <a:spLocks noChangeArrowheads="1"/>
            </p:cNvSpPr>
            <p:nvPr/>
          </p:nvSpPr>
          <p:spPr bwMode="auto">
            <a:xfrm>
              <a:off x="1846" y="2654"/>
              <a:ext cx="50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eaLnBrk="0" fontAlgn="base" hangingPunct="0">
                <a:lnSpc>
                  <a:spcPct val="90000"/>
                </a:lnSpc>
                <a:spcBef>
                  <a:spcPct val="0"/>
                </a:spcBef>
                <a:spcAft>
                  <a:spcPct val="0"/>
                </a:spcAft>
                <a:defRPr sz="3600" b="1">
                  <a:solidFill>
                    <a:schemeClr val="tx1"/>
                  </a:solidFill>
                  <a:latin typeface="Arial" charset="0"/>
                </a:defRPr>
              </a:lvl6pPr>
              <a:lvl7pPr marL="2971800" indent="-228600" eaLnBrk="0" fontAlgn="base" hangingPunct="0">
                <a:lnSpc>
                  <a:spcPct val="90000"/>
                </a:lnSpc>
                <a:spcBef>
                  <a:spcPct val="0"/>
                </a:spcBef>
                <a:spcAft>
                  <a:spcPct val="0"/>
                </a:spcAft>
                <a:defRPr sz="3600" b="1">
                  <a:solidFill>
                    <a:schemeClr val="tx1"/>
                  </a:solidFill>
                  <a:latin typeface="Arial" charset="0"/>
                </a:defRPr>
              </a:lvl7pPr>
              <a:lvl8pPr marL="3429000" indent="-228600" eaLnBrk="0" fontAlgn="base" hangingPunct="0">
                <a:lnSpc>
                  <a:spcPct val="90000"/>
                </a:lnSpc>
                <a:spcBef>
                  <a:spcPct val="0"/>
                </a:spcBef>
                <a:spcAft>
                  <a:spcPct val="0"/>
                </a:spcAft>
                <a:defRPr sz="3600" b="1">
                  <a:solidFill>
                    <a:schemeClr val="tx1"/>
                  </a:solidFill>
                  <a:latin typeface="Arial" charset="0"/>
                </a:defRPr>
              </a:lvl8pPr>
              <a:lvl9pPr marL="3886200" indent="-228600" eaLnBrk="0" fontAlgn="base" hangingPunct="0">
                <a:lnSpc>
                  <a:spcPct val="90000"/>
                </a:lnSpc>
                <a:spcBef>
                  <a:spcPct val="0"/>
                </a:spcBef>
                <a:spcAft>
                  <a:spcPct val="0"/>
                </a:spcAft>
                <a:defRPr sz="3600" b="1">
                  <a:solidFill>
                    <a:schemeClr val="tx1"/>
                  </a:solidFill>
                  <a:latin typeface="Arial" charset="0"/>
                </a:defRPr>
              </a:lvl9pPr>
            </a:lstStyle>
            <a:p>
              <a:pPr algn="ctr">
                <a:spcBef>
                  <a:spcPct val="30000"/>
                </a:spcBef>
                <a:buClr>
                  <a:srgbClr val="FF555D"/>
                </a:buClr>
                <a:buFont typeface="Arial" charset="0"/>
                <a:buNone/>
              </a:pPr>
              <a:r>
                <a:rPr lang="en-GB" sz="1200">
                  <a:solidFill>
                    <a:schemeClr val="bg1"/>
                  </a:solidFill>
                  <a:latin typeface="Helvetica" pitchFamily="34" charset="0"/>
                </a:rPr>
                <a:t>PE-2</a:t>
              </a:r>
              <a:endParaRPr lang="en-GB">
                <a:latin typeface="Helvetica" pitchFamily="34" charset="0"/>
              </a:endParaRPr>
            </a:p>
          </p:txBody>
        </p:sp>
      </p:grpSp>
      <p:sp>
        <p:nvSpPr>
          <p:cNvPr id="297001" name="Rectangle 41"/>
          <p:cNvSpPr>
            <a:spLocks noChangeArrowheads="1"/>
          </p:cNvSpPr>
          <p:nvPr/>
        </p:nvSpPr>
        <p:spPr bwMode="auto">
          <a:xfrm>
            <a:off x="1722438" y="1362075"/>
            <a:ext cx="2393950" cy="922338"/>
          </a:xfrm>
          <a:prstGeom prst="rect">
            <a:avLst/>
          </a:prstGeom>
          <a:solidFill>
            <a:schemeClr val="bg1"/>
          </a:solidFill>
          <a:ln w="9525">
            <a:solidFill>
              <a:schemeClr val="tx1"/>
            </a:solidFill>
            <a:miter lim="800000"/>
            <a:headEnd/>
            <a:tailEnd/>
          </a:ln>
        </p:spPr>
        <p:txBody>
          <a:bodyPr lIns="64008" tIns="0" rIns="64008" bIns="0">
            <a:spAutoFit/>
          </a:bodyPr>
          <a:lstStyle/>
          <a:p>
            <a:pPr defTabSz="958850">
              <a:lnSpc>
                <a:spcPct val="100000"/>
              </a:lnSpc>
            </a:pPr>
            <a:r>
              <a:rPr lang="en-GB" sz="1200">
                <a:solidFill>
                  <a:srgbClr val="0099FF"/>
                </a:solidFill>
              </a:rPr>
              <a:t>2.</a:t>
            </a:r>
            <a:r>
              <a:rPr lang="en-GB" sz="1200">
                <a:solidFill>
                  <a:srgbClr val="000000"/>
                </a:solidFill>
              </a:rPr>
              <a:t> VPN-IPv4 Update</a:t>
            </a:r>
            <a:br>
              <a:rPr lang="en-GB" sz="1200">
                <a:solidFill>
                  <a:srgbClr val="000000"/>
                </a:solidFill>
              </a:rPr>
            </a:br>
            <a:r>
              <a:rPr lang="en-GB" sz="1200">
                <a:solidFill>
                  <a:srgbClr val="000000"/>
                </a:solidFill>
              </a:rPr>
              <a:t>RD:150.1.1.1, Next-hop=PE-1</a:t>
            </a:r>
            <a:br>
              <a:rPr lang="en-GB" sz="1200">
                <a:solidFill>
                  <a:srgbClr val="000000"/>
                </a:solidFill>
              </a:rPr>
            </a:br>
            <a:r>
              <a:rPr lang="en-GB" sz="1200">
                <a:solidFill>
                  <a:srgbClr val="000000"/>
                </a:solidFill>
              </a:rPr>
              <a:t>RT=xxx:xxx</a:t>
            </a:r>
            <a:br>
              <a:rPr lang="en-GB" sz="1200">
                <a:solidFill>
                  <a:srgbClr val="000000"/>
                </a:solidFill>
              </a:rPr>
            </a:br>
            <a:r>
              <a:rPr lang="en-GB" sz="1200">
                <a:solidFill>
                  <a:schemeClr val="accent2"/>
                </a:solidFill>
              </a:rPr>
              <a:t>OSPF-Domain:</a:t>
            </a:r>
            <a:r>
              <a:rPr lang="en-GB" sz="1200">
                <a:solidFill>
                  <a:srgbClr val="000000"/>
                </a:solidFill>
              </a:rPr>
              <a:t> </a:t>
            </a:r>
            <a:r>
              <a:rPr lang="en-GB" sz="1200">
                <a:solidFill>
                  <a:schemeClr val="accent2"/>
                </a:solidFill>
              </a:rPr>
              <a:t>100</a:t>
            </a:r>
            <a:br>
              <a:rPr lang="en-GB" sz="1200">
                <a:solidFill>
                  <a:srgbClr val="000000"/>
                </a:solidFill>
              </a:rPr>
            </a:br>
            <a:r>
              <a:rPr lang="en-GB" sz="1200">
                <a:solidFill>
                  <a:schemeClr val="accent2"/>
                </a:solidFill>
              </a:rPr>
              <a:t>OSPF-Route-Type= 0.0.0.1:</a:t>
            </a:r>
            <a:r>
              <a:rPr lang="en-GB" sz="1200">
                <a:solidFill>
                  <a:schemeClr val="accent1"/>
                </a:solidFill>
              </a:rPr>
              <a:t>5</a:t>
            </a:r>
            <a:r>
              <a:rPr lang="en-GB" sz="1200">
                <a:solidFill>
                  <a:schemeClr val="accent2"/>
                </a:solidFill>
              </a:rPr>
              <a:t>:</a:t>
            </a:r>
            <a:r>
              <a:rPr lang="en-GB" sz="1200">
                <a:solidFill>
                  <a:schemeClr val="accent1"/>
                </a:solidFill>
              </a:rPr>
              <a:t>1</a:t>
            </a:r>
            <a:endParaRPr lang="en-GB" sz="1200">
              <a:solidFill>
                <a:srgbClr val="000000"/>
              </a:solidFill>
            </a:endParaRPr>
          </a:p>
        </p:txBody>
      </p:sp>
      <p:grpSp>
        <p:nvGrpSpPr>
          <p:cNvPr id="10" name="Group 42"/>
          <p:cNvGrpSpPr>
            <a:grpSpLocks/>
          </p:cNvGrpSpPr>
          <p:nvPr/>
        </p:nvGrpSpPr>
        <p:grpSpPr bwMode="auto">
          <a:xfrm>
            <a:off x="4362450" y="1371600"/>
            <a:ext cx="4000500" cy="922338"/>
            <a:chOff x="2965" y="1093"/>
            <a:chExt cx="2520" cy="581"/>
          </a:xfrm>
        </p:grpSpPr>
        <p:sp>
          <p:nvSpPr>
            <p:cNvPr id="49178" name="Rectangle 43"/>
            <p:cNvSpPr>
              <a:spLocks noChangeArrowheads="1"/>
            </p:cNvSpPr>
            <p:nvPr/>
          </p:nvSpPr>
          <p:spPr bwMode="auto">
            <a:xfrm>
              <a:off x="4019" y="1093"/>
              <a:ext cx="1466" cy="581"/>
            </a:xfrm>
            <a:prstGeom prst="rect">
              <a:avLst/>
            </a:prstGeom>
            <a:solidFill>
              <a:schemeClr val="bg1"/>
            </a:solidFill>
            <a:ln w="9525">
              <a:solidFill>
                <a:schemeClr val="tx1"/>
              </a:solidFill>
              <a:miter lim="800000"/>
              <a:headEnd/>
              <a:tailEnd/>
            </a:ln>
          </p:spPr>
          <p:txBody>
            <a:bodyPr lIns="64008" tIns="0" rIns="64008" bIns="0">
              <a:spAutoFit/>
            </a:bodyPr>
            <a:lstStyle/>
            <a:p>
              <a:pPr defTabSz="958850">
                <a:lnSpc>
                  <a:spcPct val="100000"/>
                </a:lnSpc>
              </a:pPr>
              <a:r>
                <a:rPr lang="en-GB" sz="1200">
                  <a:solidFill>
                    <a:srgbClr val="0099FF"/>
                  </a:solidFill>
                </a:rPr>
                <a:t>3.</a:t>
              </a:r>
              <a:r>
                <a:rPr lang="en-GB" sz="1200">
                  <a:solidFill>
                    <a:srgbClr val="000000"/>
                  </a:solidFill>
                </a:rPr>
                <a:t> VPN-IPv4 Update</a:t>
              </a:r>
              <a:br>
                <a:rPr lang="en-GB" sz="1200">
                  <a:solidFill>
                    <a:srgbClr val="000000"/>
                  </a:solidFill>
                </a:rPr>
              </a:br>
              <a:r>
                <a:rPr lang="en-GB" sz="1200">
                  <a:solidFill>
                    <a:srgbClr val="000000"/>
                  </a:solidFill>
                </a:rPr>
                <a:t>RD:150.1.1.1, Next-hop=PE-1</a:t>
              </a:r>
              <a:br>
                <a:rPr lang="en-GB" sz="1200">
                  <a:solidFill>
                    <a:srgbClr val="000000"/>
                  </a:solidFill>
                </a:rPr>
              </a:br>
              <a:r>
                <a:rPr lang="en-GB" sz="1200">
                  <a:solidFill>
                    <a:srgbClr val="000000"/>
                  </a:solidFill>
                </a:rPr>
                <a:t>RT=xxx:xxx</a:t>
              </a:r>
              <a:br>
                <a:rPr lang="en-GB" sz="1200">
                  <a:solidFill>
                    <a:srgbClr val="000000"/>
                  </a:solidFill>
                </a:rPr>
              </a:br>
              <a:r>
                <a:rPr lang="en-GB" sz="1200">
                  <a:solidFill>
                    <a:schemeClr val="accent2"/>
                  </a:solidFill>
                </a:rPr>
                <a:t>OSPF-Domain: 100</a:t>
              </a:r>
              <a:br>
                <a:rPr lang="en-GB" sz="1200">
                  <a:solidFill>
                    <a:srgbClr val="000000"/>
                  </a:solidFill>
                </a:rPr>
              </a:br>
              <a:r>
                <a:rPr lang="en-GB" sz="1200">
                  <a:solidFill>
                    <a:schemeClr val="accent2"/>
                  </a:solidFill>
                </a:rPr>
                <a:t>OSPF-Route-Type= 0.0.0.1:</a:t>
              </a:r>
              <a:r>
                <a:rPr lang="en-GB" sz="1200">
                  <a:solidFill>
                    <a:schemeClr val="accent1"/>
                  </a:solidFill>
                </a:rPr>
                <a:t>5</a:t>
              </a:r>
              <a:r>
                <a:rPr lang="en-GB" sz="1200">
                  <a:solidFill>
                    <a:schemeClr val="accent2"/>
                  </a:solidFill>
                </a:rPr>
                <a:t>:</a:t>
              </a:r>
              <a:r>
                <a:rPr lang="en-GB" sz="1200">
                  <a:solidFill>
                    <a:schemeClr val="accent1"/>
                  </a:solidFill>
                </a:rPr>
                <a:t>1</a:t>
              </a:r>
              <a:endParaRPr lang="en-GB" sz="1200">
                <a:solidFill>
                  <a:srgbClr val="000000"/>
                </a:solidFill>
              </a:endParaRPr>
            </a:p>
          </p:txBody>
        </p:sp>
        <p:sp>
          <p:nvSpPr>
            <p:cNvPr id="49179" name="Line 44"/>
            <p:cNvSpPr>
              <a:spLocks noChangeShapeType="1"/>
            </p:cNvSpPr>
            <p:nvPr/>
          </p:nvSpPr>
          <p:spPr bwMode="auto">
            <a:xfrm flipV="1">
              <a:off x="2965" y="1317"/>
              <a:ext cx="820" cy="0"/>
            </a:xfrm>
            <a:prstGeom prst="line">
              <a:avLst/>
            </a:prstGeom>
            <a:noFill/>
            <a:ln w="571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9177" name="Rectangle 45"/>
          <p:cNvSpPr>
            <a:spLocks noChangeArrowheads="1"/>
          </p:cNvSpPr>
          <p:nvPr/>
        </p:nvSpPr>
        <p:spPr bwMode="auto">
          <a:xfrm>
            <a:off x="3006725" y="6215063"/>
            <a:ext cx="17287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9018" tIns="79509" rIns="159018" bIns="79509">
            <a:spAutoFit/>
          </a:bodyPr>
          <a:lstStyle/>
          <a:p>
            <a:pPr algn="ctr" defTabSz="958850">
              <a:lnSpc>
                <a:spcPct val="100000"/>
              </a:lnSpc>
            </a:pPr>
            <a:r>
              <a:rPr lang="en-GB" sz="1200">
                <a:solidFill>
                  <a:srgbClr val="000000"/>
                </a:solidFill>
              </a:rPr>
              <a:t>Network = 150.1.1.1</a:t>
            </a:r>
          </a:p>
        </p:txBody>
      </p:sp>
    </p:spTree>
    <p:extLst>
      <p:ext uri="{BB962C8B-B14F-4D97-AF65-F5344CB8AC3E}">
        <p14:creationId xmlns:p14="http://schemas.microsoft.com/office/powerpoint/2010/main" val="18289137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0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69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6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3" grpId="0" animBg="1" autoUpdateAnimBg="0"/>
      <p:bldP spid="296994" grpId="0" animBg="1" autoUpdateAnimBg="0"/>
      <p:bldP spid="297001" grpId="0"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2"/>
          <p:cNvSpPr>
            <a:spLocks noGrp="1" noChangeArrowheads="1"/>
          </p:cNvSpPr>
          <p:nvPr>
            <p:ph type="title"/>
          </p:nvPr>
        </p:nvSpPr>
        <p:spPr>
          <a:xfrm>
            <a:off x="793750" y="304800"/>
            <a:ext cx="7435850" cy="838200"/>
          </a:xfrm>
        </p:spPr>
        <p:txBody>
          <a:bodyPr/>
          <a:lstStyle/>
          <a:p>
            <a:r>
              <a:rPr lang="en-US" dirty="0">
                <a:solidFill>
                  <a:srgbClr val="0070C0"/>
                </a:solidFill>
                <a:ea typeface="ＭＳ Ｐゴシック" pitchFamily="34" charset="-128"/>
              </a:rPr>
              <a:t>Customer Sites Are All in Area 0 </a:t>
            </a:r>
          </a:p>
        </p:txBody>
      </p:sp>
      <p:sp>
        <p:nvSpPr>
          <p:cNvPr id="62467" name="Content Placeholder 35"/>
          <p:cNvSpPr>
            <a:spLocks noGrp="1"/>
          </p:cNvSpPr>
          <p:nvPr>
            <p:ph idx="1"/>
          </p:nvPr>
        </p:nvSpPr>
        <p:spPr>
          <a:xfrm>
            <a:off x="793750" y="4346575"/>
            <a:ext cx="7435850" cy="2120900"/>
          </a:xfrm>
        </p:spPr>
        <p:txBody>
          <a:bodyPr/>
          <a:lstStyle/>
          <a:p>
            <a:r>
              <a:rPr lang="en-US">
                <a:ea typeface="ＭＳ Ｐゴシック" pitchFamily="34" charset="-128"/>
              </a:rPr>
              <a:t>MPLS VPN Cloud is OSPF area 0 </a:t>
            </a:r>
            <a:br>
              <a:rPr lang="en-US">
                <a:ea typeface="ＭＳ Ｐゴシック" pitchFamily="34" charset="-128"/>
              </a:rPr>
            </a:br>
            <a:r>
              <a:rPr lang="en-US">
                <a:ea typeface="ＭＳ Ｐゴシック" pitchFamily="34" charset="-128"/>
              </a:rPr>
              <a:t>(Super Backbone)</a:t>
            </a:r>
          </a:p>
          <a:p>
            <a:r>
              <a:rPr lang="en-US">
                <a:ea typeface="ＭＳ Ｐゴシック" pitchFamily="34" charset="-128"/>
              </a:rPr>
              <a:t>PE Routers act as a ABR (Area Border Routers) </a:t>
            </a:r>
          </a:p>
          <a:p>
            <a:r>
              <a:rPr lang="en-US">
                <a:ea typeface="ＭＳ Ｐゴシック" pitchFamily="34" charset="-128"/>
              </a:rPr>
              <a:t>PE Routers redistribute OSPF routes into MPLS-VPN cloud as a Summary 3 LSA </a:t>
            </a:r>
          </a:p>
          <a:p>
            <a:endParaRPr lang="en-US">
              <a:ea typeface="ＭＳ Ｐゴシック" pitchFamily="34" charset="-128"/>
            </a:endParaRPr>
          </a:p>
        </p:txBody>
      </p:sp>
      <p:sp>
        <p:nvSpPr>
          <p:cNvPr id="62468" name="Oval 4"/>
          <p:cNvSpPr>
            <a:spLocks noChangeArrowheads="1"/>
          </p:cNvSpPr>
          <p:nvPr/>
        </p:nvSpPr>
        <p:spPr bwMode="auto">
          <a:xfrm>
            <a:off x="1295400" y="1238250"/>
            <a:ext cx="6248400" cy="1487488"/>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62469" name="Line 30"/>
          <p:cNvSpPr>
            <a:spLocks noChangeShapeType="1"/>
          </p:cNvSpPr>
          <p:nvPr/>
        </p:nvSpPr>
        <p:spPr bwMode="auto">
          <a:xfrm flipV="1">
            <a:off x="1981200" y="2270125"/>
            <a:ext cx="0" cy="117951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2470" name="Line 31"/>
          <p:cNvSpPr>
            <a:spLocks noChangeShapeType="1"/>
          </p:cNvSpPr>
          <p:nvPr/>
        </p:nvSpPr>
        <p:spPr bwMode="auto">
          <a:xfrm flipV="1">
            <a:off x="4495800" y="2270125"/>
            <a:ext cx="0" cy="123031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2471" name="Line 32"/>
          <p:cNvSpPr>
            <a:spLocks noChangeShapeType="1"/>
          </p:cNvSpPr>
          <p:nvPr/>
        </p:nvSpPr>
        <p:spPr bwMode="auto">
          <a:xfrm flipH="1" flipV="1">
            <a:off x="7010400" y="2217738"/>
            <a:ext cx="0" cy="117951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2472" name="Oval 3"/>
          <p:cNvSpPr>
            <a:spLocks noChangeArrowheads="1"/>
          </p:cNvSpPr>
          <p:nvPr/>
        </p:nvSpPr>
        <p:spPr bwMode="auto">
          <a:xfrm>
            <a:off x="1066800" y="3141663"/>
            <a:ext cx="1600200" cy="102552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624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63713"/>
            <a:ext cx="9509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ext Box 7"/>
          <p:cNvSpPr txBox="1">
            <a:spLocks noChangeArrowheads="1"/>
          </p:cNvSpPr>
          <p:nvPr/>
        </p:nvSpPr>
        <p:spPr bwMode="auto">
          <a:xfrm>
            <a:off x="1985963" y="2055813"/>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6247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63713"/>
            <a:ext cx="9509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Text Box 10"/>
          <p:cNvSpPr txBox="1">
            <a:spLocks noChangeArrowheads="1"/>
          </p:cNvSpPr>
          <p:nvPr/>
        </p:nvSpPr>
        <p:spPr bwMode="auto">
          <a:xfrm>
            <a:off x="4195763" y="2055813"/>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6247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44663"/>
            <a:ext cx="9509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Text Box 13"/>
          <p:cNvSpPr txBox="1">
            <a:spLocks noChangeArrowheads="1"/>
          </p:cNvSpPr>
          <p:nvPr/>
        </p:nvSpPr>
        <p:spPr bwMode="auto">
          <a:xfrm>
            <a:off x="6481763" y="2036763"/>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6247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335338"/>
            <a:ext cx="9509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0" name="Text Box 16"/>
          <p:cNvSpPr txBox="1">
            <a:spLocks noChangeArrowheads="1"/>
          </p:cNvSpPr>
          <p:nvPr/>
        </p:nvSpPr>
        <p:spPr bwMode="auto">
          <a:xfrm>
            <a:off x="1604963" y="3625850"/>
            <a:ext cx="508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6248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335338"/>
            <a:ext cx="9509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2" name="Text Box 19"/>
          <p:cNvSpPr txBox="1">
            <a:spLocks noChangeArrowheads="1"/>
          </p:cNvSpPr>
          <p:nvPr/>
        </p:nvSpPr>
        <p:spPr bwMode="auto">
          <a:xfrm>
            <a:off x="4271963" y="3627438"/>
            <a:ext cx="5080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pic>
        <p:nvPicPr>
          <p:cNvPr id="6248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232150"/>
            <a:ext cx="950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4" name="Text Box 22"/>
          <p:cNvSpPr txBox="1">
            <a:spLocks noChangeArrowheads="1"/>
          </p:cNvSpPr>
          <p:nvPr/>
        </p:nvSpPr>
        <p:spPr bwMode="auto">
          <a:xfrm>
            <a:off x="6557963" y="3524250"/>
            <a:ext cx="5080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62485" name="Arc 23"/>
          <p:cNvSpPr>
            <a:spLocks/>
          </p:cNvSpPr>
          <p:nvPr/>
        </p:nvSpPr>
        <p:spPr bwMode="auto">
          <a:xfrm rot="5823516" flipV="1">
            <a:off x="2368550" y="1422401"/>
            <a:ext cx="1774825" cy="2641600"/>
          </a:xfrm>
          <a:custGeom>
            <a:avLst/>
            <a:gdLst>
              <a:gd name="T0" fmla="*/ 2147483647 w 21600"/>
              <a:gd name="T1" fmla="*/ 2147483647 h 43003"/>
              <a:gd name="T2" fmla="*/ 2147483647 w 21600"/>
              <a:gd name="T3" fmla="*/ 0 h 43003"/>
              <a:gd name="T4" fmla="*/ 2147483647 w 21600"/>
              <a:gd name="T5" fmla="*/ 2147483647 h 43003"/>
              <a:gd name="T6" fmla="*/ 0 60000 65536"/>
              <a:gd name="T7" fmla="*/ 0 60000 65536"/>
              <a:gd name="T8" fmla="*/ 0 60000 65536"/>
              <a:gd name="T9" fmla="*/ 0 w 21600"/>
              <a:gd name="T10" fmla="*/ 0 h 43003"/>
              <a:gd name="T11" fmla="*/ 21600 w 21600"/>
              <a:gd name="T12" fmla="*/ 43003 h 43003"/>
            </a:gdLst>
            <a:ahLst/>
            <a:cxnLst>
              <a:cxn ang="T6">
                <a:pos x="T0" y="T1"/>
              </a:cxn>
              <a:cxn ang="T7">
                <a:pos x="T2" y="T3"/>
              </a:cxn>
              <a:cxn ang="T8">
                <a:pos x="T4" y="T5"/>
              </a:cxn>
            </a:cxnLst>
            <a:rect l="T9" t="T10" r="T11" b="T12"/>
            <a:pathLst>
              <a:path w="21600" h="43003" fill="none" extrusionOk="0">
                <a:moveTo>
                  <a:pt x="18702" y="43002"/>
                </a:moveTo>
                <a:cubicBezTo>
                  <a:pt x="7990" y="41552"/>
                  <a:pt x="0" y="32407"/>
                  <a:pt x="0" y="21598"/>
                </a:cubicBezTo>
                <a:cubicBezTo>
                  <a:pt x="0" y="9787"/>
                  <a:pt x="9486" y="166"/>
                  <a:pt x="21296" y="0"/>
                </a:cubicBezTo>
              </a:path>
              <a:path w="21600" h="43003" stroke="0" extrusionOk="0">
                <a:moveTo>
                  <a:pt x="18702" y="43002"/>
                </a:moveTo>
                <a:cubicBezTo>
                  <a:pt x="7990" y="41552"/>
                  <a:pt x="0" y="32407"/>
                  <a:pt x="0" y="21598"/>
                </a:cubicBezTo>
                <a:cubicBezTo>
                  <a:pt x="0" y="9787"/>
                  <a:pt x="9486" y="166"/>
                  <a:pt x="21296" y="0"/>
                </a:cubicBezTo>
                <a:lnTo>
                  <a:pt x="21600" y="21598"/>
                </a:lnTo>
                <a:close/>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2486" name="Arc 24"/>
          <p:cNvSpPr>
            <a:spLocks/>
          </p:cNvSpPr>
          <p:nvPr/>
        </p:nvSpPr>
        <p:spPr bwMode="auto">
          <a:xfrm rot="5823516" flipV="1">
            <a:off x="3452018" y="558007"/>
            <a:ext cx="1776413" cy="4870450"/>
          </a:xfrm>
          <a:custGeom>
            <a:avLst/>
            <a:gdLst>
              <a:gd name="T0" fmla="*/ 2147483647 w 21600"/>
              <a:gd name="T1" fmla="*/ 2147483647 h 41393"/>
              <a:gd name="T2" fmla="*/ 2147483647 w 21600"/>
              <a:gd name="T3" fmla="*/ 0 h 41393"/>
              <a:gd name="T4" fmla="*/ 2147483647 w 21600"/>
              <a:gd name="T5" fmla="*/ 2147483647 h 41393"/>
              <a:gd name="T6" fmla="*/ 0 60000 65536"/>
              <a:gd name="T7" fmla="*/ 0 60000 65536"/>
              <a:gd name="T8" fmla="*/ 0 60000 65536"/>
              <a:gd name="T9" fmla="*/ 0 w 21600"/>
              <a:gd name="T10" fmla="*/ 0 h 41393"/>
              <a:gd name="T11" fmla="*/ 21600 w 21600"/>
              <a:gd name="T12" fmla="*/ 41393 h 41393"/>
            </a:gdLst>
            <a:ahLst/>
            <a:cxnLst>
              <a:cxn ang="T6">
                <a:pos x="T0" y="T1"/>
              </a:cxn>
              <a:cxn ang="T7">
                <a:pos x="T2" y="T3"/>
              </a:cxn>
              <a:cxn ang="T8">
                <a:pos x="T4" y="T5"/>
              </a:cxn>
            </a:cxnLst>
            <a:rect l="T9" t="T10" r="T11" b="T12"/>
            <a:pathLst>
              <a:path w="21600" h="41393" fill="none" extrusionOk="0">
                <a:moveTo>
                  <a:pt x="13092" y="41393"/>
                </a:moveTo>
                <a:cubicBezTo>
                  <a:pt x="5150" y="37989"/>
                  <a:pt x="0" y="30180"/>
                  <a:pt x="0" y="21539"/>
                </a:cubicBezTo>
                <a:cubicBezTo>
                  <a:pt x="0" y="10236"/>
                  <a:pt x="8713" y="845"/>
                  <a:pt x="19983" y="-1"/>
                </a:cubicBezTo>
              </a:path>
              <a:path w="21600" h="41393" stroke="0" extrusionOk="0">
                <a:moveTo>
                  <a:pt x="13092" y="41393"/>
                </a:moveTo>
                <a:cubicBezTo>
                  <a:pt x="5150" y="37989"/>
                  <a:pt x="0" y="30180"/>
                  <a:pt x="0" y="21539"/>
                </a:cubicBezTo>
                <a:cubicBezTo>
                  <a:pt x="0" y="10236"/>
                  <a:pt x="8713" y="845"/>
                  <a:pt x="19983" y="-1"/>
                </a:cubicBezTo>
                <a:lnTo>
                  <a:pt x="21600" y="21539"/>
                </a:lnTo>
                <a:close/>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2487" name="Arc 25"/>
          <p:cNvSpPr>
            <a:spLocks/>
          </p:cNvSpPr>
          <p:nvPr/>
        </p:nvSpPr>
        <p:spPr bwMode="auto">
          <a:xfrm rot="5823516" flipV="1">
            <a:off x="2509044" y="1527969"/>
            <a:ext cx="1776412" cy="2622550"/>
          </a:xfrm>
          <a:custGeom>
            <a:avLst/>
            <a:gdLst>
              <a:gd name="T0" fmla="*/ 2147483647 w 21600"/>
              <a:gd name="T1" fmla="*/ 2147483647 h 42701"/>
              <a:gd name="T2" fmla="*/ 2147483647 w 21600"/>
              <a:gd name="T3" fmla="*/ 0 h 42701"/>
              <a:gd name="T4" fmla="*/ 2147483647 w 21600"/>
              <a:gd name="T5" fmla="*/ 2147483647 h 42701"/>
              <a:gd name="T6" fmla="*/ 0 60000 65536"/>
              <a:gd name="T7" fmla="*/ 0 60000 65536"/>
              <a:gd name="T8" fmla="*/ 0 60000 65536"/>
              <a:gd name="T9" fmla="*/ 0 w 21600"/>
              <a:gd name="T10" fmla="*/ 0 h 42701"/>
              <a:gd name="T11" fmla="*/ 21600 w 21600"/>
              <a:gd name="T12" fmla="*/ 42701 h 42701"/>
            </a:gdLst>
            <a:ahLst/>
            <a:cxnLst>
              <a:cxn ang="T6">
                <a:pos x="T0" y="T1"/>
              </a:cxn>
              <a:cxn ang="T7">
                <a:pos x="T2" y="T3"/>
              </a:cxn>
              <a:cxn ang="T8">
                <a:pos x="T4" y="T5"/>
              </a:cxn>
            </a:cxnLst>
            <a:rect l="T9" t="T10" r="T11" b="T12"/>
            <a:pathLst>
              <a:path w="21600" h="42701" fill="none" extrusionOk="0">
                <a:moveTo>
                  <a:pt x="17229" y="42701"/>
                </a:moveTo>
                <a:cubicBezTo>
                  <a:pt x="7196" y="40628"/>
                  <a:pt x="0" y="31792"/>
                  <a:pt x="0" y="21548"/>
                </a:cubicBezTo>
                <a:cubicBezTo>
                  <a:pt x="0" y="10200"/>
                  <a:pt x="8780" y="787"/>
                  <a:pt x="20101" y="0"/>
                </a:cubicBezTo>
              </a:path>
              <a:path w="21600" h="42701" stroke="0" extrusionOk="0">
                <a:moveTo>
                  <a:pt x="17229" y="42701"/>
                </a:moveTo>
                <a:cubicBezTo>
                  <a:pt x="7196" y="40628"/>
                  <a:pt x="0" y="31792"/>
                  <a:pt x="0" y="21548"/>
                </a:cubicBezTo>
                <a:cubicBezTo>
                  <a:pt x="0" y="10200"/>
                  <a:pt x="8780" y="787"/>
                  <a:pt x="20101" y="0"/>
                </a:cubicBezTo>
                <a:lnTo>
                  <a:pt x="21600" y="21548"/>
                </a:lnTo>
                <a:close/>
              </a:path>
            </a:pathLst>
          </a:custGeom>
          <a:noFill/>
          <a:ln w="28575">
            <a:solidFill>
              <a:srgbClr val="FC893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2488" name="Arc 26"/>
          <p:cNvSpPr>
            <a:spLocks/>
          </p:cNvSpPr>
          <p:nvPr/>
        </p:nvSpPr>
        <p:spPr bwMode="auto">
          <a:xfrm rot="5823516" flipV="1">
            <a:off x="5045869" y="1578769"/>
            <a:ext cx="1795463" cy="2441575"/>
          </a:xfrm>
          <a:custGeom>
            <a:avLst/>
            <a:gdLst>
              <a:gd name="T0" fmla="*/ 2147483647 w 21840"/>
              <a:gd name="T1" fmla="*/ 2147483647 h 42753"/>
              <a:gd name="T2" fmla="*/ 2147483647 w 21840"/>
              <a:gd name="T3" fmla="*/ 2147483647 h 42753"/>
              <a:gd name="T4" fmla="*/ 2147483647 w 21840"/>
              <a:gd name="T5" fmla="*/ 2147483647 h 42753"/>
              <a:gd name="T6" fmla="*/ 0 60000 65536"/>
              <a:gd name="T7" fmla="*/ 0 60000 65536"/>
              <a:gd name="T8" fmla="*/ 0 60000 65536"/>
              <a:gd name="T9" fmla="*/ 0 w 21840"/>
              <a:gd name="T10" fmla="*/ 0 h 42753"/>
              <a:gd name="T11" fmla="*/ 21840 w 21840"/>
              <a:gd name="T12" fmla="*/ 42753 h 42753"/>
            </a:gdLst>
            <a:ahLst/>
            <a:cxnLst>
              <a:cxn ang="T6">
                <a:pos x="T0" y="T1"/>
              </a:cxn>
              <a:cxn ang="T7">
                <a:pos x="T2" y="T3"/>
              </a:cxn>
              <a:cxn ang="T8">
                <a:pos x="T4" y="T5"/>
              </a:cxn>
            </a:cxnLst>
            <a:rect l="T9" t="T10" r="T11" b="T12"/>
            <a:pathLst>
              <a:path w="21840" h="42753" fill="none" extrusionOk="0">
                <a:moveTo>
                  <a:pt x="17229" y="42753"/>
                </a:moveTo>
                <a:cubicBezTo>
                  <a:pt x="7196" y="40680"/>
                  <a:pt x="0" y="31844"/>
                  <a:pt x="0" y="21600"/>
                </a:cubicBezTo>
                <a:cubicBezTo>
                  <a:pt x="0" y="9670"/>
                  <a:pt x="9670" y="0"/>
                  <a:pt x="21600" y="0"/>
                </a:cubicBezTo>
                <a:cubicBezTo>
                  <a:pt x="21680" y="0"/>
                  <a:pt x="21760" y="0"/>
                  <a:pt x="21839" y="1"/>
                </a:cubicBezTo>
              </a:path>
              <a:path w="21840" h="42753" stroke="0" extrusionOk="0">
                <a:moveTo>
                  <a:pt x="17229" y="42753"/>
                </a:moveTo>
                <a:cubicBezTo>
                  <a:pt x="7196" y="40680"/>
                  <a:pt x="0" y="31844"/>
                  <a:pt x="0" y="21600"/>
                </a:cubicBezTo>
                <a:cubicBezTo>
                  <a:pt x="0" y="9670"/>
                  <a:pt x="9670" y="0"/>
                  <a:pt x="21600" y="0"/>
                </a:cubicBezTo>
                <a:cubicBezTo>
                  <a:pt x="21680" y="0"/>
                  <a:pt x="21760" y="0"/>
                  <a:pt x="21839" y="1"/>
                </a:cubicBezTo>
                <a:lnTo>
                  <a:pt x="21600" y="21600"/>
                </a:lnTo>
                <a:close/>
              </a:path>
            </a:pathLst>
          </a:custGeom>
          <a:noFill/>
          <a:ln w="28575">
            <a:solidFill>
              <a:srgbClr val="FC893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2489" name="Arc 27"/>
          <p:cNvSpPr>
            <a:spLocks/>
          </p:cNvSpPr>
          <p:nvPr/>
        </p:nvSpPr>
        <p:spPr bwMode="auto">
          <a:xfrm rot="5823516" flipV="1">
            <a:off x="4939506" y="1593057"/>
            <a:ext cx="1774825" cy="2322512"/>
          </a:xfrm>
          <a:custGeom>
            <a:avLst/>
            <a:gdLst>
              <a:gd name="T0" fmla="*/ 2147483647 w 21600"/>
              <a:gd name="T1" fmla="*/ 2147483647 h 42707"/>
              <a:gd name="T2" fmla="*/ 2147483647 w 21600"/>
              <a:gd name="T3" fmla="*/ 0 h 42707"/>
              <a:gd name="T4" fmla="*/ 2147483647 w 21600"/>
              <a:gd name="T5" fmla="*/ 2147483647 h 42707"/>
              <a:gd name="T6" fmla="*/ 0 60000 65536"/>
              <a:gd name="T7" fmla="*/ 0 60000 65536"/>
              <a:gd name="T8" fmla="*/ 0 60000 65536"/>
              <a:gd name="T9" fmla="*/ 0 w 21600"/>
              <a:gd name="T10" fmla="*/ 0 h 42707"/>
              <a:gd name="T11" fmla="*/ 21600 w 21600"/>
              <a:gd name="T12" fmla="*/ 42707 h 42707"/>
            </a:gdLst>
            <a:ahLst/>
            <a:cxnLst>
              <a:cxn ang="T6">
                <a:pos x="T0" y="T1"/>
              </a:cxn>
              <a:cxn ang="T7">
                <a:pos x="T2" y="T3"/>
              </a:cxn>
              <a:cxn ang="T8">
                <a:pos x="T4" y="T5"/>
              </a:cxn>
            </a:cxnLst>
            <a:rect l="T9" t="T10" r="T11" b="T12"/>
            <a:pathLst>
              <a:path w="21600" h="42707" fill="none" extrusionOk="0">
                <a:moveTo>
                  <a:pt x="17016" y="42706"/>
                </a:moveTo>
                <a:cubicBezTo>
                  <a:pt x="7084" y="40550"/>
                  <a:pt x="0" y="31761"/>
                  <a:pt x="0" y="21599"/>
                </a:cubicBezTo>
                <a:cubicBezTo>
                  <a:pt x="0" y="9732"/>
                  <a:pt x="9572" y="88"/>
                  <a:pt x="21437" y="-1"/>
                </a:cubicBezTo>
              </a:path>
              <a:path w="21600" h="42707" stroke="0" extrusionOk="0">
                <a:moveTo>
                  <a:pt x="17016" y="42706"/>
                </a:moveTo>
                <a:cubicBezTo>
                  <a:pt x="7084" y="40550"/>
                  <a:pt x="0" y="31761"/>
                  <a:pt x="0" y="21599"/>
                </a:cubicBezTo>
                <a:cubicBezTo>
                  <a:pt x="0" y="9732"/>
                  <a:pt x="9572" y="88"/>
                  <a:pt x="21437" y="-1"/>
                </a:cubicBezTo>
                <a:lnTo>
                  <a:pt x="21600" y="21599"/>
                </a:lnTo>
                <a:close/>
              </a:path>
            </a:pathLst>
          </a:custGeom>
          <a:noFill/>
          <a:ln w="28575">
            <a:solidFill>
              <a:srgbClr val="7E7E86"/>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2490" name="Arc 28"/>
          <p:cNvSpPr>
            <a:spLocks/>
          </p:cNvSpPr>
          <p:nvPr/>
        </p:nvSpPr>
        <p:spPr bwMode="auto">
          <a:xfrm rot="5823516" flipV="1">
            <a:off x="3703638" y="403225"/>
            <a:ext cx="1870075" cy="4695825"/>
          </a:xfrm>
          <a:custGeom>
            <a:avLst/>
            <a:gdLst>
              <a:gd name="T0" fmla="*/ 2147483647 w 22748"/>
              <a:gd name="T1" fmla="*/ 2147483647 h 42636"/>
              <a:gd name="T2" fmla="*/ 2147483647 w 22748"/>
              <a:gd name="T3" fmla="*/ 2147483647 h 42636"/>
              <a:gd name="T4" fmla="*/ 2147483647 w 22748"/>
              <a:gd name="T5" fmla="*/ 2147483647 h 42636"/>
              <a:gd name="T6" fmla="*/ 0 60000 65536"/>
              <a:gd name="T7" fmla="*/ 0 60000 65536"/>
              <a:gd name="T8" fmla="*/ 0 60000 65536"/>
              <a:gd name="T9" fmla="*/ 0 w 22748"/>
              <a:gd name="T10" fmla="*/ 0 h 42636"/>
              <a:gd name="T11" fmla="*/ 22748 w 22748"/>
              <a:gd name="T12" fmla="*/ 42636 h 42636"/>
            </a:gdLst>
            <a:ahLst/>
            <a:cxnLst>
              <a:cxn ang="T6">
                <a:pos x="T0" y="T1"/>
              </a:cxn>
              <a:cxn ang="T7">
                <a:pos x="T2" y="T3"/>
              </a:cxn>
              <a:cxn ang="T8">
                <a:pos x="T4" y="T5"/>
              </a:cxn>
            </a:cxnLst>
            <a:rect l="T9" t="T10" r="T11" b="T12"/>
            <a:pathLst>
              <a:path w="22748" h="42636" fill="none" extrusionOk="0">
                <a:moveTo>
                  <a:pt x="16696" y="42636"/>
                </a:moveTo>
                <a:cubicBezTo>
                  <a:pt x="6918" y="40357"/>
                  <a:pt x="0" y="31640"/>
                  <a:pt x="0" y="21600"/>
                </a:cubicBezTo>
                <a:cubicBezTo>
                  <a:pt x="0" y="9670"/>
                  <a:pt x="9670" y="0"/>
                  <a:pt x="21600" y="0"/>
                </a:cubicBezTo>
                <a:cubicBezTo>
                  <a:pt x="21982" y="0"/>
                  <a:pt x="22365" y="10"/>
                  <a:pt x="22748" y="30"/>
                </a:cubicBezTo>
              </a:path>
              <a:path w="22748" h="42636" stroke="0" extrusionOk="0">
                <a:moveTo>
                  <a:pt x="16696" y="42636"/>
                </a:moveTo>
                <a:cubicBezTo>
                  <a:pt x="6918" y="40357"/>
                  <a:pt x="0" y="31640"/>
                  <a:pt x="0" y="21600"/>
                </a:cubicBezTo>
                <a:cubicBezTo>
                  <a:pt x="0" y="9670"/>
                  <a:pt x="9670" y="0"/>
                  <a:pt x="21600" y="0"/>
                </a:cubicBezTo>
                <a:cubicBezTo>
                  <a:pt x="21982" y="0"/>
                  <a:pt x="22365" y="10"/>
                  <a:pt x="22748" y="30"/>
                </a:cubicBezTo>
                <a:lnTo>
                  <a:pt x="21600" y="21600"/>
                </a:lnTo>
                <a:close/>
              </a:path>
            </a:pathLst>
          </a:custGeom>
          <a:noFill/>
          <a:ln w="28575">
            <a:solidFill>
              <a:srgbClr val="7E7E86"/>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2491" name="Text Box 29"/>
          <p:cNvSpPr txBox="1">
            <a:spLocks noChangeArrowheads="1"/>
          </p:cNvSpPr>
          <p:nvPr/>
        </p:nvSpPr>
        <p:spPr bwMode="auto">
          <a:xfrm>
            <a:off x="3657600" y="1252538"/>
            <a:ext cx="17526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62492" name="Oval 33"/>
          <p:cNvSpPr>
            <a:spLocks noChangeArrowheads="1"/>
          </p:cNvSpPr>
          <p:nvPr/>
        </p:nvSpPr>
        <p:spPr bwMode="auto">
          <a:xfrm>
            <a:off x="3733800" y="3141663"/>
            <a:ext cx="1600200" cy="102552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2493" name="Oval 34"/>
          <p:cNvSpPr>
            <a:spLocks noChangeArrowheads="1"/>
          </p:cNvSpPr>
          <p:nvPr/>
        </p:nvSpPr>
        <p:spPr bwMode="auto">
          <a:xfrm>
            <a:off x="6096000" y="3090863"/>
            <a:ext cx="1600200" cy="102552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2494" name="Text Box 35"/>
          <p:cNvSpPr txBox="1">
            <a:spLocks noChangeArrowheads="1"/>
          </p:cNvSpPr>
          <p:nvPr/>
        </p:nvSpPr>
        <p:spPr bwMode="auto">
          <a:xfrm>
            <a:off x="6562725" y="3817938"/>
            <a:ext cx="638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3</a:t>
            </a:r>
          </a:p>
        </p:txBody>
      </p:sp>
      <p:sp>
        <p:nvSpPr>
          <p:cNvPr id="62495" name="Text Box 36"/>
          <p:cNvSpPr txBox="1">
            <a:spLocks noChangeArrowheads="1"/>
          </p:cNvSpPr>
          <p:nvPr/>
        </p:nvSpPr>
        <p:spPr bwMode="auto">
          <a:xfrm>
            <a:off x="4200525" y="3890963"/>
            <a:ext cx="638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2</a:t>
            </a:r>
          </a:p>
        </p:txBody>
      </p:sp>
      <p:sp>
        <p:nvSpPr>
          <p:cNvPr id="62496" name="Text Box 37"/>
          <p:cNvSpPr txBox="1">
            <a:spLocks noChangeArrowheads="1"/>
          </p:cNvSpPr>
          <p:nvPr/>
        </p:nvSpPr>
        <p:spPr bwMode="auto">
          <a:xfrm>
            <a:off x="1533525" y="3890963"/>
            <a:ext cx="638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1</a:t>
            </a:r>
          </a:p>
        </p:txBody>
      </p:sp>
      <p:sp>
        <p:nvSpPr>
          <p:cNvPr id="62497" name="Text Box 38"/>
          <p:cNvSpPr txBox="1">
            <a:spLocks noChangeArrowheads="1"/>
          </p:cNvSpPr>
          <p:nvPr/>
        </p:nvSpPr>
        <p:spPr bwMode="auto">
          <a:xfrm rot="-5400000">
            <a:off x="1308894" y="2593181"/>
            <a:ext cx="1028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0</a:t>
            </a:r>
          </a:p>
        </p:txBody>
      </p:sp>
      <p:sp>
        <p:nvSpPr>
          <p:cNvPr id="62498" name="Text Box 39"/>
          <p:cNvSpPr txBox="1">
            <a:spLocks noChangeArrowheads="1"/>
          </p:cNvSpPr>
          <p:nvPr/>
        </p:nvSpPr>
        <p:spPr bwMode="auto">
          <a:xfrm rot="-5400000">
            <a:off x="3738562" y="2693988"/>
            <a:ext cx="1027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0</a:t>
            </a:r>
          </a:p>
        </p:txBody>
      </p:sp>
      <p:sp>
        <p:nvSpPr>
          <p:cNvPr id="62499" name="Text Box 40"/>
          <p:cNvSpPr txBox="1">
            <a:spLocks noChangeArrowheads="1"/>
          </p:cNvSpPr>
          <p:nvPr/>
        </p:nvSpPr>
        <p:spPr bwMode="auto">
          <a:xfrm rot="-5400000">
            <a:off x="6628607" y="2593181"/>
            <a:ext cx="1028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0</a:t>
            </a:r>
          </a:p>
        </p:txBody>
      </p:sp>
    </p:spTree>
    <p:extLst>
      <p:ext uri="{BB962C8B-B14F-4D97-AF65-F5344CB8AC3E}">
        <p14:creationId xmlns:p14="http://schemas.microsoft.com/office/powerpoint/2010/main" val="4135927695"/>
      </p:ext>
    </p:extLst>
  </p:cSld>
  <p:clrMapOvr>
    <a:masterClrMapping/>
  </p:clrMapOvr>
  <p:transition>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title"/>
          </p:nvPr>
        </p:nvSpPr>
        <p:spPr/>
        <p:txBody>
          <a:bodyPr/>
          <a:lstStyle/>
          <a:p>
            <a:r>
              <a:rPr lang="en-US" dirty="0">
                <a:solidFill>
                  <a:srgbClr val="0070C0"/>
                </a:solidFill>
                <a:ea typeface="ＭＳ Ｐゴシック" pitchFamily="34" charset="-128"/>
              </a:rPr>
              <a:t>Customer Sites Are All in Area 0</a:t>
            </a:r>
          </a:p>
        </p:txBody>
      </p:sp>
      <p:sp>
        <p:nvSpPr>
          <p:cNvPr id="63491" name="Rectangle 4"/>
          <p:cNvSpPr>
            <a:spLocks noChangeArrowheads="1"/>
          </p:cNvSpPr>
          <p:nvPr/>
        </p:nvSpPr>
        <p:spPr bwMode="auto">
          <a:xfrm>
            <a:off x="4368800" y="1358900"/>
            <a:ext cx="4533900" cy="52451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router bgp 65000</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no bgp default ipv4-unicast</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neighbor 11.11.11.11 remote-as 65000</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neighbor 11.11.11.11 update-source Loopback0</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address-family vpnv4</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neighbor 11.11.11.11 activate</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neighbor 11.11.11.11 send-community extended</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exit-address-family</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address-family ipv4 vrf OSPF-PECE</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redistribute connected</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redistribute ospf 1 vrf OSPF-PECE</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no synchronization</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exit-address-family</a:t>
            </a:r>
          </a:p>
        </p:txBody>
      </p:sp>
      <p:sp>
        <p:nvSpPr>
          <p:cNvPr id="63492" name="Rectangle 4"/>
          <p:cNvSpPr>
            <a:spLocks noChangeArrowheads="1"/>
          </p:cNvSpPr>
          <p:nvPr/>
        </p:nvSpPr>
        <p:spPr bwMode="auto">
          <a:xfrm>
            <a:off x="736600" y="1384300"/>
            <a:ext cx="3556000" cy="52959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interface Loopback0</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ip address 12.12.12.12 255.255.255.255</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ip vrf OSPF-PECE</a:t>
            </a:r>
          </a:p>
          <a:p>
            <a:pPr marL="236538" indent="-236538" algn="l" defTabSz="814388">
              <a:lnSpc>
                <a:spcPct val="85000"/>
              </a:lnSpc>
              <a:spcBef>
                <a:spcPct val="50000"/>
              </a:spcBef>
              <a:buClr>
                <a:schemeClr val="tx2"/>
              </a:buClr>
              <a:buSzPct val="100000"/>
              <a:buFont typeface="Wingdings" pitchFamily="2" charset="2"/>
              <a:buNone/>
            </a:pPr>
            <a:r>
              <a:rPr lang="en-US" sz="1600" b="1" baseline="0">
                <a:solidFill>
                  <a:srgbClr val="B21A1A"/>
                </a:solidFill>
              </a:rPr>
              <a:t> rd 12:1</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route-target export 1:1</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route-target import 1:1</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mpls label protocol ldp</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router ospf 1 vrf OSPF-PECE</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router-id 12.12.12.12</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redistribute bgp 65000 subnets</a:t>
            </a:r>
          </a:p>
          <a:p>
            <a:pPr marL="236538" indent="-236538" algn="l" defTabSz="814388">
              <a:lnSpc>
                <a:spcPct val="85000"/>
              </a:lnSpc>
              <a:spcBef>
                <a:spcPct val="50000"/>
              </a:spcBef>
              <a:buClr>
                <a:schemeClr val="tx2"/>
              </a:buClr>
              <a:buSzPct val="100000"/>
              <a:buFont typeface="Wingdings" pitchFamily="2" charset="2"/>
              <a:buNone/>
            </a:pPr>
            <a:r>
              <a:rPr lang="en-US" sz="1600" baseline="0">
                <a:solidFill>
                  <a:srgbClr val="000000"/>
                </a:solidFill>
              </a:rPr>
              <a:t> network 140.0.0.200 0.0.0.3 area 0</a:t>
            </a:r>
          </a:p>
        </p:txBody>
      </p:sp>
    </p:spTree>
    <p:extLst>
      <p:ext uri="{BB962C8B-B14F-4D97-AF65-F5344CB8AC3E}">
        <p14:creationId xmlns:p14="http://schemas.microsoft.com/office/powerpoint/2010/main" val="26106272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7"/>
          <p:cNvSpPr>
            <a:spLocks noGrp="1" noChangeArrowheads="1"/>
          </p:cNvSpPr>
          <p:nvPr>
            <p:ph type="title"/>
          </p:nvPr>
        </p:nvSpPr>
        <p:spPr/>
        <p:txBody>
          <a:bodyPr/>
          <a:lstStyle/>
          <a:p>
            <a:r>
              <a:rPr lang="en-US" dirty="0">
                <a:solidFill>
                  <a:srgbClr val="0070C0"/>
                </a:solidFill>
                <a:ea typeface="ＭＳ Ｐゴシック" pitchFamily="34" charset="-128"/>
              </a:rPr>
              <a:t>Customer Sites Are All in Area 0</a:t>
            </a:r>
          </a:p>
        </p:txBody>
      </p:sp>
      <p:sp>
        <p:nvSpPr>
          <p:cNvPr id="64515" name="Rectangle 3"/>
          <p:cNvSpPr>
            <a:spLocks noGrp="1" noChangeArrowheads="1"/>
          </p:cNvSpPr>
          <p:nvPr>
            <p:ph type="body" idx="4294967295"/>
          </p:nvPr>
        </p:nvSpPr>
        <p:spPr>
          <a:xfrm>
            <a:off x="0" y="1308100"/>
            <a:ext cx="8686800" cy="1130300"/>
          </a:xfrm>
          <a:noFill/>
          <a:ln>
            <a:solidFill>
              <a:schemeClr val="folHlink"/>
            </a:solidFill>
            <a:miter lim="800000"/>
            <a:headEnd/>
            <a:tailEnd/>
          </a:ln>
        </p:spPr>
        <p:txBody>
          <a:bodyPr/>
          <a:lstStyle/>
          <a:p>
            <a:pPr eaLnBrk="1" hangingPunct="1">
              <a:lnSpc>
                <a:spcPct val="75000"/>
              </a:lnSpc>
              <a:buFont typeface="Wingdings" pitchFamily="2" charset="2"/>
              <a:buNone/>
            </a:pPr>
            <a:r>
              <a:rPr lang="pt-BR" sz="1800">
                <a:latin typeface="Courier New" pitchFamily="49" charset="0"/>
                <a:ea typeface="ＭＳ Ｐゴシック" pitchFamily="34" charset="-128"/>
              </a:rPr>
              <a:t>CE1#</a:t>
            </a:r>
            <a:r>
              <a:rPr lang="pt-BR" sz="1800" b="1">
                <a:solidFill>
                  <a:srgbClr val="B21A1A"/>
                </a:solidFill>
                <a:latin typeface="Courier New" pitchFamily="49" charset="0"/>
                <a:ea typeface="ＭＳ Ｐゴシック" pitchFamily="34" charset="-128"/>
              </a:rPr>
              <a:t>show ip route ospf</a:t>
            </a:r>
          </a:p>
          <a:p>
            <a:pPr eaLnBrk="1" hangingPunct="1">
              <a:lnSpc>
                <a:spcPct val="75000"/>
              </a:lnSpc>
              <a:buFont typeface="Wingdings" pitchFamily="2" charset="2"/>
              <a:buNone/>
            </a:pPr>
            <a:r>
              <a:rPr lang="pt-BR" sz="1800">
                <a:latin typeface="Courier New" pitchFamily="49" charset="0"/>
                <a:ea typeface="ＭＳ Ｐゴシック" pitchFamily="34" charset="-128"/>
              </a:rPr>
              <a:t>   O </a:t>
            </a:r>
            <a:r>
              <a:rPr lang="pt-BR" sz="1800" b="1">
                <a:solidFill>
                  <a:srgbClr val="B21A1A"/>
                </a:solidFill>
                <a:latin typeface="Courier New" pitchFamily="49" charset="0"/>
                <a:ea typeface="ＭＳ Ｐゴシック" pitchFamily="34" charset="-128"/>
              </a:rPr>
              <a:t>IA</a:t>
            </a:r>
            <a:r>
              <a:rPr lang="pt-BR" sz="1800">
                <a:latin typeface="Courier New" pitchFamily="49" charset="0"/>
                <a:ea typeface="ＭＳ Ｐゴシック" pitchFamily="34" charset="-128"/>
              </a:rPr>
              <a:t>   </a:t>
            </a:r>
            <a:r>
              <a:rPr lang="pt-BR" sz="1800" b="1">
                <a:latin typeface="Courier New" pitchFamily="49" charset="0"/>
                <a:ea typeface="ＭＳ Ｐゴシック" pitchFamily="34" charset="-128"/>
              </a:rPr>
              <a:t>2.2.2.2</a:t>
            </a:r>
            <a:r>
              <a:rPr lang="pt-BR" sz="1800">
                <a:latin typeface="Courier New" pitchFamily="49" charset="0"/>
                <a:ea typeface="ＭＳ Ｐゴシック" pitchFamily="34" charset="-128"/>
              </a:rPr>
              <a:t> [110/97] via 140.0.0.2, 00:18:26, Serial2/0</a:t>
            </a:r>
          </a:p>
          <a:p>
            <a:pPr eaLnBrk="1" hangingPunct="1">
              <a:lnSpc>
                <a:spcPct val="75000"/>
              </a:lnSpc>
              <a:buFont typeface="Wingdings" pitchFamily="2" charset="2"/>
              <a:buNone/>
            </a:pPr>
            <a:r>
              <a:rPr lang="pt-BR" sz="1800">
                <a:latin typeface="Courier New" pitchFamily="49" charset="0"/>
                <a:ea typeface="ＭＳ Ｐゴシック" pitchFamily="34" charset="-128"/>
              </a:rPr>
              <a:t>   O </a:t>
            </a:r>
            <a:r>
              <a:rPr lang="pt-BR" sz="1800" b="1">
                <a:solidFill>
                  <a:srgbClr val="B21A1A"/>
                </a:solidFill>
                <a:latin typeface="Courier New" pitchFamily="49" charset="0"/>
                <a:ea typeface="ＭＳ Ｐゴシック" pitchFamily="34" charset="-128"/>
              </a:rPr>
              <a:t>IA</a:t>
            </a:r>
            <a:r>
              <a:rPr lang="pt-BR" sz="1800">
                <a:latin typeface="Courier New" pitchFamily="49" charset="0"/>
                <a:ea typeface="ＭＳ Ｐゴシック" pitchFamily="34" charset="-128"/>
              </a:rPr>
              <a:t>   </a:t>
            </a:r>
            <a:r>
              <a:rPr lang="pt-BR" sz="1800" b="1">
                <a:latin typeface="Courier New" pitchFamily="49" charset="0"/>
                <a:ea typeface="ＭＳ Ｐゴシック" pitchFamily="34" charset="-128"/>
              </a:rPr>
              <a:t>3.3.3.3</a:t>
            </a:r>
            <a:r>
              <a:rPr lang="pt-BR" sz="1800">
                <a:latin typeface="Courier New" pitchFamily="49" charset="0"/>
                <a:ea typeface="ＭＳ Ｐゴシック" pitchFamily="34" charset="-128"/>
              </a:rPr>
              <a:t> [110/97] via 140.0.0.2, 00:18:11, Serial2/0  </a:t>
            </a:r>
            <a:endParaRPr lang="en-US" sz="1800">
              <a:latin typeface="Courier New" pitchFamily="49" charset="0"/>
              <a:ea typeface="ＭＳ Ｐゴシック" pitchFamily="34" charset="-128"/>
            </a:endParaRPr>
          </a:p>
        </p:txBody>
      </p:sp>
      <p:sp>
        <p:nvSpPr>
          <p:cNvPr id="64516" name="Rectangle 4"/>
          <p:cNvSpPr>
            <a:spLocks noChangeArrowheads="1"/>
          </p:cNvSpPr>
          <p:nvPr/>
        </p:nvSpPr>
        <p:spPr bwMode="auto">
          <a:xfrm>
            <a:off x="304800" y="2590800"/>
            <a:ext cx="8458200" cy="11334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p>
            <a:pPr algn="l" defTabSz="814388">
              <a:lnSpc>
                <a:spcPct val="120000"/>
              </a:lnSpc>
            </a:pPr>
            <a:r>
              <a:rPr lang="en-US" sz="1800" baseline="0">
                <a:latin typeface="Courier New" pitchFamily="49" charset="0"/>
              </a:rPr>
              <a:t>CE1#</a:t>
            </a:r>
            <a:r>
              <a:rPr lang="en-US" sz="1800" b="1" baseline="0">
                <a:solidFill>
                  <a:srgbClr val="B21A1A"/>
                </a:solidFill>
                <a:latin typeface="Courier New" pitchFamily="49" charset="0"/>
              </a:rPr>
              <a:t>show ip route 2.2.2.2</a:t>
            </a:r>
          </a:p>
          <a:p>
            <a:pPr algn="l" defTabSz="814388">
              <a:lnSpc>
                <a:spcPct val="120000"/>
              </a:lnSpc>
            </a:pPr>
            <a:r>
              <a:rPr lang="en-US" sz="1800" baseline="0">
                <a:latin typeface="Courier New" pitchFamily="49" charset="0"/>
              </a:rPr>
              <a:t>Known via "ospf 1", distance 110, metric 97, type </a:t>
            </a:r>
            <a:r>
              <a:rPr lang="en-US" sz="1800" b="1" baseline="0">
                <a:solidFill>
                  <a:srgbClr val="B21A1A"/>
                </a:solidFill>
                <a:latin typeface="Courier New" pitchFamily="49" charset="0"/>
              </a:rPr>
              <a:t>inter area</a:t>
            </a:r>
          </a:p>
          <a:p>
            <a:pPr algn="l" defTabSz="814388">
              <a:lnSpc>
                <a:spcPct val="120000"/>
              </a:lnSpc>
            </a:pPr>
            <a:r>
              <a:rPr lang="en-US" sz="1800" baseline="0">
                <a:latin typeface="Courier New" pitchFamily="49" charset="0"/>
              </a:rPr>
              <a:t>  Last update from 140.0.0.2 on Serial2/0, 00:20:50 ago</a:t>
            </a:r>
          </a:p>
        </p:txBody>
      </p:sp>
      <p:sp>
        <p:nvSpPr>
          <p:cNvPr id="64517" name="Rectangle 5"/>
          <p:cNvSpPr>
            <a:spLocks noChangeArrowheads="1"/>
          </p:cNvSpPr>
          <p:nvPr/>
        </p:nvSpPr>
        <p:spPr bwMode="auto">
          <a:xfrm>
            <a:off x="381000" y="3886200"/>
            <a:ext cx="8458200" cy="11334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p>
            <a:pPr algn="l" defTabSz="814388">
              <a:spcBef>
                <a:spcPct val="50000"/>
              </a:spcBef>
            </a:pPr>
            <a:r>
              <a:rPr lang="en-US" sz="1800" baseline="0">
                <a:latin typeface="Courier New" pitchFamily="49" charset="0"/>
              </a:rPr>
              <a:t>CE1#</a:t>
            </a:r>
            <a:r>
              <a:rPr lang="en-US" sz="1800" b="1" baseline="0">
                <a:solidFill>
                  <a:srgbClr val="B21A1A"/>
                </a:solidFill>
                <a:latin typeface="Courier New" pitchFamily="49" charset="0"/>
              </a:rPr>
              <a:t>show ip route 3.3.3.3</a:t>
            </a:r>
          </a:p>
          <a:p>
            <a:pPr algn="l" defTabSz="814388">
              <a:spcBef>
                <a:spcPct val="50000"/>
              </a:spcBef>
            </a:pPr>
            <a:r>
              <a:rPr lang="en-US" sz="1800" baseline="0">
                <a:latin typeface="Courier New" pitchFamily="49" charset="0"/>
              </a:rPr>
              <a:t>Known via "ospf 1", distance 110, metric 97, type </a:t>
            </a:r>
            <a:r>
              <a:rPr lang="en-US" sz="1800" b="1" baseline="0">
                <a:solidFill>
                  <a:srgbClr val="B21A1A"/>
                </a:solidFill>
                <a:latin typeface="Courier New" pitchFamily="49" charset="0"/>
              </a:rPr>
              <a:t>inter area</a:t>
            </a:r>
          </a:p>
          <a:p>
            <a:pPr algn="l" defTabSz="814388">
              <a:spcBef>
                <a:spcPct val="50000"/>
              </a:spcBef>
            </a:pPr>
            <a:r>
              <a:rPr lang="en-US" sz="1800" baseline="0">
                <a:latin typeface="Courier New" pitchFamily="49" charset="0"/>
              </a:rPr>
              <a:t>  Last update from 140.0.0.2 on Serial2/0, 00:22:55 ago</a:t>
            </a:r>
          </a:p>
        </p:txBody>
      </p:sp>
      <p:sp>
        <p:nvSpPr>
          <p:cNvPr id="64518" name="Oval 6"/>
          <p:cNvSpPr>
            <a:spLocks noChangeArrowheads="1"/>
          </p:cNvSpPr>
          <p:nvPr/>
        </p:nvSpPr>
        <p:spPr bwMode="auto">
          <a:xfrm>
            <a:off x="692150" y="1644650"/>
            <a:ext cx="457200" cy="762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4519" name="Oval 7"/>
          <p:cNvSpPr>
            <a:spLocks noChangeArrowheads="1"/>
          </p:cNvSpPr>
          <p:nvPr/>
        </p:nvSpPr>
        <p:spPr bwMode="auto">
          <a:xfrm>
            <a:off x="7239000" y="4191000"/>
            <a:ext cx="1524000" cy="4572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4520" name="Oval 8"/>
          <p:cNvSpPr>
            <a:spLocks noChangeArrowheads="1"/>
          </p:cNvSpPr>
          <p:nvPr/>
        </p:nvSpPr>
        <p:spPr bwMode="auto">
          <a:xfrm>
            <a:off x="7086600" y="2895600"/>
            <a:ext cx="1600200" cy="4572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4521" name="Arc 9"/>
          <p:cNvSpPr>
            <a:spLocks/>
          </p:cNvSpPr>
          <p:nvPr/>
        </p:nvSpPr>
        <p:spPr bwMode="auto">
          <a:xfrm rot="21553942" flipH="1">
            <a:off x="7696200" y="3314700"/>
            <a:ext cx="1320800" cy="2659063"/>
          </a:xfrm>
          <a:custGeom>
            <a:avLst/>
            <a:gdLst>
              <a:gd name="T0" fmla="*/ 2147483647 w 30194"/>
              <a:gd name="T1" fmla="*/ 2147483647 h 41393"/>
              <a:gd name="T2" fmla="*/ 2147483647 w 30194"/>
              <a:gd name="T3" fmla="*/ 0 h 41393"/>
              <a:gd name="T4" fmla="*/ 2147483647 w 30194"/>
              <a:gd name="T5" fmla="*/ 2147483647 h 41393"/>
              <a:gd name="T6" fmla="*/ 0 60000 65536"/>
              <a:gd name="T7" fmla="*/ 0 60000 65536"/>
              <a:gd name="T8" fmla="*/ 0 60000 65536"/>
              <a:gd name="T9" fmla="*/ 0 w 30194"/>
              <a:gd name="T10" fmla="*/ 0 h 41393"/>
              <a:gd name="T11" fmla="*/ 30194 w 30194"/>
              <a:gd name="T12" fmla="*/ 41393 h 41393"/>
            </a:gdLst>
            <a:ahLst/>
            <a:cxnLst>
              <a:cxn ang="T6">
                <a:pos x="T0" y="T1"/>
              </a:cxn>
              <a:cxn ang="T7">
                <a:pos x="T2" y="T3"/>
              </a:cxn>
              <a:cxn ang="T8">
                <a:pos x="T4" y="T5"/>
              </a:cxn>
            </a:cxnLst>
            <a:rect l="T9" t="T10" r="T11" b="T12"/>
            <a:pathLst>
              <a:path w="30194" h="41393" fill="none" extrusionOk="0">
                <a:moveTo>
                  <a:pt x="30193" y="39609"/>
                </a:moveTo>
                <a:cubicBezTo>
                  <a:pt x="27481" y="40786"/>
                  <a:pt x="24556" y="41392"/>
                  <a:pt x="21600" y="41392"/>
                </a:cubicBezTo>
                <a:cubicBezTo>
                  <a:pt x="9670" y="41393"/>
                  <a:pt x="0" y="31722"/>
                  <a:pt x="0" y="19793"/>
                </a:cubicBezTo>
                <a:cubicBezTo>
                  <a:pt x="0" y="11207"/>
                  <a:pt x="5084" y="3437"/>
                  <a:pt x="12951" y="0"/>
                </a:cubicBezTo>
              </a:path>
              <a:path w="30194" h="41393" stroke="0" extrusionOk="0">
                <a:moveTo>
                  <a:pt x="30193" y="39609"/>
                </a:moveTo>
                <a:cubicBezTo>
                  <a:pt x="27481" y="40786"/>
                  <a:pt x="24556" y="41392"/>
                  <a:pt x="21600" y="41392"/>
                </a:cubicBezTo>
                <a:cubicBezTo>
                  <a:pt x="9670" y="41393"/>
                  <a:pt x="0" y="31722"/>
                  <a:pt x="0" y="19793"/>
                </a:cubicBezTo>
                <a:cubicBezTo>
                  <a:pt x="0" y="11207"/>
                  <a:pt x="5084" y="3437"/>
                  <a:pt x="12951" y="0"/>
                </a:cubicBezTo>
                <a:lnTo>
                  <a:pt x="21600" y="19793"/>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4522" name="Arc 10"/>
          <p:cNvSpPr>
            <a:spLocks/>
          </p:cNvSpPr>
          <p:nvPr/>
        </p:nvSpPr>
        <p:spPr bwMode="auto">
          <a:xfrm rot="190113" flipH="1">
            <a:off x="7543800" y="4648200"/>
            <a:ext cx="1481138" cy="1752600"/>
          </a:xfrm>
          <a:custGeom>
            <a:avLst/>
            <a:gdLst>
              <a:gd name="T0" fmla="*/ 2147483647 w 33884"/>
              <a:gd name="T1" fmla="*/ 2147483647 h 43185"/>
              <a:gd name="T2" fmla="*/ 2147483647 w 33884"/>
              <a:gd name="T3" fmla="*/ 0 h 43185"/>
              <a:gd name="T4" fmla="*/ 2147483647 w 33884"/>
              <a:gd name="T5" fmla="*/ 2147483647 h 43185"/>
              <a:gd name="T6" fmla="*/ 0 60000 65536"/>
              <a:gd name="T7" fmla="*/ 0 60000 65536"/>
              <a:gd name="T8" fmla="*/ 0 60000 65536"/>
              <a:gd name="T9" fmla="*/ 0 w 33884"/>
              <a:gd name="T10" fmla="*/ 0 h 43185"/>
              <a:gd name="T11" fmla="*/ 33884 w 33884"/>
              <a:gd name="T12" fmla="*/ 43185 h 43185"/>
            </a:gdLst>
            <a:ahLst/>
            <a:cxnLst>
              <a:cxn ang="T6">
                <a:pos x="T0" y="T1"/>
              </a:cxn>
              <a:cxn ang="T7">
                <a:pos x="T2" y="T3"/>
              </a:cxn>
              <a:cxn ang="T8">
                <a:pos x="T4" y="T5"/>
              </a:cxn>
            </a:cxnLst>
            <a:rect l="T9" t="T10" r="T11" b="T12"/>
            <a:pathLst>
              <a:path w="33884" h="43185" fill="none" extrusionOk="0">
                <a:moveTo>
                  <a:pt x="33883" y="39351"/>
                </a:moveTo>
                <a:cubicBezTo>
                  <a:pt x="30273" y="41847"/>
                  <a:pt x="25988" y="43184"/>
                  <a:pt x="21600" y="43184"/>
                </a:cubicBezTo>
                <a:cubicBezTo>
                  <a:pt x="9670" y="43185"/>
                  <a:pt x="0" y="33514"/>
                  <a:pt x="0" y="21585"/>
                </a:cubicBezTo>
                <a:cubicBezTo>
                  <a:pt x="0" y="9971"/>
                  <a:pt x="9183" y="436"/>
                  <a:pt x="20789" y="0"/>
                </a:cubicBezTo>
              </a:path>
              <a:path w="33884" h="43185" stroke="0" extrusionOk="0">
                <a:moveTo>
                  <a:pt x="33883" y="39351"/>
                </a:moveTo>
                <a:cubicBezTo>
                  <a:pt x="30273" y="41847"/>
                  <a:pt x="25988" y="43184"/>
                  <a:pt x="21600" y="43184"/>
                </a:cubicBezTo>
                <a:cubicBezTo>
                  <a:pt x="9670" y="43185"/>
                  <a:pt x="0" y="33514"/>
                  <a:pt x="0" y="21585"/>
                </a:cubicBezTo>
                <a:cubicBezTo>
                  <a:pt x="0" y="9971"/>
                  <a:pt x="9183" y="436"/>
                  <a:pt x="20789" y="0"/>
                </a:cubicBezTo>
                <a:lnTo>
                  <a:pt x="21600" y="21585"/>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4523" name="Arc 11"/>
          <p:cNvSpPr>
            <a:spLocks/>
          </p:cNvSpPr>
          <p:nvPr/>
        </p:nvSpPr>
        <p:spPr bwMode="auto">
          <a:xfrm rot="-178800">
            <a:off x="79375" y="1954213"/>
            <a:ext cx="2471738" cy="3905250"/>
          </a:xfrm>
          <a:custGeom>
            <a:avLst/>
            <a:gdLst>
              <a:gd name="T0" fmla="*/ 2147483647 w 25602"/>
              <a:gd name="T1" fmla="*/ 2147483647 h 37460"/>
              <a:gd name="T2" fmla="*/ 2147483647 w 25602"/>
              <a:gd name="T3" fmla="*/ 0 h 37460"/>
              <a:gd name="T4" fmla="*/ 2147483647 w 25602"/>
              <a:gd name="T5" fmla="*/ 2147483647 h 37460"/>
              <a:gd name="T6" fmla="*/ 0 60000 65536"/>
              <a:gd name="T7" fmla="*/ 0 60000 65536"/>
              <a:gd name="T8" fmla="*/ 0 60000 65536"/>
              <a:gd name="T9" fmla="*/ 0 w 25602"/>
              <a:gd name="T10" fmla="*/ 0 h 37460"/>
              <a:gd name="T11" fmla="*/ 25602 w 25602"/>
              <a:gd name="T12" fmla="*/ 37460 h 37460"/>
            </a:gdLst>
            <a:ahLst/>
            <a:cxnLst>
              <a:cxn ang="T6">
                <a:pos x="T0" y="T1"/>
              </a:cxn>
              <a:cxn ang="T7">
                <a:pos x="T2" y="T3"/>
              </a:cxn>
              <a:cxn ang="T8">
                <a:pos x="T4" y="T5"/>
              </a:cxn>
            </a:cxnLst>
            <a:rect l="T9" t="T10" r="T11" b="T12"/>
            <a:pathLst>
              <a:path w="25602" h="37460" fill="none" extrusionOk="0">
                <a:moveTo>
                  <a:pt x="25602" y="37086"/>
                </a:moveTo>
                <a:cubicBezTo>
                  <a:pt x="24282" y="37334"/>
                  <a:pt x="22942" y="37459"/>
                  <a:pt x="21600" y="37459"/>
                </a:cubicBezTo>
                <a:cubicBezTo>
                  <a:pt x="9670" y="37460"/>
                  <a:pt x="0" y="27789"/>
                  <a:pt x="0" y="15860"/>
                </a:cubicBezTo>
                <a:cubicBezTo>
                  <a:pt x="0" y="9837"/>
                  <a:pt x="2514" y="4088"/>
                  <a:pt x="6936" y="-1"/>
                </a:cubicBezTo>
              </a:path>
              <a:path w="25602" h="37460" stroke="0" extrusionOk="0">
                <a:moveTo>
                  <a:pt x="25602" y="37086"/>
                </a:moveTo>
                <a:cubicBezTo>
                  <a:pt x="24282" y="37334"/>
                  <a:pt x="22942" y="37459"/>
                  <a:pt x="21600" y="37459"/>
                </a:cubicBezTo>
                <a:cubicBezTo>
                  <a:pt x="9670" y="37460"/>
                  <a:pt x="0" y="27789"/>
                  <a:pt x="0" y="15860"/>
                </a:cubicBezTo>
                <a:cubicBezTo>
                  <a:pt x="0" y="9837"/>
                  <a:pt x="2514" y="4088"/>
                  <a:pt x="6936" y="-1"/>
                </a:cubicBezTo>
                <a:lnTo>
                  <a:pt x="21600" y="15860"/>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4524" name="Text Box 12"/>
          <p:cNvSpPr txBox="1">
            <a:spLocks noChangeArrowheads="1"/>
          </p:cNvSpPr>
          <p:nvPr/>
        </p:nvSpPr>
        <p:spPr bwMode="auto">
          <a:xfrm>
            <a:off x="2632075" y="5694363"/>
            <a:ext cx="4848225" cy="339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Summary LSA from the MPLS VPN Backbone</a:t>
            </a:r>
          </a:p>
        </p:txBody>
      </p:sp>
      <p:sp>
        <p:nvSpPr>
          <p:cNvPr id="64525" name="Oval 13"/>
          <p:cNvSpPr>
            <a:spLocks noChangeArrowheads="1"/>
          </p:cNvSpPr>
          <p:nvPr/>
        </p:nvSpPr>
        <p:spPr bwMode="auto">
          <a:xfrm>
            <a:off x="7162800" y="1655763"/>
            <a:ext cx="15494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4526" name="Oval 14"/>
          <p:cNvSpPr>
            <a:spLocks noChangeArrowheads="1"/>
          </p:cNvSpPr>
          <p:nvPr/>
        </p:nvSpPr>
        <p:spPr bwMode="auto">
          <a:xfrm>
            <a:off x="7216775" y="2025650"/>
            <a:ext cx="15494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4527" name="Arc 15"/>
          <p:cNvSpPr>
            <a:spLocks/>
          </p:cNvSpPr>
          <p:nvPr/>
        </p:nvSpPr>
        <p:spPr bwMode="auto">
          <a:xfrm rot="-346198">
            <a:off x="8032750" y="1878013"/>
            <a:ext cx="1031875" cy="3681412"/>
          </a:xfrm>
          <a:custGeom>
            <a:avLst/>
            <a:gdLst>
              <a:gd name="T0" fmla="*/ 2147483647 w 22188"/>
              <a:gd name="T1" fmla="*/ 0 h 39193"/>
              <a:gd name="T2" fmla="*/ 0 w 22188"/>
              <a:gd name="T3" fmla="*/ 2147483647 h 39193"/>
              <a:gd name="T4" fmla="*/ 2147483647 w 22188"/>
              <a:gd name="T5" fmla="*/ 2147483647 h 39193"/>
              <a:gd name="T6" fmla="*/ 0 60000 65536"/>
              <a:gd name="T7" fmla="*/ 0 60000 65536"/>
              <a:gd name="T8" fmla="*/ 0 60000 65536"/>
              <a:gd name="T9" fmla="*/ 0 w 22188"/>
              <a:gd name="T10" fmla="*/ 0 h 39193"/>
              <a:gd name="T11" fmla="*/ 22188 w 22188"/>
              <a:gd name="T12" fmla="*/ 39193 h 39193"/>
            </a:gdLst>
            <a:ahLst/>
            <a:cxnLst>
              <a:cxn ang="T6">
                <a:pos x="T0" y="T1"/>
              </a:cxn>
              <a:cxn ang="T7">
                <a:pos x="T2" y="T3"/>
              </a:cxn>
              <a:cxn ang="T8">
                <a:pos x="T4" y="T5"/>
              </a:cxn>
            </a:cxnLst>
            <a:rect l="T9" t="T10" r="T11" b="T12"/>
            <a:pathLst>
              <a:path w="22188" h="39193" fill="none" extrusionOk="0">
                <a:moveTo>
                  <a:pt x="13119" y="0"/>
                </a:moveTo>
                <a:cubicBezTo>
                  <a:pt x="18809" y="4053"/>
                  <a:pt x="22188" y="10607"/>
                  <a:pt x="22188" y="17593"/>
                </a:cubicBezTo>
                <a:cubicBezTo>
                  <a:pt x="22188" y="29522"/>
                  <a:pt x="12517" y="39193"/>
                  <a:pt x="588" y="39193"/>
                </a:cubicBezTo>
                <a:cubicBezTo>
                  <a:pt x="391" y="39192"/>
                  <a:pt x="195" y="39190"/>
                  <a:pt x="0" y="39184"/>
                </a:cubicBezTo>
              </a:path>
              <a:path w="22188" h="39193" stroke="0" extrusionOk="0">
                <a:moveTo>
                  <a:pt x="13119" y="0"/>
                </a:moveTo>
                <a:cubicBezTo>
                  <a:pt x="18809" y="4053"/>
                  <a:pt x="22188" y="10607"/>
                  <a:pt x="22188" y="17593"/>
                </a:cubicBezTo>
                <a:cubicBezTo>
                  <a:pt x="22188" y="29522"/>
                  <a:pt x="12517" y="39193"/>
                  <a:pt x="588" y="39193"/>
                </a:cubicBezTo>
                <a:cubicBezTo>
                  <a:pt x="391" y="39192"/>
                  <a:pt x="195" y="39190"/>
                  <a:pt x="0" y="39184"/>
                </a:cubicBezTo>
                <a:lnTo>
                  <a:pt x="588" y="17593"/>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4528" name="Line 16"/>
          <p:cNvSpPr>
            <a:spLocks noChangeShapeType="1"/>
          </p:cNvSpPr>
          <p:nvPr/>
        </p:nvSpPr>
        <p:spPr bwMode="auto">
          <a:xfrm flipV="1">
            <a:off x="8177213" y="1919288"/>
            <a:ext cx="304800" cy="762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Tree>
    <p:extLst>
      <p:ext uri="{BB962C8B-B14F-4D97-AF65-F5344CB8AC3E}">
        <p14:creationId xmlns:p14="http://schemas.microsoft.com/office/powerpoint/2010/main" val="17641573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2"/>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Customer Sites Are in Different Areas</a:t>
            </a:r>
          </a:p>
        </p:txBody>
      </p:sp>
      <p:sp>
        <p:nvSpPr>
          <p:cNvPr id="65539" name="Content Placeholder 36"/>
          <p:cNvSpPr>
            <a:spLocks noGrp="1"/>
          </p:cNvSpPr>
          <p:nvPr>
            <p:ph idx="1"/>
          </p:nvPr>
        </p:nvSpPr>
        <p:spPr>
          <a:xfrm>
            <a:off x="793750" y="4595813"/>
            <a:ext cx="7435850" cy="1004887"/>
          </a:xfrm>
        </p:spPr>
        <p:txBody>
          <a:bodyPr/>
          <a:lstStyle/>
          <a:p>
            <a:r>
              <a:rPr lang="en-US">
                <a:ea typeface="ＭＳ Ｐゴシック" pitchFamily="34" charset="-128"/>
              </a:rPr>
              <a:t>Customer Sites are in different areas</a:t>
            </a:r>
          </a:p>
          <a:p>
            <a:r>
              <a:rPr lang="en-US">
                <a:ea typeface="ＭＳ Ｐゴシック" pitchFamily="34" charset="-128"/>
              </a:rPr>
              <a:t>MPLS-VPN backbone is a Super Backbone</a:t>
            </a:r>
          </a:p>
          <a:p>
            <a:endParaRPr lang="en-US">
              <a:ea typeface="ＭＳ Ｐゴシック" pitchFamily="34" charset="-128"/>
            </a:endParaRPr>
          </a:p>
        </p:txBody>
      </p:sp>
      <p:grpSp>
        <p:nvGrpSpPr>
          <p:cNvPr id="65540" name="Group 77"/>
          <p:cNvGrpSpPr>
            <a:grpSpLocks/>
          </p:cNvGrpSpPr>
          <p:nvPr/>
        </p:nvGrpSpPr>
        <p:grpSpPr bwMode="auto">
          <a:xfrm>
            <a:off x="1257300" y="1363663"/>
            <a:ext cx="6629400" cy="2928937"/>
            <a:chOff x="792" y="859"/>
            <a:chExt cx="4176" cy="1845"/>
          </a:xfrm>
        </p:grpSpPr>
        <p:sp>
          <p:nvSpPr>
            <p:cNvPr id="65541" name="Oval 45"/>
            <p:cNvSpPr>
              <a:spLocks noChangeArrowheads="1"/>
            </p:cNvSpPr>
            <p:nvPr/>
          </p:nvSpPr>
          <p:spPr bwMode="auto">
            <a:xfrm>
              <a:off x="936" y="859"/>
              <a:ext cx="3936" cy="937"/>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65542" name="Line 46"/>
            <p:cNvSpPr>
              <a:spLocks noChangeShapeType="1"/>
            </p:cNvSpPr>
            <p:nvPr/>
          </p:nvSpPr>
          <p:spPr bwMode="auto">
            <a:xfrm flipV="1">
              <a:off x="1368" y="1509"/>
              <a:ext cx="0" cy="74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5543" name="Line 47"/>
            <p:cNvSpPr>
              <a:spLocks noChangeShapeType="1"/>
            </p:cNvSpPr>
            <p:nvPr/>
          </p:nvSpPr>
          <p:spPr bwMode="auto">
            <a:xfrm flipV="1">
              <a:off x="2952" y="1509"/>
              <a:ext cx="0" cy="77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5544" name="Line 48"/>
            <p:cNvSpPr>
              <a:spLocks noChangeShapeType="1"/>
            </p:cNvSpPr>
            <p:nvPr/>
          </p:nvSpPr>
          <p:spPr bwMode="auto">
            <a:xfrm flipH="1" flipV="1">
              <a:off x="4536" y="1476"/>
              <a:ext cx="0" cy="74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5545" name="Oval 49"/>
            <p:cNvSpPr>
              <a:spLocks noChangeArrowheads="1"/>
            </p:cNvSpPr>
            <p:nvPr/>
          </p:nvSpPr>
          <p:spPr bwMode="auto">
            <a:xfrm>
              <a:off x="792" y="2058"/>
              <a:ext cx="1008" cy="646"/>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65546"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 y="1190"/>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Text Box 51"/>
            <p:cNvSpPr txBox="1">
              <a:spLocks noChangeArrowheads="1"/>
            </p:cNvSpPr>
            <p:nvPr/>
          </p:nvSpPr>
          <p:spPr bwMode="auto">
            <a:xfrm>
              <a:off x="1371" y="1374"/>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65548"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 y="1190"/>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Text Box 53"/>
            <p:cNvSpPr txBox="1">
              <a:spLocks noChangeArrowheads="1"/>
            </p:cNvSpPr>
            <p:nvPr/>
          </p:nvSpPr>
          <p:spPr bwMode="auto">
            <a:xfrm>
              <a:off x="2763" y="1374"/>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65550"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 y="1178"/>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1" name="Text Box 55"/>
            <p:cNvSpPr txBox="1">
              <a:spLocks noChangeArrowheads="1"/>
            </p:cNvSpPr>
            <p:nvPr/>
          </p:nvSpPr>
          <p:spPr bwMode="auto">
            <a:xfrm>
              <a:off x="4203" y="1362"/>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65552"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 y="2180"/>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3" name="Text Box 57"/>
            <p:cNvSpPr txBox="1">
              <a:spLocks noChangeArrowheads="1"/>
            </p:cNvSpPr>
            <p:nvPr/>
          </p:nvSpPr>
          <p:spPr bwMode="auto">
            <a:xfrm>
              <a:off x="1131" y="2363"/>
              <a:ext cx="32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65554"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 y="2180"/>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5" name="Text Box 59"/>
            <p:cNvSpPr txBox="1">
              <a:spLocks noChangeArrowheads="1"/>
            </p:cNvSpPr>
            <p:nvPr/>
          </p:nvSpPr>
          <p:spPr bwMode="auto">
            <a:xfrm>
              <a:off x="2811" y="2364"/>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pic>
          <p:nvPicPr>
            <p:cNvPr id="65556"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 y="2115"/>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7" name="Text Box 61"/>
            <p:cNvSpPr txBox="1">
              <a:spLocks noChangeArrowheads="1"/>
            </p:cNvSpPr>
            <p:nvPr/>
          </p:nvSpPr>
          <p:spPr bwMode="auto">
            <a:xfrm>
              <a:off x="4251" y="2299"/>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65558" name="Arc 62"/>
            <p:cNvSpPr>
              <a:spLocks/>
            </p:cNvSpPr>
            <p:nvPr/>
          </p:nvSpPr>
          <p:spPr bwMode="auto">
            <a:xfrm rot="5823516" flipV="1">
              <a:off x="1612" y="975"/>
              <a:ext cx="1118" cy="1664"/>
            </a:xfrm>
            <a:custGeom>
              <a:avLst/>
              <a:gdLst>
                <a:gd name="T0" fmla="*/ 0 w 21600"/>
                <a:gd name="T1" fmla="*/ 0 h 43003"/>
                <a:gd name="T2" fmla="*/ 0 w 21600"/>
                <a:gd name="T3" fmla="*/ 0 h 43003"/>
                <a:gd name="T4" fmla="*/ 0 w 21600"/>
                <a:gd name="T5" fmla="*/ 0 h 43003"/>
                <a:gd name="T6" fmla="*/ 0 60000 65536"/>
                <a:gd name="T7" fmla="*/ 0 60000 65536"/>
                <a:gd name="T8" fmla="*/ 0 60000 65536"/>
                <a:gd name="T9" fmla="*/ 0 w 21600"/>
                <a:gd name="T10" fmla="*/ 0 h 43003"/>
                <a:gd name="T11" fmla="*/ 21600 w 21600"/>
                <a:gd name="T12" fmla="*/ 43003 h 43003"/>
              </a:gdLst>
              <a:ahLst/>
              <a:cxnLst>
                <a:cxn ang="T6">
                  <a:pos x="T0" y="T1"/>
                </a:cxn>
                <a:cxn ang="T7">
                  <a:pos x="T2" y="T3"/>
                </a:cxn>
                <a:cxn ang="T8">
                  <a:pos x="T4" y="T5"/>
                </a:cxn>
              </a:cxnLst>
              <a:rect l="T9" t="T10" r="T11" b="T12"/>
              <a:pathLst>
                <a:path w="21600" h="43003" fill="none" extrusionOk="0">
                  <a:moveTo>
                    <a:pt x="18702" y="43002"/>
                  </a:moveTo>
                  <a:cubicBezTo>
                    <a:pt x="7990" y="41552"/>
                    <a:pt x="0" y="32407"/>
                    <a:pt x="0" y="21598"/>
                  </a:cubicBezTo>
                  <a:cubicBezTo>
                    <a:pt x="0" y="9787"/>
                    <a:pt x="9486" y="166"/>
                    <a:pt x="21296" y="0"/>
                  </a:cubicBezTo>
                </a:path>
                <a:path w="21600" h="43003" stroke="0" extrusionOk="0">
                  <a:moveTo>
                    <a:pt x="18702" y="43002"/>
                  </a:moveTo>
                  <a:cubicBezTo>
                    <a:pt x="7990" y="41552"/>
                    <a:pt x="0" y="32407"/>
                    <a:pt x="0" y="21598"/>
                  </a:cubicBezTo>
                  <a:cubicBezTo>
                    <a:pt x="0" y="9787"/>
                    <a:pt x="9486" y="166"/>
                    <a:pt x="21296" y="0"/>
                  </a:cubicBezTo>
                  <a:lnTo>
                    <a:pt x="21600" y="21598"/>
                  </a:lnTo>
                  <a:close/>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5559" name="Arc 63"/>
            <p:cNvSpPr>
              <a:spLocks/>
            </p:cNvSpPr>
            <p:nvPr/>
          </p:nvSpPr>
          <p:spPr bwMode="auto">
            <a:xfrm rot="5823516" flipV="1">
              <a:off x="2294" y="431"/>
              <a:ext cx="1119" cy="3068"/>
            </a:xfrm>
            <a:custGeom>
              <a:avLst/>
              <a:gdLst>
                <a:gd name="T0" fmla="*/ 0 w 21600"/>
                <a:gd name="T1" fmla="*/ 0 h 41393"/>
                <a:gd name="T2" fmla="*/ 0 w 21600"/>
                <a:gd name="T3" fmla="*/ 0 h 41393"/>
                <a:gd name="T4" fmla="*/ 0 w 21600"/>
                <a:gd name="T5" fmla="*/ 0 h 41393"/>
                <a:gd name="T6" fmla="*/ 0 60000 65536"/>
                <a:gd name="T7" fmla="*/ 0 60000 65536"/>
                <a:gd name="T8" fmla="*/ 0 60000 65536"/>
                <a:gd name="T9" fmla="*/ 0 w 21600"/>
                <a:gd name="T10" fmla="*/ 0 h 41393"/>
                <a:gd name="T11" fmla="*/ 21600 w 21600"/>
                <a:gd name="T12" fmla="*/ 41393 h 41393"/>
              </a:gdLst>
              <a:ahLst/>
              <a:cxnLst>
                <a:cxn ang="T6">
                  <a:pos x="T0" y="T1"/>
                </a:cxn>
                <a:cxn ang="T7">
                  <a:pos x="T2" y="T3"/>
                </a:cxn>
                <a:cxn ang="T8">
                  <a:pos x="T4" y="T5"/>
                </a:cxn>
              </a:cxnLst>
              <a:rect l="T9" t="T10" r="T11" b="T12"/>
              <a:pathLst>
                <a:path w="21600" h="41393" fill="none" extrusionOk="0">
                  <a:moveTo>
                    <a:pt x="13092" y="41393"/>
                  </a:moveTo>
                  <a:cubicBezTo>
                    <a:pt x="5150" y="37989"/>
                    <a:pt x="0" y="30180"/>
                    <a:pt x="0" y="21539"/>
                  </a:cubicBezTo>
                  <a:cubicBezTo>
                    <a:pt x="0" y="10236"/>
                    <a:pt x="8713" y="845"/>
                    <a:pt x="19983" y="-1"/>
                  </a:cubicBezTo>
                </a:path>
                <a:path w="21600" h="41393" stroke="0" extrusionOk="0">
                  <a:moveTo>
                    <a:pt x="13092" y="41393"/>
                  </a:moveTo>
                  <a:cubicBezTo>
                    <a:pt x="5150" y="37989"/>
                    <a:pt x="0" y="30180"/>
                    <a:pt x="0" y="21539"/>
                  </a:cubicBezTo>
                  <a:cubicBezTo>
                    <a:pt x="0" y="10236"/>
                    <a:pt x="8713" y="845"/>
                    <a:pt x="19983" y="-1"/>
                  </a:cubicBezTo>
                  <a:lnTo>
                    <a:pt x="21600" y="21539"/>
                  </a:lnTo>
                  <a:close/>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5560" name="Arc 64"/>
            <p:cNvSpPr>
              <a:spLocks/>
            </p:cNvSpPr>
            <p:nvPr/>
          </p:nvSpPr>
          <p:spPr bwMode="auto">
            <a:xfrm rot="5823516" flipV="1">
              <a:off x="1700" y="1042"/>
              <a:ext cx="1119" cy="1652"/>
            </a:xfrm>
            <a:custGeom>
              <a:avLst/>
              <a:gdLst>
                <a:gd name="T0" fmla="*/ 0 w 21600"/>
                <a:gd name="T1" fmla="*/ 0 h 42701"/>
                <a:gd name="T2" fmla="*/ 0 w 21600"/>
                <a:gd name="T3" fmla="*/ 0 h 42701"/>
                <a:gd name="T4" fmla="*/ 0 w 21600"/>
                <a:gd name="T5" fmla="*/ 0 h 42701"/>
                <a:gd name="T6" fmla="*/ 0 60000 65536"/>
                <a:gd name="T7" fmla="*/ 0 60000 65536"/>
                <a:gd name="T8" fmla="*/ 0 60000 65536"/>
                <a:gd name="T9" fmla="*/ 0 w 21600"/>
                <a:gd name="T10" fmla="*/ 0 h 42701"/>
                <a:gd name="T11" fmla="*/ 21600 w 21600"/>
                <a:gd name="T12" fmla="*/ 42701 h 42701"/>
              </a:gdLst>
              <a:ahLst/>
              <a:cxnLst>
                <a:cxn ang="T6">
                  <a:pos x="T0" y="T1"/>
                </a:cxn>
                <a:cxn ang="T7">
                  <a:pos x="T2" y="T3"/>
                </a:cxn>
                <a:cxn ang="T8">
                  <a:pos x="T4" y="T5"/>
                </a:cxn>
              </a:cxnLst>
              <a:rect l="T9" t="T10" r="T11" b="T12"/>
              <a:pathLst>
                <a:path w="21600" h="42701" fill="none" extrusionOk="0">
                  <a:moveTo>
                    <a:pt x="17229" y="42701"/>
                  </a:moveTo>
                  <a:cubicBezTo>
                    <a:pt x="7196" y="40628"/>
                    <a:pt x="0" y="31792"/>
                    <a:pt x="0" y="21548"/>
                  </a:cubicBezTo>
                  <a:cubicBezTo>
                    <a:pt x="0" y="10200"/>
                    <a:pt x="8780" y="787"/>
                    <a:pt x="20101" y="0"/>
                  </a:cubicBezTo>
                </a:path>
                <a:path w="21600" h="42701" stroke="0" extrusionOk="0">
                  <a:moveTo>
                    <a:pt x="17229" y="42701"/>
                  </a:moveTo>
                  <a:cubicBezTo>
                    <a:pt x="7196" y="40628"/>
                    <a:pt x="0" y="31792"/>
                    <a:pt x="0" y="21548"/>
                  </a:cubicBezTo>
                  <a:cubicBezTo>
                    <a:pt x="0" y="10200"/>
                    <a:pt x="8780" y="787"/>
                    <a:pt x="20101" y="0"/>
                  </a:cubicBezTo>
                  <a:lnTo>
                    <a:pt x="21600" y="21548"/>
                  </a:lnTo>
                  <a:close/>
                </a:path>
              </a:pathLst>
            </a:custGeom>
            <a:noFill/>
            <a:ln w="28575">
              <a:solidFill>
                <a:srgbClr val="FC893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5561" name="Arc 65"/>
            <p:cNvSpPr>
              <a:spLocks/>
            </p:cNvSpPr>
            <p:nvPr/>
          </p:nvSpPr>
          <p:spPr bwMode="auto">
            <a:xfrm rot="5823516" flipV="1">
              <a:off x="3298" y="1074"/>
              <a:ext cx="1131" cy="1538"/>
            </a:xfrm>
            <a:custGeom>
              <a:avLst/>
              <a:gdLst>
                <a:gd name="T0" fmla="*/ 0 w 21840"/>
                <a:gd name="T1" fmla="*/ 0 h 42753"/>
                <a:gd name="T2" fmla="*/ 0 w 21840"/>
                <a:gd name="T3" fmla="*/ 0 h 42753"/>
                <a:gd name="T4" fmla="*/ 0 w 21840"/>
                <a:gd name="T5" fmla="*/ 0 h 42753"/>
                <a:gd name="T6" fmla="*/ 0 60000 65536"/>
                <a:gd name="T7" fmla="*/ 0 60000 65536"/>
                <a:gd name="T8" fmla="*/ 0 60000 65536"/>
                <a:gd name="T9" fmla="*/ 0 w 21840"/>
                <a:gd name="T10" fmla="*/ 0 h 42753"/>
                <a:gd name="T11" fmla="*/ 21840 w 21840"/>
                <a:gd name="T12" fmla="*/ 42753 h 42753"/>
              </a:gdLst>
              <a:ahLst/>
              <a:cxnLst>
                <a:cxn ang="T6">
                  <a:pos x="T0" y="T1"/>
                </a:cxn>
                <a:cxn ang="T7">
                  <a:pos x="T2" y="T3"/>
                </a:cxn>
                <a:cxn ang="T8">
                  <a:pos x="T4" y="T5"/>
                </a:cxn>
              </a:cxnLst>
              <a:rect l="T9" t="T10" r="T11" b="T12"/>
              <a:pathLst>
                <a:path w="21840" h="42753" fill="none" extrusionOk="0">
                  <a:moveTo>
                    <a:pt x="17229" y="42753"/>
                  </a:moveTo>
                  <a:cubicBezTo>
                    <a:pt x="7196" y="40680"/>
                    <a:pt x="0" y="31844"/>
                    <a:pt x="0" y="21600"/>
                  </a:cubicBezTo>
                  <a:cubicBezTo>
                    <a:pt x="0" y="9670"/>
                    <a:pt x="9670" y="0"/>
                    <a:pt x="21600" y="0"/>
                  </a:cubicBezTo>
                  <a:cubicBezTo>
                    <a:pt x="21680" y="0"/>
                    <a:pt x="21760" y="0"/>
                    <a:pt x="21839" y="1"/>
                  </a:cubicBezTo>
                </a:path>
                <a:path w="21840" h="42753" stroke="0" extrusionOk="0">
                  <a:moveTo>
                    <a:pt x="17229" y="42753"/>
                  </a:moveTo>
                  <a:cubicBezTo>
                    <a:pt x="7196" y="40680"/>
                    <a:pt x="0" y="31844"/>
                    <a:pt x="0" y="21600"/>
                  </a:cubicBezTo>
                  <a:cubicBezTo>
                    <a:pt x="0" y="9670"/>
                    <a:pt x="9670" y="0"/>
                    <a:pt x="21600" y="0"/>
                  </a:cubicBezTo>
                  <a:cubicBezTo>
                    <a:pt x="21680" y="0"/>
                    <a:pt x="21760" y="0"/>
                    <a:pt x="21839" y="1"/>
                  </a:cubicBezTo>
                  <a:lnTo>
                    <a:pt x="21600" y="21600"/>
                  </a:lnTo>
                  <a:close/>
                </a:path>
              </a:pathLst>
            </a:custGeom>
            <a:noFill/>
            <a:ln w="28575">
              <a:solidFill>
                <a:srgbClr val="FC893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5562" name="Arc 66"/>
            <p:cNvSpPr>
              <a:spLocks/>
            </p:cNvSpPr>
            <p:nvPr/>
          </p:nvSpPr>
          <p:spPr bwMode="auto">
            <a:xfrm rot="5823516" flipV="1">
              <a:off x="3232" y="1082"/>
              <a:ext cx="1118" cy="1463"/>
            </a:xfrm>
            <a:custGeom>
              <a:avLst/>
              <a:gdLst>
                <a:gd name="T0" fmla="*/ 0 w 21600"/>
                <a:gd name="T1" fmla="*/ 0 h 42707"/>
                <a:gd name="T2" fmla="*/ 0 w 21600"/>
                <a:gd name="T3" fmla="*/ 0 h 42707"/>
                <a:gd name="T4" fmla="*/ 0 w 21600"/>
                <a:gd name="T5" fmla="*/ 0 h 42707"/>
                <a:gd name="T6" fmla="*/ 0 60000 65536"/>
                <a:gd name="T7" fmla="*/ 0 60000 65536"/>
                <a:gd name="T8" fmla="*/ 0 60000 65536"/>
                <a:gd name="T9" fmla="*/ 0 w 21600"/>
                <a:gd name="T10" fmla="*/ 0 h 42707"/>
                <a:gd name="T11" fmla="*/ 21600 w 21600"/>
                <a:gd name="T12" fmla="*/ 42707 h 42707"/>
              </a:gdLst>
              <a:ahLst/>
              <a:cxnLst>
                <a:cxn ang="T6">
                  <a:pos x="T0" y="T1"/>
                </a:cxn>
                <a:cxn ang="T7">
                  <a:pos x="T2" y="T3"/>
                </a:cxn>
                <a:cxn ang="T8">
                  <a:pos x="T4" y="T5"/>
                </a:cxn>
              </a:cxnLst>
              <a:rect l="T9" t="T10" r="T11" b="T12"/>
              <a:pathLst>
                <a:path w="21600" h="42707" fill="none" extrusionOk="0">
                  <a:moveTo>
                    <a:pt x="17016" y="42706"/>
                  </a:moveTo>
                  <a:cubicBezTo>
                    <a:pt x="7084" y="40550"/>
                    <a:pt x="0" y="31761"/>
                    <a:pt x="0" y="21599"/>
                  </a:cubicBezTo>
                  <a:cubicBezTo>
                    <a:pt x="0" y="9732"/>
                    <a:pt x="9572" y="88"/>
                    <a:pt x="21437" y="-1"/>
                  </a:cubicBezTo>
                </a:path>
                <a:path w="21600" h="42707" stroke="0" extrusionOk="0">
                  <a:moveTo>
                    <a:pt x="17016" y="42706"/>
                  </a:moveTo>
                  <a:cubicBezTo>
                    <a:pt x="7084" y="40550"/>
                    <a:pt x="0" y="31761"/>
                    <a:pt x="0" y="21599"/>
                  </a:cubicBezTo>
                  <a:cubicBezTo>
                    <a:pt x="0" y="9732"/>
                    <a:pt x="9572" y="88"/>
                    <a:pt x="21437" y="-1"/>
                  </a:cubicBezTo>
                  <a:lnTo>
                    <a:pt x="21600" y="21599"/>
                  </a:lnTo>
                  <a:close/>
                </a:path>
              </a:pathLst>
            </a:custGeom>
            <a:noFill/>
            <a:ln w="28575">
              <a:solidFill>
                <a:srgbClr val="7E7E86"/>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5563" name="Arc 67"/>
            <p:cNvSpPr>
              <a:spLocks/>
            </p:cNvSpPr>
            <p:nvPr/>
          </p:nvSpPr>
          <p:spPr bwMode="auto">
            <a:xfrm rot="5823516" flipV="1">
              <a:off x="2453" y="333"/>
              <a:ext cx="1178" cy="2958"/>
            </a:xfrm>
            <a:custGeom>
              <a:avLst/>
              <a:gdLst>
                <a:gd name="T0" fmla="*/ 0 w 22748"/>
                <a:gd name="T1" fmla="*/ 0 h 42636"/>
                <a:gd name="T2" fmla="*/ 0 w 22748"/>
                <a:gd name="T3" fmla="*/ 0 h 42636"/>
                <a:gd name="T4" fmla="*/ 0 w 22748"/>
                <a:gd name="T5" fmla="*/ 0 h 42636"/>
                <a:gd name="T6" fmla="*/ 0 60000 65536"/>
                <a:gd name="T7" fmla="*/ 0 60000 65536"/>
                <a:gd name="T8" fmla="*/ 0 60000 65536"/>
                <a:gd name="T9" fmla="*/ 0 w 22748"/>
                <a:gd name="T10" fmla="*/ 0 h 42636"/>
                <a:gd name="T11" fmla="*/ 22748 w 22748"/>
                <a:gd name="T12" fmla="*/ 42636 h 42636"/>
              </a:gdLst>
              <a:ahLst/>
              <a:cxnLst>
                <a:cxn ang="T6">
                  <a:pos x="T0" y="T1"/>
                </a:cxn>
                <a:cxn ang="T7">
                  <a:pos x="T2" y="T3"/>
                </a:cxn>
                <a:cxn ang="T8">
                  <a:pos x="T4" y="T5"/>
                </a:cxn>
              </a:cxnLst>
              <a:rect l="T9" t="T10" r="T11" b="T12"/>
              <a:pathLst>
                <a:path w="22748" h="42636" fill="none" extrusionOk="0">
                  <a:moveTo>
                    <a:pt x="16696" y="42636"/>
                  </a:moveTo>
                  <a:cubicBezTo>
                    <a:pt x="6918" y="40357"/>
                    <a:pt x="0" y="31640"/>
                    <a:pt x="0" y="21600"/>
                  </a:cubicBezTo>
                  <a:cubicBezTo>
                    <a:pt x="0" y="9670"/>
                    <a:pt x="9670" y="0"/>
                    <a:pt x="21600" y="0"/>
                  </a:cubicBezTo>
                  <a:cubicBezTo>
                    <a:pt x="21982" y="0"/>
                    <a:pt x="22365" y="10"/>
                    <a:pt x="22748" y="30"/>
                  </a:cubicBezTo>
                </a:path>
                <a:path w="22748" h="42636" stroke="0" extrusionOk="0">
                  <a:moveTo>
                    <a:pt x="16696" y="42636"/>
                  </a:moveTo>
                  <a:cubicBezTo>
                    <a:pt x="6918" y="40357"/>
                    <a:pt x="0" y="31640"/>
                    <a:pt x="0" y="21600"/>
                  </a:cubicBezTo>
                  <a:cubicBezTo>
                    <a:pt x="0" y="9670"/>
                    <a:pt x="9670" y="0"/>
                    <a:pt x="21600" y="0"/>
                  </a:cubicBezTo>
                  <a:cubicBezTo>
                    <a:pt x="21982" y="0"/>
                    <a:pt x="22365" y="10"/>
                    <a:pt x="22748" y="30"/>
                  </a:cubicBezTo>
                  <a:lnTo>
                    <a:pt x="21600" y="21600"/>
                  </a:lnTo>
                  <a:close/>
                </a:path>
              </a:pathLst>
            </a:custGeom>
            <a:noFill/>
            <a:ln w="28575">
              <a:solidFill>
                <a:srgbClr val="7E7E86"/>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5564" name="Text Box 68"/>
            <p:cNvSpPr txBox="1">
              <a:spLocks noChangeArrowheads="1"/>
            </p:cNvSpPr>
            <p:nvPr/>
          </p:nvSpPr>
          <p:spPr bwMode="auto">
            <a:xfrm>
              <a:off x="2424" y="868"/>
              <a:ext cx="1104"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65565" name="Oval 69"/>
            <p:cNvSpPr>
              <a:spLocks noChangeArrowheads="1"/>
            </p:cNvSpPr>
            <p:nvPr/>
          </p:nvSpPr>
          <p:spPr bwMode="auto">
            <a:xfrm>
              <a:off x="2472" y="2058"/>
              <a:ext cx="1008" cy="646"/>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5566" name="Oval 70"/>
            <p:cNvSpPr>
              <a:spLocks noChangeArrowheads="1"/>
            </p:cNvSpPr>
            <p:nvPr/>
          </p:nvSpPr>
          <p:spPr bwMode="auto">
            <a:xfrm>
              <a:off x="3960" y="2026"/>
              <a:ext cx="1008" cy="646"/>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5567" name="Text Box 71"/>
            <p:cNvSpPr txBox="1">
              <a:spLocks noChangeArrowheads="1"/>
            </p:cNvSpPr>
            <p:nvPr/>
          </p:nvSpPr>
          <p:spPr bwMode="auto">
            <a:xfrm>
              <a:off x="4263" y="2475"/>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3</a:t>
              </a:r>
            </a:p>
          </p:txBody>
        </p:sp>
        <p:sp>
          <p:nvSpPr>
            <p:cNvPr id="65568" name="Text Box 72"/>
            <p:cNvSpPr txBox="1">
              <a:spLocks noChangeArrowheads="1"/>
            </p:cNvSpPr>
            <p:nvPr/>
          </p:nvSpPr>
          <p:spPr bwMode="auto">
            <a:xfrm>
              <a:off x="2775" y="2521"/>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2</a:t>
              </a:r>
            </a:p>
          </p:txBody>
        </p:sp>
        <p:sp>
          <p:nvSpPr>
            <p:cNvPr id="65569" name="Text Box 73"/>
            <p:cNvSpPr txBox="1">
              <a:spLocks noChangeArrowheads="1"/>
            </p:cNvSpPr>
            <p:nvPr/>
          </p:nvSpPr>
          <p:spPr bwMode="auto">
            <a:xfrm>
              <a:off x="1095" y="2521"/>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1</a:t>
              </a:r>
            </a:p>
          </p:txBody>
        </p:sp>
        <p:sp>
          <p:nvSpPr>
            <p:cNvPr id="65570" name="Text Box 74"/>
            <p:cNvSpPr txBox="1">
              <a:spLocks noChangeArrowheads="1"/>
            </p:cNvSpPr>
            <p:nvPr/>
          </p:nvSpPr>
          <p:spPr bwMode="auto">
            <a:xfrm rot="-5400000">
              <a:off x="963" y="1712"/>
              <a:ext cx="6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1</a:t>
              </a:r>
            </a:p>
          </p:txBody>
        </p:sp>
        <p:sp>
          <p:nvSpPr>
            <p:cNvPr id="65571" name="Text Box 75"/>
            <p:cNvSpPr txBox="1">
              <a:spLocks noChangeArrowheads="1"/>
            </p:cNvSpPr>
            <p:nvPr/>
          </p:nvSpPr>
          <p:spPr bwMode="auto">
            <a:xfrm rot="-5400000">
              <a:off x="2475" y="1776"/>
              <a:ext cx="64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2</a:t>
              </a:r>
            </a:p>
          </p:txBody>
        </p:sp>
        <p:sp>
          <p:nvSpPr>
            <p:cNvPr id="65572" name="Text Box 76"/>
            <p:cNvSpPr txBox="1">
              <a:spLocks noChangeArrowheads="1"/>
            </p:cNvSpPr>
            <p:nvPr/>
          </p:nvSpPr>
          <p:spPr bwMode="auto">
            <a:xfrm rot="-5400000">
              <a:off x="4314" y="1712"/>
              <a:ext cx="6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3</a:t>
              </a:r>
            </a:p>
          </p:txBody>
        </p:sp>
      </p:grpSp>
    </p:spTree>
    <p:extLst>
      <p:ext uri="{BB962C8B-B14F-4D97-AF65-F5344CB8AC3E}">
        <p14:creationId xmlns:p14="http://schemas.microsoft.com/office/powerpoint/2010/main" val="330776565"/>
      </p:ext>
    </p:extLst>
  </p:cSld>
  <p:clrMapOvr>
    <a:masterClrMapping/>
  </p:clrMapOvr>
  <p:transition>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7"/>
          <p:cNvSpPr>
            <a:spLocks noGrp="1" noChangeArrowheads="1"/>
          </p:cNvSpPr>
          <p:nvPr>
            <p:ph type="title"/>
          </p:nvPr>
        </p:nvSpPr>
        <p:spPr/>
        <p:txBody>
          <a:bodyPr/>
          <a:lstStyle/>
          <a:p>
            <a:r>
              <a:rPr lang="en-US" dirty="0">
                <a:solidFill>
                  <a:srgbClr val="0070C0"/>
                </a:solidFill>
                <a:ea typeface="ＭＳ Ｐゴシック" pitchFamily="34" charset="-128"/>
              </a:rPr>
              <a:t>Customer Sites Are in Different Areas</a:t>
            </a:r>
          </a:p>
        </p:txBody>
      </p:sp>
      <p:sp>
        <p:nvSpPr>
          <p:cNvPr id="66563" name="Rectangle 3"/>
          <p:cNvSpPr>
            <a:spLocks noGrp="1" noChangeArrowheads="1"/>
          </p:cNvSpPr>
          <p:nvPr>
            <p:ph type="body" idx="4294967295"/>
          </p:nvPr>
        </p:nvSpPr>
        <p:spPr>
          <a:xfrm>
            <a:off x="914400" y="1538288"/>
            <a:ext cx="8229600" cy="1143000"/>
          </a:xfrm>
          <a:ln>
            <a:solidFill>
              <a:schemeClr val="folHlink"/>
            </a:solidFill>
            <a:miter lim="800000"/>
            <a:headEnd/>
            <a:tailEnd/>
          </a:ln>
        </p:spPr>
        <p:txBody>
          <a:bodyPr/>
          <a:lstStyle/>
          <a:p>
            <a:pPr eaLnBrk="1" hangingPunct="1">
              <a:lnSpc>
                <a:spcPct val="85000"/>
              </a:lnSpc>
              <a:buFont typeface="Wingdings" pitchFamily="2" charset="2"/>
              <a:buNone/>
            </a:pPr>
            <a:r>
              <a:rPr lang="pt-BR" sz="1700">
                <a:latin typeface="Courier New" pitchFamily="49" charset="0"/>
                <a:ea typeface="ＭＳ Ｐゴシック" pitchFamily="34" charset="-128"/>
              </a:rPr>
              <a:t>CE1#</a:t>
            </a:r>
            <a:r>
              <a:rPr lang="pt-BR" sz="1700" b="1">
                <a:latin typeface="Courier New" pitchFamily="49" charset="0"/>
                <a:ea typeface="ＭＳ Ｐゴシック" pitchFamily="34" charset="-128"/>
              </a:rPr>
              <a:t>show ip route ospf</a:t>
            </a:r>
          </a:p>
          <a:p>
            <a:pPr eaLnBrk="1" hangingPunct="1">
              <a:lnSpc>
                <a:spcPct val="85000"/>
              </a:lnSpc>
              <a:buFont typeface="Wingdings" pitchFamily="2" charset="2"/>
              <a:buNone/>
            </a:pPr>
            <a:r>
              <a:rPr lang="pt-BR" sz="1700">
                <a:latin typeface="Courier New" pitchFamily="49" charset="0"/>
                <a:ea typeface="ＭＳ Ｐゴシック" pitchFamily="34" charset="-128"/>
              </a:rPr>
              <a:t>O IA   2.2.2.2 [110/97] via 140.0.0.2, 00:01:02, Serial2/0</a:t>
            </a:r>
          </a:p>
          <a:p>
            <a:pPr eaLnBrk="1" hangingPunct="1">
              <a:lnSpc>
                <a:spcPct val="85000"/>
              </a:lnSpc>
              <a:buFont typeface="Wingdings" pitchFamily="2" charset="2"/>
              <a:buNone/>
            </a:pPr>
            <a:r>
              <a:rPr lang="pt-BR" sz="1700">
                <a:latin typeface="Courier New" pitchFamily="49" charset="0"/>
                <a:ea typeface="ＭＳ Ｐゴシック" pitchFamily="34" charset="-128"/>
              </a:rPr>
              <a:t>O IA   3.3.3.3 [110/97] via 140.0.0.2, 00:01:02, Serial2/0</a:t>
            </a:r>
            <a:endParaRPr lang="en-US" sz="1700">
              <a:latin typeface="Courier New" pitchFamily="49" charset="0"/>
              <a:ea typeface="ＭＳ Ｐゴシック" pitchFamily="34" charset="-128"/>
            </a:endParaRPr>
          </a:p>
        </p:txBody>
      </p:sp>
      <p:sp>
        <p:nvSpPr>
          <p:cNvPr id="66564" name="Rectangle 4"/>
          <p:cNvSpPr>
            <a:spLocks noChangeArrowheads="1"/>
          </p:cNvSpPr>
          <p:nvPr/>
        </p:nvSpPr>
        <p:spPr bwMode="auto">
          <a:xfrm>
            <a:off x="457200" y="4114800"/>
            <a:ext cx="8382000" cy="10668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p>
            <a:pPr algn="l" defTabSz="814388">
              <a:lnSpc>
                <a:spcPct val="120000"/>
              </a:lnSpc>
            </a:pPr>
            <a:r>
              <a:rPr lang="en-US" sz="1800" baseline="0">
                <a:latin typeface="Courier New" pitchFamily="49" charset="0"/>
              </a:rPr>
              <a:t>CE1#</a:t>
            </a:r>
            <a:r>
              <a:rPr lang="en-US" sz="1800" b="1" baseline="0">
                <a:latin typeface="Courier New" pitchFamily="49" charset="0"/>
              </a:rPr>
              <a:t>show ip route 3.3.3.3</a:t>
            </a:r>
          </a:p>
          <a:p>
            <a:pPr algn="l" defTabSz="814388">
              <a:lnSpc>
                <a:spcPct val="120000"/>
              </a:lnSpc>
            </a:pPr>
            <a:r>
              <a:rPr lang="en-US" sz="1800" baseline="0">
                <a:latin typeface="Courier New" pitchFamily="49" charset="0"/>
              </a:rPr>
              <a:t>Known via "ospf 1", distance 110, metric 97, type inter area</a:t>
            </a:r>
          </a:p>
          <a:p>
            <a:pPr algn="l" defTabSz="814388">
              <a:lnSpc>
                <a:spcPct val="120000"/>
              </a:lnSpc>
            </a:pPr>
            <a:r>
              <a:rPr lang="en-US" sz="1800" baseline="0">
                <a:latin typeface="Courier New" pitchFamily="49" charset="0"/>
              </a:rPr>
              <a:t>  Last update from 140.0.0.2 on Serial2/0, 00:04:08 ago</a:t>
            </a:r>
          </a:p>
        </p:txBody>
      </p:sp>
      <p:sp>
        <p:nvSpPr>
          <p:cNvPr id="66565" name="Rectangle 5"/>
          <p:cNvSpPr>
            <a:spLocks noChangeArrowheads="1"/>
          </p:cNvSpPr>
          <p:nvPr/>
        </p:nvSpPr>
        <p:spPr bwMode="auto">
          <a:xfrm>
            <a:off x="533400" y="2895600"/>
            <a:ext cx="8382000" cy="9969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lnSpc>
                <a:spcPct val="110000"/>
              </a:lnSpc>
            </a:pPr>
            <a:r>
              <a:rPr lang="en-US" sz="1800" baseline="0">
                <a:latin typeface="Courier New" pitchFamily="49" charset="0"/>
              </a:rPr>
              <a:t>CE1#</a:t>
            </a:r>
            <a:r>
              <a:rPr lang="en-US" sz="1800" b="1" baseline="0">
                <a:latin typeface="Courier New" pitchFamily="49" charset="0"/>
              </a:rPr>
              <a:t>show ip route 2.2.2.2</a:t>
            </a:r>
          </a:p>
          <a:p>
            <a:pPr algn="l" defTabSz="814388">
              <a:lnSpc>
                <a:spcPct val="110000"/>
              </a:lnSpc>
            </a:pPr>
            <a:r>
              <a:rPr lang="en-US" sz="1800" baseline="0">
                <a:latin typeface="Courier New" pitchFamily="49" charset="0"/>
              </a:rPr>
              <a:t>Known via "ospf 1", distance 110, metric 97, type inter area</a:t>
            </a:r>
          </a:p>
          <a:p>
            <a:pPr algn="l" defTabSz="814388">
              <a:lnSpc>
                <a:spcPct val="110000"/>
              </a:lnSpc>
            </a:pPr>
            <a:r>
              <a:rPr lang="en-US" sz="1800" baseline="0">
                <a:latin typeface="Courier New" pitchFamily="49" charset="0"/>
              </a:rPr>
              <a:t>  Last update from 140.0.0.2 on Serial2/0, 00:04:02 ago</a:t>
            </a:r>
          </a:p>
        </p:txBody>
      </p:sp>
      <p:sp>
        <p:nvSpPr>
          <p:cNvPr id="66566" name="Arc 6"/>
          <p:cNvSpPr>
            <a:spLocks/>
          </p:cNvSpPr>
          <p:nvPr/>
        </p:nvSpPr>
        <p:spPr bwMode="auto">
          <a:xfrm rot="190113">
            <a:off x="0" y="2209800"/>
            <a:ext cx="2592388" cy="3998913"/>
          </a:xfrm>
          <a:custGeom>
            <a:avLst/>
            <a:gdLst>
              <a:gd name="T0" fmla="*/ 2147483647 w 25602"/>
              <a:gd name="T1" fmla="*/ 2147483647 h 37460"/>
              <a:gd name="T2" fmla="*/ 2147483647 w 25602"/>
              <a:gd name="T3" fmla="*/ 0 h 37460"/>
              <a:gd name="T4" fmla="*/ 2147483647 w 25602"/>
              <a:gd name="T5" fmla="*/ 2147483647 h 37460"/>
              <a:gd name="T6" fmla="*/ 0 60000 65536"/>
              <a:gd name="T7" fmla="*/ 0 60000 65536"/>
              <a:gd name="T8" fmla="*/ 0 60000 65536"/>
              <a:gd name="T9" fmla="*/ 0 w 25602"/>
              <a:gd name="T10" fmla="*/ 0 h 37460"/>
              <a:gd name="T11" fmla="*/ 25602 w 25602"/>
              <a:gd name="T12" fmla="*/ 37460 h 37460"/>
            </a:gdLst>
            <a:ahLst/>
            <a:cxnLst>
              <a:cxn ang="T6">
                <a:pos x="T0" y="T1"/>
              </a:cxn>
              <a:cxn ang="T7">
                <a:pos x="T2" y="T3"/>
              </a:cxn>
              <a:cxn ang="T8">
                <a:pos x="T4" y="T5"/>
              </a:cxn>
            </a:cxnLst>
            <a:rect l="T9" t="T10" r="T11" b="T12"/>
            <a:pathLst>
              <a:path w="25602" h="37460" fill="none" extrusionOk="0">
                <a:moveTo>
                  <a:pt x="25602" y="37086"/>
                </a:moveTo>
                <a:cubicBezTo>
                  <a:pt x="24282" y="37334"/>
                  <a:pt x="22942" y="37459"/>
                  <a:pt x="21600" y="37459"/>
                </a:cubicBezTo>
                <a:cubicBezTo>
                  <a:pt x="9670" y="37460"/>
                  <a:pt x="0" y="27789"/>
                  <a:pt x="0" y="15860"/>
                </a:cubicBezTo>
                <a:cubicBezTo>
                  <a:pt x="0" y="9837"/>
                  <a:pt x="2514" y="4088"/>
                  <a:pt x="6936" y="-1"/>
                </a:cubicBezTo>
              </a:path>
              <a:path w="25602" h="37460" stroke="0" extrusionOk="0">
                <a:moveTo>
                  <a:pt x="25602" y="37086"/>
                </a:moveTo>
                <a:cubicBezTo>
                  <a:pt x="24282" y="37334"/>
                  <a:pt x="22942" y="37459"/>
                  <a:pt x="21600" y="37459"/>
                </a:cubicBezTo>
                <a:cubicBezTo>
                  <a:pt x="9670" y="37460"/>
                  <a:pt x="0" y="27789"/>
                  <a:pt x="0" y="15860"/>
                </a:cubicBezTo>
                <a:cubicBezTo>
                  <a:pt x="0" y="9837"/>
                  <a:pt x="2514" y="4088"/>
                  <a:pt x="6936" y="-1"/>
                </a:cubicBezTo>
                <a:lnTo>
                  <a:pt x="21600" y="15860"/>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6567" name="Oval 7"/>
          <p:cNvSpPr>
            <a:spLocks noChangeArrowheads="1"/>
          </p:cNvSpPr>
          <p:nvPr/>
        </p:nvSpPr>
        <p:spPr bwMode="auto">
          <a:xfrm>
            <a:off x="838200" y="1905000"/>
            <a:ext cx="381000" cy="762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6568" name="Oval 8"/>
          <p:cNvSpPr>
            <a:spLocks noChangeArrowheads="1"/>
          </p:cNvSpPr>
          <p:nvPr/>
        </p:nvSpPr>
        <p:spPr bwMode="auto">
          <a:xfrm>
            <a:off x="7366000" y="3170238"/>
            <a:ext cx="1549400" cy="4572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6569" name="Arc 9"/>
          <p:cNvSpPr>
            <a:spLocks/>
          </p:cNvSpPr>
          <p:nvPr/>
        </p:nvSpPr>
        <p:spPr bwMode="auto">
          <a:xfrm rot="21553942" flipH="1">
            <a:off x="7974013" y="3589338"/>
            <a:ext cx="1017587" cy="2659062"/>
          </a:xfrm>
          <a:custGeom>
            <a:avLst/>
            <a:gdLst>
              <a:gd name="T0" fmla="*/ 2147483647 w 30194"/>
              <a:gd name="T1" fmla="*/ 2147483647 h 41393"/>
              <a:gd name="T2" fmla="*/ 2147483647 w 30194"/>
              <a:gd name="T3" fmla="*/ 0 h 41393"/>
              <a:gd name="T4" fmla="*/ 2147483647 w 30194"/>
              <a:gd name="T5" fmla="*/ 2147483647 h 41393"/>
              <a:gd name="T6" fmla="*/ 0 60000 65536"/>
              <a:gd name="T7" fmla="*/ 0 60000 65536"/>
              <a:gd name="T8" fmla="*/ 0 60000 65536"/>
              <a:gd name="T9" fmla="*/ 0 w 30194"/>
              <a:gd name="T10" fmla="*/ 0 h 41393"/>
              <a:gd name="T11" fmla="*/ 30194 w 30194"/>
              <a:gd name="T12" fmla="*/ 41393 h 41393"/>
            </a:gdLst>
            <a:ahLst/>
            <a:cxnLst>
              <a:cxn ang="T6">
                <a:pos x="T0" y="T1"/>
              </a:cxn>
              <a:cxn ang="T7">
                <a:pos x="T2" y="T3"/>
              </a:cxn>
              <a:cxn ang="T8">
                <a:pos x="T4" y="T5"/>
              </a:cxn>
            </a:cxnLst>
            <a:rect l="T9" t="T10" r="T11" b="T12"/>
            <a:pathLst>
              <a:path w="30194" h="41393" fill="none" extrusionOk="0">
                <a:moveTo>
                  <a:pt x="30193" y="39609"/>
                </a:moveTo>
                <a:cubicBezTo>
                  <a:pt x="27481" y="40786"/>
                  <a:pt x="24556" y="41392"/>
                  <a:pt x="21600" y="41392"/>
                </a:cubicBezTo>
                <a:cubicBezTo>
                  <a:pt x="9670" y="41393"/>
                  <a:pt x="0" y="31722"/>
                  <a:pt x="0" y="19793"/>
                </a:cubicBezTo>
                <a:cubicBezTo>
                  <a:pt x="0" y="11207"/>
                  <a:pt x="5084" y="3437"/>
                  <a:pt x="12951" y="0"/>
                </a:cubicBezTo>
              </a:path>
              <a:path w="30194" h="41393" stroke="0" extrusionOk="0">
                <a:moveTo>
                  <a:pt x="30193" y="39609"/>
                </a:moveTo>
                <a:cubicBezTo>
                  <a:pt x="27481" y="40786"/>
                  <a:pt x="24556" y="41392"/>
                  <a:pt x="21600" y="41392"/>
                </a:cubicBezTo>
                <a:cubicBezTo>
                  <a:pt x="9670" y="41393"/>
                  <a:pt x="0" y="31722"/>
                  <a:pt x="0" y="19793"/>
                </a:cubicBezTo>
                <a:cubicBezTo>
                  <a:pt x="0" y="11207"/>
                  <a:pt x="5084" y="3437"/>
                  <a:pt x="12951" y="0"/>
                </a:cubicBezTo>
                <a:lnTo>
                  <a:pt x="21600" y="19793"/>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6570" name="Oval 10"/>
          <p:cNvSpPr>
            <a:spLocks noChangeArrowheads="1"/>
          </p:cNvSpPr>
          <p:nvPr/>
        </p:nvSpPr>
        <p:spPr bwMode="auto">
          <a:xfrm>
            <a:off x="7281863" y="4419600"/>
            <a:ext cx="1524000" cy="4572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6571" name="Arc 11"/>
          <p:cNvSpPr>
            <a:spLocks/>
          </p:cNvSpPr>
          <p:nvPr/>
        </p:nvSpPr>
        <p:spPr bwMode="auto">
          <a:xfrm rot="190113" flipH="1">
            <a:off x="7586663" y="4876800"/>
            <a:ext cx="1481137" cy="1752600"/>
          </a:xfrm>
          <a:custGeom>
            <a:avLst/>
            <a:gdLst>
              <a:gd name="T0" fmla="*/ 2147483647 w 33884"/>
              <a:gd name="T1" fmla="*/ 2147483647 h 43185"/>
              <a:gd name="T2" fmla="*/ 2147483647 w 33884"/>
              <a:gd name="T3" fmla="*/ 0 h 43185"/>
              <a:gd name="T4" fmla="*/ 2147483647 w 33884"/>
              <a:gd name="T5" fmla="*/ 2147483647 h 43185"/>
              <a:gd name="T6" fmla="*/ 0 60000 65536"/>
              <a:gd name="T7" fmla="*/ 0 60000 65536"/>
              <a:gd name="T8" fmla="*/ 0 60000 65536"/>
              <a:gd name="T9" fmla="*/ 0 w 33884"/>
              <a:gd name="T10" fmla="*/ 0 h 43185"/>
              <a:gd name="T11" fmla="*/ 33884 w 33884"/>
              <a:gd name="T12" fmla="*/ 43185 h 43185"/>
            </a:gdLst>
            <a:ahLst/>
            <a:cxnLst>
              <a:cxn ang="T6">
                <a:pos x="T0" y="T1"/>
              </a:cxn>
              <a:cxn ang="T7">
                <a:pos x="T2" y="T3"/>
              </a:cxn>
              <a:cxn ang="T8">
                <a:pos x="T4" y="T5"/>
              </a:cxn>
            </a:cxnLst>
            <a:rect l="T9" t="T10" r="T11" b="T12"/>
            <a:pathLst>
              <a:path w="33884" h="43185" fill="none" extrusionOk="0">
                <a:moveTo>
                  <a:pt x="33883" y="39351"/>
                </a:moveTo>
                <a:cubicBezTo>
                  <a:pt x="30273" y="41847"/>
                  <a:pt x="25988" y="43184"/>
                  <a:pt x="21600" y="43184"/>
                </a:cubicBezTo>
                <a:cubicBezTo>
                  <a:pt x="9670" y="43185"/>
                  <a:pt x="0" y="33514"/>
                  <a:pt x="0" y="21585"/>
                </a:cubicBezTo>
                <a:cubicBezTo>
                  <a:pt x="0" y="9971"/>
                  <a:pt x="9183" y="436"/>
                  <a:pt x="20789" y="0"/>
                </a:cubicBezTo>
              </a:path>
              <a:path w="33884" h="43185" stroke="0" extrusionOk="0">
                <a:moveTo>
                  <a:pt x="33883" y="39351"/>
                </a:moveTo>
                <a:cubicBezTo>
                  <a:pt x="30273" y="41847"/>
                  <a:pt x="25988" y="43184"/>
                  <a:pt x="21600" y="43184"/>
                </a:cubicBezTo>
                <a:cubicBezTo>
                  <a:pt x="9670" y="43185"/>
                  <a:pt x="0" y="33514"/>
                  <a:pt x="0" y="21585"/>
                </a:cubicBezTo>
                <a:cubicBezTo>
                  <a:pt x="0" y="9971"/>
                  <a:pt x="9183" y="436"/>
                  <a:pt x="20789" y="0"/>
                </a:cubicBezTo>
                <a:lnTo>
                  <a:pt x="21600" y="21585"/>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6572" name="Text Box 12"/>
          <p:cNvSpPr txBox="1">
            <a:spLocks noChangeArrowheads="1"/>
          </p:cNvSpPr>
          <p:nvPr/>
        </p:nvSpPr>
        <p:spPr bwMode="auto">
          <a:xfrm>
            <a:off x="2619375" y="5999163"/>
            <a:ext cx="4848225" cy="339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Summary LSA from the MPLS VPN Backbone</a:t>
            </a:r>
          </a:p>
        </p:txBody>
      </p:sp>
      <p:sp>
        <p:nvSpPr>
          <p:cNvPr id="66573" name="Oval 13"/>
          <p:cNvSpPr>
            <a:spLocks noChangeArrowheads="1"/>
          </p:cNvSpPr>
          <p:nvPr/>
        </p:nvSpPr>
        <p:spPr bwMode="auto">
          <a:xfrm>
            <a:off x="7162800" y="1981200"/>
            <a:ext cx="15494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6574" name="Oval 14"/>
          <p:cNvSpPr>
            <a:spLocks noChangeArrowheads="1"/>
          </p:cNvSpPr>
          <p:nvPr/>
        </p:nvSpPr>
        <p:spPr bwMode="auto">
          <a:xfrm>
            <a:off x="7239000" y="2362200"/>
            <a:ext cx="15494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6575" name="Arc 15"/>
          <p:cNvSpPr>
            <a:spLocks/>
          </p:cNvSpPr>
          <p:nvPr/>
        </p:nvSpPr>
        <p:spPr bwMode="auto">
          <a:xfrm rot="-346198">
            <a:off x="8101013" y="2203450"/>
            <a:ext cx="1031875" cy="3722688"/>
          </a:xfrm>
          <a:custGeom>
            <a:avLst/>
            <a:gdLst>
              <a:gd name="T0" fmla="*/ 2147483647 w 22188"/>
              <a:gd name="T1" fmla="*/ 0 h 39636"/>
              <a:gd name="T2" fmla="*/ 0 w 22188"/>
              <a:gd name="T3" fmla="*/ 2147483647 h 39636"/>
              <a:gd name="T4" fmla="*/ 2147483647 w 22188"/>
              <a:gd name="T5" fmla="*/ 2147483647 h 39636"/>
              <a:gd name="T6" fmla="*/ 0 60000 65536"/>
              <a:gd name="T7" fmla="*/ 0 60000 65536"/>
              <a:gd name="T8" fmla="*/ 0 60000 65536"/>
              <a:gd name="T9" fmla="*/ 0 w 22188"/>
              <a:gd name="T10" fmla="*/ 0 h 39636"/>
              <a:gd name="T11" fmla="*/ 22188 w 22188"/>
              <a:gd name="T12" fmla="*/ 39636 h 39636"/>
            </a:gdLst>
            <a:ahLst/>
            <a:cxnLst>
              <a:cxn ang="T6">
                <a:pos x="T0" y="T1"/>
              </a:cxn>
              <a:cxn ang="T7">
                <a:pos x="T2" y="T3"/>
              </a:cxn>
              <a:cxn ang="T8">
                <a:pos x="T4" y="T5"/>
              </a:cxn>
            </a:cxnLst>
            <a:rect l="T9" t="T10" r="T11" b="T12"/>
            <a:pathLst>
              <a:path w="22188" h="39636" fill="none" extrusionOk="0">
                <a:moveTo>
                  <a:pt x="12473" y="-1"/>
                </a:moveTo>
                <a:cubicBezTo>
                  <a:pt x="18537" y="3996"/>
                  <a:pt x="22188" y="10772"/>
                  <a:pt x="22188" y="18036"/>
                </a:cubicBezTo>
                <a:cubicBezTo>
                  <a:pt x="22188" y="29965"/>
                  <a:pt x="12517" y="39636"/>
                  <a:pt x="588" y="39636"/>
                </a:cubicBezTo>
                <a:cubicBezTo>
                  <a:pt x="391" y="39635"/>
                  <a:pt x="195" y="39633"/>
                  <a:pt x="0" y="39627"/>
                </a:cubicBezTo>
              </a:path>
              <a:path w="22188" h="39636" stroke="0" extrusionOk="0">
                <a:moveTo>
                  <a:pt x="12473" y="-1"/>
                </a:moveTo>
                <a:cubicBezTo>
                  <a:pt x="18537" y="3996"/>
                  <a:pt x="22188" y="10772"/>
                  <a:pt x="22188" y="18036"/>
                </a:cubicBezTo>
                <a:cubicBezTo>
                  <a:pt x="22188" y="29965"/>
                  <a:pt x="12517" y="39636"/>
                  <a:pt x="588" y="39636"/>
                </a:cubicBezTo>
                <a:cubicBezTo>
                  <a:pt x="391" y="39635"/>
                  <a:pt x="195" y="39633"/>
                  <a:pt x="0" y="39627"/>
                </a:cubicBezTo>
                <a:lnTo>
                  <a:pt x="588" y="18036"/>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6576" name="Line 16"/>
          <p:cNvSpPr>
            <a:spLocks noChangeShapeType="1"/>
          </p:cNvSpPr>
          <p:nvPr/>
        </p:nvSpPr>
        <p:spPr bwMode="auto">
          <a:xfrm flipV="1">
            <a:off x="8305800" y="2286000"/>
            <a:ext cx="304800" cy="762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Tree>
    <p:extLst>
      <p:ext uri="{BB962C8B-B14F-4D97-AF65-F5344CB8AC3E}">
        <p14:creationId xmlns:p14="http://schemas.microsoft.com/office/powerpoint/2010/main" val="402070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normAutofit fontScale="90000"/>
          </a:bodyPr>
          <a:lstStyle/>
          <a:p>
            <a:r>
              <a:rPr lang="en-US" dirty="0">
                <a:solidFill>
                  <a:srgbClr val="0070C0"/>
                </a:solidFill>
              </a:rPr>
              <a:t>Propagation of Routing Information</a:t>
            </a:r>
            <a:br>
              <a:rPr lang="en-US" dirty="0">
                <a:solidFill>
                  <a:srgbClr val="0070C0"/>
                </a:solidFill>
              </a:rPr>
            </a:br>
            <a:r>
              <a:rPr lang="en-US" dirty="0">
                <a:solidFill>
                  <a:srgbClr val="0070C0"/>
                </a:solidFill>
              </a:rPr>
              <a:t>Across the P-Network (Cont.)</a:t>
            </a:r>
          </a:p>
        </p:txBody>
      </p:sp>
      <p:pic>
        <p:nvPicPr>
          <p:cNvPr id="685059" name="Picture 3" descr="020G_521"/>
          <p:cNvPicPr>
            <a:picLocks noChangeAspect="1" noChangeArrowheads="1"/>
          </p:cNvPicPr>
          <p:nvPr/>
        </p:nvPicPr>
        <p:blipFill>
          <a:blip r:embed="rId2"/>
          <a:srcRect/>
          <a:stretch>
            <a:fillRect/>
          </a:stretch>
        </p:blipFill>
        <p:spPr bwMode="auto">
          <a:xfrm>
            <a:off x="223838" y="1563688"/>
            <a:ext cx="8767762" cy="2855912"/>
          </a:xfrm>
          <a:prstGeom prst="rect">
            <a:avLst/>
          </a:prstGeom>
          <a:noFill/>
        </p:spPr>
      </p:pic>
      <p:sp>
        <p:nvSpPr>
          <p:cNvPr id="685060" name="Text Box 4"/>
          <p:cNvSpPr txBox="1">
            <a:spLocks noChangeArrowheads="1"/>
          </p:cNvSpPr>
          <p:nvPr/>
        </p:nvSpPr>
        <p:spPr bwMode="auto">
          <a:xfrm>
            <a:off x="165100" y="4724400"/>
            <a:ext cx="8464550" cy="1684338"/>
          </a:xfrm>
          <a:prstGeom prst="rect">
            <a:avLst/>
          </a:prstGeom>
          <a:noFill/>
          <a:ln w="19050">
            <a:noFill/>
            <a:miter lim="800000"/>
            <a:headEnd type="none" w="sm" len="sm"/>
            <a:tailEnd type="none" w="sm" len="sm"/>
          </a:ln>
          <a:effectLst/>
        </p:spPr>
        <p:txBody>
          <a:bodyPr>
            <a:spAutoFit/>
          </a:bodyPr>
          <a:lstStyle/>
          <a:p>
            <a:pPr defTabSz="1320800">
              <a:lnSpc>
                <a:spcPct val="95000"/>
              </a:lnSpc>
              <a:spcBef>
                <a:spcPct val="35000"/>
              </a:spcBef>
            </a:pPr>
            <a:r>
              <a:rPr lang="en-US"/>
              <a:t>Question:   	How will PE routers exchange customer routing information?</a:t>
            </a:r>
          </a:p>
          <a:p>
            <a:pPr defTabSz="1320800">
              <a:lnSpc>
                <a:spcPct val="95000"/>
              </a:lnSpc>
              <a:spcBef>
                <a:spcPct val="35000"/>
              </a:spcBef>
            </a:pPr>
            <a:r>
              <a:rPr lang="en-US"/>
              <a:t>Answer #2: 	Run a single routing protocol that will carry all customer routes </a:t>
            </a:r>
            <a:br>
              <a:rPr lang="en-US"/>
            </a:br>
            <a:r>
              <a:rPr lang="en-US"/>
              <a:t>	inside the provider backbone.</a:t>
            </a:r>
          </a:p>
          <a:p>
            <a:pPr defTabSz="1320800">
              <a:lnSpc>
                <a:spcPct val="95000"/>
              </a:lnSpc>
              <a:spcBef>
                <a:spcPct val="35000"/>
              </a:spcBef>
            </a:pPr>
            <a:r>
              <a:rPr lang="en-US">
                <a:solidFill>
                  <a:schemeClr val="accent2"/>
                </a:solidFill>
              </a:rPr>
              <a:t>Better answer, but still not good enough:</a:t>
            </a:r>
            <a:endParaRPr lang="en-US"/>
          </a:p>
          <a:p>
            <a:pPr marL="682625" lvl="2" indent="-217488" defTabSz="1320800">
              <a:lnSpc>
                <a:spcPct val="95000"/>
              </a:lnSpc>
              <a:spcBef>
                <a:spcPct val="35000"/>
              </a:spcBef>
              <a:buClr>
                <a:schemeClr val="folHlink"/>
              </a:buClr>
              <a:buFontTx/>
              <a:buChar char="•"/>
            </a:pPr>
            <a:r>
              <a:rPr lang="en-US"/>
              <a:t>P routers carry all customer routes.</a:t>
            </a:r>
          </a:p>
        </p:txBody>
      </p:sp>
    </p:spTree>
    <p:extLst>
      <p:ext uri="{BB962C8B-B14F-4D97-AF65-F5344CB8AC3E}">
        <p14:creationId xmlns:p14="http://schemas.microsoft.com/office/powerpoint/2010/main" val="31939783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7"/>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Customer Sites With Back Door Links</a:t>
            </a:r>
          </a:p>
        </p:txBody>
      </p:sp>
      <p:sp>
        <p:nvSpPr>
          <p:cNvPr id="67587" name="Content Placeholder 40"/>
          <p:cNvSpPr>
            <a:spLocks noGrp="1"/>
          </p:cNvSpPr>
          <p:nvPr>
            <p:ph idx="1"/>
          </p:nvPr>
        </p:nvSpPr>
        <p:spPr>
          <a:xfrm>
            <a:off x="793750" y="4556125"/>
            <a:ext cx="7435850" cy="1949450"/>
          </a:xfrm>
        </p:spPr>
        <p:txBody>
          <a:bodyPr/>
          <a:lstStyle/>
          <a:p>
            <a:r>
              <a:rPr lang="en-US" sz="1800">
                <a:ea typeface="ＭＳ Ｐゴシック" pitchFamily="34" charset="-128"/>
              </a:rPr>
              <a:t>Customer Sites have the Back Door links</a:t>
            </a:r>
          </a:p>
          <a:p>
            <a:r>
              <a:rPr lang="en-US" sz="1800">
                <a:ea typeface="ＭＳ Ｐゴシック" pitchFamily="34" charset="-128"/>
              </a:rPr>
              <a:t>If the backdoor links are in the same area as the PE-CE link(s), then the backdoor links will be preferred over the MPLS-Core</a:t>
            </a:r>
          </a:p>
          <a:p>
            <a:r>
              <a:rPr lang="en-US" sz="1800">
                <a:ea typeface="ＭＳ Ｐゴシック" pitchFamily="34" charset="-128"/>
              </a:rPr>
              <a:t>This is due to PE routers will advertise the Summary-route to CEs causing the Intra-Area routes preferred over the Inter-Area routes</a:t>
            </a:r>
          </a:p>
        </p:txBody>
      </p:sp>
      <p:grpSp>
        <p:nvGrpSpPr>
          <p:cNvPr id="67588" name="Group 85"/>
          <p:cNvGrpSpPr>
            <a:grpSpLocks/>
          </p:cNvGrpSpPr>
          <p:nvPr/>
        </p:nvGrpSpPr>
        <p:grpSpPr bwMode="auto">
          <a:xfrm>
            <a:off x="1257300" y="1363663"/>
            <a:ext cx="6629400" cy="2928937"/>
            <a:chOff x="792" y="859"/>
            <a:chExt cx="4176" cy="1845"/>
          </a:xfrm>
        </p:grpSpPr>
        <p:sp>
          <p:nvSpPr>
            <p:cNvPr id="67589" name="Line 83"/>
            <p:cNvSpPr>
              <a:spLocks noChangeShapeType="1"/>
            </p:cNvSpPr>
            <p:nvPr/>
          </p:nvSpPr>
          <p:spPr bwMode="auto">
            <a:xfrm>
              <a:off x="1511" y="2345"/>
              <a:ext cx="1237"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67590" name="Line 84"/>
            <p:cNvSpPr>
              <a:spLocks noChangeShapeType="1"/>
            </p:cNvSpPr>
            <p:nvPr/>
          </p:nvSpPr>
          <p:spPr bwMode="auto">
            <a:xfrm>
              <a:off x="2952" y="2344"/>
              <a:ext cx="1237"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67591" name="Oval 49"/>
            <p:cNvSpPr>
              <a:spLocks noChangeArrowheads="1"/>
            </p:cNvSpPr>
            <p:nvPr/>
          </p:nvSpPr>
          <p:spPr bwMode="auto">
            <a:xfrm>
              <a:off x="936" y="859"/>
              <a:ext cx="3936" cy="937"/>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67592" name="Line 50"/>
            <p:cNvSpPr>
              <a:spLocks noChangeShapeType="1"/>
            </p:cNvSpPr>
            <p:nvPr/>
          </p:nvSpPr>
          <p:spPr bwMode="auto">
            <a:xfrm flipV="1">
              <a:off x="1368" y="1509"/>
              <a:ext cx="0" cy="74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7593" name="Line 51"/>
            <p:cNvSpPr>
              <a:spLocks noChangeShapeType="1"/>
            </p:cNvSpPr>
            <p:nvPr/>
          </p:nvSpPr>
          <p:spPr bwMode="auto">
            <a:xfrm flipV="1">
              <a:off x="2952" y="1509"/>
              <a:ext cx="0" cy="77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7594" name="Line 52"/>
            <p:cNvSpPr>
              <a:spLocks noChangeShapeType="1"/>
            </p:cNvSpPr>
            <p:nvPr/>
          </p:nvSpPr>
          <p:spPr bwMode="auto">
            <a:xfrm flipH="1" flipV="1">
              <a:off x="4536" y="1476"/>
              <a:ext cx="0" cy="74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7595" name="Oval 53"/>
            <p:cNvSpPr>
              <a:spLocks noChangeArrowheads="1"/>
            </p:cNvSpPr>
            <p:nvPr/>
          </p:nvSpPr>
          <p:spPr bwMode="auto">
            <a:xfrm>
              <a:off x="792" y="2058"/>
              <a:ext cx="1008" cy="646"/>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67596"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 y="1190"/>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7" name="Text Box 55"/>
            <p:cNvSpPr txBox="1">
              <a:spLocks noChangeArrowheads="1"/>
            </p:cNvSpPr>
            <p:nvPr/>
          </p:nvSpPr>
          <p:spPr bwMode="auto">
            <a:xfrm>
              <a:off x="1371" y="1374"/>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67598"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 y="1190"/>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9" name="Text Box 57"/>
            <p:cNvSpPr txBox="1">
              <a:spLocks noChangeArrowheads="1"/>
            </p:cNvSpPr>
            <p:nvPr/>
          </p:nvSpPr>
          <p:spPr bwMode="auto">
            <a:xfrm>
              <a:off x="2763" y="1374"/>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67600"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 y="1178"/>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1" name="Text Box 59"/>
            <p:cNvSpPr txBox="1">
              <a:spLocks noChangeArrowheads="1"/>
            </p:cNvSpPr>
            <p:nvPr/>
          </p:nvSpPr>
          <p:spPr bwMode="auto">
            <a:xfrm>
              <a:off x="4203" y="1362"/>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67602"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 y="2180"/>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3" name="Text Box 61"/>
            <p:cNvSpPr txBox="1">
              <a:spLocks noChangeArrowheads="1"/>
            </p:cNvSpPr>
            <p:nvPr/>
          </p:nvSpPr>
          <p:spPr bwMode="auto">
            <a:xfrm>
              <a:off x="1131" y="2363"/>
              <a:ext cx="32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67604"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 y="2180"/>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5" name="Text Box 63"/>
            <p:cNvSpPr txBox="1">
              <a:spLocks noChangeArrowheads="1"/>
            </p:cNvSpPr>
            <p:nvPr/>
          </p:nvSpPr>
          <p:spPr bwMode="auto">
            <a:xfrm>
              <a:off x="2811" y="2364"/>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pic>
          <p:nvPicPr>
            <p:cNvPr id="67606"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 y="2115"/>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7" name="Text Box 65"/>
            <p:cNvSpPr txBox="1">
              <a:spLocks noChangeArrowheads="1"/>
            </p:cNvSpPr>
            <p:nvPr/>
          </p:nvSpPr>
          <p:spPr bwMode="auto">
            <a:xfrm>
              <a:off x="4251" y="2299"/>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67608" name="Arc 66"/>
            <p:cNvSpPr>
              <a:spLocks/>
            </p:cNvSpPr>
            <p:nvPr/>
          </p:nvSpPr>
          <p:spPr bwMode="auto">
            <a:xfrm rot="5823516" flipV="1">
              <a:off x="1612" y="975"/>
              <a:ext cx="1118" cy="1664"/>
            </a:xfrm>
            <a:custGeom>
              <a:avLst/>
              <a:gdLst>
                <a:gd name="T0" fmla="*/ 0 w 21600"/>
                <a:gd name="T1" fmla="*/ 0 h 43003"/>
                <a:gd name="T2" fmla="*/ 0 w 21600"/>
                <a:gd name="T3" fmla="*/ 0 h 43003"/>
                <a:gd name="T4" fmla="*/ 0 w 21600"/>
                <a:gd name="T5" fmla="*/ 0 h 43003"/>
                <a:gd name="T6" fmla="*/ 0 60000 65536"/>
                <a:gd name="T7" fmla="*/ 0 60000 65536"/>
                <a:gd name="T8" fmla="*/ 0 60000 65536"/>
                <a:gd name="T9" fmla="*/ 0 w 21600"/>
                <a:gd name="T10" fmla="*/ 0 h 43003"/>
                <a:gd name="T11" fmla="*/ 21600 w 21600"/>
                <a:gd name="T12" fmla="*/ 43003 h 43003"/>
              </a:gdLst>
              <a:ahLst/>
              <a:cxnLst>
                <a:cxn ang="T6">
                  <a:pos x="T0" y="T1"/>
                </a:cxn>
                <a:cxn ang="T7">
                  <a:pos x="T2" y="T3"/>
                </a:cxn>
                <a:cxn ang="T8">
                  <a:pos x="T4" y="T5"/>
                </a:cxn>
              </a:cxnLst>
              <a:rect l="T9" t="T10" r="T11" b="T12"/>
              <a:pathLst>
                <a:path w="21600" h="43003" fill="none" extrusionOk="0">
                  <a:moveTo>
                    <a:pt x="18702" y="43002"/>
                  </a:moveTo>
                  <a:cubicBezTo>
                    <a:pt x="7990" y="41552"/>
                    <a:pt x="0" y="32407"/>
                    <a:pt x="0" y="21598"/>
                  </a:cubicBezTo>
                  <a:cubicBezTo>
                    <a:pt x="0" y="9787"/>
                    <a:pt x="9486" y="166"/>
                    <a:pt x="21296" y="0"/>
                  </a:cubicBezTo>
                </a:path>
                <a:path w="21600" h="43003" stroke="0" extrusionOk="0">
                  <a:moveTo>
                    <a:pt x="18702" y="43002"/>
                  </a:moveTo>
                  <a:cubicBezTo>
                    <a:pt x="7990" y="41552"/>
                    <a:pt x="0" y="32407"/>
                    <a:pt x="0" y="21598"/>
                  </a:cubicBezTo>
                  <a:cubicBezTo>
                    <a:pt x="0" y="9787"/>
                    <a:pt x="9486" y="166"/>
                    <a:pt x="21296" y="0"/>
                  </a:cubicBezTo>
                  <a:lnTo>
                    <a:pt x="21600" y="21598"/>
                  </a:lnTo>
                  <a:close/>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7609" name="Arc 67"/>
            <p:cNvSpPr>
              <a:spLocks/>
            </p:cNvSpPr>
            <p:nvPr/>
          </p:nvSpPr>
          <p:spPr bwMode="auto">
            <a:xfrm rot="5823516" flipV="1">
              <a:off x="2294" y="431"/>
              <a:ext cx="1119" cy="3068"/>
            </a:xfrm>
            <a:custGeom>
              <a:avLst/>
              <a:gdLst>
                <a:gd name="T0" fmla="*/ 0 w 21600"/>
                <a:gd name="T1" fmla="*/ 0 h 41393"/>
                <a:gd name="T2" fmla="*/ 0 w 21600"/>
                <a:gd name="T3" fmla="*/ 0 h 41393"/>
                <a:gd name="T4" fmla="*/ 0 w 21600"/>
                <a:gd name="T5" fmla="*/ 0 h 41393"/>
                <a:gd name="T6" fmla="*/ 0 60000 65536"/>
                <a:gd name="T7" fmla="*/ 0 60000 65536"/>
                <a:gd name="T8" fmla="*/ 0 60000 65536"/>
                <a:gd name="T9" fmla="*/ 0 w 21600"/>
                <a:gd name="T10" fmla="*/ 0 h 41393"/>
                <a:gd name="T11" fmla="*/ 21600 w 21600"/>
                <a:gd name="T12" fmla="*/ 41393 h 41393"/>
              </a:gdLst>
              <a:ahLst/>
              <a:cxnLst>
                <a:cxn ang="T6">
                  <a:pos x="T0" y="T1"/>
                </a:cxn>
                <a:cxn ang="T7">
                  <a:pos x="T2" y="T3"/>
                </a:cxn>
                <a:cxn ang="T8">
                  <a:pos x="T4" y="T5"/>
                </a:cxn>
              </a:cxnLst>
              <a:rect l="T9" t="T10" r="T11" b="T12"/>
              <a:pathLst>
                <a:path w="21600" h="41393" fill="none" extrusionOk="0">
                  <a:moveTo>
                    <a:pt x="13092" y="41393"/>
                  </a:moveTo>
                  <a:cubicBezTo>
                    <a:pt x="5150" y="37989"/>
                    <a:pt x="0" y="30180"/>
                    <a:pt x="0" y="21539"/>
                  </a:cubicBezTo>
                  <a:cubicBezTo>
                    <a:pt x="0" y="10236"/>
                    <a:pt x="8713" y="845"/>
                    <a:pt x="19983" y="-1"/>
                  </a:cubicBezTo>
                </a:path>
                <a:path w="21600" h="41393" stroke="0" extrusionOk="0">
                  <a:moveTo>
                    <a:pt x="13092" y="41393"/>
                  </a:moveTo>
                  <a:cubicBezTo>
                    <a:pt x="5150" y="37989"/>
                    <a:pt x="0" y="30180"/>
                    <a:pt x="0" y="21539"/>
                  </a:cubicBezTo>
                  <a:cubicBezTo>
                    <a:pt x="0" y="10236"/>
                    <a:pt x="8713" y="845"/>
                    <a:pt x="19983" y="-1"/>
                  </a:cubicBezTo>
                  <a:lnTo>
                    <a:pt x="21600" y="21539"/>
                  </a:lnTo>
                  <a:close/>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7610" name="Arc 68"/>
            <p:cNvSpPr>
              <a:spLocks/>
            </p:cNvSpPr>
            <p:nvPr/>
          </p:nvSpPr>
          <p:spPr bwMode="auto">
            <a:xfrm rot="5823516" flipV="1">
              <a:off x="1700" y="1042"/>
              <a:ext cx="1119" cy="1652"/>
            </a:xfrm>
            <a:custGeom>
              <a:avLst/>
              <a:gdLst>
                <a:gd name="T0" fmla="*/ 0 w 21600"/>
                <a:gd name="T1" fmla="*/ 0 h 42701"/>
                <a:gd name="T2" fmla="*/ 0 w 21600"/>
                <a:gd name="T3" fmla="*/ 0 h 42701"/>
                <a:gd name="T4" fmla="*/ 0 w 21600"/>
                <a:gd name="T5" fmla="*/ 0 h 42701"/>
                <a:gd name="T6" fmla="*/ 0 60000 65536"/>
                <a:gd name="T7" fmla="*/ 0 60000 65536"/>
                <a:gd name="T8" fmla="*/ 0 60000 65536"/>
                <a:gd name="T9" fmla="*/ 0 w 21600"/>
                <a:gd name="T10" fmla="*/ 0 h 42701"/>
                <a:gd name="T11" fmla="*/ 21600 w 21600"/>
                <a:gd name="T12" fmla="*/ 42701 h 42701"/>
              </a:gdLst>
              <a:ahLst/>
              <a:cxnLst>
                <a:cxn ang="T6">
                  <a:pos x="T0" y="T1"/>
                </a:cxn>
                <a:cxn ang="T7">
                  <a:pos x="T2" y="T3"/>
                </a:cxn>
                <a:cxn ang="T8">
                  <a:pos x="T4" y="T5"/>
                </a:cxn>
              </a:cxnLst>
              <a:rect l="T9" t="T10" r="T11" b="T12"/>
              <a:pathLst>
                <a:path w="21600" h="42701" fill="none" extrusionOk="0">
                  <a:moveTo>
                    <a:pt x="17229" y="42701"/>
                  </a:moveTo>
                  <a:cubicBezTo>
                    <a:pt x="7196" y="40628"/>
                    <a:pt x="0" y="31792"/>
                    <a:pt x="0" y="21548"/>
                  </a:cubicBezTo>
                  <a:cubicBezTo>
                    <a:pt x="0" y="10200"/>
                    <a:pt x="8780" y="787"/>
                    <a:pt x="20101" y="0"/>
                  </a:cubicBezTo>
                </a:path>
                <a:path w="21600" h="42701" stroke="0" extrusionOk="0">
                  <a:moveTo>
                    <a:pt x="17229" y="42701"/>
                  </a:moveTo>
                  <a:cubicBezTo>
                    <a:pt x="7196" y="40628"/>
                    <a:pt x="0" y="31792"/>
                    <a:pt x="0" y="21548"/>
                  </a:cubicBezTo>
                  <a:cubicBezTo>
                    <a:pt x="0" y="10200"/>
                    <a:pt x="8780" y="787"/>
                    <a:pt x="20101" y="0"/>
                  </a:cubicBezTo>
                  <a:lnTo>
                    <a:pt x="21600" y="21548"/>
                  </a:lnTo>
                  <a:close/>
                </a:path>
              </a:pathLst>
            </a:custGeom>
            <a:noFill/>
            <a:ln w="28575">
              <a:solidFill>
                <a:srgbClr val="FC893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7611" name="Arc 69"/>
            <p:cNvSpPr>
              <a:spLocks/>
            </p:cNvSpPr>
            <p:nvPr/>
          </p:nvSpPr>
          <p:spPr bwMode="auto">
            <a:xfrm rot="5823516" flipV="1">
              <a:off x="3298" y="1074"/>
              <a:ext cx="1131" cy="1538"/>
            </a:xfrm>
            <a:custGeom>
              <a:avLst/>
              <a:gdLst>
                <a:gd name="T0" fmla="*/ 0 w 21840"/>
                <a:gd name="T1" fmla="*/ 0 h 42753"/>
                <a:gd name="T2" fmla="*/ 0 w 21840"/>
                <a:gd name="T3" fmla="*/ 0 h 42753"/>
                <a:gd name="T4" fmla="*/ 0 w 21840"/>
                <a:gd name="T5" fmla="*/ 0 h 42753"/>
                <a:gd name="T6" fmla="*/ 0 60000 65536"/>
                <a:gd name="T7" fmla="*/ 0 60000 65536"/>
                <a:gd name="T8" fmla="*/ 0 60000 65536"/>
                <a:gd name="T9" fmla="*/ 0 w 21840"/>
                <a:gd name="T10" fmla="*/ 0 h 42753"/>
                <a:gd name="T11" fmla="*/ 21840 w 21840"/>
                <a:gd name="T12" fmla="*/ 42753 h 42753"/>
              </a:gdLst>
              <a:ahLst/>
              <a:cxnLst>
                <a:cxn ang="T6">
                  <a:pos x="T0" y="T1"/>
                </a:cxn>
                <a:cxn ang="T7">
                  <a:pos x="T2" y="T3"/>
                </a:cxn>
                <a:cxn ang="T8">
                  <a:pos x="T4" y="T5"/>
                </a:cxn>
              </a:cxnLst>
              <a:rect l="T9" t="T10" r="T11" b="T12"/>
              <a:pathLst>
                <a:path w="21840" h="42753" fill="none" extrusionOk="0">
                  <a:moveTo>
                    <a:pt x="17229" y="42753"/>
                  </a:moveTo>
                  <a:cubicBezTo>
                    <a:pt x="7196" y="40680"/>
                    <a:pt x="0" y="31844"/>
                    <a:pt x="0" y="21600"/>
                  </a:cubicBezTo>
                  <a:cubicBezTo>
                    <a:pt x="0" y="9670"/>
                    <a:pt x="9670" y="0"/>
                    <a:pt x="21600" y="0"/>
                  </a:cubicBezTo>
                  <a:cubicBezTo>
                    <a:pt x="21680" y="0"/>
                    <a:pt x="21760" y="0"/>
                    <a:pt x="21839" y="1"/>
                  </a:cubicBezTo>
                </a:path>
                <a:path w="21840" h="42753" stroke="0" extrusionOk="0">
                  <a:moveTo>
                    <a:pt x="17229" y="42753"/>
                  </a:moveTo>
                  <a:cubicBezTo>
                    <a:pt x="7196" y="40680"/>
                    <a:pt x="0" y="31844"/>
                    <a:pt x="0" y="21600"/>
                  </a:cubicBezTo>
                  <a:cubicBezTo>
                    <a:pt x="0" y="9670"/>
                    <a:pt x="9670" y="0"/>
                    <a:pt x="21600" y="0"/>
                  </a:cubicBezTo>
                  <a:cubicBezTo>
                    <a:pt x="21680" y="0"/>
                    <a:pt x="21760" y="0"/>
                    <a:pt x="21839" y="1"/>
                  </a:cubicBezTo>
                  <a:lnTo>
                    <a:pt x="21600" y="21600"/>
                  </a:lnTo>
                  <a:close/>
                </a:path>
              </a:pathLst>
            </a:custGeom>
            <a:noFill/>
            <a:ln w="28575">
              <a:solidFill>
                <a:srgbClr val="FC893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7612" name="Arc 70"/>
            <p:cNvSpPr>
              <a:spLocks/>
            </p:cNvSpPr>
            <p:nvPr/>
          </p:nvSpPr>
          <p:spPr bwMode="auto">
            <a:xfrm rot="5823516" flipV="1">
              <a:off x="3232" y="1082"/>
              <a:ext cx="1118" cy="1463"/>
            </a:xfrm>
            <a:custGeom>
              <a:avLst/>
              <a:gdLst>
                <a:gd name="T0" fmla="*/ 0 w 21600"/>
                <a:gd name="T1" fmla="*/ 0 h 42707"/>
                <a:gd name="T2" fmla="*/ 0 w 21600"/>
                <a:gd name="T3" fmla="*/ 0 h 42707"/>
                <a:gd name="T4" fmla="*/ 0 w 21600"/>
                <a:gd name="T5" fmla="*/ 0 h 42707"/>
                <a:gd name="T6" fmla="*/ 0 60000 65536"/>
                <a:gd name="T7" fmla="*/ 0 60000 65536"/>
                <a:gd name="T8" fmla="*/ 0 60000 65536"/>
                <a:gd name="T9" fmla="*/ 0 w 21600"/>
                <a:gd name="T10" fmla="*/ 0 h 42707"/>
                <a:gd name="T11" fmla="*/ 21600 w 21600"/>
                <a:gd name="T12" fmla="*/ 42707 h 42707"/>
              </a:gdLst>
              <a:ahLst/>
              <a:cxnLst>
                <a:cxn ang="T6">
                  <a:pos x="T0" y="T1"/>
                </a:cxn>
                <a:cxn ang="T7">
                  <a:pos x="T2" y="T3"/>
                </a:cxn>
                <a:cxn ang="T8">
                  <a:pos x="T4" y="T5"/>
                </a:cxn>
              </a:cxnLst>
              <a:rect l="T9" t="T10" r="T11" b="T12"/>
              <a:pathLst>
                <a:path w="21600" h="42707" fill="none" extrusionOk="0">
                  <a:moveTo>
                    <a:pt x="17016" y="42706"/>
                  </a:moveTo>
                  <a:cubicBezTo>
                    <a:pt x="7084" y="40550"/>
                    <a:pt x="0" y="31761"/>
                    <a:pt x="0" y="21599"/>
                  </a:cubicBezTo>
                  <a:cubicBezTo>
                    <a:pt x="0" y="9732"/>
                    <a:pt x="9572" y="88"/>
                    <a:pt x="21437" y="-1"/>
                  </a:cubicBezTo>
                </a:path>
                <a:path w="21600" h="42707" stroke="0" extrusionOk="0">
                  <a:moveTo>
                    <a:pt x="17016" y="42706"/>
                  </a:moveTo>
                  <a:cubicBezTo>
                    <a:pt x="7084" y="40550"/>
                    <a:pt x="0" y="31761"/>
                    <a:pt x="0" y="21599"/>
                  </a:cubicBezTo>
                  <a:cubicBezTo>
                    <a:pt x="0" y="9732"/>
                    <a:pt x="9572" y="88"/>
                    <a:pt x="21437" y="-1"/>
                  </a:cubicBezTo>
                  <a:lnTo>
                    <a:pt x="21600" y="21599"/>
                  </a:lnTo>
                  <a:close/>
                </a:path>
              </a:pathLst>
            </a:custGeom>
            <a:noFill/>
            <a:ln w="28575">
              <a:solidFill>
                <a:srgbClr val="7E7E86"/>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7613" name="Arc 71"/>
            <p:cNvSpPr>
              <a:spLocks/>
            </p:cNvSpPr>
            <p:nvPr/>
          </p:nvSpPr>
          <p:spPr bwMode="auto">
            <a:xfrm rot="5823516" flipV="1">
              <a:off x="2453" y="333"/>
              <a:ext cx="1178" cy="2958"/>
            </a:xfrm>
            <a:custGeom>
              <a:avLst/>
              <a:gdLst>
                <a:gd name="T0" fmla="*/ 0 w 22748"/>
                <a:gd name="T1" fmla="*/ 0 h 42636"/>
                <a:gd name="T2" fmla="*/ 0 w 22748"/>
                <a:gd name="T3" fmla="*/ 0 h 42636"/>
                <a:gd name="T4" fmla="*/ 0 w 22748"/>
                <a:gd name="T5" fmla="*/ 0 h 42636"/>
                <a:gd name="T6" fmla="*/ 0 60000 65536"/>
                <a:gd name="T7" fmla="*/ 0 60000 65536"/>
                <a:gd name="T8" fmla="*/ 0 60000 65536"/>
                <a:gd name="T9" fmla="*/ 0 w 22748"/>
                <a:gd name="T10" fmla="*/ 0 h 42636"/>
                <a:gd name="T11" fmla="*/ 22748 w 22748"/>
                <a:gd name="T12" fmla="*/ 42636 h 42636"/>
              </a:gdLst>
              <a:ahLst/>
              <a:cxnLst>
                <a:cxn ang="T6">
                  <a:pos x="T0" y="T1"/>
                </a:cxn>
                <a:cxn ang="T7">
                  <a:pos x="T2" y="T3"/>
                </a:cxn>
                <a:cxn ang="T8">
                  <a:pos x="T4" y="T5"/>
                </a:cxn>
              </a:cxnLst>
              <a:rect l="T9" t="T10" r="T11" b="T12"/>
              <a:pathLst>
                <a:path w="22748" h="42636" fill="none" extrusionOk="0">
                  <a:moveTo>
                    <a:pt x="16696" y="42636"/>
                  </a:moveTo>
                  <a:cubicBezTo>
                    <a:pt x="6918" y="40357"/>
                    <a:pt x="0" y="31640"/>
                    <a:pt x="0" y="21600"/>
                  </a:cubicBezTo>
                  <a:cubicBezTo>
                    <a:pt x="0" y="9670"/>
                    <a:pt x="9670" y="0"/>
                    <a:pt x="21600" y="0"/>
                  </a:cubicBezTo>
                  <a:cubicBezTo>
                    <a:pt x="21982" y="0"/>
                    <a:pt x="22365" y="10"/>
                    <a:pt x="22748" y="30"/>
                  </a:cubicBezTo>
                </a:path>
                <a:path w="22748" h="42636" stroke="0" extrusionOk="0">
                  <a:moveTo>
                    <a:pt x="16696" y="42636"/>
                  </a:moveTo>
                  <a:cubicBezTo>
                    <a:pt x="6918" y="40357"/>
                    <a:pt x="0" y="31640"/>
                    <a:pt x="0" y="21600"/>
                  </a:cubicBezTo>
                  <a:cubicBezTo>
                    <a:pt x="0" y="9670"/>
                    <a:pt x="9670" y="0"/>
                    <a:pt x="21600" y="0"/>
                  </a:cubicBezTo>
                  <a:cubicBezTo>
                    <a:pt x="21982" y="0"/>
                    <a:pt x="22365" y="10"/>
                    <a:pt x="22748" y="30"/>
                  </a:cubicBezTo>
                  <a:lnTo>
                    <a:pt x="21600" y="21600"/>
                  </a:lnTo>
                  <a:close/>
                </a:path>
              </a:pathLst>
            </a:custGeom>
            <a:noFill/>
            <a:ln w="28575">
              <a:solidFill>
                <a:srgbClr val="7E7E86"/>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7614" name="Text Box 72"/>
            <p:cNvSpPr txBox="1">
              <a:spLocks noChangeArrowheads="1"/>
            </p:cNvSpPr>
            <p:nvPr/>
          </p:nvSpPr>
          <p:spPr bwMode="auto">
            <a:xfrm>
              <a:off x="2424" y="868"/>
              <a:ext cx="1104"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67615" name="Oval 73"/>
            <p:cNvSpPr>
              <a:spLocks noChangeArrowheads="1"/>
            </p:cNvSpPr>
            <p:nvPr/>
          </p:nvSpPr>
          <p:spPr bwMode="auto">
            <a:xfrm>
              <a:off x="2472" y="2058"/>
              <a:ext cx="1008" cy="646"/>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7616" name="Oval 74"/>
            <p:cNvSpPr>
              <a:spLocks noChangeArrowheads="1"/>
            </p:cNvSpPr>
            <p:nvPr/>
          </p:nvSpPr>
          <p:spPr bwMode="auto">
            <a:xfrm>
              <a:off x="3960" y="2026"/>
              <a:ext cx="1008" cy="646"/>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7617" name="Text Box 75"/>
            <p:cNvSpPr txBox="1">
              <a:spLocks noChangeArrowheads="1"/>
            </p:cNvSpPr>
            <p:nvPr/>
          </p:nvSpPr>
          <p:spPr bwMode="auto">
            <a:xfrm>
              <a:off x="4263" y="2475"/>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3</a:t>
              </a:r>
            </a:p>
          </p:txBody>
        </p:sp>
        <p:sp>
          <p:nvSpPr>
            <p:cNvPr id="67618" name="Text Box 76"/>
            <p:cNvSpPr txBox="1">
              <a:spLocks noChangeArrowheads="1"/>
            </p:cNvSpPr>
            <p:nvPr/>
          </p:nvSpPr>
          <p:spPr bwMode="auto">
            <a:xfrm>
              <a:off x="2775" y="2521"/>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2</a:t>
              </a:r>
            </a:p>
          </p:txBody>
        </p:sp>
        <p:sp>
          <p:nvSpPr>
            <p:cNvPr id="67619" name="Text Box 77"/>
            <p:cNvSpPr txBox="1">
              <a:spLocks noChangeArrowheads="1"/>
            </p:cNvSpPr>
            <p:nvPr/>
          </p:nvSpPr>
          <p:spPr bwMode="auto">
            <a:xfrm>
              <a:off x="1095" y="2521"/>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1</a:t>
              </a:r>
            </a:p>
          </p:txBody>
        </p:sp>
        <p:sp>
          <p:nvSpPr>
            <p:cNvPr id="67620" name="Text Box 78"/>
            <p:cNvSpPr txBox="1">
              <a:spLocks noChangeArrowheads="1"/>
            </p:cNvSpPr>
            <p:nvPr/>
          </p:nvSpPr>
          <p:spPr bwMode="auto">
            <a:xfrm rot="-5400000">
              <a:off x="963" y="1712"/>
              <a:ext cx="6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0</a:t>
              </a:r>
            </a:p>
          </p:txBody>
        </p:sp>
        <p:sp>
          <p:nvSpPr>
            <p:cNvPr id="67621" name="Text Box 79"/>
            <p:cNvSpPr txBox="1">
              <a:spLocks noChangeArrowheads="1"/>
            </p:cNvSpPr>
            <p:nvPr/>
          </p:nvSpPr>
          <p:spPr bwMode="auto">
            <a:xfrm rot="-5400000">
              <a:off x="2475" y="1776"/>
              <a:ext cx="64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2</a:t>
              </a:r>
            </a:p>
          </p:txBody>
        </p:sp>
        <p:sp>
          <p:nvSpPr>
            <p:cNvPr id="67622" name="Text Box 80"/>
            <p:cNvSpPr txBox="1">
              <a:spLocks noChangeArrowheads="1"/>
            </p:cNvSpPr>
            <p:nvPr/>
          </p:nvSpPr>
          <p:spPr bwMode="auto">
            <a:xfrm rot="-5400000">
              <a:off x="4314" y="1712"/>
              <a:ext cx="6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3</a:t>
              </a:r>
            </a:p>
          </p:txBody>
        </p:sp>
        <p:sp>
          <p:nvSpPr>
            <p:cNvPr id="67623" name="Text Box 81"/>
            <p:cNvSpPr txBox="1">
              <a:spLocks noChangeArrowheads="1"/>
            </p:cNvSpPr>
            <p:nvPr/>
          </p:nvSpPr>
          <p:spPr bwMode="auto">
            <a:xfrm>
              <a:off x="1786" y="2352"/>
              <a:ext cx="6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0</a:t>
              </a:r>
            </a:p>
          </p:txBody>
        </p:sp>
        <p:sp>
          <p:nvSpPr>
            <p:cNvPr id="67624" name="Text Box 82"/>
            <p:cNvSpPr txBox="1">
              <a:spLocks noChangeArrowheads="1"/>
            </p:cNvSpPr>
            <p:nvPr/>
          </p:nvSpPr>
          <p:spPr bwMode="auto">
            <a:xfrm>
              <a:off x="3420" y="2352"/>
              <a:ext cx="6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0</a:t>
              </a:r>
            </a:p>
          </p:txBody>
        </p:sp>
      </p:grpSp>
    </p:spTree>
    <p:extLst>
      <p:ext uri="{BB962C8B-B14F-4D97-AF65-F5344CB8AC3E}">
        <p14:creationId xmlns:p14="http://schemas.microsoft.com/office/powerpoint/2010/main" val="3166533118"/>
      </p:ext>
    </p:extLst>
  </p:cSld>
  <p:clrMapOvr>
    <a:masterClrMapping/>
  </p:clrMapOvr>
  <p:transition>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7"/>
          <p:cNvSpPr>
            <a:spLocks noGrp="1" noChangeArrowheads="1"/>
          </p:cNvSpPr>
          <p:nvPr>
            <p:ph type="title"/>
          </p:nvPr>
        </p:nvSpPr>
        <p:spPr/>
        <p:txBody>
          <a:bodyPr/>
          <a:lstStyle/>
          <a:p>
            <a:pPr eaLnBrk="1" hangingPunct="1"/>
            <a:r>
              <a:rPr lang="en-US" dirty="0">
                <a:solidFill>
                  <a:srgbClr val="0070C0"/>
                </a:solidFill>
                <a:ea typeface="ＭＳ Ｐゴシック" pitchFamily="34" charset="-128"/>
              </a:rPr>
              <a:t>Customer Sites With Back Door Links</a:t>
            </a:r>
          </a:p>
        </p:txBody>
      </p:sp>
      <p:sp>
        <p:nvSpPr>
          <p:cNvPr id="68611" name="Rectangle 3"/>
          <p:cNvSpPr>
            <a:spLocks noGrp="1" noChangeArrowheads="1"/>
          </p:cNvSpPr>
          <p:nvPr>
            <p:ph type="body" idx="4294967295"/>
          </p:nvPr>
        </p:nvSpPr>
        <p:spPr>
          <a:xfrm>
            <a:off x="685800" y="1600200"/>
            <a:ext cx="8458200" cy="1143000"/>
          </a:xfrm>
          <a:ln>
            <a:solidFill>
              <a:schemeClr val="folHlink"/>
            </a:solidFill>
            <a:miter lim="800000"/>
            <a:headEnd/>
            <a:tailEnd/>
          </a:ln>
        </p:spPr>
        <p:txBody>
          <a:bodyPr/>
          <a:lstStyle/>
          <a:p>
            <a:pPr eaLnBrk="1" hangingPunct="1">
              <a:lnSpc>
                <a:spcPct val="75000"/>
              </a:lnSpc>
              <a:buFont typeface="Wingdings" pitchFamily="2" charset="2"/>
              <a:buNone/>
            </a:pPr>
            <a:r>
              <a:rPr lang="en-US" sz="1800">
                <a:latin typeface="Courier New" pitchFamily="49" charset="0"/>
                <a:ea typeface="ＭＳ Ｐゴシック" pitchFamily="34" charset="-128"/>
              </a:rPr>
              <a:t>CE1#</a:t>
            </a:r>
            <a:r>
              <a:rPr lang="en-US" sz="1800" b="1">
                <a:latin typeface="Courier New" pitchFamily="49" charset="0"/>
                <a:ea typeface="ＭＳ Ｐゴシック" pitchFamily="34" charset="-128"/>
              </a:rPr>
              <a:t>show ip route ospf</a:t>
            </a:r>
          </a:p>
          <a:p>
            <a:pPr eaLnBrk="1" hangingPunct="1">
              <a:lnSpc>
                <a:spcPct val="75000"/>
              </a:lnSpc>
              <a:buFont typeface="Wingdings" pitchFamily="2" charset="2"/>
              <a:buNone/>
            </a:pPr>
            <a:r>
              <a:rPr lang="en-US" sz="1800">
                <a:latin typeface="Courier New" pitchFamily="49" charset="0"/>
                <a:ea typeface="ＭＳ Ｐゴシック" pitchFamily="34" charset="-128"/>
              </a:rPr>
              <a:t>O  2.2.2.2 [110/101] via 140.0.0.193, 00:00:52, Ethernet0/0</a:t>
            </a:r>
          </a:p>
          <a:p>
            <a:pPr eaLnBrk="1" hangingPunct="1">
              <a:lnSpc>
                <a:spcPct val="75000"/>
              </a:lnSpc>
              <a:buFont typeface="Wingdings" pitchFamily="2" charset="2"/>
              <a:buNone/>
            </a:pPr>
            <a:r>
              <a:rPr lang="en-US" sz="1800">
                <a:latin typeface="Courier New" pitchFamily="49" charset="0"/>
                <a:ea typeface="ＭＳ Ｐゴシック" pitchFamily="34" charset="-128"/>
              </a:rPr>
              <a:t>O  3.3.3.3 [110/201] via 140.0.0.193, 00:00:52, Ethernet0/0</a:t>
            </a:r>
          </a:p>
        </p:txBody>
      </p:sp>
      <p:sp>
        <p:nvSpPr>
          <p:cNvPr id="68612" name="Rectangle 4"/>
          <p:cNvSpPr>
            <a:spLocks noChangeArrowheads="1"/>
          </p:cNvSpPr>
          <p:nvPr/>
        </p:nvSpPr>
        <p:spPr bwMode="auto">
          <a:xfrm>
            <a:off x="381000" y="3048000"/>
            <a:ext cx="8534400" cy="8350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800" baseline="0">
                <a:latin typeface="Courier New" pitchFamily="49" charset="0"/>
              </a:rPr>
              <a:t>CE1#</a:t>
            </a:r>
            <a:r>
              <a:rPr lang="en-US" sz="1800" b="1" baseline="0">
                <a:latin typeface="Courier New" pitchFamily="49" charset="0"/>
              </a:rPr>
              <a:t>show ip route 2.2.2.2</a:t>
            </a:r>
          </a:p>
          <a:p>
            <a:pPr algn="l" defTabSz="814388"/>
            <a:r>
              <a:rPr lang="en-US" sz="1800" baseline="0">
                <a:latin typeface="Courier New" pitchFamily="49" charset="0"/>
              </a:rPr>
              <a:t>Known via "ospf 1", distance 110, metric 101, type intra area</a:t>
            </a:r>
          </a:p>
          <a:p>
            <a:pPr algn="l" defTabSz="814388"/>
            <a:r>
              <a:rPr lang="en-US" sz="1800" baseline="0">
                <a:latin typeface="Courier New" pitchFamily="49" charset="0"/>
              </a:rPr>
              <a:t>  Last update from 140.0.0.193 on Ethernet0/0, 00:08:55 ago</a:t>
            </a:r>
          </a:p>
        </p:txBody>
      </p:sp>
      <p:sp>
        <p:nvSpPr>
          <p:cNvPr id="68613" name="Rectangle 5"/>
          <p:cNvSpPr>
            <a:spLocks noChangeArrowheads="1"/>
          </p:cNvSpPr>
          <p:nvPr/>
        </p:nvSpPr>
        <p:spPr bwMode="auto">
          <a:xfrm>
            <a:off x="381000" y="4191000"/>
            <a:ext cx="8534400" cy="8350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800" baseline="0">
                <a:latin typeface="Courier New" pitchFamily="49" charset="0"/>
              </a:rPr>
              <a:t>CE1#</a:t>
            </a:r>
            <a:r>
              <a:rPr lang="en-US" sz="1800" b="1" baseline="0">
                <a:latin typeface="Courier New" pitchFamily="49" charset="0"/>
              </a:rPr>
              <a:t>show ip route 3.3.3.3</a:t>
            </a:r>
          </a:p>
          <a:p>
            <a:pPr algn="l" defTabSz="814388"/>
            <a:r>
              <a:rPr lang="en-US" sz="1800" baseline="0">
                <a:latin typeface="Courier New" pitchFamily="49" charset="0"/>
              </a:rPr>
              <a:t>Known via "ospf 1", distance 110, metric 201, type intra area</a:t>
            </a:r>
          </a:p>
          <a:p>
            <a:pPr algn="l" defTabSz="814388"/>
            <a:r>
              <a:rPr lang="en-US" sz="1800" baseline="0">
                <a:latin typeface="Courier New" pitchFamily="49" charset="0"/>
              </a:rPr>
              <a:t>  Last update from 140.0.0.193 on Ethernet0/0, 00:09:00 ago</a:t>
            </a:r>
          </a:p>
        </p:txBody>
      </p:sp>
      <p:sp>
        <p:nvSpPr>
          <p:cNvPr id="68614" name="Oval 6"/>
          <p:cNvSpPr>
            <a:spLocks noChangeArrowheads="1"/>
          </p:cNvSpPr>
          <p:nvPr/>
        </p:nvSpPr>
        <p:spPr bwMode="auto">
          <a:xfrm>
            <a:off x="685800" y="1917700"/>
            <a:ext cx="304800" cy="762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8615" name="Oval 7"/>
          <p:cNvSpPr>
            <a:spLocks noChangeArrowheads="1"/>
          </p:cNvSpPr>
          <p:nvPr/>
        </p:nvSpPr>
        <p:spPr bwMode="auto">
          <a:xfrm>
            <a:off x="7010400" y="1981200"/>
            <a:ext cx="17018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8616" name="Oval 8"/>
          <p:cNvSpPr>
            <a:spLocks noChangeArrowheads="1"/>
          </p:cNvSpPr>
          <p:nvPr/>
        </p:nvSpPr>
        <p:spPr bwMode="auto">
          <a:xfrm>
            <a:off x="7010400" y="2362200"/>
            <a:ext cx="17780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8617" name="Arc 9"/>
          <p:cNvSpPr>
            <a:spLocks/>
          </p:cNvSpPr>
          <p:nvPr/>
        </p:nvSpPr>
        <p:spPr bwMode="auto">
          <a:xfrm rot="-346198">
            <a:off x="8101013" y="2203450"/>
            <a:ext cx="1031875" cy="3722688"/>
          </a:xfrm>
          <a:custGeom>
            <a:avLst/>
            <a:gdLst>
              <a:gd name="T0" fmla="*/ 2147483647 w 22188"/>
              <a:gd name="T1" fmla="*/ 0 h 39636"/>
              <a:gd name="T2" fmla="*/ 0 w 22188"/>
              <a:gd name="T3" fmla="*/ 2147483647 h 39636"/>
              <a:gd name="T4" fmla="*/ 2147483647 w 22188"/>
              <a:gd name="T5" fmla="*/ 2147483647 h 39636"/>
              <a:gd name="T6" fmla="*/ 0 60000 65536"/>
              <a:gd name="T7" fmla="*/ 0 60000 65536"/>
              <a:gd name="T8" fmla="*/ 0 60000 65536"/>
              <a:gd name="T9" fmla="*/ 0 w 22188"/>
              <a:gd name="T10" fmla="*/ 0 h 39636"/>
              <a:gd name="T11" fmla="*/ 22188 w 22188"/>
              <a:gd name="T12" fmla="*/ 39636 h 39636"/>
            </a:gdLst>
            <a:ahLst/>
            <a:cxnLst>
              <a:cxn ang="T6">
                <a:pos x="T0" y="T1"/>
              </a:cxn>
              <a:cxn ang="T7">
                <a:pos x="T2" y="T3"/>
              </a:cxn>
              <a:cxn ang="T8">
                <a:pos x="T4" y="T5"/>
              </a:cxn>
            </a:cxnLst>
            <a:rect l="T9" t="T10" r="T11" b="T12"/>
            <a:pathLst>
              <a:path w="22188" h="39636" fill="none" extrusionOk="0">
                <a:moveTo>
                  <a:pt x="12473" y="-1"/>
                </a:moveTo>
                <a:cubicBezTo>
                  <a:pt x="18537" y="3996"/>
                  <a:pt x="22188" y="10772"/>
                  <a:pt x="22188" y="18036"/>
                </a:cubicBezTo>
                <a:cubicBezTo>
                  <a:pt x="22188" y="29965"/>
                  <a:pt x="12517" y="39636"/>
                  <a:pt x="588" y="39636"/>
                </a:cubicBezTo>
                <a:cubicBezTo>
                  <a:pt x="391" y="39635"/>
                  <a:pt x="195" y="39633"/>
                  <a:pt x="0" y="39627"/>
                </a:cubicBezTo>
              </a:path>
              <a:path w="22188" h="39636" stroke="0" extrusionOk="0">
                <a:moveTo>
                  <a:pt x="12473" y="-1"/>
                </a:moveTo>
                <a:cubicBezTo>
                  <a:pt x="18537" y="3996"/>
                  <a:pt x="22188" y="10772"/>
                  <a:pt x="22188" y="18036"/>
                </a:cubicBezTo>
                <a:cubicBezTo>
                  <a:pt x="22188" y="29965"/>
                  <a:pt x="12517" y="39636"/>
                  <a:pt x="588" y="39636"/>
                </a:cubicBezTo>
                <a:cubicBezTo>
                  <a:pt x="391" y="39635"/>
                  <a:pt x="195" y="39633"/>
                  <a:pt x="0" y="39627"/>
                </a:cubicBezTo>
                <a:lnTo>
                  <a:pt x="588" y="18036"/>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8618" name="Line 10"/>
          <p:cNvSpPr>
            <a:spLocks noChangeShapeType="1"/>
          </p:cNvSpPr>
          <p:nvPr/>
        </p:nvSpPr>
        <p:spPr bwMode="auto">
          <a:xfrm flipV="1">
            <a:off x="8305800" y="2286000"/>
            <a:ext cx="304800" cy="762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68619" name="Oval 11"/>
          <p:cNvSpPr>
            <a:spLocks noChangeArrowheads="1"/>
          </p:cNvSpPr>
          <p:nvPr/>
        </p:nvSpPr>
        <p:spPr bwMode="auto">
          <a:xfrm>
            <a:off x="7366000" y="3276600"/>
            <a:ext cx="15494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8620" name="Arc 12"/>
          <p:cNvSpPr>
            <a:spLocks/>
          </p:cNvSpPr>
          <p:nvPr/>
        </p:nvSpPr>
        <p:spPr bwMode="auto">
          <a:xfrm rot="21553942" flipH="1">
            <a:off x="7974013" y="3589338"/>
            <a:ext cx="1017587" cy="2659062"/>
          </a:xfrm>
          <a:custGeom>
            <a:avLst/>
            <a:gdLst>
              <a:gd name="T0" fmla="*/ 2147483647 w 30194"/>
              <a:gd name="T1" fmla="*/ 2147483647 h 41393"/>
              <a:gd name="T2" fmla="*/ 2147483647 w 30194"/>
              <a:gd name="T3" fmla="*/ 0 h 41393"/>
              <a:gd name="T4" fmla="*/ 2147483647 w 30194"/>
              <a:gd name="T5" fmla="*/ 2147483647 h 41393"/>
              <a:gd name="T6" fmla="*/ 0 60000 65536"/>
              <a:gd name="T7" fmla="*/ 0 60000 65536"/>
              <a:gd name="T8" fmla="*/ 0 60000 65536"/>
              <a:gd name="T9" fmla="*/ 0 w 30194"/>
              <a:gd name="T10" fmla="*/ 0 h 41393"/>
              <a:gd name="T11" fmla="*/ 30194 w 30194"/>
              <a:gd name="T12" fmla="*/ 41393 h 41393"/>
            </a:gdLst>
            <a:ahLst/>
            <a:cxnLst>
              <a:cxn ang="T6">
                <a:pos x="T0" y="T1"/>
              </a:cxn>
              <a:cxn ang="T7">
                <a:pos x="T2" y="T3"/>
              </a:cxn>
              <a:cxn ang="T8">
                <a:pos x="T4" y="T5"/>
              </a:cxn>
            </a:cxnLst>
            <a:rect l="T9" t="T10" r="T11" b="T12"/>
            <a:pathLst>
              <a:path w="30194" h="41393" fill="none" extrusionOk="0">
                <a:moveTo>
                  <a:pt x="30193" y="39609"/>
                </a:moveTo>
                <a:cubicBezTo>
                  <a:pt x="27481" y="40786"/>
                  <a:pt x="24556" y="41392"/>
                  <a:pt x="21600" y="41392"/>
                </a:cubicBezTo>
                <a:cubicBezTo>
                  <a:pt x="9670" y="41393"/>
                  <a:pt x="0" y="31722"/>
                  <a:pt x="0" y="19793"/>
                </a:cubicBezTo>
                <a:cubicBezTo>
                  <a:pt x="0" y="11207"/>
                  <a:pt x="5084" y="3437"/>
                  <a:pt x="12951" y="0"/>
                </a:cubicBezTo>
              </a:path>
              <a:path w="30194" h="41393" stroke="0" extrusionOk="0">
                <a:moveTo>
                  <a:pt x="30193" y="39609"/>
                </a:moveTo>
                <a:cubicBezTo>
                  <a:pt x="27481" y="40786"/>
                  <a:pt x="24556" y="41392"/>
                  <a:pt x="21600" y="41392"/>
                </a:cubicBezTo>
                <a:cubicBezTo>
                  <a:pt x="9670" y="41393"/>
                  <a:pt x="0" y="31722"/>
                  <a:pt x="0" y="19793"/>
                </a:cubicBezTo>
                <a:cubicBezTo>
                  <a:pt x="0" y="11207"/>
                  <a:pt x="5084" y="3437"/>
                  <a:pt x="12951" y="0"/>
                </a:cubicBezTo>
                <a:lnTo>
                  <a:pt x="21600" y="19793"/>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8621" name="Oval 13"/>
          <p:cNvSpPr>
            <a:spLocks noChangeArrowheads="1"/>
          </p:cNvSpPr>
          <p:nvPr/>
        </p:nvSpPr>
        <p:spPr bwMode="auto">
          <a:xfrm>
            <a:off x="7315200" y="4495800"/>
            <a:ext cx="15240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8622" name="Arc 14"/>
          <p:cNvSpPr>
            <a:spLocks/>
          </p:cNvSpPr>
          <p:nvPr/>
        </p:nvSpPr>
        <p:spPr bwMode="auto">
          <a:xfrm rot="190113" flipH="1">
            <a:off x="7586663" y="4800600"/>
            <a:ext cx="1481137" cy="1752600"/>
          </a:xfrm>
          <a:custGeom>
            <a:avLst/>
            <a:gdLst>
              <a:gd name="T0" fmla="*/ 2147483647 w 33884"/>
              <a:gd name="T1" fmla="*/ 2147483647 h 43185"/>
              <a:gd name="T2" fmla="*/ 2147483647 w 33884"/>
              <a:gd name="T3" fmla="*/ 0 h 43185"/>
              <a:gd name="T4" fmla="*/ 2147483647 w 33884"/>
              <a:gd name="T5" fmla="*/ 2147483647 h 43185"/>
              <a:gd name="T6" fmla="*/ 0 60000 65536"/>
              <a:gd name="T7" fmla="*/ 0 60000 65536"/>
              <a:gd name="T8" fmla="*/ 0 60000 65536"/>
              <a:gd name="T9" fmla="*/ 0 w 33884"/>
              <a:gd name="T10" fmla="*/ 0 h 43185"/>
              <a:gd name="T11" fmla="*/ 33884 w 33884"/>
              <a:gd name="T12" fmla="*/ 43185 h 43185"/>
            </a:gdLst>
            <a:ahLst/>
            <a:cxnLst>
              <a:cxn ang="T6">
                <a:pos x="T0" y="T1"/>
              </a:cxn>
              <a:cxn ang="T7">
                <a:pos x="T2" y="T3"/>
              </a:cxn>
              <a:cxn ang="T8">
                <a:pos x="T4" y="T5"/>
              </a:cxn>
            </a:cxnLst>
            <a:rect l="T9" t="T10" r="T11" b="T12"/>
            <a:pathLst>
              <a:path w="33884" h="43185" fill="none" extrusionOk="0">
                <a:moveTo>
                  <a:pt x="33883" y="39351"/>
                </a:moveTo>
                <a:cubicBezTo>
                  <a:pt x="30273" y="41847"/>
                  <a:pt x="25988" y="43184"/>
                  <a:pt x="21600" y="43184"/>
                </a:cubicBezTo>
                <a:cubicBezTo>
                  <a:pt x="9670" y="43185"/>
                  <a:pt x="0" y="33514"/>
                  <a:pt x="0" y="21585"/>
                </a:cubicBezTo>
                <a:cubicBezTo>
                  <a:pt x="0" y="9971"/>
                  <a:pt x="9183" y="436"/>
                  <a:pt x="20789" y="0"/>
                </a:cubicBezTo>
              </a:path>
              <a:path w="33884" h="43185" stroke="0" extrusionOk="0">
                <a:moveTo>
                  <a:pt x="33883" y="39351"/>
                </a:moveTo>
                <a:cubicBezTo>
                  <a:pt x="30273" y="41847"/>
                  <a:pt x="25988" y="43184"/>
                  <a:pt x="21600" y="43184"/>
                </a:cubicBezTo>
                <a:cubicBezTo>
                  <a:pt x="9670" y="43185"/>
                  <a:pt x="0" y="33514"/>
                  <a:pt x="0" y="21585"/>
                </a:cubicBezTo>
                <a:cubicBezTo>
                  <a:pt x="0" y="9971"/>
                  <a:pt x="9183" y="436"/>
                  <a:pt x="20789" y="0"/>
                </a:cubicBezTo>
                <a:lnTo>
                  <a:pt x="21600" y="21585"/>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8623" name="Arc 15"/>
          <p:cNvSpPr>
            <a:spLocks/>
          </p:cNvSpPr>
          <p:nvPr/>
        </p:nvSpPr>
        <p:spPr bwMode="auto">
          <a:xfrm rot="190113">
            <a:off x="225425" y="2506663"/>
            <a:ext cx="2571750" cy="3736975"/>
          </a:xfrm>
          <a:custGeom>
            <a:avLst/>
            <a:gdLst>
              <a:gd name="T0" fmla="*/ 2147483647 w 25602"/>
              <a:gd name="T1" fmla="*/ 2147483647 h 33771"/>
              <a:gd name="T2" fmla="*/ 2147483647 w 25602"/>
              <a:gd name="T3" fmla="*/ 0 h 33771"/>
              <a:gd name="T4" fmla="*/ 2147483647 w 25602"/>
              <a:gd name="T5" fmla="*/ 2147483647 h 33771"/>
              <a:gd name="T6" fmla="*/ 0 60000 65536"/>
              <a:gd name="T7" fmla="*/ 0 60000 65536"/>
              <a:gd name="T8" fmla="*/ 0 60000 65536"/>
              <a:gd name="T9" fmla="*/ 0 w 25602"/>
              <a:gd name="T10" fmla="*/ 0 h 33771"/>
              <a:gd name="T11" fmla="*/ 25602 w 25602"/>
              <a:gd name="T12" fmla="*/ 33771 h 33771"/>
            </a:gdLst>
            <a:ahLst/>
            <a:cxnLst>
              <a:cxn ang="T6">
                <a:pos x="T0" y="T1"/>
              </a:cxn>
              <a:cxn ang="T7">
                <a:pos x="T2" y="T3"/>
              </a:cxn>
              <a:cxn ang="T8">
                <a:pos x="T4" y="T5"/>
              </a:cxn>
            </a:cxnLst>
            <a:rect l="T9" t="T10" r="T11" b="T12"/>
            <a:pathLst>
              <a:path w="25602" h="33771" fill="none" extrusionOk="0">
                <a:moveTo>
                  <a:pt x="25602" y="33397"/>
                </a:moveTo>
                <a:cubicBezTo>
                  <a:pt x="24282" y="33645"/>
                  <a:pt x="22942" y="33770"/>
                  <a:pt x="21600" y="33770"/>
                </a:cubicBezTo>
                <a:cubicBezTo>
                  <a:pt x="9670" y="33771"/>
                  <a:pt x="0" y="24100"/>
                  <a:pt x="0" y="12171"/>
                </a:cubicBezTo>
                <a:cubicBezTo>
                  <a:pt x="0" y="7828"/>
                  <a:pt x="1308" y="3587"/>
                  <a:pt x="3755" y="-1"/>
                </a:cubicBezTo>
              </a:path>
              <a:path w="25602" h="33771" stroke="0" extrusionOk="0">
                <a:moveTo>
                  <a:pt x="25602" y="33397"/>
                </a:moveTo>
                <a:cubicBezTo>
                  <a:pt x="24282" y="33645"/>
                  <a:pt x="22942" y="33770"/>
                  <a:pt x="21600" y="33770"/>
                </a:cubicBezTo>
                <a:cubicBezTo>
                  <a:pt x="9670" y="33771"/>
                  <a:pt x="0" y="24100"/>
                  <a:pt x="0" y="12171"/>
                </a:cubicBezTo>
                <a:cubicBezTo>
                  <a:pt x="0" y="7828"/>
                  <a:pt x="1308" y="3587"/>
                  <a:pt x="3755" y="-1"/>
                </a:cubicBezTo>
                <a:lnTo>
                  <a:pt x="21600" y="12171"/>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8624" name="Text Box 16"/>
          <p:cNvSpPr txBox="1">
            <a:spLocks noChangeArrowheads="1"/>
          </p:cNvSpPr>
          <p:nvPr/>
        </p:nvSpPr>
        <p:spPr bwMode="auto">
          <a:xfrm>
            <a:off x="2743200" y="5791200"/>
            <a:ext cx="4505325" cy="835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Remote Customer site routes are learned </a:t>
            </a:r>
          </a:p>
          <a:p>
            <a:r>
              <a:rPr lang="en-US" sz="1800" baseline="0"/>
              <a:t>via the Back Door links rather than through</a:t>
            </a:r>
          </a:p>
          <a:p>
            <a:r>
              <a:rPr lang="en-US" sz="1800" baseline="0"/>
              <a:t>the MPLS-VPNs network</a:t>
            </a:r>
          </a:p>
        </p:txBody>
      </p:sp>
    </p:spTree>
    <p:extLst>
      <p:ext uri="{BB962C8B-B14F-4D97-AF65-F5344CB8AC3E}">
        <p14:creationId xmlns:p14="http://schemas.microsoft.com/office/powerpoint/2010/main" val="16071719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7"/>
          <p:cNvSpPr>
            <a:spLocks noGrp="1" noChangeArrowheads="1"/>
          </p:cNvSpPr>
          <p:nvPr>
            <p:ph type="title"/>
          </p:nvPr>
        </p:nvSpPr>
        <p:spPr>
          <a:xfrm>
            <a:off x="609600" y="457200"/>
            <a:ext cx="8001000" cy="685800"/>
          </a:xfrm>
        </p:spPr>
        <p:txBody>
          <a:bodyPr>
            <a:normAutofit fontScale="90000"/>
          </a:bodyPr>
          <a:lstStyle/>
          <a:p>
            <a:r>
              <a:rPr lang="en-US" dirty="0">
                <a:solidFill>
                  <a:srgbClr val="0070C0"/>
                </a:solidFill>
                <a:ea typeface="ＭＳ Ｐゴシック" pitchFamily="34" charset="-128"/>
              </a:rPr>
              <a:t>Sham-Link Support for the Back Door Links</a:t>
            </a:r>
          </a:p>
        </p:txBody>
      </p:sp>
      <p:sp>
        <p:nvSpPr>
          <p:cNvPr id="69635" name="Content Placeholder 40"/>
          <p:cNvSpPr>
            <a:spLocks noGrp="1"/>
          </p:cNvSpPr>
          <p:nvPr>
            <p:ph idx="1"/>
          </p:nvPr>
        </p:nvSpPr>
        <p:spPr>
          <a:xfrm>
            <a:off x="793750" y="4149725"/>
            <a:ext cx="7435850" cy="2373313"/>
          </a:xfrm>
        </p:spPr>
        <p:txBody>
          <a:bodyPr/>
          <a:lstStyle/>
          <a:p>
            <a:pPr>
              <a:spcBef>
                <a:spcPts val="1000"/>
              </a:spcBef>
            </a:pPr>
            <a:r>
              <a:rPr lang="en-US" sz="1400">
                <a:ea typeface="ＭＳ Ｐゴシック" pitchFamily="34" charset="-128"/>
              </a:rPr>
              <a:t>If Customer sites over Backdoor links belong to same OSPF area, the path over a backdoor link will always be selected because OSPF prefers INTRA Area paths</a:t>
            </a:r>
          </a:p>
          <a:p>
            <a:pPr>
              <a:spcBef>
                <a:spcPts val="1000"/>
              </a:spcBef>
            </a:pPr>
            <a:r>
              <a:rPr lang="en-US" sz="1400">
                <a:ea typeface="ＭＳ Ｐゴシック" pitchFamily="34" charset="-128"/>
              </a:rPr>
              <a:t>PE routers advertise OSPF Routes learned over the VPN backbone as INTER Area paths</a:t>
            </a:r>
          </a:p>
          <a:p>
            <a:pPr>
              <a:spcBef>
                <a:spcPts val="1000"/>
              </a:spcBef>
            </a:pPr>
            <a:r>
              <a:rPr lang="en-US" sz="1400">
                <a:ea typeface="ＭＳ Ｐゴシック" pitchFamily="34" charset="-128"/>
              </a:rPr>
              <a:t>With Sham-Link, we can create additional OSPF Intra-Area (logical) link between  ingress and egress VRFs on the relevant PE routers. </a:t>
            </a:r>
          </a:p>
          <a:p>
            <a:pPr>
              <a:spcBef>
                <a:spcPts val="1000"/>
              </a:spcBef>
            </a:pPr>
            <a:r>
              <a:rPr lang="en-US" sz="1400">
                <a:ea typeface="ＭＳ Ｐゴシック" pitchFamily="34" charset="-128"/>
              </a:rPr>
              <a:t>Sham-Link seen as an INTRA-Area link between PE routers, an OSPF Adjacency is created and DB Exchange occurs across the link. </a:t>
            </a:r>
          </a:p>
          <a:p>
            <a:pPr>
              <a:spcBef>
                <a:spcPts val="1000"/>
              </a:spcBef>
            </a:pPr>
            <a:r>
              <a:rPr lang="en-US" sz="1400">
                <a:solidFill>
                  <a:srgbClr val="C00000"/>
                </a:solidFill>
                <a:ea typeface="ＭＳ Ｐゴシック" pitchFamily="34" charset="-128"/>
              </a:rPr>
              <a:t>With Metric manipulation MPLS VPN backbone can be made preferable</a:t>
            </a:r>
          </a:p>
        </p:txBody>
      </p:sp>
      <p:grpSp>
        <p:nvGrpSpPr>
          <p:cNvPr id="69636" name="Group 86"/>
          <p:cNvGrpSpPr>
            <a:grpSpLocks/>
          </p:cNvGrpSpPr>
          <p:nvPr/>
        </p:nvGrpSpPr>
        <p:grpSpPr bwMode="auto">
          <a:xfrm>
            <a:off x="1257300" y="1123950"/>
            <a:ext cx="6629400" cy="5119688"/>
            <a:chOff x="792" y="708"/>
            <a:chExt cx="4176" cy="3225"/>
          </a:xfrm>
        </p:grpSpPr>
        <p:sp>
          <p:nvSpPr>
            <p:cNvPr id="69637" name="Line 49"/>
            <p:cNvSpPr>
              <a:spLocks noChangeShapeType="1"/>
            </p:cNvSpPr>
            <p:nvPr/>
          </p:nvSpPr>
          <p:spPr bwMode="auto">
            <a:xfrm>
              <a:off x="1511" y="2194"/>
              <a:ext cx="1237"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69638" name="Line 50"/>
            <p:cNvSpPr>
              <a:spLocks noChangeShapeType="1"/>
            </p:cNvSpPr>
            <p:nvPr/>
          </p:nvSpPr>
          <p:spPr bwMode="auto">
            <a:xfrm>
              <a:off x="2952" y="2193"/>
              <a:ext cx="1237"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69639" name="Oval 51"/>
            <p:cNvSpPr>
              <a:spLocks noChangeArrowheads="1"/>
            </p:cNvSpPr>
            <p:nvPr/>
          </p:nvSpPr>
          <p:spPr bwMode="auto">
            <a:xfrm>
              <a:off x="936" y="708"/>
              <a:ext cx="3936" cy="937"/>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69640" name="Line 52"/>
            <p:cNvSpPr>
              <a:spLocks noChangeShapeType="1"/>
            </p:cNvSpPr>
            <p:nvPr/>
          </p:nvSpPr>
          <p:spPr bwMode="auto">
            <a:xfrm flipV="1">
              <a:off x="1368" y="1358"/>
              <a:ext cx="0" cy="74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9641" name="Line 53"/>
            <p:cNvSpPr>
              <a:spLocks noChangeShapeType="1"/>
            </p:cNvSpPr>
            <p:nvPr/>
          </p:nvSpPr>
          <p:spPr bwMode="auto">
            <a:xfrm flipV="1">
              <a:off x="2952" y="1358"/>
              <a:ext cx="0" cy="77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9642" name="Line 54"/>
            <p:cNvSpPr>
              <a:spLocks noChangeShapeType="1"/>
            </p:cNvSpPr>
            <p:nvPr/>
          </p:nvSpPr>
          <p:spPr bwMode="auto">
            <a:xfrm flipH="1" flipV="1">
              <a:off x="4536" y="1325"/>
              <a:ext cx="0" cy="74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9643" name="Oval 55"/>
            <p:cNvSpPr>
              <a:spLocks noChangeArrowheads="1"/>
            </p:cNvSpPr>
            <p:nvPr/>
          </p:nvSpPr>
          <p:spPr bwMode="auto">
            <a:xfrm>
              <a:off x="792" y="1907"/>
              <a:ext cx="1008" cy="646"/>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69644"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 y="1039"/>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5" name="Text Box 57"/>
            <p:cNvSpPr txBox="1">
              <a:spLocks noChangeArrowheads="1"/>
            </p:cNvSpPr>
            <p:nvPr/>
          </p:nvSpPr>
          <p:spPr bwMode="auto">
            <a:xfrm>
              <a:off x="1371" y="1223"/>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69646"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 y="1039"/>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7" name="Text Box 59"/>
            <p:cNvSpPr txBox="1">
              <a:spLocks noChangeArrowheads="1"/>
            </p:cNvSpPr>
            <p:nvPr/>
          </p:nvSpPr>
          <p:spPr bwMode="auto">
            <a:xfrm>
              <a:off x="2763" y="1223"/>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69648"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 y="1027"/>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9" name="Text Box 61"/>
            <p:cNvSpPr txBox="1">
              <a:spLocks noChangeArrowheads="1"/>
            </p:cNvSpPr>
            <p:nvPr/>
          </p:nvSpPr>
          <p:spPr bwMode="auto">
            <a:xfrm>
              <a:off x="4203" y="1211"/>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69650"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 y="2029"/>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1" name="Text Box 63"/>
            <p:cNvSpPr txBox="1">
              <a:spLocks noChangeArrowheads="1"/>
            </p:cNvSpPr>
            <p:nvPr/>
          </p:nvSpPr>
          <p:spPr bwMode="auto">
            <a:xfrm>
              <a:off x="1131" y="2212"/>
              <a:ext cx="32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69652"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 y="2029"/>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3" name="Text Box 65"/>
            <p:cNvSpPr txBox="1">
              <a:spLocks noChangeArrowheads="1"/>
            </p:cNvSpPr>
            <p:nvPr/>
          </p:nvSpPr>
          <p:spPr bwMode="auto">
            <a:xfrm>
              <a:off x="2811" y="2213"/>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pic>
          <p:nvPicPr>
            <p:cNvPr id="69654" name="Picture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 y="1964"/>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5" name="Text Box 67"/>
            <p:cNvSpPr txBox="1">
              <a:spLocks noChangeArrowheads="1"/>
            </p:cNvSpPr>
            <p:nvPr/>
          </p:nvSpPr>
          <p:spPr bwMode="auto">
            <a:xfrm>
              <a:off x="4251" y="2148"/>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69656" name="Text Box 74"/>
            <p:cNvSpPr txBox="1">
              <a:spLocks noChangeArrowheads="1"/>
            </p:cNvSpPr>
            <p:nvPr/>
          </p:nvSpPr>
          <p:spPr bwMode="auto">
            <a:xfrm>
              <a:off x="2424" y="717"/>
              <a:ext cx="1104"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69657" name="Oval 75"/>
            <p:cNvSpPr>
              <a:spLocks noChangeArrowheads="1"/>
            </p:cNvSpPr>
            <p:nvPr/>
          </p:nvSpPr>
          <p:spPr bwMode="auto">
            <a:xfrm>
              <a:off x="2472" y="1907"/>
              <a:ext cx="1008" cy="646"/>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9658" name="Oval 76"/>
            <p:cNvSpPr>
              <a:spLocks noChangeArrowheads="1"/>
            </p:cNvSpPr>
            <p:nvPr/>
          </p:nvSpPr>
          <p:spPr bwMode="auto">
            <a:xfrm>
              <a:off x="3960" y="1875"/>
              <a:ext cx="1008" cy="646"/>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9659" name="Text Box 77"/>
            <p:cNvSpPr txBox="1">
              <a:spLocks noChangeArrowheads="1"/>
            </p:cNvSpPr>
            <p:nvPr/>
          </p:nvSpPr>
          <p:spPr bwMode="auto">
            <a:xfrm>
              <a:off x="4263" y="2324"/>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3</a:t>
              </a:r>
            </a:p>
          </p:txBody>
        </p:sp>
        <p:sp>
          <p:nvSpPr>
            <p:cNvPr id="69660" name="Text Box 78"/>
            <p:cNvSpPr txBox="1">
              <a:spLocks noChangeArrowheads="1"/>
            </p:cNvSpPr>
            <p:nvPr/>
          </p:nvSpPr>
          <p:spPr bwMode="auto">
            <a:xfrm>
              <a:off x="2775" y="2370"/>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2</a:t>
              </a:r>
            </a:p>
          </p:txBody>
        </p:sp>
        <p:sp>
          <p:nvSpPr>
            <p:cNvPr id="69661" name="Text Box 79"/>
            <p:cNvSpPr txBox="1">
              <a:spLocks noChangeArrowheads="1"/>
            </p:cNvSpPr>
            <p:nvPr/>
          </p:nvSpPr>
          <p:spPr bwMode="auto">
            <a:xfrm>
              <a:off x="1095" y="2370"/>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Site 1</a:t>
              </a:r>
            </a:p>
          </p:txBody>
        </p:sp>
        <p:sp>
          <p:nvSpPr>
            <p:cNvPr id="69662" name="Text Box 80"/>
            <p:cNvSpPr txBox="1">
              <a:spLocks noChangeArrowheads="1"/>
            </p:cNvSpPr>
            <p:nvPr/>
          </p:nvSpPr>
          <p:spPr bwMode="auto">
            <a:xfrm rot="-5400000">
              <a:off x="963" y="1561"/>
              <a:ext cx="6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0</a:t>
              </a:r>
            </a:p>
          </p:txBody>
        </p:sp>
        <p:sp>
          <p:nvSpPr>
            <p:cNvPr id="69663" name="Text Box 81"/>
            <p:cNvSpPr txBox="1">
              <a:spLocks noChangeArrowheads="1"/>
            </p:cNvSpPr>
            <p:nvPr/>
          </p:nvSpPr>
          <p:spPr bwMode="auto">
            <a:xfrm rot="-5400000">
              <a:off x="2475" y="1625"/>
              <a:ext cx="64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2</a:t>
              </a:r>
            </a:p>
          </p:txBody>
        </p:sp>
        <p:sp>
          <p:nvSpPr>
            <p:cNvPr id="69664" name="Text Box 82"/>
            <p:cNvSpPr txBox="1">
              <a:spLocks noChangeArrowheads="1"/>
            </p:cNvSpPr>
            <p:nvPr/>
          </p:nvSpPr>
          <p:spPr bwMode="auto">
            <a:xfrm rot="-5400000">
              <a:off x="4314" y="1561"/>
              <a:ext cx="6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3</a:t>
              </a:r>
            </a:p>
          </p:txBody>
        </p:sp>
        <p:sp>
          <p:nvSpPr>
            <p:cNvPr id="69665" name="Text Box 83"/>
            <p:cNvSpPr txBox="1">
              <a:spLocks noChangeArrowheads="1"/>
            </p:cNvSpPr>
            <p:nvPr/>
          </p:nvSpPr>
          <p:spPr bwMode="auto">
            <a:xfrm>
              <a:off x="1786" y="2201"/>
              <a:ext cx="6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X</a:t>
              </a:r>
            </a:p>
          </p:txBody>
        </p:sp>
        <p:sp>
          <p:nvSpPr>
            <p:cNvPr id="69666" name="Text Box 84"/>
            <p:cNvSpPr txBox="1">
              <a:spLocks noChangeArrowheads="1"/>
            </p:cNvSpPr>
            <p:nvPr/>
          </p:nvSpPr>
          <p:spPr bwMode="auto">
            <a:xfrm>
              <a:off x="3420" y="2201"/>
              <a:ext cx="6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Area X</a:t>
              </a:r>
            </a:p>
          </p:txBody>
        </p:sp>
        <p:sp>
          <p:nvSpPr>
            <p:cNvPr id="69667" name="Arc 40"/>
            <p:cNvSpPr>
              <a:spLocks/>
            </p:cNvSpPr>
            <p:nvPr/>
          </p:nvSpPr>
          <p:spPr bwMode="auto">
            <a:xfrm rot="5801074" flipV="1">
              <a:off x="422" y="1780"/>
              <a:ext cx="3138" cy="1167"/>
            </a:xfrm>
            <a:custGeom>
              <a:avLst/>
              <a:gdLst>
                <a:gd name="T0" fmla="*/ 0 w 21600"/>
                <a:gd name="T1" fmla="*/ 0 h 17627"/>
                <a:gd name="T2" fmla="*/ 0 w 21600"/>
                <a:gd name="T3" fmla="*/ 0 h 17627"/>
                <a:gd name="T4" fmla="*/ 0 w 21600"/>
                <a:gd name="T5" fmla="*/ 0 h 17627"/>
                <a:gd name="T6" fmla="*/ 0 60000 65536"/>
                <a:gd name="T7" fmla="*/ 0 60000 65536"/>
                <a:gd name="T8" fmla="*/ 0 60000 65536"/>
                <a:gd name="T9" fmla="*/ 0 w 21600"/>
                <a:gd name="T10" fmla="*/ 0 h 17627"/>
                <a:gd name="T11" fmla="*/ 21600 w 21600"/>
                <a:gd name="T12" fmla="*/ 17627 h 17627"/>
              </a:gdLst>
              <a:ahLst/>
              <a:cxnLst>
                <a:cxn ang="T6">
                  <a:pos x="T0" y="T1"/>
                </a:cxn>
                <a:cxn ang="T7">
                  <a:pos x="T2" y="T3"/>
                </a:cxn>
                <a:cxn ang="T8">
                  <a:pos x="T4" y="T5"/>
                </a:cxn>
              </a:cxnLst>
              <a:rect l="T9" t="T10" r="T11" b="T12"/>
              <a:pathLst>
                <a:path w="21600" h="17627" fill="none" extrusionOk="0">
                  <a:moveTo>
                    <a:pt x="1435" y="17627"/>
                  </a:moveTo>
                  <a:cubicBezTo>
                    <a:pt x="486" y="15155"/>
                    <a:pt x="0" y="12530"/>
                    <a:pt x="0" y="9883"/>
                  </a:cubicBezTo>
                  <a:cubicBezTo>
                    <a:pt x="0" y="6445"/>
                    <a:pt x="820" y="3056"/>
                    <a:pt x="2393" y="-1"/>
                  </a:cubicBezTo>
                </a:path>
                <a:path w="21600" h="17627" stroke="0" extrusionOk="0">
                  <a:moveTo>
                    <a:pt x="1435" y="17627"/>
                  </a:moveTo>
                  <a:cubicBezTo>
                    <a:pt x="486" y="15155"/>
                    <a:pt x="0" y="12530"/>
                    <a:pt x="0" y="9883"/>
                  </a:cubicBezTo>
                  <a:cubicBezTo>
                    <a:pt x="0" y="6445"/>
                    <a:pt x="820" y="3056"/>
                    <a:pt x="2393" y="-1"/>
                  </a:cubicBezTo>
                  <a:lnTo>
                    <a:pt x="21600" y="9883"/>
                  </a:lnTo>
                  <a:close/>
                </a:path>
              </a:pathLst>
            </a:custGeom>
            <a:noFill/>
            <a:ln w="28575">
              <a:solidFill>
                <a:schemeClr val="tx2"/>
              </a:solidFill>
              <a:prstDash val="lgDash"/>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9668" name="Arc 41"/>
            <p:cNvSpPr>
              <a:spLocks/>
            </p:cNvSpPr>
            <p:nvPr/>
          </p:nvSpPr>
          <p:spPr bwMode="auto">
            <a:xfrm rot="5801074" flipV="1">
              <a:off x="1972" y="1766"/>
              <a:ext cx="3138" cy="1167"/>
            </a:xfrm>
            <a:custGeom>
              <a:avLst/>
              <a:gdLst>
                <a:gd name="T0" fmla="*/ 0 w 21600"/>
                <a:gd name="T1" fmla="*/ 0 h 17627"/>
                <a:gd name="T2" fmla="*/ 0 w 21600"/>
                <a:gd name="T3" fmla="*/ 0 h 17627"/>
                <a:gd name="T4" fmla="*/ 0 w 21600"/>
                <a:gd name="T5" fmla="*/ 0 h 17627"/>
                <a:gd name="T6" fmla="*/ 0 60000 65536"/>
                <a:gd name="T7" fmla="*/ 0 60000 65536"/>
                <a:gd name="T8" fmla="*/ 0 60000 65536"/>
                <a:gd name="T9" fmla="*/ 0 w 21600"/>
                <a:gd name="T10" fmla="*/ 0 h 17627"/>
                <a:gd name="T11" fmla="*/ 21600 w 21600"/>
                <a:gd name="T12" fmla="*/ 17627 h 17627"/>
              </a:gdLst>
              <a:ahLst/>
              <a:cxnLst>
                <a:cxn ang="T6">
                  <a:pos x="T0" y="T1"/>
                </a:cxn>
                <a:cxn ang="T7">
                  <a:pos x="T2" y="T3"/>
                </a:cxn>
                <a:cxn ang="T8">
                  <a:pos x="T4" y="T5"/>
                </a:cxn>
              </a:cxnLst>
              <a:rect l="T9" t="T10" r="T11" b="T12"/>
              <a:pathLst>
                <a:path w="21600" h="17627" fill="none" extrusionOk="0">
                  <a:moveTo>
                    <a:pt x="1435" y="17627"/>
                  </a:moveTo>
                  <a:cubicBezTo>
                    <a:pt x="486" y="15155"/>
                    <a:pt x="0" y="12530"/>
                    <a:pt x="0" y="9883"/>
                  </a:cubicBezTo>
                  <a:cubicBezTo>
                    <a:pt x="0" y="6445"/>
                    <a:pt x="820" y="3056"/>
                    <a:pt x="2393" y="-1"/>
                  </a:cubicBezTo>
                </a:path>
                <a:path w="21600" h="17627" stroke="0" extrusionOk="0">
                  <a:moveTo>
                    <a:pt x="1435" y="17627"/>
                  </a:moveTo>
                  <a:cubicBezTo>
                    <a:pt x="486" y="15155"/>
                    <a:pt x="0" y="12530"/>
                    <a:pt x="0" y="9883"/>
                  </a:cubicBezTo>
                  <a:cubicBezTo>
                    <a:pt x="0" y="6445"/>
                    <a:pt x="820" y="3056"/>
                    <a:pt x="2393" y="-1"/>
                  </a:cubicBezTo>
                  <a:lnTo>
                    <a:pt x="21600" y="9883"/>
                  </a:lnTo>
                  <a:close/>
                </a:path>
              </a:pathLst>
            </a:custGeom>
            <a:noFill/>
            <a:ln w="28575">
              <a:solidFill>
                <a:schemeClr val="tx2"/>
              </a:solidFill>
              <a:prstDash val="lgDash"/>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9669" name="Text Box 42"/>
            <p:cNvSpPr txBox="1">
              <a:spLocks noChangeArrowheads="1"/>
            </p:cNvSpPr>
            <p:nvPr/>
          </p:nvSpPr>
          <p:spPr bwMode="auto">
            <a:xfrm>
              <a:off x="1868" y="847"/>
              <a:ext cx="59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Sham-Link</a:t>
              </a:r>
            </a:p>
          </p:txBody>
        </p:sp>
        <p:sp>
          <p:nvSpPr>
            <p:cNvPr id="69670" name="Text Box 44"/>
            <p:cNvSpPr txBox="1">
              <a:spLocks noChangeArrowheads="1"/>
            </p:cNvSpPr>
            <p:nvPr/>
          </p:nvSpPr>
          <p:spPr bwMode="auto">
            <a:xfrm>
              <a:off x="3404" y="847"/>
              <a:ext cx="59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Sham-Link</a:t>
              </a:r>
            </a:p>
          </p:txBody>
        </p:sp>
        <p:sp>
          <p:nvSpPr>
            <p:cNvPr id="69671" name="Freeform 45"/>
            <p:cNvSpPr>
              <a:spLocks/>
            </p:cNvSpPr>
            <p:nvPr/>
          </p:nvSpPr>
          <p:spPr bwMode="auto">
            <a:xfrm>
              <a:off x="2786" y="1206"/>
              <a:ext cx="1708" cy="880"/>
            </a:xfrm>
            <a:custGeom>
              <a:avLst/>
              <a:gdLst>
                <a:gd name="T0" fmla="*/ 1024 w 1784"/>
                <a:gd name="T1" fmla="*/ 832 h 880"/>
                <a:gd name="T2" fmla="*/ 912 w 1784"/>
                <a:gd name="T3" fmla="*/ 208 h 880"/>
                <a:gd name="T4" fmla="*/ 142 w 1784"/>
                <a:gd name="T5" fmla="*/ 112 h 880"/>
                <a:gd name="T6" fmla="*/ 56 w 1784"/>
                <a:gd name="T7" fmla="*/ 880 h 880"/>
                <a:gd name="T8" fmla="*/ 0 60000 65536"/>
                <a:gd name="T9" fmla="*/ 0 60000 65536"/>
                <a:gd name="T10" fmla="*/ 0 60000 65536"/>
                <a:gd name="T11" fmla="*/ 0 60000 65536"/>
                <a:gd name="T12" fmla="*/ 0 w 1784"/>
                <a:gd name="T13" fmla="*/ 0 h 880"/>
                <a:gd name="T14" fmla="*/ 1784 w 1784"/>
                <a:gd name="T15" fmla="*/ 880 h 880"/>
              </a:gdLst>
              <a:ahLst/>
              <a:cxnLst>
                <a:cxn ang="T8">
                  <a:pos x="T0" y="T1"/>
                </a:cxn>
                <a:cxn ang="T9">
                  <a:pos x="T2" y="T3"/>
                </a:cxn>
                <a:cxn ang="T10">
                  <a:pos x="T4" y="T5"/>
                </a:cxn>
                <a:cxn ang="T11">
                  <a:pos x="T6" y="T7"/>
                </a:cxn>
              </a:cxnLst>
              <a:rect l="T12" t="T13" r="T14" b="T15"/>
              <a:pathLst>
                <a:path w="1784" h="880">
                  <a:moveTo>
                    <a:pt x="1728" y="832"/>
                  </a:moveTo>
                  <a:cubicBezTo>
                    <a:pt x="1756" y="580"/>
                    <a:pt x="1784" y="328"/>
                    <a:pt x="1536" y="208"/>
                  </a:cubicBezTo>
                  <a:cubicBezTo>
                    <a:pt x="1288" y="88"/>
                    <a:pt x="480" y="0"/>
                    <a:pt x="240" y="112"/>
                  </a:cubicBezTo>
                  <a:cubicBezTo>
                    <a:pt x="0" y="224"/>
                    <a:pt x="48" y="552"/>
                    <a:pt x="96" y="880"/>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69672" name="Freeform 46"/>
            <p:cNvSpPr>
              <a:spLocks/>
            </p:cNvSpPr>
            <p:nvPr/>
          </p:nvSpPr>
          <p:spPr bwMode="auto">
            <a:xfrm>
              <a:off x="1280" y="1280"/>
              <a:ext cx="3427" cy="776"/>
            </a:xfrm>
            <a:custGeom>
              <a:avLst/>
              <a:gdLst>
                <a:gd name="T0" fmla="*/ 2081 w 3560"/>
                <a:gd name="T1" fmla="*/ 728 h 776"/>
                <a:gd name="T2" fmla="*/ 1961 w 3560"/>
                <a:gd name="T3" fmla="*/ 152 h 776"/>
                <a:gd name="T4" fmla="*/ 320 w 3560"/>
                <a:gd name="T5" fmla="*/ 104 h 776"/>
                <a:gd name="T6" fmla="*/ 46 w 3560"/>
                <a:gd name="T7" fmla="*/ 776 h 776"/>
                <a:gd name="T8" fmla="*/ 0 60000 65536"/>
                <a:gd name="T9" fmla="*/ 0 60000 65536"/>
                <a:gd name="T10" fmla="*/ 0 60000 65536"/>
                <a:gd name="T11" fmla="*/ 0 60000 65536"/>
                <a:gd name="T12" fmla="*/ 0 w 3560"/>
                <a:gd name="T13" fmla="*/ 0 h 776"/>
                <a:gd name="T14" fmla="*/ 3560 w 3560"/>
                <a:gd name="T15" fmla="*/ 776 h 776"/>
              </a:gdLst>
              <a:ahLst/>
              <a:cxnLst>
                <a:cxn ang="T8">
                  <a:pos x="T0" y="T1"/>
                </a:cxn>
                <a:cxn ang="T9">
                  <a:pos x="T2" y="T3"/>
                </a:cxn>
                <a:cxn ang="T10">
                  <a:pos x="T4" y="T5"/>
                </a:cxn>
                <a:cxn ang="T11">
                  <a:pos x="T6" y="T7"/>
                </a:cxn>
              </a:cxnLst>
              <a:rect l="T12" t="T13" r="T14" b="T15"/>
              <a:pathLst>
                <a:path w="3560" h="776">
                  <a:moveTo>
                    <a:pt x="3288" y="728"/>
                  </a:moveTo>
                  <a:cubicBezTo>
                    <a:pt x="3424" y="492"/>
                    <a:pt x="3560" y="256"/>
                    <a:pt x="3096" y="152"/>
                  </a:cubicBezTo>
                  <a:cubicBezTo>
                    <a:pt x="2632" y="48"/>
                    <a:pt x="1008" y="0"/>
                    <a:pt x="504" y="104"/>
                  </a:cubicBezTo>
                  <a:cubicBezTo>
                    <a:pt x="0" y="208"/>
                    <a:pt x="36" y="492"/>
                    <a:pt x="72" y="776"/>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spTree>
    <p:extLst>
      <p:ext uri="{BB962C8B-B14F-4D97-AF65-F5344CB8AC3E}">
        <p14:creationId xmlns:p14="http://schemas.microsoft.com/office/powerpoint/2010/main" val="4218930561"/>
      </p:ext>
    </p:extLst>
  </p:cSld>
  <p:clrMapOvr>
    <a:masterClrMapping/>
  </p:clrMapOvr>
  <p:transition>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793750" y="533400"/>
            <a:ext cx="7435850" cy="838200"/>
          </a:xfrm>
        </p:spPr>
        <p:txBody>
          <a:bodyPr>
            <a:normAutofit fontScale="90000"/>
          </a:bodyPr>
          <a:lstStyle/>
          <a:p>
            <a:r>
              <a:rPr lang="en-US" dirty="0">
                <a:solidFill>
                  <a:srgbClr val="0070C0"/>
                </a:solidFill>
                <a:ea typeface="ＭＳ Ｐゴシック" pitchFamily="34" charset="-128"/>
              </a:rPr>
              <a:t>Requirements for Creating Sham-Links</a:t>
            </a:r>
          </a:p>
        </p:txBody>
      </p:sp>
      <p:sp>
        <p:nvSpPr>
          <p:cNvPr id="70659" name="Rectangle 5"/>
          <p:cNvSpPr>
            <a:spLocks noGrp="1" noChangeArrowheads="1"/>
          </p:cNvSpPr>
          <p:nvPr>
            <p:ph idx="1"/>
          </p:nvPr>
        </p:nvSpPr>
        <p:spPr>
          <a:xfrm>
            <a:off x="793750" y="1600200"/>
            <a:ext cx="7435850" cy="4525963"/>
          </a:xfrm>
        </p:spPr>
        <p:txBody>
          <a:bodyPr/>
          <a:lstStyle/>
          <a:p>
            <a:r>
              <a:rPr lang="en-US">
                <a:ea typeface="ＭＳ Ｐゴシック" pitchFamily="34" charset="-128"/>
              </a:rPr>
              <a:t>Before you create a sham-link between PE routers in an MPLS VPN, you must: </a:t>
            </a:r>
          </a:p>
          <a:p>
            <a:r>
              <a:rPr lang="en-US">
                <a:ea typeface="ＭＳ Ｐゴシック" pitchFamily="34" charset="-128"/>
              </a:rPr>
              <a:t>Configure a separate /32 address on the remote PE so that OSPF packets can be sent over the VPN backbone to the remote end of the sham-link </a:t>
            </a:r>
          </a:p>
          <a:p>
            <a:r>
              <a:rPr lang="en-US">
                <a:ea typeface="ＭＳ Ｐゴシック" pitchFamily="34" charset="-128"/>
              </a:rPr>
              <a:t>The /32 address must meet the following criteria: </a:t>
            </a:r>
          </a:p>
          <a:p>
            <a:pPr lvl="1"/>
            <a:r>
              <a:rPr lang="en-US">
                <a:ea typeface="ＭＳ Ｐゴシック" pitchFamily="34" charset="-128"/>
              </a:rPr>
              <a:t> Belong to a VRF </a:t>
            </a:r>
          </a:p>
          <a:p>
            <a:pPr lvl="1"/>
            <a:r>
              <a:rPr lang="en-US">
                <a:ea typeface="ＭＳ Ｐゴシック" pitchFamily="34" charset="-128"/>
              </a:rPr>
              <a:t> Not be advertised by OSPF </a:t>
            </a:r>
          </a:p>
          <a:p>
            <a:pPr lvl="1"/>
            <a:r>
              <a:rPr lang="en-US">
                <a:ea typeface="ＭＳ Ｐゴシック" pitchFamily="34" charset="-128"/>
              </a:rPr>
              <a:t> Be advertised by BGP </a:t>
            </a:r>
          </a:p>
        </p:txBody>
      </p:sp>
    </p:spTree>
    <p:extLst>
      <p:ext uri="{BB962C8B-B14F-4D97-AF65-F5344CB8AC3E}">
        <p14:creationId xmlns:p14="http://schemas.microsoft.com/office/powerpoint/2010/main" val="168612978"/>
      </p:ext>
    </p:extLst>
  </p:cSld>
  <p:clrMapOvr>
    <a:masterClrMapping/>
  </p:clrMapOvr>
  <p:transition>
    <p:wipe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5"/>
          <p:cNvSpPr>
            <a:spLocks noGrp="1" noChangeArrowheads="1"/>
          </p:cNvSpPr>
          <p:nvPr>
            <p:ph type="title"/>
          </p:nvPr>
        </p:nvSpPr>
        <p:spPr/>
        <p:txBody>
          <a:bodyPr/>
          <a:lstStyle/>
          <a:p>
            <a:r>
              <a:rPr lang="en-US" dirty="0">
                <a:solidFill>
                  <a:srgbClr val="0070C0"/>
                </a:solidFill>
                <a:ea typeface="ＭＳ Ｐゴシック" pitchFamily="34" charset="-128"/>
              </a:rPr>
              <a:t>Checking the Status of Sham-Links</a:t>
            </a:r>
          </a:p>
        </p:txBody>
      </p:sp>
      <p:sp>
        <p:nvSpPr>
          <p:cNvPr id="71683" name="Rectangle 3"/>
          <p:cNvSpPr>
            <a:spLocks noGrp="1" noChangeArrowheads="1"/>
          </p:cNvSpPr>
          <p:nvPr>
            <p:ph type="body" idx="4294967295"/>
          </p:nvPr>
        </p:nvSpPr>
        <p:spPr>
          <a:xfrm>
            <a:off x="457200" y="1600200"/>
            <a:ext cx="8686800" cy="2743200"/>
          </a:xfrm>
          <a:ln>
            <a:solidFill>
              <a:schemeClr val="folHlink"/>
            </a:solidFill>
            <a:miter lim="800000"/>
            <a:headEnd/>
            <a:tailEnd/>
          </a:ln>
        </p:spPr>
        <p:txBody>
          <a:bodyPr/>
          <a:lstStyle/>
          <a:p>
            <a:pPr eaLnBrk="1" hangingPunct="1">
              <a:lnSpc>
                <a:spcPct val="65000"/>
              </a:lnSpc>
              <a:buFont typeface="Wingdings" pitchFamily="2" charset="2"/>
              <a:buNone/>
            </a:pPr>
            <a:r>
              <a:rPr lang="en-US" sz="1700">
                <a:latin typeface="Courier New" pitchFamily="49" charset="0"/>
                <a:ea typeface="ＭＳ Ｐゴシック" pitchFamily="34" charset="-128"/>
              </a:rPr>
              <a:t>PE11# </a:t>
            </a:r>
            <a:r>
              <a:rPr lang="en-US" sz="1700" b="1">
                <a:latin typeface="Courier New" pitchFamily="49" charset="0"/>
                <a:ea typeface="ＭＳ Ｐゴシック" pitchFamily="34" charset="-128"/>
              </a:rPr>
              <a:t>show ip ospf sham-links</a:t>
            </a:r>
          </a:p>
          <a:p>
            <a:pPr eaLnBrk="1" hangingPunct="1">
              <a:lnSpc>
                <a:spcPct val="65000"/>
              </a:lnSpc>
              <a:buFont typeface="Wingdings" pitchFamily="2" charset="2"/>
              <a:buNone/>
            </a:pPr>
            <a:r>
              <a:rPr lang="en-US" sz="1700">
                <a:latin typeface="Courier New" pitchFamily="49" charset="0"/>
                <a:ea typeface="ＭＳ Ｐゴシック" pitchFamily="34" charset="-128"/>
              </a:rPr>
              <a:t>Sham Link OSPF_SL0 to address 12.12.12.122 is up</a:t>
            </a:r>
          </a:p>
          <a:p>
            <a:pPr eaLnBrk="1" hangingPunct="1">
              <a:lnSpc>
                <a:spcPct val="65000"/>
              </a:lnSpc>
              <a:buFont typeface="Wingdings" pitchFamily="2" charset="2"/>
              <a:buNone/>
            </a:pPr>
            <a:r>
              <a:rPr lang="en-US" sz="1700">
                <a:latin typeface="Courier New" pitchFamily="49" charset="0"/>
                <a:ea typeface="ＭＳ Ｐゴシック" pitchFamily="34" charset="-128"/>
              </a:rPr>
              <a:t>Area 0 source address 11.11.11.111</a:t>
            </a:r>
          </a:p>
          <a:p>
            <a:pPr eaLnBrk="1" hangingPunct="1">
              <a:lnSpc>
                <a:spcPct val="65000"/>
              </a:lnSpc>
              <a:buFont typeface="Wingdings" pitchFamily="2" charset="2"/>
              <a:buNone/>
            </a:pPr>
            <a:r>
              <a:rPr lang="en-US" sz="1700">
                <a:latin typeface="Courier New" pitchFamily="49" charset="0"/>
                <a:ea typeface="ＭＳ Ｐゴシック" pitchFamily="34" charset="-128"/>
              </a:rPr>
              <a:t>  Run as demand circuit</a:t>
            </a:r>
          </a:p>
          <a:p>
            <a:pPr eaLnBrk="1" hangingPunct="1">
              <a:lnSpc>
                <a:spcPct val="65000"/>
              </a:lnSpc>
              <a:buFont typeface="Wingdings" pitchFamily="2" charset="2"/>
              <a:buNone/>
            </a:pPr>
            <a:r>
              <a:rPr lang="en-US" sz="1700">
                <a:latin typeface="Courier New" pitchFamily="49" charset="0"/>
                <a:ea typeface="ＭＳ Ｐゴシック" pitchFamily="34" charset="-128"/>
              </a:rPr>
              <a:t>  DoNotAge LSA allowed. Cost of using 1 State POINT_TO_POINT,</a:t>
            </a:r>
          </a:p>
          <a:p>
            <a:pPr eaLnBrk="1" hangingPunct="1">
              <a:lnSpc>
                <a:spcPct val="65000"/>
              </a:lnSpc>
              <a:buFont typeface="Wingdings" pitchFamily="2" charset="2"/>
              <a:buNone/>
            </a:pPr>
            <a:r>
              <a:rPr lang="en-US" sz="1700">
                <a:latin typeface="Courier New" pitchFamily="49" charset="0"/>
                <a:ea typeface="ＭＳ Ｐゴシック" pitchFamily="34" charset="-128"/>
              </a:rPr>
              <a:t>  Timer intervals configured, Hello 10, Dead 40, Wait 40,</a:t>
            </a:r>
          </a:p>
          <a:p>
            <a:pPr eaLnBrk="1" hangingPunct="1">
              <a:lnSpc>
                <a:spcPct val="65000"/>
              </a:lnSpc>
              <a:buFont typeface="Wingdings" pitchFamily="2" charset="2"/>
              <a:buNone/>
            </a:pPr>
            <a:r>
              <a:rPr lang="en-US" sz="1700">
                <a:latin typeface="Courier New" pitchFamily="49" charset="0"/>
                <a:ea typeface="ＭＳ Ｐゴシック" pitchFamily="34" charset="-128"/>
              </a:rPr>
              <a:t>    Hello due in 00:00:05</a:t>
            </a:r>
          </a:p>
          <a:p>
            <a:pPr eaLnBrk="1" hangingPunct="1">
              <a:lnSpc>
                <a:spcPct val="65000"/>
              </a:lnSpc>
              <a:buFont typeface="Wingdings" pitchFamily="2" charset="2"/>
              <a:buNone/>
            </a:pPr>
            <a:r>
              <a:rPr lang="en-US" sz="1700">
                <a:latin typeface="Courier New" pitchFamily="49" charset="0"/>
                <a:ea typeface="ＭＳ Ｐゴシック" pitchFamily="34" charset="-128"/>
              </a:rPr>
              <a:t>    Adjacency State FULL (Hello suppressed)</a:t>
            </a:r>
          </a:p>
        </p:txBody>
      </p:sp>
      <p:sp>
        <p:nvSpPr>
          <p:cNvPr id="71684" name="Oval 4"/>
          <p:cNvSpPr>
            <a:spLocks noChangeArrowheads="1"/>
          </p:cNvSpPr>
          <p:nvPr/>
        </p:nvSpPr>
        <p:spPr bwMode="auto">
          <a:xfrm>
            <a:off x="3048000" y="3962400"/>
            <a:ext cx="762000" cy="381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1685" name="Oval 5"/>
          <p:cNvSpPr>
            <a:spLocks noChangeArrowheads="1"/>
          </p:cNvSpPr>
          <p:nvPr/>
        </p:nvSpPr>
        <p:spPr bwMode="auto">
          <a:xfrm>
            <a:off x="228600" y="1905000"/>
            <a:ext cx="2743200" cy="381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1686" name="Oval 6"/>
          <p:cNvSpPr>
            <a:spLocks noChangeArrowheads="1"/>
          </p:cNvSpPr>
          <p:nvPr/>
        </p:nvSpPr>
        <p:spPr bwMode="auto">
          <a:xfrm>
            <a:off x="6629400" y="1905000"/>
            <a:ext cx="381000" cy="4572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71687" name="Oval 7"/>
          <p:cNvSpPr>
            <a:spLocks noChangeArrowheads="1"/>
          </p:cNvSpPr>
          <p:nvPr/>
        </p:nvSpPr>
        <p:spPr bwMode="auto">
          <a:xfrm>
            <a:off x="3810000" y="3962400"/>
            <a:ext cx="2590800" cy="381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71688" name="Oval 8"/>
          <p:cNvSpPr>
            <a:spLocks noChangeArrowheads="1"/>
          </p:cNvSpPr>
          <p:nvPr/>
        </p:nvSpPr>
        <p:spPr bwMode="auto">
          <a:xfrm>
            <a:off x="304800" y="2286000"/>
            <a:ext cx="10668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71689" name="Arc 9"/>
          <p:cNvSpPr>
            <a:spLocks/>
          </p:cNvSpPr>
          <p:nvPr/>
        </p:nvSpPr>
        <p:spPr bwMode="auto">
          <a:xfrm rot="190113">
            <a:off x="-6350" y="2598738"/>
            <a:ext cx="2386013" cy="3378200"/>
          </a:xfrm>
          <a:custGeom>
            <a:avLst/>
            <a:gdLst>
              <a:gd name="T0" fmla="*/ 2147483647 w 23558"/>
              <a:gd name="T1" fmla="*/ 2147483647 h 33771"/>
              <a:gd name="T2" fmla="*/ 2147483647 w 23558"/>
              <a:gd name="T3" fmla="*/ 0 h 33771"/>
              <a:gd name="T4" fmla="*/ 2147483647 w 23558"/>
              <a:gd name="T5" fmla="*/ 2147483647 h 33771"/>
              <a:gd name="T6" fmla="*/ 0 60000 65536"/>
              <a:gd name="T7" fmla="*/ 0 60000 65536"/>
              <a:gd name="T8" fmla="*/ 0 60000 65536"/>
              <a:gd name="T9" fmla="*/ 0 w 23558"/>
              <a:gd name="T10" fmla="*/ 0 h 33771"/>
              <a:gd name="T11" fmla="*/ 23558 w 23558"/>
              <a:gd name="T12" fmla="*/ 33771 h 33771"/>
            </a:gdLst>
            <a:ahLst/>
            <a:cxnLst>
              <a:cxn ang="T6">
                <a:pos x="T0" y="T1"/>
              </a:cxn>
              <a:cxn ang="T7">
                <a:pos x="T2" y="T3"/>
              </a:cxn>
              <a:cxn ang="T8">
                <a:pos x="T4" y="T5"/>
              </a:cxn>
            </a:cxnLst>
            <a:rect l="T9" t="T10" r="T11" b="T12"/>
            <a:pathLst>
              <a:path w="23558" h="33771" fill="none" extrusionOk="0">
                <a:moveTo>
                  <a:pt x="23558" y="33682"/>
                </a:moveTo>
                <a:cubicBezTo>
                  <a:pt x="22907" y="33741"/>
                  <a:pt x="22253" y="33770"/>
                  <a:pt x="21600" y="33770"/>
                </a:cubicBezTo>
                <a:cubicBezTo>
                  <a:pt x="9670" y="33771"/>
                  <a:pt x="0" y="24100"/>
                  <a:pt x="0" y="12171"/>
                </a:cubicBezTo>
                <a:cubicBezTo>
                  <a:pt x="0" y="7828"/>
                  <a:pt x="1308" y="3587"/>
                  <a:pt x="3755" y="-1"/>
                </a:cubicBezTo>
              </a:path>
              <a:path w="23558" h="33771" stroke="0" extrusionOk="0">
                <a:moveTo>
                  <a:pt x="23558" y="33682"/>
                </a:moveTo>
                <a:cubicBezTo>
                  <a:pt x="22907" y="33741"/>
                  <a:pt x="22253" y="33770"/>
                  <a:pt x="21600" y="33770"/>
                </a:cubicBezTo>
                <a:cubicBezTo>
                  <a:pt x="9670" y="33771"/>
                  <a:pt x="0" y="24100"/>
                  <a:pt x="0" y="12171"/>
                </a:cubicBezTo>
                <a:cubicBezTo>
                  <a:pt x="0" y="7828"/>
                  <a:pt x="1308" y="3587"/>
                  <a:pt x="3755" y="-1"/>
                </a:cubicBezTo>
                <a:lnTo>
                  <a:pt x="21600" y="12171"/>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1690" name="Arc 10"/>
          <p:cNvSpPr>
            <a:spLocks/>
          </p:cNvSpPr>
          <p:nvPr/>
        </p:nvSpPr>
        <p:spPr bwMode="auto">
          <a:xfrm flipH="1">
            <a:off x="152400" y="2133600"/>
            <a:ext cx="152400" cy="990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71691" name="Line 11"/>
          <p:cNvSpPr>
            <a:spLocks noChangeShapeType="1"/>
          </p:cNvSpPr>
          <p:nvPr/>
        </p:nvSpPr>
        <p:spPr bwMode="auto">
          <a:xfrm>
            <a:off x="3429000" y="4343400"/>
            <a:ext cx="0" cy="9144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71692" name="Line 12"/>
          <p:cNvSpPr>
            <a:spLocks noChangeShapeType="1"/>
          </p:cNvSpPr>
          <p:nvPr/>
        </p:nvSpPr>
        <p:spPr bwMode="auto">
          <a:xfrm>
            <a:off x="4953000" y="4343400"/>
            <a:ext cx="0" cy="9144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71693" name="Arc 13"/>
          <p:cNvSpPr>
            <a:spLocks/>
          </p:cNvSpPr>
          <p:nvPr/>
        </p:nvSpPr>
        <p:spPr bwMode="auto">
          <a:xfrm rot="313992">
            <a:off x="6783388" y="1754188"/>
            <a:ext cx="2054225" cy="4191000"/>
          </a:xfrm>
          <a:custGeom>
            <a:avLst/>
            <a:gdLst>
              <a:gd name="T0" fmla="*/ 0 w 32805"/>
              <a:gd name="T1" fmla="*/ 2147483647 h 43200"/>
              <a:gd name="T2" fmla="*/ 2147483647 w 32805"/>
              <a:gd name="T3" fmla="*/ 2147483647 h 43200"/>
              <a:gd name="T4" fmla="*/ 2147483647 w 32805"/>
              <a:gd name="T5" fmla="*/ 2147483647 h 43200"/>
              <a:gd name="T6" fmla="*/ 0 60000 65536"/>
              <a:gd name="T7" fmla="*/ 0 60000 65536"/>
              <a:gd name="T8" fmla="*/ 0 60000 65536"/>
              <a:gd name="T9" fmla="*/ 0 w 32805"/>
              <a:gd name="T10" fmla="*/ 0 h 43200"/>
              <a:gd name="T11" fmla="*/ 32805 w 32805"/>
              <a:gd name="T12" fmla="*/ 43200 h 43200"/>
            </a:gdLst>
            <a:ahLst/>
            <a:cxnLst>
              <a:cxn ang="T6">
                <a:pos x="T0" y="T1"/>
              </a:cxn>
              <a:cxn ang="T7">
                <a:pos x="T2" y="T3"/>
              </a:cxn>
              <a:cxn ang="T8">
                <a:pos x="T4" y="T5"/>
              </a:cxn>
            </a:cxnLst>
            <a:rect l="T9" t="T10" r="T11" b="T12"/>
            <a:pathLst>
              <a:path w="32805" h="43200" fill="none" extrusionOk="0">
                <a:moveTo>
                  <a:pt x="-1" y="3133"/>
                </a:moveTo>
                <a:cubicBezTo>
                  <a:pt x="3377" y="1083"/>
                  <a:pt x="7253" y="-1"/>
                  <a:pt x="11205" y="-1"/>
                </a:cubicBezTo>
                <a:cubicBezTo>
                  <a:pt x="23134" y="0"/>
                  <a:pt x="32805" y="9670"/>
                  <a:pt x="32805" y="21600"/>
                </a:cubicBezTo>
                <a:cubicBezTo>
                  <a:pt x="32805" y="33529"/>
                  <a:pt x="23134" y="43200"/>
                  <a:pt x="11205" y="43200"/>
                </a:cubicBezTo>
                <a:cubicBezTo>
                  <a:pt x="11008" y="43199"/>
                  <a:pt x="10812" y="43197"/>
                  <a:pt x="10617" y="43191"/>
                </a:cubicBezTo>
              </a:path>
              <a:path w="32805" h="43200" stroke="0" extrusionOk="0">
                <a:moveTo>
                  <a:pt x="-1" y="3133"/>
                </a:moveTo>
                <a:cubicBezTo>
                  <a:pt x="3377" y="1083"/>
                  <a:pt x="7253" y="-1"/>
                  <a:pt x="11205" y="-1"/>
                </a:cubicBezTo>
                <a:cubicBezTo>
                  <a:pt x="23134" y="0"/>
                  <a:pt x="32805" y="9670"/>
                  <a:pt x="32805" y="21600"/>
                </a:cubicBezTo>
                <a:cubicBezTo>
                  <a:pt x="32805" y="33529"/>
                  <a:pt x="23134" y="43200"/>
                  <a:pt x="11205" y="43200"/>
                </a:cubicBezTo>
                <a:cubicBezTo>
                  <a:pt x="11008" y="43199"/>
                  <a:pt x="10812" y="43197"/>
                  <a:pt x="10617" y="43191"/>
                </a:cubicBezTo>
                <a:lnTo>
                  <a:pt x="11205" y="21600"/>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1694" name="Text Box 14"/>
          <p:cNvSpPr txBox="1">
            <a:spLocks noChangeArrowheads="1"/>
          </p:cNvSpPr>
          <p:nvPr/>
        </p:nvSpPr>
        <p:spPr bwMode="auto">
          <a:xfrm>
            <a:off x="2352675" y="5791200"/>
            <a:ext cx="4810125" cy="339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We see that the Sham-Link is UP with Area 0 </a:t>
            </a:r>
          </a:p>
        </p:txBody>
      </p:sp>
    </p:spTree>
    <p:extLst>
      <p:ext uri="{BB962C8B-B14F-4D97-AF65-F5344CB8AC3E}">
        <p14:creationId xmlns:p14="http://schemas.microsoft.com/office/powerpoint/2010/main" val="7329859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6"/>
          <p:cNvSpPr>
            <a:spLocks noGrp="1" noChangeArrowheads="1"/>
          </p:cNvSpPr>
          <p:nvPr>
            <p:ph type="title"/>
          </p:nvPr>
        </p:nvSpPr>
        <p:spPr>
          <a:xfrm>
            <a:off x="457200" y="304800"/>
            <a:ext cx="8229600" cy="990600"/>
          </a:xfrm>
        </p:spPr>
        <p:txBody>
          <a:bodyPr/>
          <a:lstStyle/>
          <a:p>
            <a:pPr eaLnBrk="1" hangingPunct="1"/>
            <a:r>
              <a:rPr lang="en-US" dirty="0">
                <a:solidFill>
                  <a:srgbClr val="0070C0"/>
                </a:solidFill>
                <a:ea typeface="ＭＳ Ｐゴシック" pitchFamily="34" charset="-128"/>
              </a:rPr>
              <a:t>Checking the Status of Sham-Links</a:t>
            </a:r>
          </a:p>
        </p:txBody>
      </p:sp>
      <p:sp>
        <p:nvSpPr>
          <p:cNvPr id="72707" name="Rectangle 2"/>
          <p:cNvSpPr>
            <a:spLocks noGrp="1" noChangeArrowheads="1"/>
          </p:cNvSpPr>
          <p:nvPr>
            <p:ph type="body" idx="4294967295"/>
          </p:nvPr>
        </p:nvSpPr>
        <p:spPr>
          <a:xfrm>
            <a:off x="0" y="2209800"/>
            <a:ext cx="8382000" cy="1219200"/>
          </a:xfrm>
          <a:ln>
            <a:solidFill>
              <a:schemeClr val="folHlink"/>
            </a:solidFill>
            <a:miter lim="800000"/>
            <a:headEnd/>
            <a:tailEnd/>
          </a:ln>
        </p:spPr>
        <p:txBody>
          <a:bodyPr/>
          <a:lstStyle/>
          <a:p>
            <a:pPr eaLnBrk="1" hangingPunct="1">
              <a:buFont typeface="Wingdings" pitchFamily="2" charset="2"/>
              <a:buNone/>
            </a:pPr>
            <a:r>
              <a:rPr lang="en-US" sz="1700">
                <a:latin typeface="Courier New" pitchFamily="49" charset="0"/>
                <a:ea typeface="ＭＳ Ｐゴシック" pitchFamily="34" charset="-128"/>
              </a:rPr>
              <a:t>CE1#</a:t>
            </a:r>
            <a:r>
              <a:rPr lang="en-US" sz="1700" b="1">
                <a:latin typeface="Courier New" pitchFamily="49" charset="0"/>
                <a:ea typeface="ＭＳ Ｐゴシック" pitchFamily="34" charset="-128"/>
              </a:rPr>
              <a:t>show ip route 2.2.2.2</a:t>
            </a:r>
          </a:p>
          <a:p>
            <a:pPr eaLnBrk="1" hangingPunct="1">
              <a:buFont typeface="Wingdings" pitchFamily="2" charset="2"/>
              <a:buNone/>
            </a:pPr>
            <a:r>
              <a:rPr lang="en-US" sz="1700">
                <a:latin typeface="Courier New" pitchFamily="49" charset="0"/>
                <a:ea typeface="ＭＳ Ｐゴシック" pitchFamily="34" charset="-128"/>
              </a:rPr>
              <a:t>Known via "ospf 1", distance 110, metric 98, type intra area</a:t>
            </a:r>
          </a:p>
          <a:p>
            <a:pPr eaLnBrk="1" hangingPunct="1">
              <a:buFont typeface="Wingdings" pitchFamily="2" charset="2"/>
              <a:buNone/>
            </a:pPr>
            <a:r>
              <a:rPr lang="en-US" sz="1700">
                <a:latin typeface="Courier New" pitchFamily="49" charset="0"/>
                <a:ea typeface="ＭＳ Ｐゴシック" pitchFamily="34" charset="-128"/>
              </a:rPr>
              <a:t>Last update from 140.0.0.2 on Serial2/0, 00:11:26 ago</a:t>
            </a:r>
          </a:p>
        </p:txBody>
      </p:sp>
      <p:sp>
        <p:nvSpPr>
          <p:cNvPr id="72708" name="Text Box 4"/>
          <p:cNvSpPr txBox="1">
            <a:spLocks noChangeArrowheads="1"/>
          </p:cNvSpPr>
          <p:nvPr/>
        </p:nvSpPr>
        <p:spPr bwMode="auto">
          <a:xfrm>
            <a:off x="838200" y="1143000"/>
            <a:ext cx="7683500" cy="8350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r>
              <a:rPr lang="en-US" sz="1800" baseline="0">
                <a:latin typeface="Courier New" pitchFamily="49" charset="0"/>
              </a:rPr>
              <a:t>CE1#</a:t>
            </a:r>
            <a:r>
              <a:rPr lang="en-US" sz="1800" b="1" baseline="0">
                <a:latin typeface="Courier New" pitchFamily="49" charset="0"/>
              </a:rPr>
              <a:t>show ip route ospf</a:t>
            </a:r>
          </a:p>
          <a:p>
            <a:pPr algn="l"/>
            <a:r>
              <a:rPr lang="en-US" sz="1800" baseline="0">
                <a:latin typeface="Courier New" pitchFamily="49" charset="0"/>
              </a:rPr>
              <a:t>O   2.2.2.2 [110/98] via 140.0.0.2, 00:12:41, Serial2/0</a:t>
            </a:r>
          </a:p>
          <a:p>
            <a:pPr algn="l"/>
            <a:r>
              <a:rPr lang="en-US" sz="1800" baseline="0">
                <a:latin typeface="Courier New" pitchFamily="49" charset="0"/>
              </a:rPr>
              <a:t>O   3.3.3.3 [110/99] via 140.0.0.2, 00:12:41, Serial2/0</a:t>
            </a:r>
          </a:p>
        </p:txBody>
      </p:sp>
      <p:sp>
        <p:nvSpPr>
          <p:cNvPr id="72709" name="Rectangle 5"/>
          <p:cNvSpPr>
            <a:spLocks noChangeArrowheads="1"/>
          </p:cNvSpPr>
          <p:nvPr/>
        </p:nvSpPr>
        <p:spPr bwMode="auto">
          <a:xfrm>
            <a:off x="457200" y="3657600"/>
            <a:ext cx="8382000" cy="12192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p>
            <a:pPr marL="236538" indent="-236538" algn="l" defTabSz="814388">
              <a:lnSpc>
                <a:spcPct val="95000"/>
              </a:lnSpc>
              <a:spcBef>
                <a:spcPct val="50000"/>
              </a:spcBef>
              <a:buClr>
                <a:schemeClr val="tx2"/>
              </a:buClr>
              <a:buSzPct val="100000"/>
              <a:buFont typeface="Wingdings" pitchFamily="2" charset="2"/>
              <a:buNone/>
            </a:pPr>
            <a:r>
              <a:rPr lang="en-US" sz="1800" baseline="0">
                <a:latin typeface="Courier New" pitchFamily="49" charset="0"/>
              </a:rPr>
              <a:t>CE1#</a:t>
            </a:r>
            <a:r>
              <a:rPr lang="en-US" sz="1800" b="1" baseline="0">
                <a:latin typeface="Courier New" pitchFamily="49" charset="0"/>
              </a:rPr>
              <a:t>show ip route 3.3.3.3</a:t>
            </a:r>
          </a:p>
          <a:p>
            <a:pPr marL="236538" indent="-236538" algn="l" defTabSz="814388">
              <a:lnSpc>
                <a:spcPct val="95000"/>
              </a:lnSpc>
              <a:spcBef>
                <a:spcPct val="50000"/>
              </a:spcBef>
              <a:buClr>
                <a:schemeClr val="tx2"/>
              </a:buClr>
              <a:buSzPct val="100000"/>
              <a:buFont typeface="Wingdings" pitchFamily="2" charset="2"/>
              <a:buNone/>
            </a:pPr>
            <a:r>
              <a:rPr lang="en-US" sz="1800" baseline="0">
                <a:latin typeface="Courier New" pitchFamily="49" charset="0"/>
              </a:rPr>
              <a:t>Known via "ospf 1", distance 110, metric 99, type intra area</a:t>
            </a:r>
          </a:p>
          <a:p>
            <a:pPr marL="236538" indent="-236538" algn="l" defTabSz="814388">
              <a:lnSpc>
                <a:spcPct val="95000"/>
              </a:lnSpc>
              <a:spcBef>
                <a:spcPct val="50000"/>
              </a:spcBef>
              <a:buClr>
                <a:schemeClr val="tx2"/>
              </a:buClr>
              <a:buSzPct val="100000"/>
              <a:buFont typeface="Wingdings" pitchFamily="2" charset="2"/>
              <a:buNone/>
            </a:pPr>
            <a:r>
              <a:rPr lang="en-US" sz="1800" baseline="0">
                <a:latin typeface="Courier New" pitchFamily="49" charset="0"/>
              </a:rPr>
              <a:t>Last update from 140.0.0.2 on Serial2/0, 00:14:31 ago</a:t>
            </a:r>
          </a:p>
        </p:txBody>
      </p:sp>
      <p:sp>
        <p:nvSpPr>
          <p:cNvPr id="72710" name="Oval 6"/>
          <p:cNvSpPr>
            <a:spLocks noChangeArrowheads="1"/>
          </p:cNvSpPr>
          <p:nvPr/>
        </p:nvSpPr>
        <p:spPr bwMode="auto">
          <a:xfrm>
            <a:off x="849313" y="1371600"/>
            <a:ext cx="304800" cy="609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2711" name="Arc 7"/>
          <p:cNvSpPr>
            <a:spLocks/>
          </p:cNvSpPr>
          <p:nvPr/>
        </p:nvSpPr>
        <p:spPr bwMode="auto">
          <a:xfrm rot="190113">
            <a:off x="127000" y="1593850"/>
            <a:ext cx="2270125" cy="4576763"/>
          </a:xfrm>
          <a:custGeom>
            <a:avLst/>
            <a:gdLst>
              <a:gd name="T0" fmla="*/ 2147483647 w 23696"/>
              <a:gd name="T1" fmla="*/ 2147483647 h 36745"/>
              <a:gd name="T2" fmla="*/ 2147483647 w 23696"/>
              <a:gd name="T3" fmla="*/ 0 h 36745"/>
              <a:gd name="T4" fmla="*/ 2147483647 w 23696"/>
              <a:gd name="T5" fmla="*/ 2147483647 h 36745"/>
              <a:gd name="T6" fmla="*/ 0 60000 65536"/>
              <a:gd name="T7" fmla="*/ 0 60000 65536"/>
              <a:gd name="T8" fmla="*/ 0 60000 65536"/>
              <a:gd name="T9" fmla="*/ 0 w 23696"/>
              <a:gd name="T10" fmla="*/ 0 h 36745"/>
              <a:gd name="T11" fmla="*/ 23696 w 23696"/>
              <a:gd name="T12" fmla="*/ 36745 h 36745"/>
            </a:gdLst>
            <a:ahLst/>
            <a:cxnLst>
              <a:cxn ang="T6">
                <a:pos x="T0" y="T1"/>
              </a:cxn>
              <a:cxn ang="T7">
                <a:pos x="T2" y="T3"/>
              </a:cxn>
              <a:cxn ang="T8">
                <a:pos x="T4" y="T5"/>
              </a:cxn>
            </a:cxnLst>
            <a:rect l="T9" t="T10" r="T11" b="T12"/>
            <a:pathLst>
              <a:path w="23696" h="36745" fill="none" extrusionOk="0">
                <a:moveTo>
                  <a:pt x="23696" y="36643"/>
                </a:moveTo>
                <a:cubicBezTo>
                  <a:pt x="22999" y="36710"/>
                  <a:pt x="22299" y="36744"/>
                  <a:pt x="21600" y="36744"/>
                </a:cubicBezTo>
                <a:cubicBezTo>
                  <a:pt x="9670" y="36745"/>
                  <a:pt x="0" y="27074"/>
                  <a:pt x="0" y="15145"/>
                </a:cubicBezTo>
                <a:cubicBezTo>
                  <a:pt x="0" y="9479"/>
                  <a:pt x="2226" y="4039"/>
                  <a:pt x="6199" y="0"/>
                </a:cubicBezTo>
              </a:path>
              <a:path w="23696" h="36745" stroke="0" extrusionOk="0">
                <a:moveTo>
                  <a:pt x="23696" y="36643"/>
                </a:moveTo>
                <a:cubicBezTo>
                  <a:pt x="22999" y="36710"/>
                  <a:pt x="22299" y="36744"/>
                  <a:pt x="21600" y="36744"/>
                </a:cubicBezTo>
                <a:cubicBezTo>
                  <a:pt x="9670" y="36745"/>
                  <a:pt x="0" y="27074"/>
                  <a:pt x="0" y="15145"/>
                </a:cubicBezTo>
                <a:cubicBezTo>
                  <a:pt x="0" y="9479"/>
                  <a:pt x="2226" y="4039"/>
                  <a:pt x="6199" y="0"/>
                </a:cubicBezTo>
                <a:lnTo>
                  <a:pt x="21600" y="15145"/>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2712" name="Oval 8"/>
          <p:cNvSpPr>
            <a:spLocks noChangeArrowheads="1"/>
          </p:cNvSpPr>
          <p:nvPr/>
        </p:nvSpPr>
        <p:spPr bwMode="auto">
          <a:xfrm>
            <a:off x="7010400" y="1389063"/>
            <a:ext cx="17018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2713" name="Oval 9"/>
          <p:cNvSpPr>
            <a:spLocks noChangeArrowheads="1"/>
          </p:cNvSpPr>
          <p:nvPr/>
        </p:nvSpPr>
        <p:spPr bwMode="auto">
          <a:xfrm>
            <a:off x="7010400" y="1676400"/>
            <a:ext cx="17780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2714" name="Arc 10"/>
          <p:cNvSpPr>
            <a:spLocks/>
          </p:cNvSpPr>
          <p:nvPr/>
        </p:nvSpPr>
        <p:spPr bwMode="auto">
          <a:xfrm rot="-346198">
            <a:off x="8072438" y="1606550"/>
            <a:ext cx="919162" cy="4144963"/>
          </a:xfrm>
          <a:custGeom>
            <a:avLst/>
            <a:gdLst>
              <a:gd name="T0" fmla="*/ 2147483647 w 26824"/>
              <a:gd name="T1" fmla="*/ 0 h 37362"/>
              <a:gd name="T2" fmla="*/ 0 w 26824"/>
              <a:gd name="T3" fmla="*/ 2147483647 h 37362"/>
              <a:gd name="T4" fmla="*/ 2147483647 w 26824"/>
              <a:gd name="T5" fmla="*/ 2147483647 h 37362"/>
              <a:gd name="T6" fmla="*/ 0 60000 65536"/>
              <a:gd name="T7" fmla="*/ 0 60000 65536"/>
              <a:gd name="T8" fmla="*/ 0 60000 65536"/>
              <a:gd name="T9" fmla="*/ 0 w 26824"/>
              <a:gd name="T10" fmla="*/ 0 h 37362"/>
              <a:gd name="T11" fmla="*/ 26824 w 26824"/>
              <a:gd name="T12" fmla="*/ 37362 h 37362"/>
            </a:gdLst>
            <a:ahLst/>
            <a:cxnLst>
              <a:cxn ang="T6">
                <a:pos x="T0" y="T1"/>
              </a:cxn>
              <a:cxn ang="T7">
                <a:pos x="T2" y="T3"/>
              </a:cxn>
              <a:cxn ang="T8">
                <a:pos x="T4" y="T5"/>
              </a:cxn>
            </a:cxnLst>
            <a:rect l="T9" t="T10" r="T11" b="T12"/>
            <a:pathLst>
              <a:path w="26824" h="37362" fill="none" extrusionOk="0">
                <a:moveTo>
                  <a:pt x="19992" y="0"/>
                </a:moveTo>
                <a:cubicBezTo>
                  <a:pt x="24351" y="4083"/>
                  <a:pt x="26824" y="9789"/>
                  <a:pt x="26824" y="15762"/>
                </a:cubicBezTo>
                <a:cubicBezTo>
                  <a:pt x="26824" y="27691"/>
                  <a:pt x="17153" y="37362"/>
                  <a:pt x="5224" y="37362"/>
                </a:cubicBezTo>
                <a:cubicBezTo>
                  <a:pt x="3463" y="37361"/>
                  <a:pt x="1708" y="37146"/>
                  <a:pt x="0" y="36720"/>
                </a:cubicBezTo>
              </a:path>
              <a:path w="26824" h="37362" stroke="0" extrusionOk="0">
                <a:moveTo>
                  <a:pt x="19992" y="0"/>
                </a:moveTo>
                <a:cubicBezTo>
                  <a:pt x="24351" y="4083"/>
                  <a:pt x="26824" y="9789"/>
                  <a:pt x="26824" y="15762"/>
                </a:cubicBezTo>
                <a:cubicBezTo>
                  <a:pt x="26824" y="27691"/>
                  <a:pt x="17153" y="37362"/>
                  <a:pt x="5224" y="37362"/>
                </a:cubicBezTo>
                <a:cubicBezTo>
                  <a:pt x="3463" y="37361"/>
                  <a:pt x="1708" y="37146"/>
                  <a:pt x="0" y="36720"/>
                </a:cubicBezTo>
                <a:lnTo>
                  <a:pt x="5224" y="15762"/>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2715" name="Oval 11"/>
          <p:cNvSpPr>
            <a:spLocks noChangeArrowheads="1"/>
          </p:cNvSpPr>
          <p:nvPr/>
        </p:nvSpPr>
        <p:spPr bwMode="auto">
          <a:xfrm>
            <a:off x="7162800" y="2590800"/>
            <a:ext cx="1625600" cy="381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2716" name="Arc 12"/>
          <p:cNvSpPr>
            <a:spLocks/>
          </p:cNvSpPr>
          <p:nvPr/>
        </p:nvSpPr>
        <p:spPr bwMode="auto">
          <a:xfrm rot="21553942" flipH="1">
            <a:off x="8281988" y="2892425"/>
            <a:ext cx="709612" cy="3200400"/>
          </a:xfrm>
          <a:custGeom>
            <a:avLst/>
            <a:gdLst>
              <a:gd name="T0" fmla="*/ 2147483647 w 25675"/>
              <a:gd name="T1" fmla="*/ 2147483647 h 41393"/>
              <a:gd name="T2" fmla="*/ 2147483647 w 25675"/>
              <a:gd name="T3" fmla="*/ 0 h 41393"/>
              <a:gd name="T4" fmla="*/ 2147483647 w 25675"/>
              <a:gd name="T5" fmla="*/ 2147483647 h 41393"/>
              <a:gd name="T6" fmla="*/ 0 60000 65536"/>
              <a:gd name="T7" fmla="*/ 0 60000 65536"/>
              <a:gd name="T8" fmla="*/ 0 60000 65536"/>
              <a:gd name="T9" fmla="*/ 0 w 25675"/>
              <a:gd name="T10" fmla="*/ 0 h 41393"/>
              <a:gd name="T11" fmla="*/ 25675 w 25675"/>
              <a:gd name="T12" fmla="*/ 41393 h 41393"/>
            </a:gdLst>
            <a:ahLst/>
            <a:cxnLst>
              <a:cxn ang="T6">
                <a:pos x="T0" y="T1"/>
              </a:cxn>
              <a:cxn ang="T7">
                <a:pos x="T2" y="T3"/>
              </a:cxn>
              <a:cxn ang="T8">
                <a:pos x="T4" y="T5"/>
              </a:cxn>
            </a:cxnLst>
            <a:rect l="T9" t="T10" r="T11" b="T12"/>
            <a:pathLst>
              <a:path w="25675" h="41393" fill="none" extrusionOk="0">
                <a:moveTo>
                  <a:pt x="25675" y="41005"/>
                </a:moveTo>
                <a:cubicBezTo>
                  <a:pt x="24332" y="41263"/>
                  <a:pt x="22967" y="41392"/>
                  <a:pt x="21600" y="41392"/>
                </a:cubicBezTo>
                <a:cubicBezTo>
                  <a:pt x="9670" y="41393"/>
                  <a:pt x="0" y="31722"/>
                  <a:pt x="0" y="19793"/>
                </a:cubicBezTo>
                <a:cubicBezTo>
                  <a:pt x="0" y="11207"/>
                  <a:pt x="5084" y="3437"/>
                  <a:pt x="12951" y="0"/>
                </a:cubicBezTo>
              </a:path>
              <a:path w="25675" h="41393" stroke="0" extrusionOk="0">
                <a:moveTo>
                  <a:pt x="25675" y="41005"/>
                </a:moveTo>
                <a:cubicBezTo>
                  <a:pt x="24332" y="41263"/>
                  <a:pt x="22967" y="41392"/>
                  <a:pt x="21600" y="41392"/>
                </a:cubicBezTo>
                <a:cubicBezTo>
                  <a:pt x="9670" y="41393"/>
                  <a:pt x="0" y="31722"/>
                  <a:pt x="0" y="19793"/>
                </a:cubicBezTo>
                <a:cubicBezTo>
                  <a:pt x="0" y="11207"/>
                  <a:pt x="5084" y="3437"/>
                  <a:pt x="12951" y="0"/>
                </a:cubicBezTo>
                <a:lnTo>
                  <a:pt x="21600" y="19793"/>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2717" name="Oval 13"/>
          <p:cNvSpPr>
            <a:spLocks noChangeArrowheads="1"/>
          </p:cNvSpPr>
          <p:nvPr/>
        </p:nvSpPr>
        <p:spPr bwMode="auto">
          <a:xfrm>
            <a:off x="7239000" y="4038600"/>
            <a:ext cx="1625600" cy="381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2718" name="Arc 14"/>
          <p:cNvSpPr>
            <a:spLocks/>
          </p:cNvSpPr>
          <p:nvPr/>
        </p:nvSpPr>
        <p:spPr bwMode="auto">
          <a:xfrm rot="190113" flipH="1">
            <a:off x="8423275" y="4343400"/>
            <a:ext cx="592138" cy="2057400"/>
          </a:xfrm>
          <a:custGeom>
            <a:avLst/>
            <a:gdLst>
              <a:gd name="T0" fmla="*/ 2147483647 w 31208"/>
              <a:gd name="T1" fmla="*/ 2147483647 h 43185"/>
              <a:gd name="T2" fmla="*/ 2147483647 w 31208"/>
              <a:gd name="T3" fmla="*/ 0 h 43185"/>
              <a:gd name="T4" fmla="*/ 2147483647 w 31208"/>
              <a:gd name="T5" fmla="*/ 2147483647 h 43185"/>
              <a:gd name="T6" fmla="*/ 0 60000 65536"/>
              <a:gd name="T7" fmla="*/ 0 60000 65536"/>
              <a:gd name="T8" fmla="*/ 0 60000 65536"/>
              <a:gd name="T9" fmla="*/ 0 w 31208"/>
              <a:gd name="T10" fmla="*/ 0 h 43185"/>
              <a:gd name="T11" fmla="*/ 31208 w 31208"/>
              <a:gd name="T12" fmla="*/ 43185 h 43185"/>
            </a:gdLst>
            <a:ahLst/>
            <a:cxnLst>
              <a:cxn ang="T6">
                <a:pos x="T0" y="T1"/>
              </a:cxn>
              <a:cxn ang="T7">
                <a:pos x="T2" y="T3"/>
              </a:cxn>
              <a:cxn ang="T8">
                <a:pos x="T4" y="T5"/>
              </a:cxn>
            </a:cxnLst>
            <a:rect l="T9" t="T10" r="T11" b="T12"/>
            <a:pathLst>
              <a:path w="31208" h="43185" fill="none" extrusionOk="0">
                <a:moveTo>
                  <a:pt x="31208" y="40930"/>
                </a:moveTo>
                <a:cubicBezTo>
                  <a:pt x="28222" y="42413"/>
                  <a:pt x="24933" y="43184"/>
                  <a:pt x="21600" y="43184"/>
                </a:cubicBezTo>
                <a:cubicBezTo>
                  <a:pt x="9670" y="43185"/>
                  <a:pt x="0" y="33514"/>
                  <a:pt x="0" y="21585"/>
                </a:cubicBezTo>
                <a:cubicBezTo>
                  <a:pt x="0" y="9971"/>
                  <a:pt x="9183" y="436"/>
                  <a:pt x="20789" y="0"/>
                </a:cubicBezTo>
              </a:path>
              <a:path w="31208" h="43185" stroke="0" extrusionOk="0">
                <a:moveTo>
                  <a:pt x="31208" y="40930"/>
                </a:moveTo>
                <a:cubicBezTo>
                  <a:pt x="28222" y="42413"/>
                  <a:pt x="24933" y="43184"/>
                  <a:pt x="21600" y="43184"/>
                </a:cubicBezTo>
                <a:cubicBezTo>
                  <a:pt x="9670" y="43185"/>
                  <a:pt x="0" y="33514"/>
                  <a:pt x="0" y="21585"/>
                </a:cubicBezTo>
                <a:cubicBezTo>
                  <a:pt x="0" y="9971"/>
                  <a:pt x="9183" y="436"/>
                  <a:pt x="20789" y="0"/>
                </a:cubicBezTo>
                <a:lnTo>
                  <a:pt x="21600" y="21585"/>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2719" name="Text Box 15"/>
          <p:cNvSpPr txBox="1">
            <a:spLocks noChangeArrowheads="1"/>
          </p:cNvSpPr>
          <p:nvPr/>
        </p:nvSpPr>
        <p:spPr bwMode="auto">
          <a:xfrm>
            <a:off x="2509838" y="5746750"/>
            <a:ext cx="5280025" cy="5873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With Sham-links in place, the CE routes are being </a:t>
            </a:r>
          </a:p>
          <a:p>
            <a:r>
              <a:rPr lang="en-US" sz="1800" baseline="0"/>
              <a:t>learned via the MPLS-VPN Backbone network. </a:t>
            </a:r>
          </a:p>
        </p:txBody>
      </p:sp>
    </p:spTree>
    <p:extLst>
      <p:ext uri="{BB962C8B-B14F-4D97-AF65-F5344CB8AC3E}">
        <p14:creationId xmlns:p14="http://schemas.microsoft.com/office/powerpoint/2010/main" val="15122039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4157663" y="5334000"/>
            <a:ext cx="4745037" cy="14128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p>
            <a:pPr algn="l" defTabSz="814388"/>
            <a:r>
              <a:rPr lang="en-US" sz="1200" baseline="0"/>
              <a:t>PE12#</a:t>
            </a:r>
            <a:r>
              <a:rPr lang="en-US" sz="1200" b="1" baseline="0"/>
              <a:t>show ip ospf sham-links</a:t>
            </a:r>
          </a:p>
          <a:p>
            <a:pPr algn="l" defTabSz="814388"/>
            <a:r>
              <a:rPr lang="en-US" sz="1200" baseline="0"/>
              <a:t>Sham Link OSPF_SL0 to address 11.11.11.111 is up</a:t>
            </a:r>
          </a:p>
          <a:p>
            <a:pPr algn="l" defTabSz="814388"/>
            <a:r>
              <a:rPr lang="en-US" sz="1200" baseline="0"/>
              <a:t>Area 0 source address 12.12.12.122</a:t>
            </a:r>
          </a:p>
          <a:p>
            <a:pPr algn="l" defTabSz="814388"/>
            <a:r>
              <a:rPr lang="en-US" sz="1200" baseline="0"/>
              <a:t>  Run as demand circuit</a:t>
            </a:r>
          </a:p>
          <a:p>
            <a:pPr algn="l" defTabSz="814388"/>
            <a:r>
              <a:rPr lang="en-US" sz="1200" baseline="0"/>
              <a:t>  DoNotAge LSA allowed. Cost of using 1 State POINT_TO_POINT,</a:t>
            </a:r>
          </a:p>
          <a:p>
            <a:pPr algn="l" defTabSz="814388"/>
            <a:r>
              <a:rPr lang="en-US" sz="1200" baseline="0"/>
              <a:t>  Timer intervals configured, Hello 10, Dead 40, Wait 40,</a:t>
            </a:r>
          </a:p>
          <a:p>
            <a:pPr algn="l" defTabSz="814388"/>
            <a:r>
              <a:rPr lang="en-US" sz="1200" baseline="0"/>
              <a:t>    Hello due in 00:00:09</a:t>
            </a:r>
          </a:p>
          <a:p>
            <a:pPr algn="l" defTabSz="814388"/>
            <a:r>
              <a:rPr lang="en-US" sz="1200" baseline="0"/>
              <a:t>    Adjacency State FULL (Hello suppressed)</a:t>
            </a:r>
          </a:p>
        </p:txBody>
      </p:sp>
      <p:sp>
        <p:nvSpPr>
          <p:cNvPr id="73731" name="Rectangle 3"/>
          <p:cNvSpPr>
            <a:spLocks noGrp="1" noChangeArrowheads="1"/>
          </p:cNvSpPr>
          <p:nvPr>
            <p:ph type="title"/>
          </p:nvPr>
        </p:nvSpPr>
        <p:spPr>
          <a:xfrm>
            <a:off x="457200" y="228600"/>
            <a:ext cx="8229600" cy="990600"/>
          </a:xfrm>
        </p:spPr>
        <p:txBody>
          <a:bodyPr/>
          <a:lstStyle/>
          <a:p>
            <a:pPr eaLnBrk="1" hangingPunct="1"/>
            <a:r>
              <a:rPr lang="en-US" dirty="0">
                <a:solidFill>
                  <a:srgbClr val="0070C0"/>
                </a:solidFill>
                <a:ea typeface="ＭＳ Ｐゴシック" pitchFamily="34" charset="-128"/>
              </a:rPr>
              <a:t>Sham-Links Configuration Example</a:t>
            </a:r>
          </a:p>
        </p:txBody>
      </p:sp>
      <p:sp>
        <p:nvSpPr>
          <p:cNvPr id="73732" name="Rectangle 4"/>
          <p:cNvSpPr>
            <a:spLocks noGrp="1" noChangeArrowheads="1"/>
          </p:cNvSpPr>
          <p:nvPr>
            <p:ph type="body" idx="4294967295"/>
          </p:nvPr>
        </p:nvSpPr>
        <p:spPr>
          <a:xfrm>
            <a:off x="947738" y="1130300"/>
            <a:ext cx="3352800" cy="3159125"/>
          </a:xfrm>
          <a:ln>
            <a:solidFill>
              <a:schemeClr val="folHlink"/>
            </a:solidFill>
            <a:miter lim="800000"/>
            <a:headEnd/>
            <a:tailEnd/>
          </a:ln>
        </p:spPr>
        <p:txBody>
          <a:bodyPr>
            <a:normAutofit lnSpcReduction="10000"/>
          </a:bodyPr>
          <a:lstStyle/>
          <a:p>
            <a:pPr eaLnBrk="1" hangingPunct="1">
              <a:spcBef>
                <a:spcPts val="725"/>
              </a:spcBef>
              <a:buFont typeface="Wingdings" pitchFamily="2" charset="2"/>
              <a:buNone/>
            </a:pPr>
            <a:r>
              <a:rPr lang="en-US" sz="1200" b="1">
                <a:ea typeface="ＭＳ Ｐゴシック" pitchFamily="34" charset="-128"/>
              </a:rPr>
              <a:t>!</a:t>
            </a:r>
          </a:p>
          <a:p>
            <a:pPr eaLnBrk="1" hangingPunct="1">
              <a:spcBef>
                <a:spcPts val="725"/>
              </a:spcBef>
              <a:buFont typeface="Wingdings" pitchFamily="2" charset="2"/>
              <a:buNone/>
            </a:pPr>
            <a:r>
              <a:rPr lang="en-US" sz="1200" b="1">
                <a:ea typeface="ＭＳ Ｐゴシック" pitchFamily="34" charset="-128"/>
              </a:rPr>
              <a:t>interface Loopback1</a:t>
            </a:r>
          </a:p>
          <a:p>
            <a:pPr eaLnBrk="1" hangingPunct="1">
              <a:spcBef>
                <a:spcPts val="725"/>
              </a:spcBef>
              <a:buFont typeface="Wingdings" pitchFamily="2" charset="2"/>
              <a:buNone/>
            </a:pPr>
            <a:r>
              <a:rPr lang="en-US" sz="1200" b="1">
                <a:ea typeface="ＭＳ Ｐゴシック" pitchFamily="34" charset="-128"/>
              </a:rPr>
              <a:t> ip vrf forwarding OSPF-Sham</a:t>
            </a:r>
          </a:p>
          <a:p>
            <a:pPr eaLnBrk="1" hangingPunct="1">
              <a:spcBef>
                <a:spcPts val="725"/>
              </a:spcBef>
              <a:buFont typeface="Wingdings" pitchFamily="2" charset="2"/>
              <a:buNone/>
            </a:pPr>
            <a:r>
              <a:rPr lang="en-US" sz="1200" b="1">
                <a:ea typeface="ＭＳ Ｐゴシック" pitchFamily="34" charset="-128"/>
              </a:rPr>
              <a:t> ip address 11.11.11.111 255.255.255.255</a:t>
            </a:r>
          </a:p>
          <a:p>
            <a:pPr eaLnBrk="1" hangingPunct="1">
              <a:spcBef>
                <a:spcPts val="725"/>
              </a:spcBef>
              <a:buFont typeface="Wingdings" pitchFamily="2" charset="2"/>
              <a:buNone/>
            </a:pPr>
            <a:r>
              <a:rPr lang="en-US" sz="1200" b="1">
                <a:ea typeface="ＭＳ Ｐゴシック" pitchFamily="34" charset="-128"/>
              </a:rPr>
              <a:t>!</a:t>
            </a:r>
          </a:p>
          <a:p>
            <a:pPr eaLnBrk="1" hangingPunct="1">
              <a:spcBef>
                <a:spcPts val="725"/>
              </a:spcBef>
              <a:buFont typeface="Wingdings" pitchFamily="2" charset="2"/>
              <a:buNone/>
            </a:pPr>
            <a:r>
              <a:rPr lang="en-US" sz="1200" b="1">
                <a:ea typeface="ＭＳ Ｐゴシック" pitchFamily="34" charset="-128"/>
              </a:rPr>
              <a:t>router ospf 1 vrf OSPF-Sham</a:t>
            </a:r>
          </a:p>
          <a:p>
            <a:pPr eaLnBrk="1" hangingPunct="1">
              <a:spcBef>
                <a:spcPts val="725"/>
              </a:spcBef>
              <a:buFont typeface="Wingdings" pitchFamily="2" charset="2"/>
              <a:buNone/>
            </a:pPr>
            <a:r>
              <a:rPr lang="en-US" sz="1200" b="1">
                <a:ea typeface="ＭＳ Ｐゴシック" pitchFamily="34" charset="-128"/>
              </a:rPr>
              <a:t> router-id 11.11.11.11</a:t>
            </a:r>
          </a:p>
          <a:p>
            <a:pPr eaLnBrk="1" hangingPunct="1">
              <a:spcBef>
                <a:spcPts val="725"/>
              </a:spcBef>
              <a:buFont typeface="Wingdings" pitchFamily="2" charset="2"/>
              <a:buNone/>
            </a:pPr>
            <a:r>
              <a:rPr lang="en-US" sz="1200" b="1">
                <a:ea typeface="ＭＳ Ｐゴシック" pitchFamily="34" charset="-128"/>
              </a:rPr>
              <a:t> log-adjacency-changes</a:t>
            </a:r>
          </a:p>
          <a:p>
            <a:pPr eaLnBrk="1" hangingPunct="1">
              <a:spcBef>
                <a:spcPts val="725"/>
              </a:spcBef>
              <a:buFont typeface="Wingdings" pitchFamily="2" charset="2"/>
              <a:buNone/>
            </a:pPr>
            <a:r>
              <a:rPr lang="en-US" sz="1200" b="1">
                <a:solidFill>
                  <a:schemeClr val="accent2"/>
                </a:solidFill>
                <a:ea typeface="ＭＳ Ｐゴシック" pitchFamily="34" charset="-128"/>
              </a:rPr>
              <a:t> </a:t>
            </a:r>
            <a:r>
              <a:rPr lang="en-US" sz="1200" b="1">
                <a:solidFill>
                  <a:srgbClr val="B21A1A"/>
                </a:solidFill>
                <a:ea typeface="ＭＳ Ｐゴシック" pitchFamily="34" charset="-128"/>
              </a:rPr>
              <a:t>area 0 sham-link 11.11.11.111 12.12.12.122</a:t>
            </a:r>
          </a:p>
          <a:p>
            <a:pPr eaLnBrk="1" hangingPunct="1">
              <a:spcBef>
                <a:spcPts val="725"/>
              </a:spcBef>
              <a:buFont typeface="Wingdings" pitchFamily="2" charset="2"/>
              <a:buNone/>
            </a:pPr>
            <a:r>
              <a:rPr lang="en-US" sz="1200" b="1">
                <a:ea typeface="ＭＳ Ｐゴシック" pitchFamily="34" charset="-128"/>
              </a:rPr>
              <a:t> redistribute bgp 65000 subnets</a:t>
            </a:r>
          </a:p>
          <a:p>
            <a:pPr eaLnBrk="1" hangingPunct="1">
              <a:spcBef>
                <a:spcPts val="725"/>
              </a:spcBef>
              <a:buFont typeface="Wingdings" pitchFamily="2" charset="2"/>
              <a:buNone/>
            </a:pPr>
            <a:r>
              <a:rPr lang="en-US" sz="1200" b="1">
                <a:ea typeface="ＭＳ Ｐゴシック" pitchFamily="34" charset="-128"/>
              </a:rPr>
              <a:t> network 140.0.0.0 0.0.0.3 area 0</a:t>
            </a:r>
          </a:p>
          <a:p>
            <a:pPr eaLnBrk="1" hangingPunct="1">
              <a:spcBef>
                <a:spcPts val="725"/>
              </a:spcBef>
              <a:buFont typeface="Wingdings" pitchFamily="2" charset="2"/>
              <a:buNone/>
            </a:pPr>
            <a:r>
              <a:rPr lang="en-US" sz="1200" b="1">
                <a:ea typeface="ＭＳ Ｐゴシック" pitchFamily="34" charset="-128"/>
              </a:rPr>
              <a:t>!</a:t>
            </a:r>
          </a:p>
        </p:txBody>
      </p:sp>
      <p:sp>
        <p:nvSpPr>
          <p:cNvPr id="73733" name="Rectangle 5"/>
          <p:cNvSpPr>
            <a:spLocks noChangeArrowheads="1"/>
          </p:cNvSpPr>
          <p:nvPr/>
        </p:nvSpPr>
        <p:spPr bwMode="auto">
          <a:xfrm>
            <a:off x="5029200" y="1219200"/>
            <a:ext cx="3352800" cy="32004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p>
            <a:pPr marL="236538" indent="-236538" algn="l" defTabSz="814388">
              <a:lnSpc>
                <a:spcPct val="95000"/>
              </a:lnSpc>
              <a:spcBef>
                <a:spcPct val="50000"/>
              </a:spcBef>
              <a:buClr>
                <a:schemeClr val="tx2"/>
              </a:buClr>
              <a:buSzPct val="100000"/>
              <a:buFont typeface="Wingdings" pitchFamily="2" charset="2"/>
              <a:buNone/>
            </a:pPr>
            <a:r>
              <a:rPr lang="en-US" sz="1200" b="1" baseline="0"/>
              <a:t>!</a:t>
            </a:r>
          </a:p>
          <a:p>
            <a:pPr marL="236538" indent="-236538" algn="l" defTabSz="814388">
              <a:lnSpc>
                <a:spcPct val="95000"/>
              </a:lnSpc>
              <a:spcBef>
                <a:spcPct val="50000"/>
              </a:spcBef>
              <a:buClr>
                <a:schemeClr val="tx2"/>
              </a:buClr>
              <a:buSzPct val="100000"/>
              <a:buFont typeface="Wingdings" pitchFamily="2" charset="2"/>
              <a:buNone/>
            </a:pPr>
            <a:r>
              <a:rPr lang="en-US" sz="1200" b="1" baseline="0"/>
              <a:t>interface Loopback1</a:t>
            </a:r>
          </a:p>
          <a:p>
            <a:pPr marL="236538" indent="-236538" algn="l" defTabSz="814388">
              <a:lnSpc>
                <a:spcPct val="95000"/>
              </a:lnSpc>
              <a:spcBef>
                <a:spcPct val="50000"/>
              </a:spcBef>
              <a:buClr>
                <a:schemeClr val="tx2"/>
              </a:buClr>
              <a:buSzPct val="100000"/>
              <a:buFont typeface="Wingdings" pitchFamily="2" charset="2"/>
              <a:buNone/>
            </a:pPr>
            <a:r>
              <a:rPr lang="en-US" sz="1200" b="1" baseline="0"/>
              <a:t> ip vrf forwarding OSPF-Sham</a:t>
            </a:r>
          </a:p>
          <a:p>
            <a:pPr marL="236538" indent="-236538" algn="l" defTabSz="814388">
              <a:lnSpc>
                <a:spcPct val="95000"/>
              </a:lnSpc>
              <a:spcBef>
                <a:spcPct val="50000"/>
              </a:spcBef>
              <a:buClr>
                <a:schemeClr val="tx2"/>
              </a:buClr>
              <a:buSzPct val="100000"/>
              <a:buFont typeface="Wingdings" pitchFamily="2" charset="2"/>
              <a:buNone/>
            </a:pPr>
            <a:r>
              <a:rPr lang="en-US" sz="1200" b="1" baseline="0"/>
              <a:t> ip address 12.12.12.122 255.255.255.255</a:t>
            </a:r>
          </a:p>
          <a:p>
            <a:pPr marL="236538" indent="-236538" algn="l" defTabSz="814388">
              <a:lnSpc>
                <a:spcPct val="95000"/>
              </a:lnSpc>
              <a:spcBef>
                <a:spcPct val="50000"/>
              </a:spcBef>
              <a:buClr>
                <a:schemeClr val="tx2"/>
              </a:buClr>
              <a:buSzPct val="100000"/>
              <a:buFont typeface="Wingdings" pitchFamily="2" charset="2"/>
              <a:buNone/>
            </a:pPr>
            <a:r>
              <a:rPr lang="en-US" sz="1200" b="1" baseline="0"/>
              <a:t>!</a:t>
            </a:r>
          </a:p>
          <a:p>
            <a:pPr marL="236538" indent="-236538" algn="l" defTabSz="814388">
              <a:lnSpc>
                <a:spcPct val="95000"/>
              </a:lnSpc>
              <a:spcBef>
                <a:spcPct val="50000"/>
              </a:spcBef>
              <a:buClr>
                <a:schemeClr val="tx2"/>
              </a:buClr>
              <a:buSzPct val="100000"/>
              <a:buFont typeface="Wingdings" pitchFamily="2" charset="2"/>
              <a:buNone/>
            </a:pPr>
            <a:r>
              <a:rPr lang="en-US" sz="1200" b="1" baseline="0"/>
              <a:t>router ospf 1 vrf OSPF-Sham</a:t>
            </a:r>
          </a:p>
          <a:p>
            <a:pPr marL="236538" indent="-236538" algn="l" defTabSz="814388">
              <a:lnSpc>
                <a:spcPct val="95000"/>
              </a:lnSpc>
              <a:spcBef>
                <a:spcPct val="50000"/>
              </a:spcBef>
              <a:buClr>
                <a:schemeClr val="tx2"/>
              </a:buClr>
              <a:buSzPct val="100000"/>
              <a:buFont typeface="Wingdings" pitchFamily="2" charset="2"/>
              <a:buNone/>
            </a:pPr>
            <a:r>
              <a:rPr lang="en-US" sz="1200" b="1" baseline="0"/>
              <a:t> router-id 12.12.12.12</a:t>
            </a:r>
          </a:p>
          <a:p>
            <a:pPr marL="236538" indent="-236538" algn="l" defTabSz="814388">
              <a:lnSpc>
                <a:spcPct val="95000"/>
              </a:lnSpc>
              <a:spcBef>
                <a:spcPct val="50000"/>
              </a:spcBef>
              <a:buClr>
                <a:schemeClr val="tx2"/>
              </a:buClr>
              <a:buSzPct val="100000"/>
              <a:buFont typeface="Wingdings" pitchFamily="2" charset="2"/>
              <a:buNone/>
            </a:pPr>
            <a:r>
              <a:rPr lang="en-US" sz="1200" b="1" baseline="0"/>
              <a:t> log-adjacency-changes</a:t>
            </a:r>
          </a:p>
          <a:p>
            <a:pPr marL="236538" indent="-236538" algn="l" defTabSz="814388">
              <a:lnSpc>
                <a:spcPct val="95000"/>
              </a:lnSpc>
              <a:spcBef>
                <a:spcPct val="50000"/>
              </a:spcBef>
              <a:buClr>
                <a:schemeClr val="tx2"/>
              </a:buClr>
              <a:buSzPct val="100000"/>
              <a:buFont typeface="Wingdings" pitchFamily="2" charset="2"/>
              <a:buNone/>
            </a:pPr>
            <a:r>
              <a:rPr lang="en-US" sz="1200" b="1" baseline="0">
                <a:solidFill>
                  <a:srgbClr val="B21A1A"/>
                </a:solidFill>
              </a:rPr>
              <a:t>area 0 sham-link 12.12.12.122 11.11.11.111</a:t>
            </a:r>
          </a:p>
          <a:p>
            <a:pPr marL="236538" indent="-236538" algn="l" defTabSz="814388">
              <a:lnSpc>
                <a:spcPct val="95000"/>
              </a:lnSpc>
              <a:spcBef>
                <a:spcPct val="50000"/>
              </a:spcBef>
              <a:buClr>
                <a:schemeClr val="tx2"/>
              </a:buClr>
              <a:buSzPct val="100000"/>
              <a:buFont typeface="Wingdings" pitchFamily="2" charset="2"/>
              <a:buNone/>
            </a:pPr>
            <a:r>
              <a:rPr lang="en-US" sz="1200" b="1" baseline="0"/>
              <a:t> redistribute bgp 65000 subnets</a:t>
            </a:r>
          </a:p>
          <a:p>
            <a:pPr marL="236538" indent="-236538" algn="l" defTabSz="814388">
              <a:lnSpc>
                <a:spcPct val="95000"/>
              </a:lnSpc>
              <a:spcBef>
                <a:spcPct val="50000"/>
              </a:spcBef>
              <a:buClr>
                <a:schemeClr val="tx2"/>
              </a:buClr>
              <a:buSzPct val="100000"/>
              <a:buFont typeface="Wingdings" pitchFamily="2" charset="2"/>
              <a:buNone/>
            </a:pPr>
            <a:r>
              <a:rPr lang="en-US" sz="1200" b="1" baseline="0"/>
              <a:t> network 140.0.0.200 0.0.0.3 area 0</a:t>
            </a:r>
          </a:p>
          <a:p>
            <a:pPr marL="236538" indent="-236538" algn="l" defTabSz="814388">
              <a:lnSpc>
                <a:spcPct val="95000"/>
              </a:lnSpc>
              <a:spcBef>
                <a:spcPct val="50000"/>
              </a:spcBef>
              <a:buClr>
                <a:schemeClr val="tx2"/>
              </a:buClr>
              <a:buSzPct val="100000"/>
              <a:buFont typeface="Wingdings" pitchFamily="2" charset="2"/>
              <a:buNone/>
            </a:pPr>
            <a:r>
              <a:rPr lang="en-US" sz="1200" b="1" baseline="0"/>
              <a:t>!</a:t>
            </a:r>
          </a:p>
        </p:txBody>
      </p:sp>
      <p:sp>
        <p:nvSpPr>
          <p:cNvPr id="73734" name="Rectangle 6"/>
          <p:cNvSpPr>
            <a:spLocks noChangeArrowheads="1"/>
          </p:cNvSpPr>
          <p:nvPr/>
        </p:nvSpPr>
        <p:spPr bwMode="auto">
          <a:xfrm>
            <a:off x="228600" y="4348163"/>
            <a:ext cx="48006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p>
            <a:pPr algn="l" defTabSz="814388"/>
            <a:r>
              <a:rPr lang="en-US" sz="1200" baseline="0"/>
              <a:t>PE11#</a:t>
            </a:r>
            <a:r>
              <a:rPr lang="en-US" sz="1200" b="1" baseline="0"/>
              <a:t>show ip ospf sham-links</a:t>
            </a:r>
          </a:p>
          <a:p>
            <a:pPr algn="l" defTabSz="814388"/>
            <a:r>
              <a:rPr lang="en-US" sz="1200" baseline="0"/>
              <a:t>Sham Link OSPF_SL0 to address 12.12.12.122 is up</a:t>
            </a:r>
          </a:p>
          <a:p>
            <a:pPr algn="l" defTabSz="814388"/>
            <a:r>
              <a:rPr lang="en-US" sz="1200" baseline="0"/>
              <a:t>Area 0 source address 11.11.11.111</a:t>
            </a:r>
          </a:p>
          <a:p>
            <a:pPr algn="l" defTabSz="814388"/>
            <a:r>
              <a:rPr lang="en-US" sz="1200" baseline="0"/>
              <a:t>  Run as demand circuit</a:t>
            </a:r>
          </a:p>
          <a:p>
            <a:pPr algn="l" defTabSz="814388"/>
            <a:r>
              <a:rPr lang="en-US" sz="1200" baseline="0"/>
              <a:t>  DoNotAge LSA allowed. Cost of using 1 State POINT_TO_POINT,</a:t>
            </a:r>
          </a:p>
          <a:p>
            <a:pPr algn="l" defTabSz="814388"/>
            <a:r>
              <a:rPr lang="en-US" sz="1200" baseline="0"/>
              <a:t>  Timer intervals configured, Hello 10, Dead 40, Wait 40,</a:t>
            </a:r>
          </a:p>
          <a:p>
            <a:pPr algn="l" defTabSz="814388"/>
            <a:r>
              <a:rPr lang="en-US" sz="1200" baseline="0"/>
              <a:t>    Hello due in 00:00:00</a:t>
            </a:r>
          </a:p>
          <a:p>
            <a:pPr algn="l" defTabSz="814388"/>
            <a:r>
              <a:rPr lang="en-US" sz="1200" baseline="0"/>
              <a:t>    Adjacency State FULL (Hello suppressed)</a:t>
            </a:r>
          </a:p>
        </p:txBody>
      </p:sp>
      <p:sp>
        <p:nvSpPr>
          <p:cNvPr id="73735" name="Line 7"/>
          <p:cNvSpPr>
            <a:spLocks noChangeShapeType="1"/>
          </p:cNvSpPr>
          <p:nvPr/>
        </p:nvSpPr>
        <p:spPr bwMode="auto">
          <a:xfrm>
            <a:off x="228600" y="5791200"/>
            <a:ext cx="3935413"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3736" name="Line 8"/>
          <p:cNvSpPr>
            <a:spLocks noChangeShapeType="1"/>
          </p:cNvSpPr>
          <p:nvPr/>
        </p:nvSpPr>
        <p:spPr bwMode="auto">
          <a:xfrm>
            <a:off x="228600" y="4343400"/>
            <a:ext cx="0" cy="14478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73737" name="Line 9"/>
          <p:cNvSpPr>
            <a:spLocks noChangeShapeType="1"/>
          </p:cNvSpPr>
          <p:nvPr/>
        </p:nvSpPr>
        <p:spPr bwMode="auto">
          <a:xfrm>
            <a:off x="228600" y="4343400"/>
            <a:ext cx="4694238"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3738" name="Line 10"/>
          <p:cNvSpPr>
            <a:spLocks noChangeShapeType="1"/>
          </p:cNvSpPr>
          <p:nvPr/>
        </p:nvSpPr>
        <p:spPr bwMode="auto">
          <a:xfrm>
            <a:off x="4919663" y="4343400"/>
            <a:ext cx="0" cy="9906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Tree>
    <p:extLst>
      <p:ext uri="{BB962C8B-B14F-4D97-AF65-F5344CB8AC3E}">
        <p14:creationId xmlns:p14="http://schemas.microsoft.com/office/powerpoint/2010/main" val="21486774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white">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a:endParaRPr lang="en-US" dirty="0">
              <a:solidFill>
                <a:srgbClr val="000000"/>
              </a:solidFill>
            </a:endParaRPr>
          </a:p>
        </p:txBody>
      </p:sp>
      <p:sp>
        <p:nvSpPr>
          <p:cNvPr id="7171" name="Rectangle 3"/>
          <p:cNvSpPr>
            <a:spLocks noChangeArrowheads="1"/>
          </p:cNvSpPr>
          <p:nvPr/>
        </p:nvSpPr>
        <p:spPr bwMode="gray">
          <a:xfrm>
            <a:off x="0" y="1922463"/>
            <a:ext cx="3436938"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2" name="Rectangle 4"/>
          <p:cNvSpPr>
            <a:spLocks noChangeArrowheads="1"/>
          </p:cNvSpPr>
          <p:nvPr/>
        </p:nvSpPr>
        <p:spPr bwMode="gray">
          <a:xfrm>
            <a:off x="3665538" y="1938338"/>
            <a:ext cx="5478462"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3" name="Rectangle 5"/>
          <p:cNvSpPr>
            <a:spLocks noChangeArrowheads="1"/>
          </p:cNvSpPr>
          <p:nvPr/>
        </p:nvSpPr>
        <p:spPr bwMode="white">
          <a:xfrm>
            <a:off x="4041775" y="3011488"/>
            <a:ext cx="4508500" cy="830262"/>
          </a:xfrm>
          <a:prstGeom prst="rect">
            <a:avLst/>
          </a:prstGeom>
          <a:noFill/>
          <a:ln w="9525" algn="ctr">
            <a:noFill/>
            <a:miter lim="800000"/>
            <a:headEnd/>
            <a:tailEnd/>
          </a:ln>
        </p:spPr>
        <p:txBody>
          <a:bodyPr lIns="82124" tIns="41061" rIns="82124" bIns="41061" anchor="ctr"/>
          <a:lstStyle/>
          <a:p>
            <a:pPr>
              <a:lnSpc>
                <a:spcPct val="95000"/>
              </a:lnSpc>
            </a:pPr>
            <a:r>
              <a:rPr lang="en-US" sz="3700" dirty="0" err="1">
                <a:solidFill>
                  <a:srgbClr val="FFFFFF"/>
                </a:solidFill>
              </a:rPr>
              <a:t>EIGRP</a:t>
            </a:r>
            <a:r>
              <a:rPr lang="en-US" sz="3700" dirty="0">
                <a:solidFill>
                  <a:srgbClr val="FFFFFF"/>
                </a:solidFill>
              </a:rPr>
              <a:t> Routing</a:t>
            </a:r>
          </a:p>
        </p:txBody>
      </p:sp>
      <p:grpSp>
        <p:nvGrpSpPr>
          <p:cNvPr id="7174" name="Group 6"/>
          <p:cNvGrpSpPr>
            <a:grpSpLocks/>
          </p:cNvGrpSpPr>
          <p:nvPr/>
        </p:nvGrpSpPr>
        <p:grpSpPr bwMode="auto">
          <a:xfrm>
            <a:off x="1474788" y="2657475"/>
            <a:ext cx="1270000" cy="1276350"/>
            <a:chOff x="942" y="1524"/>
            <a:chExt cx="1026" cy="1032"/>
          </a:xfrm>
        </p:grpSpPr>
        <p:grpSp>
          <p:nvGrpSpPr>
            <p:cNvPr id="7177" name="Group 7"/>
            <p:cNvGrpSpPr>
              <a:grpSpLocks/>
            </p:cNvGrpSpPr>
            <p:nvPr/>
          </p:nvGrpSpPr>
          <p:grpSpPr bwMode="auto">
            <a:xfrm>
              <a:off x="942" y="1524"/>
              <a:ext cx="210" cy="1032"/>
              <a:chOff x="942" y="1524"/>
              <a:chExt cx="210" cy="1032"/>
            </a:xfrm>
          </p:grpSpPr>
          <p:sp>
            <p:nvSpPr>
              <p:cNvPr id="7186" name="Oval 8"/>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7" name="Oval 9"/>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8" name="Oval 10"/>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8" name="Group 11"/>
            <p:cNvGrpSpPr>
              <a:grpSpLocks/>
            </p:cNvGrpSpPr>
            <p:nvPr/>
          </p:nvGrpSpPr>
          <p:grpSpPr bwMode="auto">
            <a:xfrm>
              <a:off x="1350" y="1524"/>
              <a:ext cx="210" cy="1032"/>
              <a:chOff x="942" y="1524"/>
              <a:chExt cx="210" cy="1032"/>
            </a:xfrm>
          </p:grpSpPr>
          <p:sp>
            <p:nvSpPr>
              <p:cNvPr id="7183" name="Oval 12"/>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4" name="Oval 13"/>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5" name="Oval 14"/>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9" name="Group 15"/>
            <p:cNvGrpSpPr>
              <a:grpSpLocks/>
            </p:cNvGrpSpPr>
            <p:nvPr/>
          </p:nvGrpSpPr>
          <p:grpSpPr bwMode="auto">
            <a:xfrm>
              <a:off x="1758" y="1524"/>
              <a:ext cx="210" cy="1032"/>
              <a:chOff x="942" y="1524"/>
              <a:chExt cx="210" cy="1032"/>
            </a:xfrm>
          </p:grpSpPr>
          <p:sp>
            <p:nvSpPr>
              <p:cNvPr id="7180" name="Oval 16"/>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1" name="Oval 17"/>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2" name="Oval 18"/>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sp>
        <p:nvSpPr>
          <p:cNvPr id="7175" name="Text Box 18"/>
          <p:cNvSpPr txBox="1">
            <a:spLocks noChangeArrowheads="1"/>
          </p:cNvSpPr>
          <p:nvPr/>
        </p:nvSpPr>
        <p:spPr bwMode="white">
          <a:xfrm>
            <a:off x="228600" y="2819400"/>
            <a:ext cx="1253869" cy="861774"/>
          </a:xfrm>
          <a:prstGeom prst="rect">
            <a:avLst/>
          </a:prstGeom>
          <a:noFill/>
          <a:ln w="9525">
            <a:noFill/>
            <a:miter lim="800000"/>
            <a:headEnd/>
            <a:tailEnd/>
          </a:ln>
        </p:spPr>
        <p:txBody>
          <a:bodyPr wrap="none">
            <a:spAutoFit/>
          </a:bodyPr>
          <a:lstStyle/>
          <a:p>
            <a:pPr defTabSz="814388"/>
            <a:r>
              <a:rPr lang="en-US" sz="5000" dirty="0">
                <a:solidFill>
                  <a:srgbClr val="FFFFFF"/>
                </a:solidFill>
                <a:latin typeface="Arial Black" pitchFamily="34" charset="0"/>
                <a:ea typeface="ＭＳ Ｐゴシック" pitchFamily="34" charset="-128"/>
              </a:rPr>
              <a:t>3.5</a:t>
            </a:r>
          </a:p>
        </p:txBody>
      </p:sp>
    </p:spTree>
    <p:extLst>
      <p:ext uri="{BB962C8B-B14F-4D97-AF65-F5344CB8AC3E}">
        <p14:creationId xmlns:p14="http://schemas.microsoft.com/office/powerpoint/2010/main" val="1050300553"/>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793750" y="304800"/>
            <a:ext cx="7435850" cy="838200"/>
          </a:xfrm>
        </p:spPr>
        <p:txBody>
          <a:bodyPr/>
          <a:lstStyle/>
          <a:p>
            <a:pPr eaLnBrk="1" hangingPunct="1"/>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PE-CE Goals</a:t>
            </a:r>
          </a:p>
        </p:txBody>
      </p:sp>
      <p:sp>
        <p:nvSpPr>
          <p:cNvPr id="75779" name="Rectangle 5"/>
          <p:cNvSpPr>
            <a:spLocks noGrp="1" noChangeArrowheads="1"/>
          </p:cNvSpPr>
          <p:nvPr>
            <p:ph idx="1"/>
          </p:nvPr>
        </p:nvSpPr>
        <p:spPr>
          <a:xfrm>
            <a:off x="793750" y="1600200"/>
            <a:ext cx="7435850" cy="4525963"/>
          </a:xfrm>
        </p:spPr>
        <p:txBody>
          <a:bodyPr/>
          <a:lstStyle/>
          <a:p>
            <a:pPr eaLnBrk="1" hangingPunct="1"/>
            <a:r>
              <a:rPr lang="en-GB">
                <a:ea typeface="ＭＳ Ｐゴシック" pitchFamily="34" charset="-128"/>
              </a:rPr>
              <a:t>Impose little requirements or no restrictions on customer networks</a:t>
            </a:r>
          </a:p>
          <a:p>
            <a:pPr lvl="1" eaLnBrk="1" hangingPunct="1"/>
            <a:r>
              <a:rPr lang="en-GB">
                <a:ea typeface="ＭＳ Ｐゴシック" pitchFamily="34" charset="-128"/>
              </a:rPr>
              <a:t>CE and C routers are NOT required to run newer code</a:t>
            </a:r>
            <a:br>
              <a:rPr lang="en-GB">
                <a:ea typeface="ＭＳ Ｐゴシック" pitchFamily="34" charset="-128"/>
              </a:rPr>
            </a:br>
            <a:r>
              <a:rPr lang="en-GB">
                <a:ea typeface="ＭＳ Ｐゴシック" pitchFamily="34" charset="-128"/>
              </a:rPr>
              <a:t>(CE/C upgrades recommended for full SoO functionality)</a:t>
            </a:r>
          </a:p>
          <a:p>
            <a:pPr lvl="1" eaLnBrk="1" hangingPunct="1"/>
            <a:r>
              <a:rPr lang="en-GB">
                <a:ea typeface="ＭＳ Ｐゴシック" pitchFamily="34" charset="-128"/>
              </a:rPr>
              <a:t>Customer sites may be same or different Autonomous Systems</a:t>
            </a:r>
          </a:p>
          <a:p>
            <a:pPr lvl="1" eaLnBrk="1" hangingPunct="1"/>
            <a:r>
              <a:rPr lang="en-GB">
                <a:ea typeface="ＭＳ Ｐゴシック" pitchFamily="34" charset="-128"/>
              </a:rPr>
              <a:t>Customer sites may consist of several connections to the MPLS VPN backbone</a:t>
            </a:r>
          </a:p>
          <a:p>
            <a:pPr lvl="1" eaLnBrk="1" hangingPunct="1"/>
            <a:r>
              <a:rPr lang="en-GB">
                <a:ea typeface="ＭＳ Ｐゴシック" pitchFamily="34" charset="-128"/>
              </a:rPr>
              <a:t>Customer sites may consist of one or more connections not part of the MPLS VPN backbone </a:t>
            </a:r>
            <a:r>
              <a:rPr lang="en-GB" b="1">
                <a:ea typeface="ＭＳ Ｐゴシック" pitchFamily="34" charset="-128"/>
              </a:rPr>
              <a:t>(“backdoor” links)</a:t>
            </a:r>
            <a:endParaRPr lang="en-US" b="1">
              <a:ea typeface="ＭＳ Ｐゴシック" pitchFamily="34" charset="-128"/>
            </a:endParaRPr>
          </a:p>
        </p:txBody>
      </p:sp>
    </p:spTree>
    <p:extLst>
      <p:ext uri="{BB962C8B-B14F-4D97-AF65-F5344CB8AC3E}">
        <p14:creationId xmlns:p14="http://schemas.microsoft.com/office/powerpoint/2010/main" val="986666936"/>
      </p:ext>
    </p:extLst>
  </p:cSld>
  <p:clrMapOvr>
    <a:masterClrMapping/>
  </p:clrMapOvr>
  <p:transition>
    <p:wipe dir="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793750" y="304800"/>
            <a:ext cx="7435850" cy="838200"/>
          </a:xfrm>
        </p:spPr>
        <p:txBody>
          <a:bodyPr/>
          <a:lstStyle/>
          <a:p>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PE-CE: Operation</a:t>
            </a:r>
          </a:p>
        </p:txBody>
      </p:sp>
      <p:sp>
        <p:nvSpPr>
          <p:cNvPr id="76803" name="Rectangle 5"/>
          <p:cNvSpPr>
            <a:spLocks noGrp="1" noChangeArrowheads="1"/>
          </p:cNvSpPr>
          <p:nvPr>
            <p:ph idx="1"/>
          </p:nvPr>
        </p:nvSpPr>
        <p:spPr>
          <a:xfrm>
            <a:off x="793750" y="1600200"/>
            <a:ext cx="7435850" cy="4525963"/>
          </a:xfrm>
        </p:spPr>
        <p:txBody>
          <a:bodyPr/>
          <a:lstStyle/>
          <a:p>
            <a:r>
              <a:rPr lang="en-US">
                <a:ea typeface="ＭＳ Ｐゴシック" pitchFamily="34" charset="-128"/>
              </a:rPr>
              <a:t>CE runs EIGRP as before where as PE runs EIGRP-VRF process per VRF/AS</a:t>
            </a:r>
          </a:p>
          <a:p>
            <a:r>
              <a:rPr lang="en-GB">
                <a:ea typeface="ＭＳ Ｐゴシック" pitchFamily="34" charset="-128"/>
              </a:rPr>
              <a:t>EIGRP routes are distributed to customer sites via </a:t>
            </a:r>
            <a:br>
              <a:rPr lang="en-GB">
                <a:ea typeface="ＭＳ Ｐゴシック" pitchFamily="34" charset="-128"/>
              </a:rPr>
            </a:br>
            <a:r>
              <a:rPr lang="en-GB">
                <a:ea typeface="ＭＳ Ｐゴシック" pitchFamily="34" charset="-128"/>
              </a:rPr>
              <a:t>MP-iBGP on the MPLS-VPN backbone</a:t>
            </a:r>
          </a:p>
          <a:p>
            <a:r>
              <a:rPr lang="en-GB">
                <a:ea typeface="ＭＳ Ｐゴシック" pitchFamily="34" charset="-128"/>
              </a:rPr>
              <a:t>There are no EIGRP adjacencies or EIGRP updates in MPLS/VPN backbone</a:t>
            </a:r>
          </a:p>
          <a:p>
            <a:r>
              <a:rPr lang="en-GB">
                <a:ea typeface="ＭＳ Ｐゴシック" pitchFamily="34" charset="-128"/>
              </a:rPr>
              <a:t>EIGRP information is carried across MPLS/VPN backbone by MP-BGP in new extended communities (set and used by PEs)</a:t>
            </a:r>
            <a:endParaRPr lang="en-US">
              <a:ea typeface="ＭＳ Ｐゴシック" pitchFamily="34" charset="-128"/>
            </a:endParaRPr>
          </a:p>
        </p:txBody>
      </p:sp>
    </p:spTree>
    <p:extLst>
      <p:ext uri="{BB962C8B-B14F-4D97-AF65-F5344CB8AC3E}">
        <p14:creationId xmlns:p14="http://schemas.microsoft.com/office/powerpoint/2010/main" val="349069382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normAutofit/>
          </a:bodyPr>
          <a:lstStyle/>
          <a:p>
            <a:r>
              <a:rPr lang="en-US" sz="2800" dirty="0">
                <a:solidFill>
                  <a:srgbClr val="0070C0"/>
                </a:solidFill>
              </a:rPr>
              <a:t>Propagation of Routing Information</a:t>
            </a:r>
            <a:br>
              <a:rPr lang="en-US" sz="2800" dirty="0">
                <a:solidFill>
                  <a:srgbClr val="0070C0"/>
                </a:solidFill>
              </a:rPr>
            </a:br>
            <a:r>
              <a:rPr lang="en-US" sz="2800" dirty="0">
                <a:solidFill>
                  <a:srgbClr val="0070C0"/>
                </a:solidFill>
              </a:rPr>
              <a:t>Across the P-Network (Cont.)</a:t>
            </a:r>
          </a:p>
        </p:txBody>
      </p:sp>
      <p:pic>
        <p:nvPicPr>
          <p:cNvPr id="688131" name="Picture 3" descr="020G_523"/>
          <p:cNvPicPr>
            <a:picLocks noChangeAspect="1" noChangeArrowheads="1"/>
          </p:cNvPicPr>
          <p:nvPr/>
        </p:nvPicPr>
        <p:blipFill>
          <a:blip r:embed="rId2"/>
          <a:srcRect/>
          <a:stretch>
            <a:fillRect/>
          </a:stretch>
        </p:blipFill>
        <p:spPr bwMode="auto">
          <a:xfrm>
            <a:off x="228600" y="1587500"/>
            <a:ext cx="8694738" cy="2832100"/>
          </a:xfrm>
          <a:prstGeom prst="rect">
            <a:avLst/>
          </a:prstGeom>
          <a:noFill/>
        </p:spPr>
      </p:pic>
      <p:sp>
        <p:nvSpPr>
          <p:cNvPr id="688132" name="Rectangle 4"/>
          <p:cNvSpPr>
            <a:spLocks noChangeArrowheads="1"/>
          </p:cNvSpPr>
          <p:nvPr/>
        </p:nvSpPr>
        <p:spPr bwMode="auto">
          <a:xfrm>
            <a:off x="228600" y="4572000"/>
            <a:ext cx="8915400" cy="1752600"/>
          </a:xfrm>
          <a:prstGeom prst="rect">
            <a:avLst/>
          </a:prstGeom>
          <a:noFill/>
          <a:ln w="9525">
            <a:noFill/>
            <a:miter lim="800000"/>
            <a:headEnd/>
            <a:tailEnd/>
          </a:ln>
          <a:effectLst/>
        </p:spPr>
        <p:txBody>
          <a:bodyPr lIns="82124" rIns="82124"/>
          <a:lstStyle/>
          <a:p>
            <a:pPr defTabSz="1320800">
              <a:lnSpc>
                <a:spcPct val="95000"/>
              </a:lnSpc>
              <a:spcBef>
                <a:spcPct val="35000"/>
              </a:spcBef>
              <a:buClr>
                <a:schemeClr val="folHlink"/>
              </a:buClr>
              <a:buSzPct val="100000"/>
              <a:buFont typeface="Arial" pitchFamily="34" charset="0"/>
              <a:buNone/>
            </a:pPr>
            <a:r>
              <a:rPr lang="en-US"/>
              <a:t>Question:   	How will PE routers exchange customer routing information?</a:t>
            </a:r>
          </a:p>
          <a:p>
            <a:pPr defTabSz="1320800">
              <a:lnSpc>
                <a:spcPct val="95000"/>
              </a:lnSpc>
              <a:spcBef>
                <a:spcPct val="35000"/>
              </a:spcBef>
              <a:buClr>
                <a:schemeClr val="folHlink"/>
              </a:buClr>
              <a:buSzPct val="100000"/>
              <a:buFont typeface="Arial" pitchFamily="34" charset="0"/>
              <a:buNone/>
            </a:pPr>
            <a:r>
              <a:rPr lang="en-US"/>
              <a:t>Answer #3: 	Run a single routing protocol that will carry all customer routes 	between PE routers. Use MPLS labels to exchange packets </a:t>
            </a:r>
            <a:br>
              <a:rPr lang="en-US"/>
            </a:br>
            <a:r>
              <a:rPr lang="en-US"/>
              <a:t>	between PE routers.</a:t>
            </a:r>
          </a:p>
          <a:p>
            <a:pPr defTabSz="1320800">
              <a:lnSpc>
                <a:spcPct val="95000"/>
              </a:lnSpc>
              <a:spcBef>
                <a:spcPct val="35000"/>
              </a:spcBef>
              <a:buClr>
                <a:schemeClr val="folHlink"/>
              </a:buClr>
              <a:buSzPct val="100000"/>
              <a:buFont typeface="Arial" pitchFamily="34" charset="0"/>
              <a:buNone/>
            </a:pPr>
            <a:r>
              <a:rPr lang="en-US">
                <a:solidFill>
                  <a:schemeClr val="accent2"/>
                </a:solidFill>
              </a:rPr>
              <a:t>The best answer:</a:t>
            </a:r>
          </a:p>
          <a:p>
            <a:pPr marL="344488" lvl="1" indent="-230188" defTabSz="1320800">
              <a:lnSpc>
                <a:spcPct val="95000"/>
              </a:lnSpc>
              <a:spcBef>
                <a:spcPct val="35000"/>
              </a:spcBef>
              <a:buClr>
                <a:schemeClr val="folHlink"/>
              </a:buClr>
              <a:buFontTx/>
              <a:buChar char="•"/>
            </a:pPr>
            <a:r>
              <a:rPr lang="en-US"/>
              <a:t>P routers do not carry customer routes; the solution is scalable.</a:t>
            </a:r>
          </a:p>
        </p:txBody>
      </p:sp>
    </p:spTree>
    <p:extLst>
      <p:ext uri="{BB962C8B-B14F-4D97-AF65-F5344CB8AC3E}">
        <p14:creationId xmlns:p14="http://schemas.microsoft.com/office/powerpoint/2010/main" val="29731441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7"/>
          <p:cNvSpPr>
            <a:spLocks noGrp="1" noChangeArrowheads="1"/>
          </p:cNvSpPr>
          <p:nvPr>
            <p:ph type="title"/>
          </p:nvPr>
        </p:nvSpPr>
        <p:spPr>
          <a:xfrm>
            <a:off x="793750" y="457200"/>
            <a:ext cx="7435850" cy="838200"/>
          </a:xfrm>
        </p:spPr>
        <p:txBody>
          <a:bodyPr>
            <a:normAutofit fontScale="90000"/>
          </a:bodyPr>
          <a:lstStyle/>
          <a:p>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PE-CE: </a:t>
            </a:r>
            <a:br>
              <a:rPr lang="en-US" dirty="0">
                <a:solidFill>
                  <a:srgbClr val="0070C0"/>
                </a:solidFill>
                <a:ea typeface="ＭＳ Ｐゴシック" pitchFamily="34" charset="-128"/>
              </a:rPr>
            </a:br>
            <a:r>
              <a:rPr lang="en-US" dirty="0">
                <a:solidFill>
                  <a:srgbClr val="0070C0"/>
                </a:solidFill>
                <a:ea typeface="ＭＳ Ｐゴシック" pitchFamily="34" charset="-128"/>
              </a:rPr>
              <a:t>New Extended Communities </a:t>
            </a:r>
          </a:p>
        </p:txBody>
      </p:sp>
      <p:sp>
        <p:nvSpPr>
          <p:cNvPr id="77827" name="Rectangle 48"/>
          <p:cNvSpPr>
            <a:spLocks noGrp="1" noChangeArrowheads="1"/>
          </p:cNvSpPr>
          <p:nvPr>
            <p:ph idx="1"/>
          </p:nvPr>
        </p:nvSpPr>
        <p:spPr>
          <a:xfrm>
            <a:off x="793750" y="1600200"/>
            <a:ext cx="7435850" cy="4525963"/>
          </a:xfrm>
        </p:spPr>
        <p:txBody>
          <a:bodyPr/>
          <a:lstStyle/>
          <a:p>
            <a:r>
              <a:rPr lang="en-US">
                <a:ea typeface="ＭＳ Ｐゴシック" pitchFamily="34" charset="-128"/>
              </a:rPr>
              <a:t>Cost Community attribute can be applied at various points in the MP-BGP best-path calculation</a:t>
            </a:r>
          </a:p>
          <a:p>
            <a:r>
              <a:rPr lang="en-US">
                <a:ea typeface="ＭＳ Ｐゴシック" pitchFamily="34" charset="-128"/>
              </a:rPr>
              <a:t>An Opaque Extended Community Type: 0x43</a:t>
            </a:r>
          </a:p>
        </p:txBody>
      </p:sp>
      <p:sp>
        <p:nvSpPr>
          <p:cNvPr id="77828" name="Line 3"/>
          <p:cNvSpPr>
            <a:spLocks noChangeShapeType="1"/>
          </p:cNvSpPr>
          <p:nvPr/>
        </p:nvSpPr>
        <p:spPr bwMode="gray">
          <a:xfrm>
            <a:off x="-685800" y="2286000"/>
            <a:ext cx="0" cy="5746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US"/>
          </a:p>
        </p:txBody>
      </p:sp>
      <p:sp>
        <p:nvSpPr>
          <p:cNvPr id="77829" name="Line 4"/>
          <p:cNvSpPr>
            <a:spLocks noChangeShapeType="1"/>
          </p:cNvSpPr>
          <p:nvPr/>
        </p:nvSpPr>
        <p:spPr bwMode="gray">
          <a:xfrm>
            <a:off x="-685800" y="2860675"/>
            <a:ext cx="0" cy="603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US"/>
          </a:p>
        </p:txBody>
      </p:sp>
      <p:sp>
        <p:nvSpPr>
          <p:cNvPr id="77830" name="Line 5"/>
          <p:cNvSpPr>
            <a:spLocks noChangeShapeType="1"/>
          </p:cNvSpPr>
          <p:nvPr/>
        </p:nvSpPr>
        <p:spPr bwMode="gray">
          <a:xfrm>
            <a:off x="-685800" y="3463925"/>
            <a:ext cx="0" cy="600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US"/>
          </a:p>
        </p:txBody>
      </p:sp>
      <p:sp>
        <p:nvSpPr>
          <p:cNvPr id="77831" name="Line 6"/>
          <p:cNvSpPr>
            <a:spLocks noChangeShapeType="1"/>
          </p:cNvSpPr>
          <p:nvPr/>
        </p:nvSpPr>
        <p:spPr bwMode="gray">
          <a:xfrm>
            <a:off x="-685800" y="4064000"/>
            <a:ext cx="0" cy="595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US"/>
          </a:p>
        </p:txBody>
      </p:sp>
      <p:sp>
        <p:nvSpPr>
          <p:cNvPr id="77832" name="Line 7"/>
          <p:cNvSpPr>
            <a:spLocks noChangeShapeType="1"/>
          </p:cNvSpPr>
          <p:nvPr/>
        </p:nvSpPr>
        <p:spPr bwMode="gray">
          <a:xfrm>
            <a:off x="-685800" y="4659313"/>
            <a:ext cx="0" cy="600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US"/>
          </a:p>
        </p:txBody>
      </p:sp>
      <p:sp>
        <p:nvSpPr>
          <p:cNvPr id="77833" name="Line 8"/>
          <p:cNvSpPr>
            <a:spLocks noChangeShapeType="1"/>
          </p:cNvSpPr>
          <p:nvPr/>
        </p:nvSpPr>
        <p:spPr bwMode="gray">
          <a:xfrm>
            <a:off x="-685800" y="5259388"/>
            <a:ext cx="0" cy="5984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US"/>
          </a:p>
        </p:txBody>
      </p:sp>
      <p:graphicFrame>
        <p:nvGraphicFramePr>
          <p:cNvPr id="994508" name="Group 204"/>
          <p:cNvGraphicFramePr>
            <a:graphicFrameLocks noGrp="1"/>
          </p:cNvGraphicFramePr>
          <p:nvPr/>
        </p:nvGraphicFramePr>
        <p:xfrm>
          <a:off x="779463" y="3025775"/>
          <a:ext cx="7805737" cy="3092453"/>
        </p:xfrm>
        <a:graphic>
          <a:graphicData uri="http://schemas.openxmlformats.org/drawingml/2006/table">
            <a:tbl>
              <a:tblPr/>
              <a:tblGrid>
                <a:gridCol w="879475">
                  <a:extLst>
                    <a:ext uri="{9D8B030D-6E8A-4147-A177-3AD203B41FA5}">
                      <a16:colId xmlns:a16="http://schemas.microsoft.com/office/drawing/2014/main" val="20000"/>
                    </a:ext>
                  </a:extLst>
                </a:gridCol>
                <a:gridCol w="3597275">
                  <a:extLst>
                    <a:ext uri="{9D8B030D-6E8A-4147-A177-3AD203B41FA5}">
                      <a16:colId xmlns:a16="http://schemas.microsoft.com/office/drawing/2014/main" val="20001"/>
                    </a:ext>
                  </a:extLst>
                </a:gridCol>
                <a:gridCol w="3328987">
                  <a:extLst>
                    <a:ext uri="{9D8B030D-6E8A-4147-A177-3AD203B41FA5}">
                      <a16:colId xmlns:a16="http://schemas.microsoft.com/office/drawing/2014/main" val="20002"/>
                    </a:ext>
                  </a:extLst>
                </a:gridCol>
              </a:tblGrid>
              <a:tr h="439738">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rgbClr val="FFFFFF"/>
                          </a:solidFill>
                          <a:effectLst/>
                          <a:latin typeface="Arial" pitchFamily="34" charset="0"/>
                          <a:ea typeface="ＭＳ Ｐゴシック" pitchFamily="34" charset="-128"/>
                        </a:rPr>
                        <a:t>Type</a:t>
                      </a:r>
                      <a:endParaRPr kumimoji="0" lang="en-GB" sz="1600" b="0" i="0" u="none" strike="noStrike" cap="none" normalizeH="0" baseline="0">
                        <a:ln>
                          <a:noFill/>
                        </a:ln>
                        <a:solidFill>
                          <a:srgbClr val="FFFFFF"/>
                        </a:solidFill>
                        <a:effectLst/>
                        <a:latin typeface="Arial" pitchFamily="34" charset="0"/>
                        <a:ea typeface="ＭＳ Ｐゴシック" pitchFamily="34" charset="-128"/>
                      </a:endParaRPr>
                    </a:p>
                  </a:txBody>
                  <a:tcPr marL="73129" marR="73129" marT="36565" marB="36565"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rgbClr val="FFFFFF"/>
                          </a:solidFill>
                          <a:effectLst/>
                          <a:latin typeface="Arial" pitchFamily="34" charset="0"/>
                          <a:ea typeface="ＭＳ Ｐゴシック" pitchFamily="34" charset="-128"/>
                        </a:rPr>
                        <a:t>Usage</a:t>
                      </a:r>
                    </a:p>
                  </a:txBody>
                  <a:tcPr marL="73129" marR="73129" marT="36565" marB="36565"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rgbClr val="FFFFFF"/>
                          </a:solidFill>
                          <a:effectLst/>
                          <a:latin typeface="Arial" pitchFamily="34" charset="0"/>
                          <a:ea typeface="ＭＳ Ｐゴシック" pitchFamily="34" charset="-128"/>
                        </a:rPr>
                        <a:t>Value</a:t>
                      </a:r>
                    </a:p>
                  </a:txBody>
                  <a:tcPr marL="73129" marR="73129" marT="36565" marB="36565"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973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8800</a:t>
                      </a:r>
                    </a:p>
                  </a:txBody>
                  <a:tcPr marL="182880" marR="182880" marT="0" marB="0" anchor="ctr"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EIGRP General Route Information</a:t>
                      </a:r>
                    </a:p>
                  </a:txBody>
                  <a:tcPr marL="73129" marR="73129" marT="36565" marB="36565" anchor="ctr" anchorCtr="1"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Flags + Tag</a:t>
                      </a:r>
                    </a:p>
                  </a:txBody>
                  <a:tcPr marL="73129" marR="73129" marT="36565" marB="36565" anchor="ctr" anchorCtr="1"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extLst>
                  <a:ext uri="{0D108BD9-81ED-4DB2-BD59-A6C34878D82A}">
                    <a16:rowId xmlns:a16="http://schemas.microsoft.com/office/drawing/2014/main" val="10001"/>
                  </a:ext>
                </a:extLst>
              </a:tr>
              <a:tr h="441325">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8801</a:t>
                      </a:r>
                    </a:p>
                  </a:txBody>
                  <a:tcPr marL="182880" marR="182880" marT="0" marB="0"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EIGRP Route Metric Information + AS</a:t>
                      </a: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AS + Delay</a:t>
                      </a: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extLst>
                  <a:ext uri="{0D108BD9-81ED-4DB2-BD59-A6C34878D82A}">
                    <a16:rowId xmlns:a16="http://schemas.microsoft.com/office/drawing/2014/main" val="10002"/>
                  </a:ext>
                </a:extLst>
              </a:tr>
              <a:tr h="43973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8802</a:t>
                      </a:r>
                    </a:p>
                  </a:txBody>
                  <a:tcPr marL="182880" marR="182880" marT="0" marB="0"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EIGRP Route Metric Information</a:t>
                      </a: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Reliability + Hop + BW</a:t>
                      </a: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extLst>
                  <a:ext uri="{0D108BD9-81ED-4DB2-BD59-A6C34878D82A}">
                    <a16:rowId xmlns:a16="http://schemas.microsoft.com/office/drawing/2014/main" val="10003"/>
                  </a:ext>
                </a:extLst>
              </a:tr>
              <a:tr h="43973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8803</a:t>
                      </a:r>
                    </a:p>
                  </a:txBody>
                  <a:tcPr marL="182880" marR="182880" marT="0" marB="0"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EIGRP Route Metric Information</a:t>
                      </a: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Reserve + Load + MTU</a:t>
                      </a: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extLst>
                  <a:ext uri="{0D108BD9-81ED-4DB2-BD59-A6C34878D82A}">
                    <a16:rowId xmlns:a16="http://schemas.microsoft.com/office/drawing/2014/main" val="10004"/>
                  </a:ext>
                </a:extLst>
              </a:tr>
              <a:tr h="43973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8804</a:t>
                      </a:r>
                    </a:p>
                  </a:txBody>
                  <a:tcPr marL="182880" marR="182880" marT="0" marB="0"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EIGRP Ext. Route Information</a:t>
                      </a: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C0C0C4"/>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Remote AS + Remote ID</a:t>
                      </a: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extLst>
                  <a:ext uri="{0D108BD9-81ED-4DB2-BD59-A6C34878D82A}">
                    <a16:rowId xmlns:a16="http://schemas.microsoft.com/office/drawing/2014/main" val="10005"/>
                  </a:ext>
                </a:extLst>
              </a:tr>
              <a:tr h="45243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8805</a:t>
                      </a:r>
                    </a:p>
                  </a:txBody>
                  <a:tcPr marL="0" marR="0" marT="0" marB="0" anchor="ctr" horzOverflow="overflow">
                    <a:lnL>
                      <a:noFill/>
                    </a:lnL>
                    <a:lnR>
                      <a:noFill/>
                    </a:lnR>
                    <a:lnT w="12700" cap="flat" cmpd="sng" algn="ctr">
                      <a:solidFill>
                        <a:srgbClr val="8E8E95"/>
                      </a:solidFill>
                      <a:prstDash val="solid"/>
                      <a:round/>
                      <a:headEnd type="none" w="med" len="med"/>
                      <a:tailEnd type="none" w="med" len="med"/>
                    </a:lnT>
                    <a:lnB>
                      <a:noFill/>
                    </a:lnB>
                    <a:lnTlToBr>
                      <a:noFill/>
                    </a:lnTlToBr>
                    <a:lnBlToTr>
                      <a:noFill/>
                    </a:lnBlToTr>
                    <a:solidFill>
                      <a:srgbClr val="DDDDDD"/>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EIGRP Ext. Route Information</a:t>
                      </a:r>
                    </a:p>
                  </a:txBody>
                  <a:tcPr marL="0" marR="0" marT="0" marB="0" anchor="ctr" anchorCtr="1" horzOverflow="overflow">
                    <a:lnL>
                      <a:noFill/>
                    </a:lnL>
                    <a:lnR>
                      <a:noFill/>
                    </a:lnR>
                    <a:lnT w="12700" cap="flat" cmpd="sng" algn="ctr">
                      <a:solidFill>
                        <a:srgbClr val="8E8E95"/>
                      </a:solidFill>
                      <a:prstDash val="solid"/>
                      <a:round/>
                      <a:headEnd type="none" w="med" len="med"/>
                      <a:tailEnd type="none" w="med" len="med"/>
                    </a:lnT>
                    <a:lnB>
                      <a:noFill/>
                    </a:lnB>
                    <a:lnTlToBr>
                      <a:noFill/>
                    </a:lnTlToBr>
                    <a:lnBlToTr>
                      <a:noFill/>
                    </a:lnBlToTr>
                    <a:solidFill>
                      <a:srgbClr val="C0C0C4"/>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a:ln>
                            <a:noFill/>
                          </a:ln>
                          <a:solidFill>
                            <a:schemeClr val="tx1"/>
                          </a:solidFill>
                          <a:effectLst/>
                          <a:latin typeface="Arial" pitchFamily="34" charset="0"/>
                          <a:ea typeface="ＭＳ Ｐゴシック" pitchFamily="34" charset="-128"/>
                        </a:rPr>
                        <a:t>Remote Protocol+ Remote Metric</a:t>
                      </a:r>
                    </a:p>
                  </a:txBody>
                  <a:tcPr marL="0" marR="0" marT="0" marB="0" anchor="ctr" anchorCtr="1" horzOverflow="overflow">
                    <a:lnL>
                      <a:noFill/>
                    </a:lnL>
                    <a:lnR>
                      <a:noFill/>
                    </a:lnR>
                    <a:lnT w="12700" cap="flat" cmpd="sng" algn="ctr">
                      <a:solidFill>
                        <a:srgbClr val="8E8E95"/>
                      </a:solidFill>
                      <a:prstDash val="solid"/>
                      <a:round/>
                      <a:headEnd type="none" w="med" len="med"/>
                      <a:tailEnd type="none" w="med" len="med"/>
                    </a:lnT>
                    <a:lnB>
                      <a:noFill/>
                    </a:lnB>
                    <a:lnTlToBr>
                      <a:noFill/>
                    </a:lnTlToBr>
                    <a:lnBlToTr>
                      <a:noFill/>
                    </a:lnBlToTr>
                    <a:solidFill>
                      <a:srgbClr val="D2D2D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5941065"/>
      </p:ext>
    </p:extLst>
  </p:cSld>
  <p:clrMapOvr>
    <a:masterClrMapping/>
  </p:clrMapOvr>
  <p:transition>
    <p:wipe dir="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6"/>
          <p:cNvSpPr>
            <a:spLocks noGrp="1" noChangeArrowheads="1"/>
          </p:cNvSpPr>
          <p:nvPr>
            <p:ph type="title"/>
          </p:nvPr>
        </p:nvSpPr>
        <p:spPr>
          <a:xfrm>
            <a:off x="457200" y="381000"/>
            <a:ext cx="8229600" cy="990600"/>
          </a:xfrm>
        </p:spPr>
        <p:txBody>
          <a:bodyPr>
            <a:normAutofit fontScale="90000"/>
          </a:bodyPr>
          <a:lstStyle/>
          <a:p>
            <a:pPr eaLnBrk="1" hangingPunct="1"/>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PE-CE: </a:t>
            </a:r>
            <a:r>
              <a:rPr lang="en-US" sz="3300" dirty="0">
                <a:solidFill>
                  <a:srgbClr val="0070C0"/>
                </a:solidFill>
                <a:ea typeface="ＭＳ Ｐゴシック" pitchFamily="34" charset="-128"/>
              </a:rPr>
              <a:t>Looking for Cost Communities</a:t>
            </a:r>
          </a:p>
        </p:txBody>
      </p:sp>
      <p:sp>
        <p:nvSpPr>
          <p:cNvPr id="78851" name="Rectangle 3"/>
          <p:cNvSpPr>
            <a:spLocks noGrp="1" noChangeArrowheads="1"/>
          </p:cNvSpPr>
          <p:nvPr>
            <p:ph type="body" idx="4294967295"/>
          </p:nvPr>
        </p:nvSpPr>
        <p:spPr>
          <a:xfrm>
            <a:off x="914400" y="2206625"/>
            <a:ext cx="8291512" cy="2441575"/>
          </a:xfrm>
          <a:ln>
            <a:solidFill>
              <a:schemeClr val="folHlink"/>
            </a:solidFill>
            <a:miter lim="800000"/>
            <a:headEnd/>
            <a:tailEnd/>
          </a:ln>
        </p:spPr>
        <p:txBody>
          <a:bodyPr/>
          <a:lstStyle/>
          <a:p>
            <a:pPr eaLnBrk="1" hangingPunct="1">
              <a:lnSpc>
                <a:spcPct val="55000"/>
              </a:lnSpc>
              <a:buFont typeface="Wingdings" pitchFamily="2" charset="2"/>
              <a:buNone/>
            </a:pPr>
            <a:r>
              <a:rPr lang="en-US" sz="1500" dirty="0" err="1">
                <a:ea typeface="ＭＳ Ｐゴシック" pitchFamily="34" charset="-128"/>
              </a:rPr>
              <a:t>PE11#</a:t>
            </a:r>
            <a:r>
              <a:rPr lang="en-US" sz="1500" b="1" dirty="0" err="1">
                <a:ea typeface="ＭＳ Ｐゴシック" pitchFamily="34" charset="-128"/>
              </a:rPr>
              <a:t>show</a:t>
            </a:r>
            <a:r>
              <a:rPr lang="en-US" sz="1500" b="1" dirty="0">
                <a:ea typeface="ＭＳ Ｐゴシック" pitchFamily="34" charset="-128"/>
              </a:rPr>
              <a:t> </a:t>
            </a:r>
            <a:r>
              <a:rPr lang="en-US" sz="1500" b="1" dirty="0" err="1">
                <a:ea typeface="ＭＳ Ｐゴシック" pitchFamily="34" charset="-128"/>
              </a:rPr>
              <a:t>ip</a:t>
            </a:r>
            <a:r>
              <a:rPr lang="en-US" sz="1500" b="1" dirty="0">
                <a:ea typeface="ＭＳ Ｐゴシック" pitchFamily="34" charset="-128"/>
              </a:rPr>
              <a:t> </a:t>
            </a:r>
            <a:r>
              <a:rPr lang="en-US" sz="1500" b="1" dirty="0" err="1">
                <a:ea typeface="ＭＳ Ｐゴシック" pitchFamily="34" charset="-128"/>
              </a:rPr>
              <a:t>bgp</a:t>
            </a:r>
            <a:r>
              <a:rPr lang="en-US" sz="1500" b="1" dirty="0">
                <a:ea typeface="ＭＳ Ｐゴシック" pitchFamily="34" charset="-128"/>
              </a:rPr>
              <a:t> </a:t>
            </a:r>
            <a:r>
              <a:rPr lang="en-US" sz="1500" b="1" dirty="0" err="1">
                <a:ea typeface="ＭＳ Ｐゴシック" pitchFamily="34" charset="-128"/>
              </a:rPr>
              <a:t>vpnv4</a:t>
            </a:r>
            <a:r>
              <a:rPr lang="en-US" sz="1500" b="1" dirty="0">
                <a:ea typeface="ＭＳ Ｐゴシック" pitchFamily="34" charset="-128"/>
              </a:rPr>
              <a:t> all 1.1.1.1</a:t>
            </a:r>
          </a:p>
          <a:p>
            <a:pPr eaLnBrk="1" hangingPunct="1">
              <a:lnSpc>
                <a:spcPct val="55000"/>
              </a:lnSpc>
              <a:buFont typeface="Wingdings" pitchFamily="2" charset="2"/>
              <a:buNone/>
            </a:pPr>
            <a:r>
              <a:rPr lang="en-US" sz="1500" dirty="0">
                <a:ea typeface="ＭＳ Ｐゴシック" pitchFamily="34" charset="-128"/>
              </a:rPr>
              <a:t>BGP routing table entry for 11:1:1.0.0.0/8, version 7</a:t>
            </a:r>
          </a:p>
          <a:p>
            <a:pPr eaLnBrk="1" hangingPunct="1">
              <a:lnSpc>
                <a:spcPct val="55000"/>
              </a:lnSpc>
              <a:buFont typeface="Wingdings" pitchFamily="2" charset="2"/>
              <a:buNone/>
            </a:pPr>
            <a:r>
              <a:rPr lang="en-US" sz="1500" dirty="0">
                <a:ea typeface="ＭＳ Ｐゴシック" pitchFamily="34" charset="-128"/>
              </a:rPr>
              <a:t>Paths: (1 available, best #1, table </a:t>
            </a:r>
            <a:r>
              <a:rPr lang="en-US" sz="1500" dirty="0" err="1">
                <a:ea typeface="ＭＳ Ｐゴシック" pitchFamily="34" charset="-128"/>
              </a:rPr>
              <a:t>EIGRP</a:t>
            </a:r>
            <a:r>
              <a:rPr lang="en-US" sz="1500" dirty="0">
                <a:ea typeface="ＭＳ Ｐゴシック" pitchFamily="34" charset="-128"/>
              </a:rPr>
              <a:t>-Same-AS)</a:t>
            </a:r>
          </a:p>
          <a:p>
            <a:pPr eaLnBrk="1" hangingPunct="1">
              <a:lnSpc>
                <a:spcPct val="55000"/>
              </a:lnSpc>
              <a:buFont typeface="Wingdings" pitchFamily="2" charset="2"/>
              <a:buNone/>
            </a:pPr>
            <a:r>
              <a:rPr lang="en-US" sz="1500" dirty="0">
                <a:ea typeface="ＭＳ Ｐゴシック" pitchFamily="34" charset="-128"/>
              </a:rPr>
              <a:t>    140.0.0.1 (via </a:t>
            </a:r>
            <a:r>
              <a:rPr lang="en-US" sz="1500" dirty="0" err="1">
                <a:ea typeface="ＭＳ Ｐゴシック" pitchFamily="34" charset="-128"/>
              </a:rPr>
              <a:t>EIGRP</a:t>
            </a:r>
            <a:r>
              <a:rPr lang="en-US" sz="1500" dirty="0">
                <a:ea typeface="ＭＳ Ｐゴシック" pitchFamily="34" charset="-128"/>
              </a:rPr>
              <a:t>-Same-AS) from 0.0.0.0 (11.11.11.11)</a:t>
            </a:r>
          </a:p>
          <a:p>
            <a:pPr eaLnBrk="1" hangingPunct="1">
              <a:lnSpc>
                <a:spcPct val="55000"/>
              </a:lnSpc>
              <a:buFont typeface="Wingdings" pitchFamily="2" charset="2"/>
              <a:buNone/>
            </a:pPr>
            <a:r>
              <a:rPr lang="en-US" sz="1500" dirty="0">
                <a:ea typeface="ＭＳ Ｐゴシック" pitchFamily="34" charset="-128"/>
              </a:rPr>
              <a:t>      Origin incomplete, metric 1889792, </a:t>
            </a:r>
            <a:r>
              <a:rPr lang="en-US" sz="1500" dirty="0" err="1">
                <a:ea typeface="ＭＳ Ｐゴシック" pitchFamily="34" charset="-128"/>
              </a:rPr>
              <a:t>localpref</a:t>
            </a:r>
            <a:r>
              <a:rPr lang="en-US" sz="1500" dirty="0">
                <a:ea typeface="ＭＳ Ｐゴシック" pitchFamily="34" charset="-128"/>
              </a:rPr>
              <a:t> 100, weight 32768, valid, sourced, best</a:t>
            </a:r>
          </a:p>
          <a:p>
            <a:pPr eaLnBrk="1" hangingPunct="1">
              <a:lnSpc>
                <a:spcPct val="55000"/>
              </a:lnSpc>
              <a:buFont typeface="Wingdings" pitchFamily="2" charset="2"/>
              <a:buNone/>
            </a:pPr>
            <a:r>
              <a:rPr lang="en-US" sz="1500" dirty="0">
                <a:ea typeface="ＭＳ Ｐゴシック" pitchFamily="34" charset="-128"/>
              </a:rPr>
              <a:t>      Extended Community: </a:t>
            </a:r>
            <a:r>
              <a:rPr lang="en-US" sz="1500" dirty="0" err="1">
                <a:ea typeface="ＭＳ Ｐゴシック" pitchFamily="34" charset="-128"/>
              </a:rPr>
              <a:t>RT:1:1</a:t>
            </a:r>
            <a:endParaRPr lang="en-US" sz="1500" dirty="0">
              <a:ea typeface="ＭＳ Ｐゴシック" pitchFamily="34" charset="-128"/>
            </a:endParaRPr>
          </a:p>
          <a:p>
            <a:pPr eaLnBrk="1" hangingPunct="1">
              <a:lnSpc>
                <a:spcPct val="55000"/>
              </a:lnSpc>
              <a:buFont typeface="Wingdings" pitchFamily="2" charset="2"/>
              <a:buNone/>
            </a:pPr>
            <a:r>
              <a:rPr lang="en-US" sz="1500" dirty="0">
                <a:ea typeface="ＭＳ Ｐゴシック" pitchFamily="34" charset="-128"/>
              </a:rPr>
              <a:t>        </a:t>
            </a:r>
            <a:r>
              <a:rPr lang="en-US" sz="1500" dirty="0" err="1">
                <a:ea typeface="ＭＳ Ｐゴシック" pitchFamily="34" charset="-128"/>
              </a:rPr>
              <a:t>Cost:pre-bestpath:128:1889792</a:t>
            </a:r>
            <a:r>
              <a:rPr lang="en-US" sz="1500" dirty="0">
                <a:ea typeface="ＭＳ Ｐゴシック" pitchFamily="34" charset="-128"/>
              </a:rPr>
              <a:t> (default-2145593855) </a:t>
            </a:r>
            <a:r>
              <a:rPr lang="en-US" sz="1500" dirty="0" err="1">
                <a:ea typeface="ＭＳ Ｐゴシック" pitchFamily="34" charset="-128"/>
              </a:rPr>
              <a:t>0x8800:</a:t>
            </a:r>
            <a:r>
              <a:rPr lang="en-US" sz="1500" b="1" dirty="0" err="1">
                <a:solidFill>
                  <a:srgbClr val="B21A1A"/>
                </a:solidFill>
                <a:ea typeface="ＭＳ Ｐゴシック" pitchFamily="34" charset="-128"/>
              </a:rPr>
              <a:t>32768:0</a:t>
            </a:r>
            <a:endParaRPr lang="en-US" sz="1500" b="1" dirty="0">
              <a:solidFill>
                <a:srgbClr val="B21A1A"/>
              </a:solidFill>
              <a:ea typeface="ＭＳ Ｐゴシック" pitchFamily="34" charset="-128"/>
            </a:endParaRPr>
          </a:p>
          <a:p>
            <a:pPr eaLnBrk="1" hangingPunct="1">
              <a:lnSpc>
                <a:spcPct val="55000"/>
              </a:lnSpc>
              <a:buFont typeface="Wingdings" pitchFamily="2" charset="2"/>
              <a:buNone/>
            </a:pPr>
            <a:r>
              <a:rPr lang="en-US" sz="1500" dirty="0">
                <a:ea typeface="ＭＳ Ｐゴシック" pitchFamily="34" charset="-128"/>
              </a:rPr>
              <a:t>        </a:t>
            </a:r>
            <a:r>
              <a:rPr lang="en-US" sz="1500" dirty="0" err="1">
                <a:ea typeface="ＭＳ Ｐゴシック" pitchFamily="34" charset="-128"/>
              </a:rPr>
              <a:t>0x8801:</a:t>
            </a:r>
            <a:r>
              <a:rPr lang="en-US" sz="1500" b="1" dirty="0" err="1">
                <a:solidFill>
                  <a:srgbClr val="B21A1A"/>
                </a:solidFill>
                <a:ea typeface="ＭＳ Ｐゴシック" pitchFamily="34" charset="-128"/>
              </a:rPr>
              <a:t>1:640000</a:t>
            </a:r>
            <a:r>
              <a:rPr lang="en-US" sz="1500" dirty="0">
                <a:solidFill>
                  <a:srgbClr val="B21A1A"/>
                </a:solidFill>
                <a:ea typeface="ＭＳ Ｐゴシック" pitchFamily="34" charset="-128"/>
              </a:rPr>
              <a:t> </a:t>
            </a:r>
            <a:r>
              <a:rPr lang="en-US" sz="1500" dirty="0" err="1">
                <a:ea typeface="ＭＳ Ｐゴシック" pitchFamily="34" charset="-128"/>
              </a:rPr>
              <a:t>0x8802:</a:t>
            </a:r>
            <a:r>
              <a:rPr lang="en-US" sz="1500" b="1" dirty="0" err="1">
                <a:solidFill>
                  <a:srgbClr val="B21A1A"/>
                </a:solidFill>
                <a:ea typeface="ＭＳ Ｐゴシック" pitchFamily="34" charset="-128"/>
              </a:rPr>
              <a:t>65281:1249792</a:t>
            </a:r>
            <a:r>
              <a:rPr lang="en-US" sz="1500" dirty="0">
                <a:solidFill>
                  <a:srgbClr val="B21A1A"/>
                </a:solidFill>
                <a:ea typeface="ＭＳ Ｐゴシック" pitchFamily="34" charset="-128"/>
              </a:rPr>
              <a:t> </a:t>
            </a:r>
            <a:r>
              <a:rPr lang="en-US" sz="1500" dirty="0" err="1">
                <a:ea typeface="ＭＳ Ｐゴシック" pitchFamily="34" charset="-128"/>
              </a:rPr>
              <a:t>0x8803:</a:t>
            </a:r>
            <a:r>
              <a:rPr lang="en-US" sz="1500" dirty="0" err="1">
                <a:solidFill>
                  <a:srgbClr val="B21A1A"/>
                </a:solidFill>
                <a:ea typeface="ＭＳ Ｐゴシック" pitchFamily="34" charset="-128"/>
              </a:rPr>
              <a:t>65281:1500</a:t>
            </a:r>
            <a:endParaRPr lang="en-US" sz="1500" dirty="0">
              <a:solidFill>
                <a:srgbClr val="B21A1A"/>
              </a:solidFill>
              <a:ea typeface="ＭＳ Ｐゴシック" pitchFamily="34" charset="-128"/>
            </a:endParaRPr>
          </a:p>
        </p:txBody>
      </p:sp>
      <p:sp>
        <p:nvSpPr>
          <p:cNvPr id="78852" name="Oval 4"/>
          <p:cNvSpPr>
            <a:spLocks noChangeArrowheads="1"/>
          </p:cNvSpPr>
          <p:nvPr/>
        </p:nvSpPr>
        <p:spPr bwMode="auto">
          <a:xfrm>
            <a:off x="5943600" y="3124200"/>
            <a:ext cx="8382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8853" name="Oval 5"/>
          <p:cNvSpPr>
            <a:spLocks noChangeArrowheads="1"/>
          </p:cNvSpPr>
          <p:nvPr/>
        </p:nvSpPr>
        <p:spPr bwMode="auto">
          <a:xfrm>
            <a:off x="1190625" y="3373438"/>
            <a:ext cx="8382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8854" name="Oval 6"/>
          <p:cNvSpPr>
            <a:spLocks noChangeArrowheads="1"/>
          </p:cNvSpPr>
          <p:nvPr/>
        </p:nvSpPr>
        <p:spPr bwMode="auto">
          <a:xfrm>
            <a:off x="2667000" y="3419475"/>
            <a:ext cx="942975" cy="314325"/>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8855" name="Oval 7"/>
          <p:cNvSpPr>
            <a:spLocks noChangeArrowheads="1"/>
          </p:cNvSpPr>
          <p:nvPr/>
        </p:nvSpPr>
        <p:spPr bwMode="auto">
          <a:xfrm>
            <a:off x="4876800" y="3363913"/>
            <a:ext cx="815975" cy="369887"/>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8856" name="Freeform 8"/>
          <p:cNvSpPr>
            <a:spLocks/>
          </p:cNvSpPr>
          <p:nvPr/>
        </p:nvSpPr>
        <p:spPr bwMode="auto">
          <a:xfrm>
            <a:off x="6781800" y="3276600"/>
            <a:ext cx="2057400" cy="1905000"/>
          </a:xfrm>
          <a:custGeom>
            <a:avLst/>
            <a:gdLst>
              <a:gd name="T0" fmla="*/ 0 w 1296"/>
              <a:gd name="T1" fmla="*/ 0 h 1200"/>
              <a:gd name="T2" fmla="*/ 2147483647 w 1296"/>
              <a:gd name="T3" fmla="*/ 2147483647 h 1200"/>
              <a:gd name="T4" fmla="*/ 2147483647 w 1296"/>
              <a:gd name="T5" fmla="*/ 2147483647 h 1200"/>
              <a:gd name="T6" fmla="*/ 0 60000 65536"/>
              <a:gd name="T7" fmla="*/ 0 60000 65536"/>
              <a:gd name="T8" fmla="*/ 0 60000 65536"/>
              <a:gd name="T9" fmla="*/ 0 w 1296"/>
              <a:gd name="T10" fmla="*/ 0 h 1200"/>
              <a:gd name="T11" fmla="*/ 1296 w 1296"/>
              <a:gd name="T12" fmla="*/ 1200 h 1200"/>
            </a:gdLst>
            <a:ahLst/>
            <a:cxnLst>
              <a:cxn ang="T6">
                <a:pos x="T0" y="T1"/>
              </a:cxn>
              <a:cxn ang="T7">
                <a:pos x="T2" y="T3"/>
              </a:cxn>
              <a:cxn ang="T8">
                <a:pos x="T4" y="T5"/>
              </a:cxn>
            </a:cxnLst>
            <a:rect l="T9" t="T10" r="T11" b="T12"/>
            <a:pathLst>
              <a:path w="1296" h="1200">
                <a:moveTo>
                  <a:pt x="0" y="0"/>
                </a:moveTo>
                <a:cubicBezTo>
                  <a:pt x="600" y="68"/>
                  <a:pt x="1200" y="136"/>
                  <a:pt x="1248" y="336"/>
                </a:cubicBezTo>
                <a:cubicBezTo>
                  <a:pt x="1296" y="536"/>
                  <a:pt x="792" y="868"/>
                  <a:pt x="288" y="120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78857" name="Freeform 9"/>
          <p:cNvSpPr>
            <a:spLocks/>
          </p:cNvSpPr>
          <p:nvPr/>
        </p:nvSpPr>
        <p:spPr bwMode="auto">
          <a:xfrm>
            <a:off x="5638800" y="3657600"/>
            <a:ext cx="2692400" cy="1295400"/>
          </a:xfrm>
          <a:custGeom>
            <a:avLst/>
            <a:gdLst>
              <a:gd name="T0" fmla="*/ 0 w 1696"/>
              <a:gd name="T1" fmla="*/ 0 h 816"/>
              <a:gd name="T2" fmla="*/ 2147483647 w 1696"/>
              <a:gd name="T3" fmla="*/ 2147483647 h 816"/>
              <a:gd name="T4" fmla="*/ 2147483647 w 1696"/>
              <a:gd name="T5" fmla="*/ 2147483647 h 816"/>
              <a:gd name="T6" fmla="*/ 0 60000 65536"/>
              <a:gd name="T7" fmla="*/ 0 60000 65536"/>
              <a:gd name="T8" fmla="*/ 0 60000 65536"/>
              <a:gd name="T9" fmla="*/ 0 w 1696"/>
              <a:gd name="T10" fmla="*/ 0 h 816"/>
              <a:gd name="T11" fmla="*/ 1696 w 1696"/>
              <a:gd name="T12" fmla="*/ 816 h 816"/>
            </a:gdLst>
            <a:ahLst/>
            <a:cxnLst>
              <a:cxn ang="T6">
                <a:pos x="T0" y="T1"/>
              </a:cxn>
              <a:cxn ang="T7">
                <a:pos x="T2" y="T3"/>
              </a:cxn>
              <a:cxn ang="T8">
                <a:pos x="T4" y="T5"/>
              </a:cxn>
            </a:cxnLst>
            <a:rect l="T9" t="T10" r="T11" b="T12"/>
            <a:pathLst>
              <a:path w="1696" h="816">
                <a:moveTo>
                  <a:pt x="0" y="0"/>
                </a:moveTo>
                <a:cubicBezTo>
                  <a:pt x="688" y="28"/>
                  <a:pt x="1376" y="56"/>
                  <a:pt x="1536" y="192"/>
                </a:cubicBezTo>
                <a:cubicBezTo>
                  <a:pt x="1696" y="328"/>
                  <a:pt x="1328" y="572"/>
                  <a:pt x="960" y="81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78858" name="Freeform 10"/>
          <p:cNvSpPr>
            <a:spLocks/>
          </p:cNvSpPr>
          <p:nvPr/>
        </p:nvSpPr>
        <p:spPr bwMode="auto">
          <a:xfrm>
            <a:off x="215900" y="3486150"/>
            <a:ext cx="1778000" cy="2062163"/>
          </a:xfrm>
          <a:custGeom>
            <a:avLst/>
            <a:gdLst>
              <a:gd name="T0" fmla="*/ 2147483647 w 968"/>
              <a:gd name="T1" fmla="*/ 2147483647 h 1296"/>
              <a:gd name="T2" fmla="*/ 2147483647 w 968"/>
              <a:gd name="T3" fmla="*/ 2147483647 h 1296"/>
              <a:gd name="T4" fmla="*/ 2147483647 w 968"/>
              <a:gd name="T5" fmla="*/ 2147483647 h 1296"/>
              <a:gd name="T6" fmla="*/ 2147483647 w 968"/>
              <a:gd name="T7" fmla="*/ 2147483647 h 1296"/>
              <a:gd name="T8" fmla="*/ 0 60000 65536"/>
              <a:gd name="T9" fmla="*/ 0 60000 65536"/>
              <a:gd name="T10" fmla="*/ 0 60000 65536"/>
              <a:gd name="T11" fmla="*/ 0 60000 65536"/>
              <a:gd name="T12" fmla="*/ 0 w 968"/>
              <a:gd name="T13" fmla="*/ 0 h 1296"/>
              <a:gd name="T14" fmla="*/ 968 w 968"/>
              <a:gd name="T15" fmla="*/ 1296 h 1296"/>
            </a:gdLst>
            <a:ahLst/>
            <a:cxnLst>
              <a:cxn ang="T8">
                <a:pos x="T0" y="T1"/>
              </a:cxn>
              <a:cxn ang="T9">
                <a:pos x="T2" y="T3"/>
              </a:cxn>
              <a:cxn ang="T10">
                <a:pos x="T4" y="T5"/>
              </a:cxn>
              <a:cxn ang="T11">
                <a:pos x="T6" y="T7"/>
              </a:cxn>
            </a:cxnLst>
            <a:rect l="T12" t="T13" r="T14" b="T15"/>
            <a:pathLst>
              <a:path w="968" h="1296">
                <a:moveTo>
                  <a:pt x="488" y="40"/>
                </a:moveTo>
                <a:cubicBezTo>
                  <a:pt x="300" y="20"/>
                  <a:pt x="112" y="0"/>
                  <a:pt x="56" y="184"/>
                </a:cubicBezTo>
                <a:cubicBezTo>
                  <a:pt x="0" y="368"/>
                  <a:pt x="0" y="992"/>
                  <a:pt x="152" y="1144"/>
                </a:cubicBezTo>
                <a:cubicBezTo>
                  <a:pt x="304" y="1296"/>
                  <a:pt x="636" y="1196"/>
                  <a:pt x="968" y="109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8859" name="Freeform 11"/>
          <p:cNvSpPr>
            <a:spLocks/>
          </p:cNvSpPr>
          <p:nvPr/>
        </p:nvSpPr>
        <p:spPr bwMode="auto">
          <a:xfrm>
            <a:off x="215900" y="3657600"/>
            <a:ext cx="2451100" cy="1701800"/>
          </a:xfrm>
          <a:custGeom>
            <a:avLst/>
            <a:gdLst>
              <a:gd name="T0" fmla="*/ 2147483647 w 1544"/>
              <a:gd name="T1" fmla="*/ 0 h 1072"/>
              <a:gd name="T2" fmla="*/ 2147483647 w 1544"/>
              <a:gd name="T3" fmla="*/ 2147483647 h 1072"/>
              <a:gd name="T4" fmla="*/ 2147483647 w 1544"/>
              <a:gd name="T5" fmla="*/ 2147483647 h 1072"/>
              <a:gd name="T6" fmla="*/ 2147483647 w 1544"/>
              <a:gd name="T7" fmla="*/ 2147483647 h 1072"/>
              <a:gd name="T8" fmla="*/ 0 60000 65536"/>
              <a:gd name="T9" fmla="*/ 0 60000 65536"/>
              <a:gd name="T10" fmla="*/ 0 60000 65536"/>
              <a:gd name="T11" fmla="*/ 0 60000 65536"/>
              <a:gd name="T12" fmla="*/ 0 w 1544"/>
              <a:gd name="T13" fmla="*/ 0 h 1072"/>
              <a:gd name="T14" fmla="*/ 1544 w 1544"/>
              <a:gd name="T15" fmla="*/ 1072 h 1072"/>
            </a:gdLst>
            <a:ahLst/>
            <a:cxnLst>
              <a:cxn ang="T8">
                <a:pos x="T0" y="T1"/>
              </a:cxn>
              <a:cxn ang="T9">
                <a:pos x="T2" y="T3"/>
              </a:cxn>
              <a:cxn ang="T10">
                <a:pos x="T4" y="T5"/>
              </a:cxn>
              <a:cxn ang="T11">
                <a:pos x="T6" y="T7"/>
              </a:cxn>
            </a:cxnLst>
            <a:rect l="T12" t="T13" r="T14" b="T15"/>
            <a:pathLst>
              <a:path w="1544" h="1072">
                <a:moveTo>
                  <a:pt x="1544" y="0"/>
                </a:moveTo>
                <a:cubicBezTo>
                  <a:pt x="972" y="40"/>
                  <a:pt x="400" y="80"/>
                  <a:pt x="200" y="240"/>
                </a:cubicBezTo>
                <a:cubicBezTo>
                  <a:pt x="0" y="400"/>
                  <a:pt x="216" y="848"/>
                  <a:pt x="344" y="960"/>
                </a:cubicBezTo>
                <a:cubicBezTo>
                  <a:pt x="472" y="1072"/>
                  <a:pt x="720" y="992"/>
                  <a:pt x="968" y="91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78860" name="Oval 12"/>
          <p:cNvSpPr>
            <a:spLocks noChangeArrowheads="1"/>
          </p:cNvSpPr>
          <p:nvPr/>
        </p:nvSpPr>
        <p:spPr bwMode="auto">
          <a:xfrm>
            <a:off x="2667000" y="3097213"/>
            <a:ext cx="685800" cy="331787"/>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8861" name="Freeform 13"/>
          <p:cNvSpPr>
            <a:spLocks/>
          </p:cNvSpPr>
          <p:nvPr/>
        </p:nvSpPr>
        <p:spPr bwMode="auto">
          <a:xfrm>
            <a:off x="-114300" y="2819400"/>
            <a:ext cx="2857500" cy="4114800"/>
          </a:xfrm>
          <a:custGeom>
            <a:avLst/>
            <a:gdLst>
              <a:gd name="T0" fmla="*/ 2147483647 w 1800"/>
              <a:gd name="T1" fmla="*/ 2147483647 h 2592"/>
              <a:gd name="T2" fmla="*/ 2147483647 w 1800"/>
              <a:gd name="T3" fmla="*/ 2147483647 h 2592"/>
              <a:gd name="T4" fmla="*/ 2147483647 w 1800"/>
              <a:gd name="T5" fmla="*/ 2147483647 h 2592"/>
              <a:gd name="T6" fmla="*/ 2147483647 w 1800"/>
              <a:gd name="T7" fmla="*/ 2147483647 h 2592"/>
              <a:gd name="T8" fmla="*/ 0 60000 65536"/>
              <a:gd name="T9" fmla="*/ 0 60000 65536"/>
              <a:gd name="T10" fmla="*/ 0 60000 65536"/>
              <a:gd name="T11" fmla="*/ 0 60000 65536"/>
              <a:gd name="T12" fmla="*/ 0 w 1800"/>
              <a:gd name="T13" fmla="*/ 0 h 2592"/>
              <a:gd name="T14" fmla="*/ 1800 w 1800"/>
              <a:gd name="T15" fmla="*/ 2592 h 2592"/>
            </a:gdLst>
            <a:ahLst/>
            <a:cxnLst>
              <a:cxn ang="T8">
                <a:pos x="T0" y="T1"/>
              </a:cxn>
              <a:cxn ang="T9">
                <a:pos x="T2" y="T3"/>
              </a:cxn>
              <a:cxn ang="T10">
                <a:pos x="T4" y="T5"/>
              </a:cxn>
              <a:cxn ang="T11">
                <a:pos x="T6" y="T7"/>
              </a:cxn>
            </a:cxnLst>
            <a:rect l="T12" t="T13" r="T14" b="T15"/>
            <a:pathLst>
              <a:path w="1800" h="2592">
                <a:moveTo>
                  <a:pt x="1800" y="240"/>
                </a:moveTo>
                <a:cubicBezTo>
                  <a:pt x="1116" y="120"/>
                  <a:pt x="432" y="0"/>
                  <a:pt x="216" y="336"/>
                </a:cubicBezTo>
                <a:cubicBezTo>
                  <a:pt x="0" y="672"/>
                  <a:pt x="360" y="1920"/>
                  <a:pt x="504" y="2256"/>
                </a:cubicBezTo>
                <a:cubicBezTo>
                  <a:pt x="648" y="2592"/>
                  <a:pt x="976" y="2336"/>
                  <a:pt x="1080" y="235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78862" name="Text Box 14"/>
          <p:cNvSpPr txBox="1">
            <a:spLocks noChangeArrowheads="1"/>
          </p:cNvSpPr>
          <p:nvPr/>
        </p:nvSpPr>
        <p:spPr bwMode="auto">
          <a:xfrm>
            <a:off x="1679575" y="6303963"/>
            <a:ext cx="7388225" cy="339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Value 128 represents that route is originated internal to EIGRP domain </a:t>
            </a:r>
          </a:p>
        </p:txBody>
      </p:sp>
      <p:sp>
        <p:nvSpPr>
          <p:cNvPr id="78863" name="Text Box 15"/>
          <p:cNvSpPr txBox="1">
            <a:spLocks noChangeArrowheads="1"/>
          </p:cNvSpPr>
          <p:nvPr/>
        </p:nvSpPr>
        <p:spPr bwMode="auto">
          <a:xfrm>
            <a:off x="1982788" y="4648200"/>
            <a:ext cx="4367212" cy="75406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600" baseline="0"/>
              <a:t>We see that EIGRP Attributes of </a:t>
            </a:r>
          </a:p>
          <a:p>
            <a:r>
              <a:rPr lang="en-US" sz="1600" baseline="0"/>
              <a:t>Delay + BW + Hop Count + Reliability + MTU </a:t>
            </a:r>
          </a:p>
          <a:p>
            <a:r>
              <a:rPr lang="en-US" sz="1600" baseline="0"/>
              <a:t>are carried via MP-BGP Extended Community </a:t>
            </a:r>
          </a:p>
        </p:txBody>
      </p:sp>
    </p:spTree>
    <p:extLst>
      <p:ext uri="{BB962C8B-B14F-4D97-AF65-F5344CB8AC3E}">
        <p14:creationId xmlns:p14="http://schemas.microsoft.com/office/powerpoint/2010/main" val="22378415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title"/>
          </p:nvPr>
        </p:nvSpPr>
        <p:spPr>
          <a:xfrm>
            <a:off x="457200" y="381000"/>
            <a:ext cx="8229600" cy="990600"/>
          </a:xfrm>
        </p:spPr>
        <p:txBody>
          <a:bodyPr>
            <a:normAutofit fontScale="90000"/>
          </a:bodyPr>
          <a:lstStyle/>
          <a:p>
            <a:pPr eaLnBrk="1" hangingPunct="1"/>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PE-CE: </a:t>
            </a:r>
            <a:r>
              <a:rPr lang="en-US" sz="3300" dirty="0">
                <a:solidFill>
                  <a:srgbClr val="0070C0"/>
                </a:solidFill>
                <a:ea typeface="ＭＳ Ｐゴシック" pitchFamily="34" charset="-128"/>
              </a:rPr>
              <a:t>Looking for Cost Communities</a:t>
            </a:r>
          </a:p>
        </p:txBody>
      </p:sp>
      <p:sp>
        <p:nvSpPr>
          <p:cNvPr id="79875" name="Rectangle 3"/>
          <p:cNvSpPr>
            <a:spLocks noGrp="1" noChangeArrowheads="1"/>
          </p:cNvSpPr>
          <p:nvPr>
            <p:ph type="body" idx="4294967295"/>
          </p:nvPr>
        </p:nvSpPr>
        <p:spPr>
          <a:xfrm>
            <a:off x="76200" y="2133600"/>
            <a:ext cx="8382000" cy="2590800"/>
          </a:xfrm>
          <a:ln>
            <a:solidFill>
              <a:schemeClr val="folHlink"/>
            </a:solidFill>
            <a:miter lim="800000"/>
            <a:headEnd/>
            <a:tailEnd/>
          </a:ln>
        </p:spPr>
        <p:txBody>
          <a:bodyPr/>
          <a:lstStyle/>
          <a:p>
            <a:pPr eaLnBrk="1" hangingPunct="1">
              <a:lnSpc>
                <a:spcPct val="65000"/>
              </a:lnSpc>
              <a:buFont typeface="Wingdings" pitchFamily="2" charset="2"/>
              <a:buNone/>
            </a:pPr>
            <a:r>
              <a:rPr lang="en-US" sz="1200" dirty="0" err="1">
                <a:latin typeface="Courier New" pitchFamily="49" charset="0"/>
                <a:ea typeface="ＭＳ Ｐゴシック" pitchFamily="34" charset="-128"/>
              </a:rPr>
              <a:t>PE11#</a:t>
            </a:r>
            <a:r>
              <a:rPr lang="en-US" sz="1200" b="1" dirty="0" err="1">
                <a:latin typeface="Courier New" pitchFamily="49" charset="0"/>
                <a:ea typeface="ＭＳ Ｐゴシック" pitchFamily="34" charset="-128"/>
              </a:rPr>
              <a:t>show</a:t>
            </a:r>
            <a:r>
              <a:rPr lang="en-US" sz="1200" b="1" dirty="0">
                <a:latin typeface="Courier New" pitchFamily="49" charset="0"/>
                <a:ea typeface="ＭＳ Ｐゴシック" pitchFamily="34" charset="-128"/>
              </a:rPr>
              <a:t> </a:t>
            </a:r>
            <a:r>
              <a:rPr lang="en-US" sz="1200" b="1" dirty="0" err="1">
                <a:latin typeface="Courier New" pitchFamily="49" charset="0"/>
                <a:ea typeface="ＭＳ Ｐゴシック" pitchFamily="34" charset="-128"/>
              </a:rPr>
              <a:t>ip</a:t>
            </a:r>
            <a:r>
              <a:rPr lang="en-US" sz="1200" b="1" dirty="0">
                <a:latin typeface="Courier New" pitchFamily="49" charset="0"/>
                <a:ea typeface="ＭＳ Ｐゴシック" pitchFamily="34" charset="-128"/>
              </a:rPr>
              <a:t> </a:t>
            </a:r>
            <a:r>
              <a:rPr lang="en-US" sz="1200" b="1" dirty="0" err="1">
                <a:latin typeface="Courier New" pitchFamily="49" charset="0"/>
                <a:ea typeface="ＭＳ Ｐゴシック" pitchFamily="34" charset="-128"/>
              </a:rPr>
              <a:t>bgp</a:t>
            </a:r>
            <a:r>
              <a:rPr lang="en-US" sz="1200" b="1" dirty="0">
                <a:latin typeface="Courier New" pitchFamily="49" charset="0"/>
                <a:ea typeface="ＭＳ Ｐゴシック" pitchFamily="34" charset="-128"/>
              </a:rPr>
              <a:t> </a:t>
            </a:r>
            <a:r>
              <a:rPr lang="en-US" sz="1200" b="1" dirty="0" err="1">
                <a:latin typeface="Courier New" pitchFamily="49" charset="0"/>
                <a:ea typeface="ＭＳ Ｐゴシック" pitchFamily="34" charset="-128"/>
              </a:rPr>
              <a:t>vpnv4</a:t>
            </a:r>
            <a:r>
              <a:rPr lang="en-US" sz="1200" b="1" dirty="0">
                <a:latin typeface="Courier New" pitchFamily="49" charset="0"/>
                <a:ea typeface="ＭＳ Ｐゴシック" pitchFamily="34" charset="-128"/>
              </a:rPr>
              <a:t> all 111.0.0.0</a:t>
            </a:r>
          </a:p>
          <a:p>
            <a:pPr eaLnBrk="1" hangingPunct="1">
              <a:lnSpc>
                <a:spcPct val="65000"/>
              </a:lnSpc>
              <a:buFont typeface="Wingdings" pitchFamily="2" charset="2"/>
              <a:buNone/>
            </a:pPr>
            <a:r>
              <a:rPr lang="en-US" sz="1200" dirty="0">
                <a:latin typeface="Courier New" pitchFamily="49" charset="0"/>
                <a:ea typeface="ＭＳ Ｐゴシック" pitchFamily="34" charset="-128"/>
              </a:rPr>
              <a:t>BGP routing table entry for 11:1:111.0.0.0/8, version 25</a:t>
            </a:r>
          </a:p>
          <a:p>
            <a:pPr eaLnBrk="1" hangingPunct="1">
              <a:lnSpc>
                <a:spcPct val="65000"/>
              </a:lnSpc>
              <a:buFont typeface="Wingdings" pitchFamily="2" charset="2"/>
              <a:buNone/>
            </a:pPr>
            <a:r>
              <a:rPr lang="en-US" sz="1200" dirty="0">
                <a:latin typeface="Courier New" pitchFamily="49" charset="0"/>
                <a:ea typeface="ＭＳ Ｐゴシック" pitchFamily="34" charset="-128"/>
              </a:rPr>
              <a:t>Paths: (1 available, best #1, table </a:t>
            </a:r>
            <a:r>
              <a:rPr lang="en-US" sz="1200" dirty="0" err="1">
                <a:latin typeface="Courier New" pitchFamily="49" charset="0"/>
                <a:ea typeface="ＭＳ Ｐゴシック" pitchFamily="34" charset="-128"/>
              </a:rPr>
              <a:t>EIGRP</a:t>
            </a:r>
            <a:r>
              <a:rPr lang="en-US" sz="1200" dirty="0">
                <a:latin typeface="Courier New" pitchFamily="49" charset="0"/>
                <a:ea typeface="ＭＳ Ｐゴシック" pitchFamily="34" charset="-128"/>
              </a:rPr>
              <a:t>-Same-AS)</a:t>
            </a:r>
          </a:p>
          <a:p>
            <a:pPr eaLnBrk="1" hangingPunct="1">
              <a:lnSpc>
                <a:spcPct val="65000"/>
              </a:lnSpc>
              <a:buFont typeface="Wingdings" pitchFamily="2" charset="2"/>
              <a:buNone/>
            </a:pPr>
            <a:r>
              <a:rPr lang="en-US" sz="1200" dirty="0">
                <a:latin typeface="Courier New" pitchFamily="49" charset="0"/>
                <a:ea typeface="ＭＳ Ｐゴシック" pitchFamily="34" charset="-128"/>
              </a:rPr>
              <a:t>   12.12.12.12 (metric 10) from 12.12.12.12 (12.12.12.12)</a:t>
            </a:r>
          </a:p>
          <a:p>
            <a:pPr eaLnBrk="1" hangingPunct="1">
              <a:lnSpc>
                <a:spcPct val="65000"/>
              </a:lnSpc>
              <a:buFont typeface="Wingdings" pitchFamily="2" charset="2"/>
              <a:buNone/>
            </a:pPr>
            <a:r>
              <a:rPr lang="en-US" sz="1200" dirty="0">
                <a:latin typeface="Courier New" pitchFamily="49" charset="0"/>
                <a:ea typeface="ＭＳ Ｐゴシック" pitchFamily="34" charset="-128"/>
              </a:rPr>
              <a:t>      Origin incomplete, metric 2274048, </a:t>
            </a:r>
            <a:r>
              <a:rPr lang="en-US" sz="1200" dirty="0" err="1">
                <a:latin typeface="Courier New" pitchFamily="49" charset="0"/>
                <a:ea typeface="ＭＳ Ｐゴシック" pitchFamily="34" charset="-128"/>
              </a:rPr>
              <a:t>localpref</a:t>
            </a:r>
            <a:r>
              <a:rPr lang="en-US" sz="1200" dirty="0">
                <a:latin typeface="Courier New" pitchFamily="49" charset="0"/>
                <a:ea typeface="ＭＳ Ｐゴシック" pitchFamily="34" charset="-128"/>
              </a:rPr>
              <a:t> 100, valid, internal, best</a:t>
            </a:r>
          </a:p>
          <a:p>
            <a:pPr eaLnBrk="1" hangingPunct="1">
              <a:lnSpc>
                <a:spcPct val="65000"/>
              </a:lnSpc>
              <a:buFont typeface="Wingdings" pitchFamily="2" charset="2"/>
              <a:buNone/>
            </a:pPr>
            <a:r>
              <a:rPr lang="en-US" sz="1200" dirty="0">
                <a:latin typeface="Courier New" pitchFamily="49" charset="0"/>
                <a:ea typeface="ＭＳ Ｐゴシック" pitchFamily="34" charset="-128"/>
              </a:rPr>
              <a:t>      Extended Community: </a:t>
            </a:r>
            <a:r>
              <a:rPr lang="en-US" sz="1200" dirty="0" err="1">
                <a:latin typeface="Courier New" pitchFamily="49" charset="0"/>
                <a:ea typeface="ＭＳ Ｐゴシック" pitchFamily="34" charset="-128"/>
              </a:rPr>
              <a:t>RT:1:1</a:t>
            </a:r>
            <a:endParaRPr lang="en-US" sz="1200" dirty="0">
              <a:latin typeface="Courier New" pitchFamily="49" charset="0"/>
              <a:ea typeface="ＭＳ Ｐゴシック" pitchFamily="34" charset="-128"/>
            </a:endParaRPr>
          </a:p>
          <a:p>
            <a:pPr eaLnBrk="1" hangingPunct="1">
              <a:lnSpc>
                <a:spcPct val="65000"/>
              </a:lnSpc>
              <a:buFont typeface="Wingdings" pitchFamily="2" charset="2"/>
              <a:buNone/>
            </a:pPr>
            <a:r>
              <a:rPr lang="en-US" sz="1200" dirty="0">
                <a:latin typeface="Courier New" pitchFamily="49" charset="0"/>
                <a:ea typeface="ＭＳ Ｐゴシック" pitchFamily="34" charset="-128"/>
              </a:rPr>
              <a:t>        </a:t>
            </a:r>
            <a:r>
              <a:rPr lang="en-US" sz="1200" dirty="0" err="1">
                <a:latin typeface="Courier New" pitchFamily="49" charset="0"/>
                <a:ea typeface="ＭＳ Ｐゴシック" pitchFamily="34" charset="-128"/>
              </a:rPr>
              <a:t>Cost:pre-bestpath:129:2274048</a:t>
            </a:r>
            <a:r>
              <a:rPr lang="en-US" sz="1200" dirty="0">
                <a:latin typeface="Courier New" pitchFamily="49" charset="0"/>
                <a:ea typeface="ＭＳ Ｐゴシック" pitchFamily="34" charset="-128"/>
              </a:rPr>
              <a:t> (default-2145209599) </a:t>
            </a:r>
            <a:r>
              <a:rPr lang="en-US" sz="1200" dirty="0" err="1">
                <a:latin typeface="Courier New" pitchFamily="49" charset="0"/>
                <a:ea typeface="ＭＳ Ｐゴシック" pitchFamily="34" charset="-128"/>
              </a:rPr>
              <a:t>0x8800:0:0</a:t>
            </a:r>
            <a:endParaRPr lang="en-US" sz="1200" dirty="0">
              <a:latin typeface="Courier New" pitchFamily="49" charset="0"/>
              <a:ea typeface="ＭＳ Ｐゴシック" pitchFamily="34" charset="-128"/>
            </a:endParaRPr>
          </a:p>
          <a:p>
            <a:pPr eaLnBrk="1" hangingPunct="1">
              <a:lnSpc>
                <a:spcPct val="65000"/>
              </a:lnSpc>
              <a:buFont typeface="Wingdings" pitchFamily="2" charset="2"/>
              <a:buNone/>
            </a:pPr>
            <a:r>
              <a:rPr lang="en-US" sz="1200" dirty="0">
                <a:latin typeface="Courier New" pitchFamily="49" charset="0"/>
                <a:ea typeface="ＭＳ Ｐゴシック" pitchFamily="34" charset="-128"/>
              </a:rPr>
              <a:t>        </a:t>
            </a:r>
            <a:r>
              <a:rPr lang="en-US" sz="1200" dirty="0" err="1">
                <a:latin typeface="Courier New" pitchFamily="49" charset="0"/>
                <a:ea typeface="ＭＳ Ｐゴシック" pitchFamily="34" charset="-128"/>
              </a:rPr>
              <a:t>0x8801:1:1024256</a:t>
            </a:r>
            <a:r>
              <a:rPr lang="en-US" sz="1200" dirty="0">
                <a:latin typeface="Courier New" pitchFamily="49" charset="0"/>
                <a:ea typeface="ＭＳ Ｐゴシック" pitchFamily="34" charset="-128"/>
              </a:rPr>
              <a:t> </a:t>
            </a:r>
            <a:r>
              <a:rPr lang="en-US" sz="1200" dirty="0" err="1">
                <a:latin typeface="Courier New" pitchFamily="49" charset="0"/>
                <a:ea typeface="ＭＳ Ｐゴシック" pitchFamily="34" charset="-128"/>
              </a:rPr>
              <a:t>0x8802:65281:1249792</a:t>
            </a:r>
            <a:r>
              <a:rPr lang="en-US" sz="1200" dirty="0">
                <a:latin typeface="Courier New" pitchFamily="49" charset="0"/>
                <a:ea typeface="ＭＳ Ｐゴシック" pitchFamily="34" charset="-128"/>
              </a:rPr>
              <a:t> </a:t>
            </a:r>
            <a:r>
              <a:rPr lang="en-US" sz="1200" dirty="0" err="1">
                <a:latin typeface="Courier New" pitchFamily="49" charset="0"/>
                <a:ea typeface="ＭＳ Ｐゴシック" pitchFamily="34" charset="-128"/>
              </a:rPr>
              <a:t>0x8803:65281:1500</a:t>
            </a:r>
            <a:endParaRPr lang="en-US" sz="1200" dirty="0">
              <a:latin typeface="Courier New" pitchFamily="49" charset="0"/>
              <a:ea typeface="ＭＳ Ｐゴシック" pitchFamily="34" charset="-128"/>
            </a:endParaRPr>
          </a:p>
          <a:p>
            <a:pPr eaLnBrk="1" hangingPunct="1">
              <a:lnSpc>
                <a:spcPct val="65000"/>
              </a:lnSpc>
              <a:buFont typeface="Wingdings" pitchFamily="2" charset="2"/>
              <a:buNone/>
            </a:pPr>
            <a:r>
              <a:rPr lang="en-US" sz="1200" dirty="0">
                <a:latin typeface="Courier New" pitchFamily="49" charset="0"/>
                <a:ea typeface="ＭＳ Ｐゴシック" pitchFamily="34" charset="-128"/>
              </a:rPr>
              <a:t>        </a:t>
            </a:r>
            <a:r>
              <a:rPr lang="en-US" sz="1200" dirty="0" err="1">
                <a:latin typeface="Courier New" pitchFamily="49" charset="0"/>
                <a:ea typeface="ＭＳ Ｐゴシック" pitchFamily="34" charset="-128"/>
              </a:rPr>
              <a:t>0x8804:0:1684300900</a:t>
            </a:r>
            <a:r>
              <a:rPr lang="en-US" sz="1200" dirty="0">
                <a:latin typeface="Courier New" pitchFamily="49" charset="0"/>
                <a:ea typeface="ＭＳ Ｐゴシック" pitchFamily="34" charset="-128"/>
              </a:rPr>
              <a:t> </a:t>
            </a:r>
            <a:r>
              <a:rPr lang="en-US" sz="1200" dirty="0" err="1">
                <a:latin typeface="Courier New" pitchFamily="49" charset="0"/>
                <a:ea typeface="ＭＳ Ｐゴシック" pitchFamily="34" charset="-128"/>
              </a:rPr>
              <a:t>0x8805:4:1</a:t>
            </a:r>
            <a:endParaRPr lang="en-US" sz="1200" dirty="0">
              <a:latin typeface="Courier New" pitchFamily="49" charset="0"/>
              <a:ea typeface="ＭＳ Ｐゴシック" pitchFamily="34" charset="-128"/>
            </a:endParaRPr>
          </a:p>
        </p:txBody>
      </p:sp>
      <p:sp>
        <p:nvSpPr>
          <p:cNvPr id="79876" name="Oval 4"/>
          <p:cNvSpPr>
            <a:spLocks noChangeArrowheads="1"/>
          </p:cNvSpPr>
          <p:nvPr/>
        </p:nvSpPr>
        <p:spPr bwMode="auto">
          <a:xfrm>
            <a:off x="696913" y="3379448"/>
            <a:ext cx="9144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9877" name="Oval 5"/>
          <p:cNvSpPr>
            <a:spLocks noChangeArrowheads="1"/>
          </p:cNvSpPr>
          <p:nvPr/>
        </p:nvSpPr>
        <p:spPr bwMode="auto">
          <a:xfrm>
            <a:off x="2513013" y="3352800"/>
            <a:ext cx="1068387" cy="250825"/>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9878" name="Oval 6"/>
          <p:cNvSpPr>
            <a:spLocks noChangeArrowheads="1"/>
          </p:cNvSpPr>
          <p:nvPr/>
        </p:nvSpPr>
        <p:spPr bwMode="auto">
          <a:xfrm>
            <a:off x="2444750" y="3036888"/>
            <a:ext cx="5334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9879" name="Freeform 7"/>
          <p:cNvSpPr>
            <a:spLocks/>
          </p:cNvSpPr>
          <p:nvPr/>
        </p:nvSpPr>
        <p:spPr bwMode="auto">
          <a:xfrm>
            <a:off x="63500" y="3163888"/>
            <a:ext cx="2598738" cy="3352800"/>
          </a:xfrm>
          <a:custGeom>
            <a:avLst/>
            <a:gdLst>
              <a:gd name="T0" fmla="*/ 2147483647 w 1928"/>
              <a:gd name="T1" fmla="*/ 2147483647 h 2088"/>
              <a:gd name="T2" fmla="*/ 2147483647 w 1928"/>
              <a:gd name="T3" fmla="*/ 2147483647 h 2088"/>
              <a:gd name="T4" fmla="*/ 2147483647 w 1928"/>
              <a:gd name="T5" fmla="*/ 2147483647 h 2088"/>
              <a:gd name="T6" fmla="*/ 2147483647 w 1928"/>
              <a:gd name="T7" fmla="*/ 2147483647 h 2088"/>
              <a:gd name="T8" fmla="*/ 0 60000 65536"/>
              <a:gd name="T9" fmla="*/ 0 60000 65536"/>
              <a:gd name="T10" fmla="*/ 0 60000 65536"/>
              <a:gd name="T11" fmla="*/ 0 60000 65536"/>
              <a:gd name="T12" fmla="*/ 0 w 1928"/>
              <a:gd name="T13" fmla="*/ 0 h 2088"/>
              <a:gd name="T14" fmla="*/ 1928 w 1928"/>
              <a:gd name="T15" fmla="*/ 2088 h 2088"/>
            </a:gdLst>
            <a:ahLst/>
            <a:cxnLst>
              <a:cxn ang="T8">
                <a:pos x="T0" y="T1"/>
              </a:cxn>
              <a:cxn ang="T9">
                <a:pos x="T2" y="T3"/>
              </a:cxn>
              <a:cxn ang="T10">
                <a:pos x="T4" y="T5"/>
              </a:cxn>
              <a:cxn ang="T11">
                <a:pos x="T6" y="T7"/>
              </a:cxn>
            </a:cxnLst>
            <a:rect l="T12" t="T13" r="T14" b="T15"/>
            <a:pathLst>
              <a:path w="1928" h="2088">
                <a:moveTo>
                  <a:pt x="1928" y="56"/>
                </a:moveTo>
                <a:cubicBezTo>
                  <a:pt x="1212" y="28"/>
                  <a:pt x="496" y="0"/>
                  <a:pt x="248" y="296"/>
                </a:cubicBezTo>
                <a:cubicBezTo>
                  <a:pt x="0" y="592"/>
                  <a:pt x="296" y="1576"/>
                  <a:pt x="440" y="1832"/>
                </a:cubicBezTo>
                <a:cubicBezTo>
                  <a:pt x="584" y="2088"/>
                  <a:pt x="848" y="1960"/>
                  <a:pt x="1112" y="183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9880" name="Freeform 8"/>
          <p:cNvSpPr>
            <a:spLocks/>
          </p:cNvSpPr>
          <p:nvPr/>
        </p:nvSpPr>
        <p:spPr bwMode="auto">
          <a:xfrm rot="-167529">
            <a:off x="571500" y="3455648"/>
            <a:ext cx="1122363" cy="2690812"/>
          </a:xfrm>
          <a:custGeom>
            <a:avLst/>
            <a:gdLst>
              <a:gd name="T0" fmla="*/ 2147483647 w 696"/>
              <a:gd name="T1" fmla="*/ 2147483647 h 1688"/>
              <a:gd name="T2" fmla="*/ 2147483647 w 696"/>
              <a:gd name="T3" fmla="*/ 2147483647 h 1688"/>
              <a:gd name="T4" fmla="*/ 2147483647 w 696"/>
              <a:gd name="T5" fmla="*/ 2147483647 h 1688"/>
              <a:gd name="T6" fmla="*/ 2147483647 w 696"/>
              <a:gd name="T7" fmla="*/ 2147483647 h 1688"/>
              <a:gd name="T8" fmla="*/ 0 60000 65536"/>
              <a:gd name="T9" fmla="*/ 0 60000 65536"/>
              <a:gd name="T10" fmla="*/ 0 60000 65536"/>
              <a:gd name="T11" fmla="*/ 0 60000 65536"/>
              <a:gd name="T12" fmla="*/ 0 w 696"/>
              <a:gd name="T13" fmla="*/ 0 h 1688"/>
              <a:gd name="T14" fmla="*/ 696 w 696"/>
              <a:gd name="T15" fmla="*/ 1688 h 1688"/>
            </a:gdLst>
            <a:ahLst/>
            <a:cxnLst>
              <a:cxn ang="T8">
                <a:pos x="T0" y="T1"/>
              </a:cxn>
              <a:cxn ang="T9">
                <a:pos x="T2" y="T3"/>
              </a:cxn>
              <a:cxn ang="T10">
                <a:pos x="T4" y="T5"/>
              </a:cxn>
              <a:cxn ang="T11">
                <a:pos x="T6" y="T7"/>
              </a:cxn>
            </a:cxnLst>
            <a:rect l="T12" t="T13" r="T14" b="T15"/>
            <a:pathLst>
              <a:path w="696" h="1688">
                <a:moveTo>
                  <a:pt x="360" y="128"/>
                </a:moveTo>
                <a:cubicBezTo>
                  <a:pt x="204" y="64"/>
                  <a:pt x="48" y="0"/>
                  <a:pt x="24" y="224"/>
                </a:cubicBezTo>
                <a:cubicBezTo>
                  <a:pt x="0" y="448"/>
                  <a:pt x="104" y="1256"/>
                  <a:pt x="216" y="1472"/>
                </a:cubicBezTo>
                <a:cubicBezTo>
                  <a:pt x="328" y="1688"/>
                  <a:pt x="512" y="1604"/>
                  <a:pt x="696" y="152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9881" name="Freeform 9"/>
          <p:cNvSpPr>
            <a:spLocks/>
          </p:cNvSpPr>
          <p:nvPr/>
        </p:nvSpPr>
        <p:spPr bwMode="auto">
          <a:xfrm>
            <a:off x="641350" y="3603625"/>
            <a:ext cx="2103438" cy="2268537"/>
          </a:xfrm>
          <a:custGeom>
            <a:avLst/>
            <a:gdLst>
              <a:gd name="T0" fmla="*/ 2147483647 w 1712"/>
              <a:gd name="T1" fmla="*/ 0 h 1456"/>
              <a:gd name="T2" fmla="*/ 2147483647 w 1712"/>
              <a:gd name="T3" fmla="*/ 2147483647 h 1456"/>
              <a:gd name="T4" fmla="*/ 2147483647 w 1712"/>
              <a:gd name="T5" fmla="*/ 2147483647 h 1456"/>
              <a:gd name="T6" fmla="*/ 2147483647 w 1712"/>
              <a:gd name="T7" fmla="*/ 2147483647 h 1456"/>
              <a:gd name="T8" fmla="*/ 0 60000 65536"/>
              <a:gd name="T9" fmla="*/ 0 60000 65536"/>
              <a:gd name="T10" fmla="*/ 0 60000 65536"/>
              <a:gd name="T11" fmla="*/ 0 60000 65536"/>
              <a:gd name="T12" fmla="*/ 0 w 1712"/>
              <a:gd name="T13" fmla="*/ 0 h 1456"/>
              <a:gd name="T14" fmla="*/ 1712 w 1712"/>
              <a:gd name="T15" fmla="*/ 1456 h 1456"/>
            </a:gdLst>
            <a:ahLst/>
            <a:cxnLst>
              <a:cxn ang="T8">
                <a:pos x="T0" y="T1"/>
              </a:cxn>
              <a:cxn ang="T9">
                <a:pos x="T2" y="T3"/>
              </a:cxn>
              <a:cxn ang="T10">
                <a:pos x="T4" y="T5"/>
              </a:cxn>
              <a:cxn ang="T11">
                <a:pos x="T6" y="T7"/>
              </a:cxn>
            </a:cxnLst>
            <a:rect l="T12" t="T13" r="T14" b="T15"/>
            <a:pathLst>
              <a:path w="1712" h="1456">
                <a:moveTo>
                  <a:pt x="1712" y="0"/>
                </a:moveTo>
                <a:cubicBezTo>
                  <a:pt x="1080" y="60"/>
                  <a:pt x="448" y="120"/>
                  <a:pt x="224" y="336"/>
                </a:cubicBezTo>
                <a:cubicBezTo>
                  <a:pt x="0" y="552"/>
                  <a:pt x="272" y="1136"/>
                  <a:pt x="368" y="1296"/>
                </a:cubicBezTo>
                <a:cubicBezTo>
                  <a:pt x="464" y="1456"/>
                  <a:pt x="632" y="1376"/>
                  <a:pt x="800" y="129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79882" name="Text Box 10"/>
          <p:cNvSpPr txBox="1">
            <a:spLocks noChangeArrowheads="1"/>
          </p:cNvSpPr>
          <p:nvPr/>
        </p:nvSpPr>
        <p:spPr bwMode="auto">
          <a:xfrm>
            <a:off x="1981200" y="4953000"/>
            <a:ext cx="6283325" cy="13303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r>
              <a:rPr lang="en-US" sz="1800" baseline="0"/>
              <a:t>If the route is external to EIGRP AS, we see a value of 129</a:t>
            </a:r>
          </a:p>
          <a:p>
            <a:pPr algn="l"/>
            <a:r>
              <a:rPr lang="en-US" sz="1800" baseline="0"/>
              <a:t>We also see two additional pieces of information in the Cost </a:t>
            </a:r>
          </a:p>
          <a:p>
            <a:pPr algn="l"/>
            <a:r>
              <a:rPr lang="en-US" sz="1800" baseline="0"/>
              <a:t>Community value:  </a:t>
            </a:r>
          </a:p>
          <a:p>
            <a:pPr algn="l"/>
            <a:r>
              <a:rPr lang="en-US" sz="1800" u="sng" baseline="0"/>
              <a:t>0x8804</a:t>
            </a:r>
            <a:r>
              <a:rPr lang="en-US" sz="1800" baseline="0"/>
              <a:t> includes External-AS +  External Originator ID </a:t>
            </a:r>
          </a:p>
          <a:p>
            <a:pPr algn="l"/>
            <a:r>
              <a:rPr lang="en-US" sz="1800" u="sng" baseline="0"/>
              <a:t>0x8805</a:t>
            </a:r>
            <a:r>
              <a:rPr lang="en-US" sz="1800" baseline="0"/>
              <a:t> includes External Protocol + External Metric</a:t>
            </a:r>
          </a:p>
        </p:txBody>
      </p:sp>
    </p:spTree>
    <p:extLst>
      <p:ext uri="{BB962C8B-B14F-4D97-AF65-F5344CB8AC3E}">
        <p14:creationId xmlns:p14="http://schemas.microsoft.com/office/powerpoint/2010/main" val="352070201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93750" y="381000"/>
            <a:ext cx="7435850" cy="838200"/>
          </a:xfrm>
        </p:spPr>
        <p:txBody>
          <a:bodyPr>
            <a:normAutofit fontScale="90000"/>
          </a:bodyPr>
          <a:lstStyle/>
          <a:p>
            <a:r>
              <a:rPr lang="en-US" dirty="0">
                <a:solidFill>
                  <a:srgbClr val="0070C0"/>
                </a:solidFill>
                <a:ea typeface="ＭＳ Ｐゴシック" pitchFamily="34" charset="-128"/>
              </a:rPr>
              <a:t>Customer Sites in the Same </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AS</a:t>
            </a:r>
          </a:p>
        </p:txBody>
      </p:sp>
      <p:sp>
        <p:nvSpPr>
          <p:cNvPr id="80899" name="Content Placeholder 21"/>
          <p:cNvSpPr>
            <a:spLocks noGrp="1"/>
          </p:cNvSpPr>
          <p:nvPr>
            <p:ph idx="1"/>
          </p:nvPr>
        </p:nvSpPr>
        <p:spPr>
          <a:xfrm>
            <a:off x="793750" y="3927475"/>
            <a:ext cx="7435850" cy="2574925"/>
          </a:xfrm>
        </p:spPr>
        <p:txBody>
          <a:bodyPr/>
          <a:lstStyle/>
          <a:p>
            <a:r>
              <a:rPr lang="en-US" sz="1800" dirty="0">
                <a:ea typeface="ＭＳ Ｐゴシック" pitchFamily="34" charset="-128"/>
              </a:rPr>
              <a:t>As CE-Sites are in the same-AS, the routes will be learned with normal </a:t>
            </a:r>
            <a:r>
              <a:rPr lang="en-US" sz="1800" dirty="0" err="1">
                <a:ea typeface="ＭＳ Ｐゴシック" pitchFamily="34" charset="-128"/>
              </a:rPr>
              <a:t>EIGRP</a:t>
            </a:r>
            <a:r>
              <a:rPr lang="en-US" sz="1800" dirty="0">
                <a:ea typeface="ＭＳ Ｐゴシック" pitchFamily="34" charset="-128"/>
              </a:rPr>
              <a:t> attributes</a:t>
            </a:r>
          </a:p>
          <a:p>
            <a:r>
              <a:rPr lang="en-US" sz="1800" dirty="0">
                <a:ea typeface="ＭＳ Ｐゴシック" pitchFamily="34" charset="-128"/>
              </a:rPr>
              <a:t>MP-BGP running on the </a:t>
            </a:r>
            <a:r>
              <a:rPr lang="en-US" sz="1800" dirty="0" err="1">
                <a:ea typeface="ＭＳ Ｐゴシック" pitchFamily="34" charset="-128"/>
              </a:rPr>
              <a:t>PEs</a:t>
            </a:r>
            <a:r>
              <a:rPr lang="en-US" sz="1800" dirty="0">
                <a:ea typeface="ＭＳ Ｐゴシック" pitchFamily="34" charset="-128"/>
              </a:rPr>
              <a:t> will carry the </a:t>
            </a:r>
            <a:r>
              <a:rPr lang="en-US" sz="1800" dirty="0" err="1">
                <a:ea typeface="ＭＳ Ｐゴシック" pitchFamily="34" charset="-128"/>
              </a:rPr>
              <a:t>EIGRP</a:t>
            </a:r>
            <a:r>
              <a:rPr lang="en-US" sz="1800" dirty="0">
                <a:ea typeface="ＭＳ Ｐゴシック" pitchFamily="34" charset="-128"/>
              </a:rPr>
              <a:t> attributes natively </a:t>
            </a:r>
          </a:p>
          <a:p>
            <a:pPr lvl="1"/>
            <a:r>
              <a:rPr lang="en-US" sz="1400" dirty="0" err="1">
                <a:ea typeface="ＭＳ Ｐゴシック" pitchFamily="34" charset="-128"/>
              </a:rPr>
              <a:t>EIGRP</a:t>
            </a:r>
            <a:r>
              <a:rPr lang="en-US" sz="1400" dirty="0">
                <a:ea typeface="ＭＳ Ｐゴシック" pitchFamily="34" charset="-128"/>
              </a:rPr>
              <a:t> AS #</a:t>
            </a:r>
          </a:p>
          <a:p>
            <a:pPr lvl="1"/>
            <a:r>
              <a:rPr lang="en-US" sz="1400" dirty="0" err="1">
                <a:ea typeface="ＭＳ Ｐゴシック" pitchFamily="34" charset="-128"/>
              </a:rPr>
              <a:t>EIGRP</a:t>
            </a:r>
            <a:r>
              <a:rPr lang="en-US" sz="1400" dirty="0">
                <a:ea typeface="ＭＳ Ｐゴシック" pitchFamily="34" charset="-128"/>
              </a:rPr>
              <a:t> Metrics </a:t>
            </a:r>
          </a:p>
          <a:p>
            <a:pPr lvl="1"/>
            <a:r>
              <a:rPr lang="en-US" sz="1400" dirty="0">
                <a:ea typeface="ＭＳ Ｐゴシック" pitchFamily="34" charset="-128"/>
              </a:rPr>
              <a:t>As part of the BGP update</a:t>
            </a:r>
            <a:endParaRPr lang="en-US" sz="1600" dirty="0">
              <a:ea typeface="ＭＳ Ｐゴシック" pitchFamily="34" charset="-128"/>
            </a:endParaRPr>
          </a:p>
          <a:p>
            <a:r>
              <a:rPr lang="en-US" sz="1800" dirty="0">
                <a:ea typeface="ＭＳ Ｐゴシック" pitchFamily="34" charset="-128"/>
              </a:rPr>
              <a:t>Customer sites will see the remote sites as part of their normal </a:t>
            </a:r>
            <a:r>
              <a:rPr lang="en-US" sz="1800" dirty="0" err="1">
                <a:ea typeface="ＭＳ Ｐゴシック" pitchFamily="34" charset="-128"/>
              </a:rPr>
              <a:t>EIGRP</a:t>
            </a:r>
            <a:r>
              <a:rPr lang="en-US" sz="1800" dirty="0">
                <a:ea typeface="ＭＳ Ｐゴシック" pitchFamily="34" charset="-128"/>
              </a:rPr>
              <a:t> domain</a:t>
            </a:r>
          </a:p>
          <a:p>
            <a:endParaRPr lang="en-US" sz="1800" dirty="0">
              <a:ea typeface="ＭＳ Ｐゴシック" pitchFamily="34" charset="-128"/>
            </a:endParaRPr>
          </a:p>
        </p:txBody>
      </p:sp>
      <p:grpSp>
        <p:nvGrpSpPr>
          <p:cNvPr id="80900" name="Group 28"/>
          <p:cNvGrpSpPr>
            <a:grpSpLocks/>
          </p:cNvGrpSpPr>
          <p:nvPr/>
        </p:nvGrpSpPr>
        <p:grpSpPr bwMode="auto">
          <a:xfrm>
            <a:off x="2176463" y="1209675"/>
            <a:ext cx="4724400" cy="2678113"/>
            <a:chOff x="1371" y="762"/>
            <a:chExt cx="2976" cy="1687"/>
          </a:xfrm>
        </p:grpSpPr>
        <p:sp>
          <p:nvSpPr>
            <p:cNvPr id="80901" name="Oval 6"/>
            <p:cNvSpPr>
              <a:spLocks noChangeArrowheads="1"/>
            </p:cNvSpPr>
            <p:nvPr/>
          </p:nvSpPr>
          <p:spPr bwMode="auto">
            <a:xfrm>
              <a:off x="1371" y="762"/>
              <a:ext cx="2976" cy="631"/>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80902" name="Line 20"/>
            <p:cNvSpPr>
              <a:spLocks noChangeShapeType="1"/>
            </p:cNvSpPr>
            <p:nvPr/>
          </p:nvSpPr>
          <p:spPr bwMode="auto">
            <a:xfrm flipV="1">
              <a:off x="1983" y="1242"/>
              <a:ext cx="0" cy="55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80903" name="Line 21"/>
            <p:cNvSpPr>
              <a:spLocks noChangeShapeType="1"/>
            </p:cNvSpPr>
            <p:nvPr/>
          </p:nvSpPr>
          <p:spPr bwMode="auto">
            <a:xfrm flipV="1">
              <a:off x="3660" y="1217"/>
              <a:ext cx="0" cy="58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80904" name="Oval 5"/>
            <p:cNvSpPr>
              <a:spLocks noChangeArrowheads="1"/>
            </p:cNvSpPr>
            <p:nvPr/>
          </p:nvSpPr>
          <p:spPr bwMode="auto">
            <a:xfrm>
              <a:off x="1479" y="1603"/>
              <a:ext cx="961" cy="48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8090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 y="960"/>
              <a:ext cx="59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Text Box 9"/>
            <p:cNvSpPr txBox="1">
              <a:spLocks noChangeArrowheads="1"/>
            </p:cNvSpPr>
            <p:nvPr/>
          </p:nvSpPr>
          <p:spPr bwMode="auto">
            <a:xfrm>
              <a:off x="1845" y="1149"/>
              <a:ext cx="30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809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 y="960"/>
              <a:ext cx="59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8" name="Text Box 12"/>
            <p:cNvSpPr txBox="1">
              <a:spLocks noChangeArrowheads="1"/>
            </p:cNvSpPr>
            <p:nvPr/>
          </p:nvSpPr>
          <p:spPr bwMode="auto">
            <a:xfrm>
              <a:off x="3485" y="1149"/>
              <a:ext cx="30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8090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 y="1685"/>
              <a:ext cx="59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0" name="Text Box 15"/>
            <p:cNvSpPr txBox="1">
              <a:spLocks noChangeArrowheads="1"/>
            </p:cNvSpPr>
            <p:nvPr/>
          </p:nvSpPr>
          <p:spPr bwMode="auto">
            <a:xfrm>
              <a:off x="1802" y="1874"/>
              <a:ext cx="30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8091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 y="1685"/>
              <a:ext cx="59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Text Box 18"/>
            <p:cNvSpPr txBox="1">
              <a:spLocks noChangeArrowheads="1"/>
            </p:cNvSpPr>
            <p:nvPr/>
          </p:nvSpPr>
          <p:spPr bwMode="auto">
            <a:xfrm>
              <a:off x="3526" y="1874"/>
              <a:ext cx="30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80913" name="Text Box 19"/>
            <p:cNvSpPr txBox="1">
              <a:spLocks noChangeArrowheads="1"/>
            </p:cNvSpPr>
            <p:nvPr/>
          </p:nvSpPr>
          <p:spPr bwMode="auto">
            <a:xfrm>
              <a:off x="2332" y="798"/>
              <a:ext cx="1054"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80914" name="Oval 22"/>
            <p:cNvSpPr>
              <a:spLocks noChangeArrowheads="1"/>
            </p:cNvSpPr>
            <p:nvPr/>
          </p:nvSpPr>
          <p:spPr bwMode="auto">
            <a:xfrm>
              <a:off x="3202" y="1603"/>
              <a:ext cx="962" cy="48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0915" name="Text Box 23"/>
            <p:cNvSpPr txBox="1">
              <a:spLocks noChangeArrowheads="1"/>
            </p:cNvSpPr>
            <p:nvPr/>
          </p:nvSpPr>
          <p:spPr bwMode="auto">
            <a:xfrm>
              <a:off x="3462" y="2081"/>
              <a:ext cx="48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a:p>
              <a:r>
                <a:rPr lang="en-US" sz="1200" b="1" baseline="0"/>
                <a:t>EIGRP</a:t>
              </a:r>
            </a:p>
            <a:p>
              <a:r>
                <a:rPr lang="en-US" sz="1200" b="1" u="sng" baseline="0">
                  <a:solidFill>
                    <a:srgbClr val="B21A1A"/>
                  </a:solidFill>
                </a:rPr>
                <a:t>AS 1</a:t>
              </a:r>
            </a:p>
          </p:txBody>
        </p:sp>
        <p:sp>
          <p:nvSpPr>
            <p:cNvPr id="80916" name="Text Box 24"/>
            <p:cNvSpPr txBox="1">
              <a:spLocks noChangeArrowheads="1"/>
            </p:cNvSpPr>
            <p:nvPr/>
          </p:nvSpPr>
          <p:spPr bwMode="auto">
            <a:xfrm>
              <a:off x="1713" y="2081"/>
              <a:ext cx="55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a:p>
              <a:r>
                <a:rPr lang="en-US" sz="1200" b="1" baseline="0"/>
                <a:t>EIGRP</a:t>
              </a:r>
            </a:p>
            <a:p>
              <a:r>
                <a:rPr lang="en-US" sz="1200" b="1" u="sng" baseline="0">
                  <a:solidFill>
                    <a:srgbClr val="B21A1A"/>
                  </a:solidFill>
                </a:rPr>
                <a:t>AS 1</a:t>
              </a:r>
            </a:p>
          </p:txBody>
        </p:sp>
        <p:sp>
          <p:nvSpPr>
            <p:cNvPr id="80917" name="Rectangle 25"/>
            <p:cNvSpPr>
              <a:spLocks noChangeArrowheads="1"/>
            </p:cNvSpPr>
            <p:nvPr/>
          </p:nvSpPr>
          <p:spPr bwMode="auto">
            <a:xfrm>
              <a:off x="2087" y="1460"/>
              <a:ext cx="147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p>
              <a:pPr defTabSz="814388"/>
              <a:r>
                <a:rPr lang="en-US" sz="1400" b="1" baseline="0"/>
                <a:t>Customer sites belonging to </a:t>
              </a:r>
              <a:r>
                <a:rPr lang="en-US" sz="1400" b="1" u="sng" baseline="0">
                  <a:solidFill>
                    <a:srgbClr val="B21A1A"/>
                  </a:solidFill>
                </a:rPr>
                <a:t>same</a:t>
              </a:r>
              <a:r>
                <a:rPr lang="en-US" sz="1400" b="1" baseline="0"/>
                <a:t> EIGRP AS</a:t>
              </a:r>
            </a:p>
          </p:txBody>
        </p:sp>
      </p:grpSp>
    </p:spTree>
    <p:extLst>
      <p:ext uri="{BB962C8B-B14F-4D97-AF65-F5344CB8AC3E}">
        <p14:creationId xmlns:p14="http://schemas.microsoft.com/office/powerpoint/2010/main" val="2537215367"/>
      </p:ext>
    </p:extLst>
  </p:cSld>
  <p:clrMapOvr>
    <a:masterClrMapping/>
  </p:clrMapOvr>
  <p:transition>
    <p:wipe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8"/>
          <p:cNvSpPr>
            <a:spLocks noGrp="1" noChangeArrowheads="1"/>
          </p:cNvSpPr>
          <p:nvPr>
            <p:ph type="title"/>
          </p:nvPr>
        </p:nvSpPr>
        <p:spPr>
          <a:xfrm>
            <a:off x="457200" y="228600"/>
            <a:ext cx="8229600" cy="990600"/>
          </a:xfrm>
        </p:spPr>
        <p:txBody>
          <a:bodyPr>
            <a:normAutofit fontScale="90000"/>
          </a:bodyPr>
          <a:lstStyle/>
          <a:p>
            <a:pPr eaLnBrk="1" hangingPunct="1"/>
            <a:r>
              <a:rPr lang="en-US" dirty="0">
                <a:solidFill>
                  <a:srgbClr val="0070C0"/>
                </a:solidFill>
                <a:ea typeface="ＭＳ Ｐゴシック" pitchFamily="34" charset="-128"/>
              </a:rPr>
              <a:t>Customer Sites in the Same </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AS</a:t>
            </a:r>
          </a:p>
        </p:txBody>
      </p:sp>
      <p:sp>
        <p:nvSpPr>
          <p:cNvPr id="81923" name="Rectangle 3"/>
          <p:cNvSpPr>
            <a:spLocks noChangeArrowheads="1"/>
          </p:cNvSpPr>
          <p:nvPr/>
        </p:nvSpPr>
        <p:spPr bwMode="auto">
          <a:xfrm>
            <a:off x="381000" y="1066800"/>
            <a:ext cx="8534400" cy="11953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600" baseline="0">
                <a:latin typeface="Courier New" pitchFamily="49" charset="0"/>
              </a:rPr>
              <a:t>CE1#</a:t>
            </a:r>
            <a:r>
              <a:rPr lang="en-US" sz="1600" b="1" baseline="0">
                <a:latin typeface="Courier New" pitchFamily="49" charset="0"/>
              </a:rPr>
              <a:t>show ip route 2.2.2.2</a:t>
            </a:r>
          </a:p>
          <a:p>
            <a:pPr algn="l" defTabSz="814388"/>
            <a:r>
              <a:rPr lang="en-US" sz="1600" baseline="0">
                <a:latin typeface="Courier New" pitchFamily="49" charset="0"/>
              </a:rPr>
              <a:t>Routing entry for 2.2.2.2/32</a:t>
            </a:r>
          </a:p>
          <a:p>
            <a:pPr algn="l" defTabSz="814388"/>
            <a:r>
              <a:rPr lang="en-US" sz="1600" baseline="0">
                <a:latin typeface="Courier New" pitchFamily="49" charset="0"/>
              </a:rPr>
              <a:t>  Known via "eigrp 1", distance </a:t>
            </a:r>
            <a:r>
              <a:rPr lang="en-US" sz="1600" b="1" baseline="0">
                <a:solidFill>
                  <a:srgbClr val="B21A1A"/>
                </a:solidFill>
                <a:latin typeface="Courier New" pitchFamily="49" charset="0"/>
              </a:rPr>
              <a:t>90</a:t>
            </a:r>
            <a:r>
              <a:rPr lang="en-US" sz="1600" baseline="0">
                <a:latin typeface="Courier New" pitchFamily="49" charset="0"/>
              </a:rPr>
              <a:t>, metric 2913792, type </a:t>
            </a:r>
            <a:r>
              <a:rPr lang="en-US" sz="1600" b="1" baseline="0">
                <a:solidFill>
                  <a:srgbClr val="B21A1A"/>
                </a:solidFill>
                <a:latin typeface="Courier New" pitchFamily="49" charset="0"/>
              </a:rPr>
              <a:t>internal</a:t>
            </a:r>
          </a:p>
          <a:p>
            <a:pPr algn="l" defTabSz="814388"/>
            <a:r>
              <a:rPr lang="en-US" sz="1600" baseline="0">
                <a:latin typeface="Courier New" pitchFamily="49" charset="0"/>
              </a:rPr>
              <a:t>  Last update from 140.0.0.2 on Serial2/0, 00:00:13 ago</a:t>
            </a:r>
          </a:p>
          <a:p>
            <a:pPr algn="l" defTabSz="814388"/>
            <a:r>
              <a:rPr lang="en-US" sz="1600" baseline="0">
                <a:latin typeface="Courier New" pitchFamily="49" charset="0"/>
              </a:rPr>
              <a:t>      Loading 1/255, Hops </a:t>
            </a:r>
            <a:r>
              <a:rPr lang="en-US" sz="1600" b="1" baseline="0">
                <a:solidFill>
                  <a:srgbClr val="B21A1A"/>
                </a:solidFill>
                <a:latin typeface="Courier New" pitchFamily="49" charset="0"/>
              </a:rPr>
              <a:t>2</a:t>
            </a:r>
          </a:p>
        </p:txBody>
      </p:sp>
      <p:sp>
        <p:nvSpPr>
          <p:cNvPr id="81924" name="Rectangle 4"/>
          <p:cNvSpPr>
            <a:spLocks noChangeArrowheads="1"/>
          </p:cNvSpPr>
          <p:nvPr/>
        </p:nvSpPr>
        <p:spPr bwMode="auto">
          <a:xfrm>
            <a:off x="381000" y="2716213"/>
            <a:ext cx="8458200" cy="11953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600" baseline="0">
                <a:latin typeface="Courier New" pitchFamily="49" charset="0"/>
              </a:rPr>
              <a:t>CE2#</a:t>
            </a:r>
            <a:r>
              <a:rPr lang="en-US" sz="1600" b="1" baseline="0">
                <a:latin typeface="Courier New" pitchFamily="49" charset="0"/>
              </a:rPr>
              <a:t>show ip route 1.1.1.1</a:t>
            </a:r>
          </a:p>
          <a:p>
            <a:pPr algn="l" defTabSz="814388"/>
            <a:r>
              <a:rPr lang="en-US" sz="1600" baseline="0">
                <a:latin typeface="Courier New" pitchFamily="49" charset="0"/>
              </a:rPr>
              <a:t>Routing entry for 1.1.1.1/32</a:t>
            </a:r>
          </a:p>
          <a:p>
            <a:pPr algn="l" defTabSz="814388"/>
            <a:r>
              <a:rPr lang="en-US" sz="1600" baseline="0">
                <a:latin typeface="Courier New" pitchFamily="49" charset="0"/>
              </a:rPr>
              <a:t>  Known via "eigrp 1", distance </a:t>
            </a:r>
            <a:r>
              <a:rPr lang="en-US" sz="1600" b="1" baseline="0">
                <a:solidFill>
                  <a:srgbClr val="B21A1A"/>
                </a:solidFill>
                <a:latin typeface="Courier New" pitchFamily="49" charset="0"/>
              </a:rPr>
              <a:t>90</a:t>
            </a:r>
            <a:r>
              <a:rPr lang="en-US" sz="1600" baseline="0">
                <a:latin typeface="Courier New" pitchFamily="49" charset="0"/>
              </a:rPr>
              <a:t>, metric 2401792, type </a:t>
            </a:r>
            <a:r>
              <a:rPr lang="en-US" sz="1600" b="1" baseline="0">
                <a:solidFill>
                  <a:srgbClr val="B21A1A"/>
                </a:solidFill>
                <a:latin typeface="Courier New" pitchFamily="49" charset="0"/>
              </a:rPr>
              <a:t>internal</a:t>
            </a:r>
          </a:p>
          <a:p>
            <a:pPr algn="l" defTabSz="814388"/>
            <a:r>
              <a:rPr lang="en-US" sz="1600" baseline="0">
                <a:latin typeface="Courier New" pitchFamily="49" charset="0"/>
              </a:rPr>
              <a:t>  Last update from 140.0.0.202 on Serial2/0, 00:03:43 ago</a:t>
            </a:r>
          </a:p>
          <a:p>
            <a:pPr algn="l" defTabSz="814388"/>
            <a:r>
              <a:rPr lang="en-US" sz="1600" baseline="0">
                <a:latin typeface="Courier New" pitchFamily="49" charset="0"/>
              </a:rPr>
              <a:t>      Loading 1/255, Hops </a:t>
            </a:r>
            <a:r>
              <a:rPr lang="en-US" sz="1600" b="1" baseline="0">
                <a:solidFill>
                  <a:srgbClr val="B21A1A"/>
                </a:solidFill>
                <a:latin typeface="Courier New" pitchFamily="49" charset="0"/>
              </a:rPr>
              <a:t>2</a:t>
            </a:r>
          </a:p>
        </p:txBody>
      </p:sp>
      <p:sp>
        <p:nvSpPr>
          <p:cNvPr id="81925" name="Oval 5"/>
          <p:cNvSpPr>
            <a:spLocks noChangeArrowheads="1"/>
          </p:cNvSpPr>
          <p:nvPr/>
        </p:nvSpPr>
        <p:spPr bwMode="auto">
          <a:xfrm>
            <a:off x="2971800" y="3605213"/>
            <a:ext cx="6096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1926" name="Oval 6"/>
          <p:cNvSpPr>
            <a:spLocks noChangeArrowheads="1"/>
          </p:cNvSpPr>
          <p:nvPr/>
        </p:nvSpPr>
        <p:spPr bwMode="auto">
          <a:xfrm>
            <a:off x="2971800" y="2081213"/>
            <a:ext cx="6096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1927" name="Oval 7"/>
          <p:cNvSpPr>
            <a:spLocks noChangeArrowheads="1"/>
          </p:cNvSpPr>
          <p:nvPr/>
        </p:nvSpPr>
        <p:spPr bwMode="auto">
          <a:xfrm>
            <a:off x="3200400" y="3224213"/>
            <a:ext cx="1143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1928" name="Oval 8"/>
          <p:cNvSpPr>
            <a:spLocks noChangeArrowheads="1"/>
          </p:cNvSpPr>
          <p:nvPr/>
        </p:nvSpPr>
        <p:spPr bwMode="auto">
          <a:xfrm>
            <a:off x="3200400" y="1624013"/>
            <a:ext cx="1143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1929" name="Oval 9"/>
          <p:cNvSpPr>
            <a:spLocks noChangeArrowheads="1"/>
          </p:cNvSpPr>
          <p:nvPr/>
        </p:nvSpPr>
        <p:spPr bwMode="auto">
          <a:xfrm>
            <a:off x="6781800" y="3224213"/>
            <a:ext cx="6096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1930" name="Oval 10"/>
          <p:cNvSpPr>
            <a:spLocks noChangeArrowheads="1"/>
          </p:cNvSpPr>
          <p:nvPr/>
        </p:nvSpPr>
        <p:spPr bwMode="auto">
          <a:xfrm>
            <a:off x="6705600" y="1624013"/>
            <a:ext cx="6858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1931" name="Freeform 11"/>
          <p:cNvSpPr>
            <a:spLocks/>
          </p:cNvSpPr>
          <p:nvPr/>
        </p:nvSpPr>
        <p:spPr bwMode="auto">
          <a:xfrm>
            <a:off x="-114300" y="1662113"/>
            <a:ext cx="3314700" cy="4597400"/>
          </a:xfrm>
          <a:custGeom>
            <a:avLst/>
            <a:gdLst>
              <a:gd name="T0" fmla="*/ 2147483647 w 2088"/>
              <a:gd name="T1" fmla="*/ 2147483647 h 2896"/>
              <a:gd name="T2" fmla="*/ 2147483647 w 2088"/>
              <a:gd name="T3" fmla="*/ 2147483647 h 2896"/>
              <a:gd name="T4" fmla="*/ 2147483647 w 2088"/>
              <a:gd name="T5" fmla="*/ 2147483647 h 2896"/>
              <a:gd name="T6" fmla="*/ 2147483647 w 2088"/>
              <a:gd name="T7" fmla="*/ 2147483647 h 2896"/>
              <a:gd name="T8" fmla="*/ 0 60000 65536"/>
              <a:gd name="T9" fmla="*/ 0 60000 65536"/>
              <a:gd name="T10" fmla="*/ 0 60000 65536"/>
              <a:gd name="T11" fmla="*/ 0 60000 65536"/>
              <a:gd name="T12" fmla="*/ 0 w 2088"/>
              <a:gd name="T13" fmla="*/ 0 h 2896"/>
              <a:gd name="T14" fmla="*/ 2088 w 2088"/>
              <a:gd name="T15" fmla="*/ 2896 h 2896"/>
            </a:gdLst>
            <a:ahLst/>
            <a:cxnLst>
              <a:cxn ang="T8">
                <a:pos x="T0" y="T1"/>
              </a:cxn>
              <a:cxn ang="T9">
                <a:pos x="T2" y="T3"/>
              </a:cxn>
              <a:cxn ang="T10">
                <a:pos x="T4" y="T5"/>
              </a:cxn>
              <a:cxn ang="T11">
                <a:pos x="T6" y="T7"/>
              </a:cxn>
            </a:cxnLst>
            <a:rect l="T12" t="T13" r="T14" b="T15"/>
            <a:pathLst>
              <a:path w="2088" h="2896">
                <a:moveTo>
                  <a:pt x="2088" y="72"/>
                </a:moveTo>
                <a:cubicBezTo>
                  <a:pt x="1308" y="36"/>
                  <a:pt x="528" y="0"/>
                  <a:pt x="264" y="408"/>
                </a:cubicBezTo>
                <a:cubicBezTo>
                  <a:pt x="0" y="816"/>
                  <a:pt x="352" y="2144"/>
                  <a:pt x="504" y="2520"/>
                </a:cubicBezTo>
                <a:cubicBezTo>
                  <a:pt x="656" y="2896"/>
                  <a:pt x="1064" y="2648"/>
                  <a:pt x="1176" y="2664"/>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1932" name="Freeform 12"/>
          <p:cNvSpPr>
            <a:spLocks/>
          </p:cNvSpPr>
          <p:nvPr/>
        </p:nvSpPr>
        <p:spPr bwMode="auto">
          <a:xfrm>
            <a:off x="127000" y="2132013"/>
            <a:ext cx="2844800" cy="3975100"/>
          </a:xfrm>
          <a:custGeom>
            <a:avLst/>
            <a:gdLst>
              <a:gd name="T0" fmla="*/ 2147483647 w 1792"/>
              <a:gd name="T1" fmla="*/ 2147483647 h 2504"/>
              <a:gd name="T2" fmla="*/ 2147483647 w 1792"/>
              <a:gd name="T3" fmla="*/ 2147483647 h 2504"/>
              <a:gd name="T4" fmla="*/ 2147483647 w 1792"/>
              <a:gd name="T5" fmla="*/ 2147483647 h 2504"/>
              <a:gd name="T6" fmla="*/ 2147483647 w 1792"/>
              <a:gd name="T7" fmla="*/ 2147483647 h 2504"/>
              <a:gd name="T8" fmla="*/ 0 60000 65536"/>
              <a:gd name="T9" fmla="*/ 0 60000 65536"/>
              <a:gd name="T10" fmla="*/ 0 60000 65536"/>
              <a:gd name="T11" fmla="*/ 0 60000 65536"/>
              <a:gd name="T12" fmla="*/ 0 w 1792"/>
              <a:gd name="T13" fmla="*/ 0 h 2504"/>
              <a:gd name="T14" fmla="*/ 1792 w 1792"/>
              <a:gd name="T15" fmla="*/ 2504 h 2504"/>
            </a:gdLst>
            <a:ahLst/>
            <a:cxnLst>
              <a:cxn ang="T8">
                <a:pos x="T0" y="T1"/>
              </a:cxn>
              <a:cxn ang="T9">
                <a:pos x="T2" y="T3"/>
              </a:cxn>
              <a:cxn ang="T10">
                <a:pos x="T4" y="T5"/>
              </a:cxn>
              <a:cxn ang="T11">
                <a:pos x="T6" y="T7"/>
              </a:cxn>
            </a:cxnLst>
            <a:rect l="T12" t="T13" r="T14" b="T15"/>
            <a:pathLst>
              <a:path w="1792" h="2504">
                <a:moveTo>
                  <a:pt x="1792" y="64"/>
                </a:moveTo>
                <a:cubicBezTo>
                  <a:pt x="1104" y="32"/>
                  <a:pt x="416" y="0"/>
                  <a:pt x="208" y="352"/>
                </a:cubicBezTo>
                <a:cubicBezTo>
                  <a:pt x="0" y="704"/>
                  <a:pt x="400" y="1848"/>
                  <a:pt x="544" y="2176"/>
                </a:cubicBezTo>
                <a:cubicBezTo>
                  <a:pt x="688" y="2504"/>
                  <a:pt x="880" y="2412"/>
                  <a:pt x="1072" y="232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1933" name="Freeform 13"/>
          <p:cNvSpPr>
            <a:spLocks/>
          </p:cNvSpPr>
          <p:nvPr/>
        </p:nvSpPr>
        <p:spPr bwMode="auto">
          <a:xfrm>
            <a:off x="127000" y="3173413"/>
            <a:ext cx="3073400" cy="3683000"/>
          </a:xfrm>
          <a:custGeom>
            <a:avLst/>
            <a:gdLst>
              <a:gd name="T0" fmla="*/ 2147483647 w 1936"/>
              <a:gd name="T1" fmla="*/ 2147483647 h 2320"/>
              <a:gd name="T2" fmla="*/ 2147483647 w 1936"/>
              <a:gd name="T3" fmla="*/ 2147483647 h 2320"/>
              <a:gd name="T4" fmla="*/ 2147483647 w 1936"/>
              <a:gd name="T5" fmla="*/ 2147483647 h 2320"/>
              <a:gd name="T6" fmla="*/ 2147483647 w 1936"/>
              <a:gd name="T7" fmla="*/ 2147483647 h 2320"/>
              <a:gd name="T8" fmla="*/ 0 60000 65536"/>
              <a:gd name="T9" fmla="*/ 0 60000 65536"/>
              <a:gd name="T10" fmla="*/ 0 60000 65536"/>
              <a:gd name="T11" fmla="*/ 0 60000 65536"/>
              <a:gd name="T12" fmla="*/ 0 w 1936"/>
              <a:gd name="T13" fmla="*/ 0 h 2320"/>
              <a:gd name="T14" fmla="*/ 1936 w 1936"/>
              <a:gd name="T15" fmla="*/ 2320 h 2320"/>
            </a:gdLst>
            <a:ahLst/>
            <a:cxnLst>
              <a:cxn ang="T8">
                <a:pos x="T0" y="T1"/>
              </a:cxn>
              <a:cxn ang="T9">
                <a:pos x="T2" y="T3"/>
              </a:cxn>
              <a:cxn ang="T10">
                <a:pos x="T4" y="T5"/>
              </a:cxn>
              <a:cxn ang="T11">
                <a:pos x="T6" y="T7"/>
              </a:cxn>
            </a:cxnLst>
            <a:rect l="T12" t="T13" r="T14" b="T15"/>
            <a:pathLst>
              <a:path w="1936" h="2320">
                <a:moveTo>
                  <a:pt x="1936" y="128"/>
                </a:moveTo>
                <a:cubicBezTo>
                  <a:pt x="1176" y="64"/>
                  <a:pt x="416" y="0"/>
                  <a:pt x="208" y="320"/>
                </a:cubicBezTo>
                <a:cubicBezTo>
                  <a:pt x="0" y="640"/>
                  <a:pt x="496" y="1776"/>
                  <a:pt x="688" y="2048"/>
                </a:cubicBezTo>
                <a:cubicBezTo>
                  <a:pt x="880" y="2320"/>
                  <a:pt x="1120" y="2136"/>
                  <a:pt x="1360" y="195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1934" name="Freeform 14"/>
          <p:cNvSpPr>
            <a:spLocks/>
          </p:cNvSpPr>
          <p:nvPr/>
        </p:nvSpPr>
        <p:spPr bwMode="auto">
          <a:xfrm>
            <a:off x="584200" y="3541713"/>
            <a:ext cx="2387600" cy="3238500"/>
          </a:xfrm>
          <a:custGeom>
            <a:avLst/>
            <a:gdLst>
              <a:gd name="T0" fmla="*/ 2147483647 w 1504"/>
              <a:gd name="T1" fmla="*/ 2147483647 h 2040"/>
              <a:gd name="T2" fmla="*/ 2147483647 w 1504"/>
              <a:gd name="T3" fmla="*/ 2147483647 h 2040"/>
              <a:gd name="T4" fmla="*/ 2147483647 w 1504"/>
              <a:gd name="T5" fmla="*/ 2147483647 h 2040"/>
              <a:gd name="T6" fmla="*/ 2147483647 w 1504"/>
              <a:gd name="T7" fmla="*/ 2147483647 h 2040"/>
              <a:gd name="T8" fmla="*/ 0 60000 65536"/>
              <a:gd name="T9" fmla="*/ 0 60000 65536"/>
              <a:gd name="T10" fmla="*/ 0 60000 65536"/>
              <a:gd name="T11" fmla="*/ 0 60000 65536"/>
              <a:gd name="T12" fmla="*/ 0 w 1504"/>
              <a:gd name="T13" fmla="*/ 0 h 2040"/>
              <a:gd name="T14" fmla="*/ 1504 w 1504"/>
              <a:gd name="T15" fmla="*/ 2040 h 2040"/>
            </a:gdLst>
            <a:ahLst/>
            <a:cxnLst>
              <a:cxn ang="T8">
                <a:pos x="T0" y="T1"/>
              </a:cxn>
              <a:cxn ang="T9">
                <a:pos x="T2" y="T3"/>
              </a:cxn>
              <a:cxn ang="T10">
                <a:pos x="T4" y="T5"/>
              </a:cxn>
              <a:cxn ang="T11">
                <a:pos x="T6" y="T7"/>
              </a:cxn>
            </a:cxnLst>
            <a:rect l="T12" t="T13" r="T14" b="T15"/>
            <a:pathLst>
              <a:path w="1504" h="2040">
                <a:moveTo>
                  <a:pt x="1504" y="136"/>
                </a:moveTo>
                <a:cubicBezTo>
                  <a:pt x="912" y="68"/>
                  <a:pt x="320" y="0"/>
                  <a:pt x="160" y="280"/>
                </a:cubicBezTo>
                <a:cubicBezTo>
                  <a:pt x="0" y="560"/>
                  <a:pt x="408" y="1592"/>
                  <a:pt x="544" y="1816"/>
                </a:cubicBezTo>
                <a:cubicBezTo>
                  <a:pt x="680" y="2040"/>
                  <a:pt x="828" y="1832"/>
                  <a:pt x="976" y="1624"/>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1935" name="Freeform 15"/>
          <p:cNvSpPr>
            <a:spLocks/>
          </p:cNvSpPr>
          <p:nvPr/>
        </p:nvSpPr>
        <p:spPr bwMode="auto">
          <a:xfrm>
            <a:off x="7086600" y="1662113"/>
            <a:ext cx="1968500" cy="5195887"/>
          </a:xfrm>
          <a:custGeom>
            <a:avLst/>
            <a:gdLst>
              <a:gd name="T0" fmla="*/ 2147483647 w 1240"/>
              <a:gd name="T1" fmla="*/ 2147483647 h 3456"/>
              <a:gd name="T2" fmla="*/ 2147483647 w 1240"/>
              <a:gd name="T3" fmla="*/ 2147483647 h 3456"/>
              <a:gd name="T4" fmla="*/ 2147483647 w 1240"/>
              <a:gd name="T5" fmla="*/ 2147483647 h 3456"/>
              <a:gd name="T6" fmla="*/ 0 w 1240"/>
              <a:gd name="T7" fmla="*/ 2147483647 h 3456"/>
              <a:gd name="T8" fmla="*/ 0 60000 65536"/>
              <a:gd name="T9" fmla="*/ 0 60000 65536"/>
              <a:gd name="T10" fmla="*/ 0 60000 65536"/>
              <a:gd name="T11" fmla="*/ 0 60000 65536"/>
              <a:gd name="T12" fmla="*/ 0 w 1240"/>
              <a:gd name="T13" fmla="*/ 0 h 3456"/>
              <a:gd name="T14" fmla="*/ 1240 w 1240"/>
              <a:gd name="T15" fmla="*/ 3456 h 3456"/>
            </a:gdLst>
            <a:ahLst/>
            <a:cxnLst>
              <a:cxn ang="T8">
                <a:pos x="T0" y="T1"/>
              </a:cxn>
              <a:cxn ang="T9">
                <a:pos x="T2" y="T3"/>
              </a:cxn>
              <a:cxn ang="T10">
                <a:pos x="T4" y="T5"/>
              </a:cxn>
              <a:cxn ang="T11">
                <a:pos x="T6" y="T7"/>
              </a:cxn>
            </a:cxnLst>
            <a:rect l="T12" t="T13" r="T14" b="T15"/>
            <a:pathLst>
              <a:path w="1240" h="3456">
                <a:moveTo>
                  <a:pt x="192" y="24"/>
                </a:moveTo>
                <a:cubicBezTo>
                  <a:pt x="628" y="12"/>
                  <a:pt x="1064" y="0"/>
                  <a:pt x="1152" y="504"/>
                </a:cubicBezTo>
                <a:cubicBezTo>
                  <a:pt x="1240" y="1008"/>
                  <a:pt x="912" y="2640"/>
                  <a:pt x="720" y="3048"/>
                </a:cubicBezTo>
                <a:cubicBezTo>
                  <a:pt x="528" y="3456"/>
                  <a:pt x="264" y="3204"/>
                  <a:pt x="0" y="295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1936" name="Freeform 16"/>
          <p:cNvSpPr>
            <a:spLocks/>
          </p:cNvSpPr>
          <p:nvPr/>
        </p:nvSpPr>
        <p:spPr bwMode="auto">
          <a:xfrm>
            <a:off x="7239000" y="3071813"/>
            <a:ext cx="1308100" cy="3481387"/>
          </a:xfrm>
          <a:custGeom>
            <a:avLst/>
            <a:gdLst>
              <a:gd name="T0" fmla="*/ 2147483647 w 824"/>
              <a:gd name="T1" fmla="*/ 2147483647 h 2480"/>
              <a:gd name="T2" fmla="*/ 2147483647 w 824"/>
              <a:gd name="T3" fmla="*/ 2147483647 h 2480"/>
              <a:gd name="T4" fmla="*/ 2147483647 w 824"/>
              <a:gd name="T5" fmla="*/ 2147483647 h 2480"/>
              <a:gd name="T6" fmla="*/ 0 w 824"/>
              <a:gd name="T7" fmla="*/ 2147483647 h 2480"/>
              <a:gd name="T8" fmla="*/ 0 60000 65536"/>
              <a:gd name="T9" fmla="*/ 0 60000 65536"/>
              <a:gd name="T10" fmla="*/ 0 60000 65536"/>
              <a:gd name="T11" fmla="*/ 0 60000 65536"/>
              <a:gd name="T12" fmla="*/ 0 w 824"/>
              <a:gd name="T13" fmla="*/ 0 h 2480"/>
              <a:gd name="T14" fmla="*/ 824 w 824"/>
              <a:gd name="T15" fmla="*/ 2480 h 2480"/>
            </a:gdLst>
            <a:ahLst/>
            <a:cxnLst>
              <a:cxn ang="T8">
                <a:pos x="T0" y="T1"/>
              </a:cxn>
              <a:cxn ang="T9">
                <a:pos x="T2" y="T3"/>
              </a:cxn>
              <a:cxn ang="T10">
                <a:pos x="T4" y="T5"/>
              </a:cxn>
              <a:cxn ang="T11">
                <a:pos x="T6" y="T7"/>
              </a:cxn>
            </a:cxnLst>
            <a:rect l="T12" t="T13" r="T14" b="T15"/>
            <a:pathLst>
              <a:path w="824" h="2480">
                <a:moveTo>
                  <a:pt x="96" y="192"/>
                </a:moveTo>
                <a:cubicBezTo>
                  <a:pt x="404" y="96"/>
                  <a:pt x="712" y="0"/>
                  <a:pt x="768" y="336"/>
                </a:cubicBezTo>
                <a:cubicBezTo>
                  <a:pt x="824" y="672"/>
                  <a:pt x="560" y="1936"/>
                  <a:pt x="432" y="2208"/>
                </a:cubicBezTo>
                <a:cubicBezTo>
                  <a:pt x="304" y="2480"/>
                  <a:pt x="152" y="2224"/>
                  <a:pt x="0" y="1968"/>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1937" name="Text Box 17"/>
          <p:cNvSpPr txBox="1">
            <a:spLocks noChangeArrowheads="1"/>
          </p:cNvSpPr>
          <p:nvPr/>
        </p:nvSpPr>
        <p:spPr bwMode="auto">
          <a:xfrm>
            <a:off x="1519238" y="5053013"/>
            <a:ext cx="6588125" cy="5873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Remote Site routes are being on the Local PE routers with </a:t>
            </a:r>
          </a:p>
          <a:p>
            <a:r>
              <a:rPr lang="en-US" sz="1800" u="sng" baseline="0"/>
              <a:t>Internal</a:t>
            </a:r>
            <a:r>
              <a:rPr lang="en-US" sz="1800" baseline="0"/>
              <a:t> EIGRP Admin Distance of </a:t>
            </a:r>
            <a:r>
              <a:rPr lang="en-US" sz="1800" b="1" baseline="0"/>
              <a:t>90</a:t>
            </a:r>
            <a:r>
              <a:rPr lang="en-US" sz="1800" baseline="0"/>
              <a:t> and with </a:t>
            </a:r>
            <a:r>
              <a:rPr lang="en-US" sz="1800" u="sng" baseline="0"/>
              <a:t>Hop Count</a:t>
            </a:r>
            <a:r>
              <a:rPr lang="en-US" sz="1800" baseline="0"/>
              <a:t> of </a:t>
            </a:r>
            <a:r>
              <a:rPr lang="en-US" sz="1800" b="1" baseline="0"/>
              <a:t>2</a:t>
            </a:r>
            <a:r>
              <a:rPr lang="en-US" sz="1800" baseline="0"/>
              <a:t>  </a:t>
            </a:r>
          </a:p>
        </p:txBody>
      </p:sp>
    </p:spTree>
    <p:extLst>
      <p:ext uri="{BB962C8B-B14F-4D97-AF65-F5344CB8AC3E}">
        <p14:creationId xmlns:p14="http://schemas.microsoft.com/office/powerpoint/2010/main" val="22592618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9"/>
          <p:cNvSpPr>
            <a:spLocks noGrp="1" noChangeArrowheads="1"/>
          </p:cNvSpPr>
          <p:nvPr>
            <p:ph type="title"/>
          </p:nvPr>
        </p:nvSpPr>
        <p:spPr>
          <a:xfrm>
            <a:off x="457200" y="304800"/>
            <a:ext cx="8229600" cy="990600"/>
          </a:xfrm>
        </p:spPr>
        <p:txBody>
          <a:bodyPr>
            <a:normAutofit fontScale="90000"/>
          </a:bodyPr>
          <a:lstStyle/>
          <a:p>
            <a:pPr eaLnBrk="1" hangingPunct="1"/>
            <a:r>
              <a:rPr lang="en-US" dirty="0">
                <a:solidFill>
                  <a:srgbClr val="0070C0"/>
                </a:solidFill>
                <a:ea typeface="ＭＳ Ｐゴシック" pitchFamily="34" charset="-128"/>
              </a:rPr>
              <a:t>Customer Sites in the Same </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AS</a:t>
            </a:r>
          </a:p>
        </p:txBody>
      </p:sp>
      <p:sp>
        <p:nvSpPr>
          <p:cNvPr id="82947" name="Rectangle 3"/>
          <p:cNvSpPr>
            <a:spLocks noChangeArrowheads="1"/>
          </p:cNvSpPr>
          <p:nvPr/>
        </p:nvSpPr>
        <p:spPr bwMode="auto">
          <a:xfrm>
            <a:off x="1143000" y="914400"/>
            <a:ext cx="6934200" cy="22383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200" baseline="0">
                <a:latin typeface="Courier New" pitchFamily="49" charset="0"/>
              </a:rPr>
              <a:t>PE11#</a:t>
            </a:r>
            <a:r>
              <a:rPr lang="en-US" sz="1200" b="1" baseline="0">
                <a:latin typeface="Courier New" pitchFamily="49" charset="0"/>
              </a:rPr>
              <a:t>show ip eigrp vrf EIGRP-Same-AS topology 1.1.1.1   255.255.255.255</a:t>
            </a:r>
          </a:p>
          <a:p>
            <a:pPr algn="l" defTabSz="814388"/>
            <a:r>
              <a:rPr lang="en-US" sz="1200" baseline="0">
                <a:latin typeface="Courier New" pitchFamily="49" charset="0"/>
              </a:rPr>
              <a:t>IP-EIGRP topology entry for 1.1.1.1/32</a:t>
            </a:r>
          </a:p>
          <a:p>
            <a:pPr algn="l" defTabSz="814388"/>
            <a:r>
              <a:rPr lang="en-US" sz="1200" baseline="0">
                <a:latin typeface="Courier New" pitchFamily="49" charset="0"/>
              </a:rPr>
              <a:t>  State is Passive, Query origin flag is 1, 1 Successor(s), FD is 1889792</a:t>
            </a:r>
          </a:p>
          <a:p>
            <a:pPr algn="l" defTabSz="814388"/>
            <a:r>
              <a:rPr lang="en-US" sz="1200" baseline="0">
                <a:latin typeface="Courier New" pitchFamily="49" charset="0"/>
              </a:rPr>
              <a:t>  Routing Descriptor Blocks:</a:t>
            </a:r>
          </a:p>
          <a:p>
            <a:pPr algn="l" defTabSz="814388"/>
            <a:r>
              <a:rPr lang="en-US" sz="1200" baseline="0">
                <a:latin typeface="Courier New" pitchFamily="49" charset="0"/>
              </a:rPr>
              <a:t>  140.0.0.1 (Serial2/0), from 140.0.0.1, Send flag is 0x0</a:t>
            </a:r>
          </a:p>
          <a:p>
            <a:pPr algn="l" defTabSz="814388"/>
            <a:r>
              <a:rPr lang="en-US" sz="1200" baseline="0">
                <a:latin typeface="Courier New" pitchFamily="49" charset="0"/>
              </a:rPr>
              <a:t>      Composite metric is (</a:t>
            </a:r>
            <a:r>
              <a:rPr lang="en-US" sz="1200" b="1" baseline="0">
                <a:solidFill>
                  <a:srgbClr val="B21A1A"/>
                </a:solidFill>
                <a:latin typeface="Courier New" pitchFamily="49" charset="0"/>
              </a:rPr>
              <a:t>1889792/128256</a:t>
            </a:r>
            <a:r>
              <a:rPr lang="en-US" sz="1200" baseline="0">
                <a:latin typeface="Courier New" pitchFamily="49" charset="0"/>
              </a:rPr>
              <a:t>), Route is Internal</a:t>
            </a:r>
          </a:p>
          <a:p>
            <a:pPr algn="l" defTabSz="814388"/>
            <a:r>
              <a:rPr lang="en-US" sz="1200" baseline="0">
                <a:latin typeface="Courier New" pitchFamily="49" charset="0"/>
              </a:rPr>
              <a:t>      Vector metric:</a:t>
            </a:r>
          </a:p>
          <a:p>
            <a:pPr algn="l" defTabSz="814388"/>
            <a:r>
              <a:rPr lang="en-US" sz="1200" baseline="0">
                <a:latin typeface="Courier New" pitchFamily="49" charset="0"/>
              </a:rPr>
              <a:t>        Minimum bandwidth is </a:t>
            </a:r>
            <a:r>
              <a:rPr lang="en-US" sz="1200" b="1" baseline="0">
                <a:solidFill>
                  <a:srgbClr val="B21A1A"/>
                </a:solidFill>
                <a:latin typeface="Courier New" pitchFamily="49" charset="0"/>
              </a:rPr>
              <a:t>2048</a:t>
            </a:r>
            <a:r>
              <a:rPr lang="en-US" sz="1200" baseline="0">
                <a:latin typeface="Courier New" pitchFamily="49" charset="0"/>
              </a:rPr>
              <a:t> Kbit</a:t>
            </a:r>
          </a:p>
          <a:p>
            <a:pPr algn="l" defTabSz="814388"/>
            <a:r>
              <a:rPr lang="en-US" sz="1200" baseline="0">
                <a:latin typeface="Courier New" pitchFamily="49" charset="0"/>
              </a:rPr>
              <a:t>        Total delay is </a:t>
            </a:r>
            <a:r>
              <a:rPr lang="en-US" sz="1200" b="1" baseline="0">
                <a:solidFill>
                  <a:srgbClr val="B21A1A"/>
                </a:solidFill>
                <a:latin typeface="Courier New" pitchFamily="49" charset="0"/>
              </a:rPr>
              <a:t>25000</a:t>
            </a:r>
            <a:r>
              <a:rPr lang="en-US" sz="1200" baseline="0">
                <a:latin typeface="Courier New" pitchFamily="49" charset="0"/>
              </a:rPr>
              <a:t> microseconds</a:t>
            </a:r>
          </a:p>
          <a:p>
            <a:pPr algn="l" defTabSz="814388"/>
            <a:r>
              <a:rPr lang="en-US" sz="1200" baseline="0">
                <a:latin typeface="Courier New" pitchFamily="49" charset="0"/>
              </a:rPr>
              <a:t>        Reliability is </a:t>
            </a:r>
            <a:r>
              <a:rPr lang="en-US" sz="1200" b="1" baseline="0">
                <a:solidFill>
                  <a:srgbClr val="B21A1A"/>
                </a:solidFill>
                <a:latin typeface="Courier New" pitchFamily="49" charset="0"/>
              </a:rPr>
              <a:t>255/255</a:t>
            </a:r>
          </a:p>
          <a:p>
            <a:pPr algn="l" defTabSz="814388"/>
            <a:r>
              <a:rPr lang="en-US" sz="1200" baseline="0">
                <a:latin typeface="Courier New" pitchFamily="49" charset="0"/>
              </a:rPr>
              <a:t>        Load is </a:t>
            </a:r>
            <a:r>
              <a:rPr lang="en-US" sz="1200" b="1" baseline="0">
                <a:solidFill>
                  <a:srgbClr val="B21A1A"/>
                </a:solidFill>
                <a:latin typeface="Courier New" pitchFamily="49" charset="0"/>
              </a:rPr>
              <a:t>1/255</a:t>
            </a:r>
          </a:p>
          <a:p>
            <a:pPr algn="l" defTabSz="814388"/>
            <a:r>
              <a:rPr lang="en-US" sz="1200" baseline="0">
                <a:latin typeface="Courier New" pitchFamily="49" charset="0"/>
              </a:rPr>
              <a:t>        Minimum MTU is </a:t>
            </a:r>
            <a:r>
              <a:rPr lang="en-US" sz="1200" b="1" baseline="0">
                <a:solidFill>
                  <a:srgbClr val="B21A1A"/>
                </a:solidFill>
                <a:latin typeface="Courier New" pitchFamily="49" charset="0"/>
              </a:rPr>
              <a:t>1500</a:t>
            </a:r>
          </a:p>
          <a:p>
            <a:pPr algn="l" defTabSz="814388"/>
            <a:r>
              <a:rPr lang="en-US" sz="1200" baseline="0">
                <a:latin typeface="Courier New" pitchFamily="49" charset="0"/>
              </a:rPr>
              <a:t>        Hop count is </a:t>
            </a:r>
            <a:r>
              <a:rPr lang="en-US" sz="1200" b="1" baseline="0">
                <a:solidFill>
                  <a:srgbClr val="B21A1A"/>
                </a:solidFill>
                <a:latin typeface="Courier New" pitchFamily="49" charset="0"/>
              </a:rPr>
              <a:t>1</a:t>
            </a:r>
          </a:p>
        </p:txBody>
      </p:sp>
      <p:sp>
        <p:nvSpPr>
          <p:cNvPr id="82948" name="Rectangle 4"/>
          <p:cNvSpPr>
            <a:spLocks noChangeArrowheads="1"/>
          </p:cNvSpPr>
          <p:nvPr/>
        </p:nvSpPr>
        <p:spPr bwMode="auto">
          <a:xfrm>
            <a:off x="1143000" y="3200400"/>
            <a:ext cx="6934200" cy="22383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200" baseline="0">
                <a:latin typeface="Courier New" pitchFamily="49" charset="0"/>
              </a:rPr>
              <a:t>PE11#</a:t>
            </a:r>
            <a:r>
              <a:rPr lang="en-US" sz="1200" b="1" baseline="0">
                <a:latin typeface="Courier New" pitchFamily="49" charset="0"/>
              </a:rPr>
              <a:t>show ip eigrp vrf EIGRP-Same-AS topology 2.2.2.2   255.255.255.255</a:t>
            </a:r>
          </a:p>
          <a:p>
            <a:pPr algn="l" defTabSz="814388"/>
            <a:r>
              <a:rPr lang="en-US" sz="1200" baseline="0">
                <a:latin typeface="Courier New" pitchFamily="49" charset="0"/>
              </a:rPr>
              <a:t>IP-EIGRP topology entry for 2.2.2.2/32</a:t>
            </a:r>
          </a:p>
          <a:p>
            <a:pPr algn="l" defTabSz="814388"/>
            <a:r>
              <a:rPr lang="en-US" sz="1200" baseline="0">
                <a:latin typeface="Courier New" pitchFamily="49" charset="0"/>
              </a:rPr>
              <a:t>  State is Passive, Query origin flag is 1, 1 Successor(s), FD is 2401792</a:t>
            </a:r>
          </a:p>
          <a:p>
            <a:pPr algn="l" defTabSz="814388"/>
            <a:r>
              <a:rPr lang="en-US" sz="1200" baseline="0">
                <a:latin typeface="Courier New" pitchFamily="49" charset="0"/>
              </a:rPr>
              <a:t>  Routing Descriptor Blocks:</a:t>
            </a:r>
          </a:p>
          <a:p>
            <a:pPr algn="l" defTabSz="814388"/>
            <a:r>
              <a:rPr lang="en-US" sz="1200" baseline="0">
                <a:latin typeface="Courier New" pitchFamily="49" charset="0"/>
              </a:rPr>
              <a:t>  0.0.0.0, from 0.0.0.0, Send flag is 0x0</a:t>
            </a:r>
          </a:p>
          <a:p>
            <a:pPr algn="l" defTabSz="814388"/>
            <a:r>
              <a:rPr lang="en-US" sz="1200" baseline="0">
                <a:latin typeface="Courier New" pitchFamily="49" charset="0"/>
              </a:rPr>
              <a:t>      Composite metric is (</a:t>
            </a:r>
            <a:r>
              <a:rPr lang="en-US" sz="1200" b="1" baseline="0">
                <a:solidFill>
                  <a:srgbClr val="B21A1A"/>
                </a:solidFill>
                <a:latin typeface="Courier New" pitchFamily="49" charset="0"/>
              </a:rPr>
              <a:t>2401792/0</a:t>
            </a:r>
            <a:r>
              <a:rPr lang="en-US" sz="1200" baseline="0">
                <a:latin typeface="Courier New" pitchFamily="49" charset="0"/>
              </a:rPr>
              <a:t>), Route is Internal (VPNv4 Sourced)</a:t>
            </a:r>
          </a:p>
          <a:p>
            <a:pPr algn="l" defTabSz="814388"/>
            <a:r>
              <a:rPr lang="en-US" sz="1200" baseline="0">
                <a:latin typeface="Courier New" pitchFamily="49" charset="0"/>
              </a:rPr>
              <a:t>      Vector metric:</a:t>
            </a:r>
          </a:p>
          <a:p>
            <a:pPr algn="l" defTabSz="814388"/>
            <a:r>
              <a:rPr lang="en-US" sz="1200" baseline="0">
                <a:latin typeface="Courier New" pitchFamily="49" charset="0"/>
              </a:rPr>
              <a:t>        Minimum bandwidth is </a:t>
            </a:r>
            <a:r>
              <a:rPr lang="en-US" sz="1200" b="1" baseline="0">
                <a:solidFill>
                  <a:srgbClr val="B21A1A"/>
                </a:solidFill>
                <a:latin typeface="Courier New" pitchFamily="49" charset="0"/>
              </a:rPr>
              <a:t>2048</a:t>
            </a:r>
            <a:r>
              <a:rPr lang="en-US" sz="1200" b="1" baseline="0">
                <a:solidFill>
                  <a:schemeClr val="accent2"/>
                </a:solidFill>
                <a:latin typeface="Courier New" pitchFamily="49" charset="0"/>
              </a:rPr>
              <a:t> </a:t>
            </a:r>
            <a:r>
              <a:rPr lang="en-US" sz="1200" baseline="0">
                <a:latin typeface="Courier New" pitchFamily="49" charset="0"/>
              </a:rPr>
              <a:t>Kbit</a:t>
            </a:r>
          </a:p>
          <a:p>
            <a:pPr algn="l" defTabSz="814388"/>
            <a:r>
              <a:rPr lang="en-US" sz="1200" baseline="0">
                <a:latin typeface="Courier New" pitchFamily="49" charset="0"/>
              </a:rPr>
              <a:t>        Total delay is </a:t>
            </a:r>
            <a:r>
              <a:rPr lang="en-US" sz="1200" b="1" baseline="0">
                <a:solidFill>
                  <a:srgbClr val="B21A1A"/>
                </a:solidFill>
                <a:latin typeface="Courier New" pitchFamily="49" charset="0"/>
              </a:rPr>
              <a:t>45000</a:t>
            </a:r>
            <a:r>
              <a:rPr lang="en-US" sz="1200" b="1" baseline="0">
                <a:solidFill>
                  <a:schemeClr val="accent2"/>
                </a:solidFill>
                <a:latin typeface="Courier New" pitchFamily="49" charset="0"/>
              </a:rPr>
              <a:t> </a:t>
            </a:r>
            <a:r>
              <a:rPr lang="en-US" sz="1200" baseline="0">
                <a:latin typeface="Courier New" pitchFamily="49" charset="0"/>
              </a:rPr>
              <a:t>microseconds</a:t>
            </a:r>
          </a:p>
          <a:p>
            <a:pPr algn="l" defTabSz="814388"/>
            <a:r>
              <a:rPr lang="en-US" sz="1200" baseline="0">
                <a:latin typeface="Courier New" pitchFamily="49" charset="0"/>
              </a:rPr>
              <a:t>        Reliability is </a:t>
            </a:r>
            <a:r>
              <a:rPr lang="en-US" sz="1200" b="1" baseline="0">
                <a:solidFill>
                  <a:srgbClr val="B21A1A"/>
                </a:solidFill>
                <a:latin typeface="Courier New" pitchFamily="49" charset="0"/>
              </a:rPr>
              <a:t>255/255</a:t>
            </a:r>
          </a:p>
          <a:p>
            <a:pPr algn="l" defTabSz="814388"/>
            <a:r>
              <a:rPr lang="en-US" sz="1200" baseline="0">
                <a:latin typeface="Courier New" pitchFamily="49" charset="0"/>
              </a:rPr>
              <a:t>        Load is </a:t>
            </a:r>
            <a:r>
              <a:rPr lang="en-US" sz="1200" b="1" baseline="0">
                <a:solidFill>
                  <a:srgbClr val="B21A1A"/>
                </a:solidFill>
                <a:latin typeface="Courier New" pitchFamily="49" charset="0"/>
              </a:rPr>
              <a:t>1/255</a:t>
            </a:r>
          </a:p>
          <a:p>
            <a:pPr algn="l" defTabSz="814388"/>
            <a:r>
              <a:rPr lang="en-US" sz="1200" baseline="0">
                <a:latin typeface="Courier New" pitchFamily="49" charset="0"/>
              </a:rPr>
              <a:t>        Minimum MTU is </a:t>
            </a:r>
            <a:r>
              <a:rPr lang="en-US" sz="1200" b="1" baseline="0">
                <a:solidFill>
                  <a:srgbClr val="B21A1A"/>
                </a:solidFill>
                <a:latin typeface="Courier New" pitchFamily="49" charset="0"/>
              </a:rPr>
              <a:t>1500</a:t>
            </a:r>
          </a:p>
          <a:p>
            <a:pPr algn="l" defTabSz="814388"/>
            <a:r>
              <a:rPr lang="en-US" sz="1200" baseline="0">
                <a:latin typeface="Courier New" pitchFamily="49" charset="0"/>
              </a:rPr>
              <a:t>        Hop count is </a:t>
            </a:r>
            <a:r>
              <a:rPr lang="en-US" sz="1200" b="1" baseline="0">
                <a:solidFill>
                  <a:srgbClr val="B21A1A"/>
                </a:solidFill>
                <a:latin typeface="Courier New" pitchFamily="49" charset="0"/>
              </a:rPr>
              <a:t>1</a:t>
            </a:r>
          </a:p>
        </p:txBody>
      </p:sp>
      <p:sp>
        <p:nvSpPr>
          <p:cNvPr id="82949" name="Oval 5"/>
          <p:cNvSpPr>
            <a:spLocks noChangeArrowheads="1"/>
          </p:cNvSpPr>
          <p:nvPr/>
        </p:nvSpPr>
        <p:spPr bwMode="auto">
          <a:xfrm>
            <a:off x="1905000" y="3048000"/>
            <a:ext cx="9144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50" name="Oval 6"/>
          <p:cNvSpPr>
            <a:spLocks noChangeArrowheads="1"/>
          </p:cNvSpPr>
          <p:nvPr/>
        </p:nvSpPr>
        <p:spPr bwMode="auto">
          <a:xfrm>
            <a:off x="1905000" y="2895600"/>
            <a:ext cx="1143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51" name="Oval 7"/>
          <p:cNvSpPr>
            <a:spLocks noChangeArrowheads="1"/>
          </p:cNvSpPr>
          <p:nvPr/>
        </p:nvSpPr>
        <p:spPr bwMode="auto">
          <a:xfrm>
            <a:off x="1905000" y="2743200"/>
            <a:ext cx="5334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52" name="Oval 8"/>
          <p:cNvSpPr>
            <a:spLocks noChangeArrowheads="1"/>
          </p:cNvSpPr>
          <p:nvPr/>
        </p:nvSpPr>
        <p:spPr bwMode="auto">
          <a:xfrm>
            <a:off x="1905000" y="2590800"/>
            <a:ext cx="12192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53" name="Oval 9"/>
          <p:cNvSpPr>
            <a:spLocks noChangeArrowheads="1"/>
          </p:cNvSpPr>
          <p:nvPr/>
        </p:nvSpPr>
        <p:spPr bwMode="auto">
          <a:xfrm>
            <a:off x="1905000" y="2438400"/>
            <a:ext cx="11430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54" name="Oval 10"/>
          <p:cNvSpPr>
            <a:spLocks noChangeArrowheads="1"/>
          </p:cNvSpPr>
          <p:nvPr/>
        </p:nvSpPr>
        <p:spPr bwMode="auto">
          <a:xfrm>
            <a:off x="1828800" y="2286000"/>
            <a:ext cx="18288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55" name="Oval 11"/>
          <p:cNvSpPr>
            <a:spLocks noChangeArrowheads="1"/>
          </p:cNvSpPr>
          <p:nvPr/>
        </p:nvSpPr>
        <p:spPr bwMode="auto">
          <a:xfrm>
            <a:off x="1752600" y="1905000"/>
            <a:ext cx="16002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56" name="Oval 12"/>
          <p:cNvSpPr>
            <a:spLocks noChangeArrowheads="1"/>
          </p:cNvSpPr>
          <p:nvPr/>
        </p:nvSpPr>
        <p:spPr bwMode="auto">
          <a:xfrm>
            <a:off x="1905000" y="5338763"/>
            <a:ext cx="9144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57" name="Oval 13"/>
          <p:cNvSpPr>
            <a:spLocks noChangeArrowheads="1"/>
          </p:cNvSpPr>
          <p:nvPr/>
        </p:nvSpPr>
        <p:spPr bwMode="auto">
          <a:xfrm>
            <a:off x="1905000" y="5186363"/>
            <a:ext cx="1143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58" name="Oval 14"/>
          <p:cNvSpPr>
            <a:spLocks noChangeArrowheads="1"/>
          </p:cNvSpPr>
          <p:nvPr/>
        </p:nvSpPr>
        <p:spPr bwMode="auto">
          <a:xfrm>
            <a:off x="1905000" y="5033963"/>
            <a:ext cx="5334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59" name="Oval 15"/>
          <p:cNvSpPr>
            <a:spLocks noChangeArrowheads="1"/>
          </p:cNvSpPr>
          <p:nvPr/>
        </p:nvSpPr>
        <p:spPr bwMode="auto">
          <a:xfrm>
            <a:off x="1905000" y="4881563"/>
            <a:ext cx="12192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60" name="Oval 16"/>
          <p:cNvSpPr>
            <a:spLocks noChangeArrowheads="1"/>
          </p:cNvSpPr>
          <p:nvPr/>
        </p:nvSpPr>
        <p:spPr bwMode="auto">
          <a:xfrm>
            <a:off x="1905000" y="4729163"/>
            <a:ext cx="11430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61" name="Oval 17"/>
          <p:cNvSpPr>
            <a:spLocks noChangeArrowheads="1"/>
          </p:cNvSpPr>
          <p:nvPr/>
        </p:nvSpPr>
        <p:spPr bwMode="auto">
          <a:xfrm>
            <a:off x="1828800" y="4576763"/>
            <a:ext cx="18288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62" name="Oval 18"/>
          <p:cNvSpPr>
            <a:spLocks noChangeArrowheads="1"/>
          </p:cNvSpPr>
          <p:nvPr/>
        </p:nvSpPr>
        <p:spPr bwMode="auto">
          <a:xfrm>
            <a:off x="1752600" y="4195763"/>
            <a:ext cx="16002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63" name="Freeform 19"/>
          <p:cNvSpPr>
            <a:spLocks/>
          </p:cNvSpPr>
          <p:nvPr/>
        </p:nvSpPr>
        <p:spPr bwMode="auto">
          <a:xfrm>
            <a:off x="431800" y="2489200"/>
            <a:ext cx="1473200" cy="4089400"/>
          </a:xfrm>
          <a:custGeom>
            <a:avLst/>
            <a:gdLst>
              <a:gd name="T0" fmla="*/ 2147483647 w 928"/>
              <a:gd name="T1" fmla="*/ 2147483647 h 2576"/>
              <a:gd name="T2" fmla="*/ 2147483647 w 928"/>
              <a:gd name="T3" fmla="*/ 2147483647 h 2576"/>
              <a:gd name="T4" fmla="*/ 2147483647 w 928"/>
              <a:gd name="T5" fmla="*/ 2147483647 h 2576"/>
              <a:gd name="T6" fmla="*/ 2147483647 w 928"/>
              <a:gd name="T7" fmla="*/ 2147483647 h 2576"/>
              <a:gd name="T8" fmla="*/ 0 60000 65536"/>
              <a:gd name="T9" fmla="*/ 0 60000 65536"/>
              <a:gd name="T10" fmla="*/ 0 60000 65536"/>
              <a:gd name="T11" fmla="*/ 0 60000 65536"/>
              <a:gd name="T12" fmla="*/ 0 w 928"/>
              <a:gd name="T13" fmla="*/ 0 h 2576"/>
              <a:gd name="T14" fmla="*/ 928 w 928"/>
              <a:gd name="T15" fmla="*/ 2576 h 2576"/>
            </a:gdLst>
            <a:ahLst/>
            <a:cxnLst>
              <a:cxn ang="T8">
                <a:pos x="T0" y="T1"/>
              </a:cxn>
              <a:cxn ang="T9">
                <a:pos x="T2" y="T3"/>
              </a:cxn>
              <a:cxn ang="T10">
                <a:pos x="T4" y="T5"/>
              </a:cxn>
              <a:cxn ang="T11">
                <a:pos x="T6" y="T7"/>
              </a:cxn>
            </a:cxnLst>
            <a:rect l="T12" t="T13" r="T14" b="T15"/>
            <a:pathLst>
              <a:path w="928" h="2576">
                <a:moveTo>
                  <a:pt x="928" y="112"/>
                </a:moveTo>
                <a:cubicBezTo>
                  <a:pt x="640" y="56"/>
                  <a:pt x="352" y="0"/>
                  <a:pt x="208" y="352"/>
                </a:cubicBezTo>
                <a:cubicBezTo>
                  <a:pt x="64" y="704"/>
                  <a:pt x="0" y="1872"/>
                  <a:pt x="64" y="2224"/>
                </a:cubicBezTo>
                <a:cubicBezTo>
                  <a:pt x="128" y="2576"/>
                  <a:pt x="360" y="2520"/>
                  <a:pt x="592" y="2464"/>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2964" name="Freeform 20"/>
          <p:cNvSpPr>
            <a:spLocks/>
          </p:cNvSpPr>
          <p:nvPr/>
        </p:nvSpPr>
        <p:spPr bwMode="auto">
          <a:xfrm>
            <a:off x="1295400" y="2514600"/>
            <a:ext cx="609600" cy="76200"/>
          </a:xfrm>
          <a:custGeom>
            <a:avLst/>
            <a:gdLst>
              <a:gd name="T0" fmla="*/ 2147483647 w 384"/>
              <a:gd name="T1" fmla="*/ 0 h 48"/>
              <a:gd name="T2" fmla="*/ 0 w 384"/>
              <a:gd name="T3" fmla="*/ 2147483647 h 48"/>
              <a:gd name="T4" fmla="*/ 0 60000 65536"/>
              <a:gd name="T5" fmla="*/ 0 60000 65536"/>
              <a:gd name="T6" fmla="*/ 0 w 384"/>
              <a:gd name="T7" fmla="*/ 0 h 48"/>
              <a:gd name="T8" fmla="*/ 384 w 384"/>
              <a:gd name="T9" fmla="*/ 48 h 48"/>
            </a:gdLst>
            <a:ahLst/>
            <a:cxnLst>
              <a:cxn ang="T4">
                <a:pos x="T0" y="T1"/>
              </a:cxn>
              <a:cxn ang="T5">
                <a:pos x="T2" y="T3"/>
              </a:cxn>
            </a:cxnLst>
            <a:rect l="T6" t="T7" r="T8" b="T9"/>
            <a:pathLst>
              <a:path w="384" h="48">
                <a:moveTo>
                  <a:pt x="384" y="0"/>
                </a:moveTo>
                <a:cubicBezTo>
                  <a:pt x="224" y="20"/>
                  <a:pt x="64" y="40"/>
                  <a:pt x="0" y="48"/>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2965" name="Freeform 21"/>
          <p:cNvSpPr>
            <a:spLocks/>
          </p:cNvSpPr>
          <p:nvPr/>
        </p:nvSpPr>
        <p:spPr bwMode="auto">
          <a:xfrm>
            <a:off x="1295400" y="2590800"/>
            <a:ext cx="609600" cy="533400"/>
          </a:xfrm>
          <a:custGeom>
            <a:avLst/>
            <a:gdLst>
              <a:gd name="T0" fmla="*/ 2147483647 w 384"/>
              <a:gd name="T1" fmla="*/ 2147483647 h 336"/>
              <a:gd name="T2" fmla="*/ 0 w 384"/>
              <a:gd name="T3" fmla="*/ 0 h 336"/>
              <a:gd name="T4" fmla="*/ 0 60000 65536"/>
              <a:gd name="T5" fmla="*/ 0 60000 65536"/>
              <a:gd name="T6" fmla="*/ 0 w 384"/>
              <a:gd name="T7" fmla="*/ 0 h 336"/>
              <a:gd name="T8" fmla="*/ 384 w 384"/>
              <a:gd name="T9" fmla="*/ 336 h 336"/>
            </a:gdLst>
            <a:ahLst/>
            <a:cxnLst>
              <a:cxn ang="T4">
                <a:pos x="T0" y="T1"/>
              </a:cxn>
              <a:cxn ang="T5">
                <a:pos x="T2" y="T3"/>
              </a:cxn>
            </a:cxnLst>
            <a:rect l="T6" t="T7" r="T8" b="T9"/>
            <a:pathLst>
              <a:path w="384" h="336">
                <a:moveTo>
                  <a:pt x="384" y="336"/>
                </a:moveTo>
                <a:cubicBezTo>
                  <a:pt x="224" y="196"/>
                  <a:pt x="64" y="56"/>
                  <a:pt x="0"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2966" name="Freeform 22"/>
          <p:cNvSpPr>
            <a:spLocks/>
          </p:cNvSpPr>
          <p:nvPr/>
        </p:nvSpPr>
        <p:spPr bwMode="auto">
          <a:xfrm>
            <a:off x="1295400" y="2590800"/>
            <a:ext cx="609600" cy="381000"/>
          </a:xfrm>
          <a:custGeom>
            <a:avLst/>
            <a:gdLst>
              <a:gd name="T0" fmla="*/ 2147483647 w 384"/>
              <a:gd name="T1" fmla="*/ 2147483647 h 240"/>
              <a:gd name="T2" fmla="*/ 0 w 384"/>
              <a:gd name="T3" fmla="*/ 0 h 240"/>
              <a:gd name="T4" fmla="*/ 0 60000 65536"/>
              <a:gd name="T5" fmla="*/ 0 60000 65536"/>
              <a:gd name="T6" fmla="*/ 0 w 384"/>
              <a:gd name="T7" fmla="*/ 0 h 240"/>
              <a:gd name="T8" fmla="*/ 384 w 384"/>
              <a:gd name="T9" fmla="*/ 240 h 240"/>
            </a:gdLst>
            <a:ahLst/>
            <a:cxnLst>
              <a:cxn ang="T4">
                <a:pos x="T0" y="T1"/>
              </a:cxn>
              <a:cxn ang="T5">
                <a:pos x="T2" y="T3"/>
              </a:cxn>
            </a:cxnLst>
            <a:rect l="T6" t="T7" r="T8" b="T9"/>
            <a:pathLst>
              <a:path w="384" h="240">
                <a:moveTo>
                  <a:pt x="384" y="240"/>
                </a:moveTo>
                <a:cubicBezTo>
                  <a:pt x="224" y="140"/>
                  <a:pt x="64" y="40"/>
                  <a:pt x="0"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2967" name="Freeform 23"/>
          <p:cNvSpPr>
            <a:spLocks/>
          </p:cNvSpPr>
          <p:nvPr/>
        </p:nvSpPr>
        <p:spPr bwMode="auto">
          <a:xfrm>
            <a:off x="1295400" y="2590800"/>
            <a:ext cx="609600" cy="152400"/>
          </a:xfrm>
          <a:custGeom>
            <a:avLst/>
            <a:gdLst>
              <a:gd name="T0" fmla="*/ 2147483647 w 384"/>
              <a:gd name="T1" fmla="*/ 2147483647 h 96"/>
              <a:gd name="T2" fmla="*/ 0 w 384"/>
              <a:gd name="T3" fmla="*/ 0 h 96"/>
              <a:gd name="T4" fmla="*/ 0 60000 65536"/>
              <a:gd name="T5" fmla="*/ 0 60000 65536"/>
              <a:gd name="T6" fmla="*/ 0 w 384"/>
              <a:gd name="T7" fmla="*/ 0 h 96"/>
              <a:gd name="T8" fmla="*/ 384 w 384"/>
              <a:gd name="T9" fmla="*/ 96 h 96"/>
            </a:gdLst>
            <a:ahLst/>
            <a:cxnLst>
              <a:cxn ang="T4">
                <a:pos x="T0" y="T1"/>
              </a:cxn>
              <a:cxn ang="T5">
                <a:pos x="T2" y="T3"/>
              </a:cxn>
            </a:cxnLst>
            <a:rect l="T6" t="T7" r="T8" b="T9"/>
            <a:pathLst>
              <a:path w="384" h="96">
                <a:moveTo>
                  <a:pt x="384" y="96"/>
                </a:moveTo>
                <a:cubicBezTo>
                  <a:pt x="224" y="56"/>
                  <a:pt x="64" y="16"/>
                  <a:pt x="0"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2968" name="Freeform 24"/>
          <p:cNvSpPr>
            <a:spLocks/>
          </p:cNvSpPr>
          <p:nvPr/>
        </p:nvSpPr>
        <p:spPr bwMode="auto">
          <a:xfrm>
            <a:off x="1295400" y="2362200"/>
            <a:ext cx="533400" cy="228600"/>
          </a:xfrm>
          <a:custGeom>
            <a:avLst/>
            <a:gdLst>
              <a:gd name="T0" fmla="*/ 2147483647 w 288"/>
              <a:gd name="T1" fmla="*/ 0 h 192"/>
              <a:gd name="T2" fmla="*/ 0 w 288"/>
              <a:gd name="T3" fmla="*/ 2147483647 h 192"/>
              <a:gd name="T4" fmla="*/ 0 60000 65536"/>
              <a:gd name="T5" fmla="*/ 0 60000 65536"/>
              <a:gd name="T6" fmla="*/ 0 w 288"/>
              <a:gd name="T7" fmla="*/ 0 h 192"/>
              <a:gd name="T8" fmla="*/ 288 w 288"/>
              <a:gd name="T9" fmla="*/ 192 h 192"/>
            </a:gdLst>
            <a:ahLst/>
            <a:cxnLst>
              <a:cxn ang="T4">
                <a:pos x="T0" y="T1"/>
              </a:cxn>
              <a:cxn ang="T5">
                <a:pos x="T2" y="T3"/>
              </a:cxn>
            </a:cxnLst>
            <a:rect l="T6" t="T7" r="T8" b="T9"/>
            <a:pathLst>
              <a:path w="288" h="192">
                <a:moveTo>
                  <a:pt x="288" y="0"/>
                </a:moveTo>
                <a:cubicBezTo>
                  <a:pt x="168" y="80"/>
                  <a:pt x="48" y="160"/>
                  <a:pt x="0" y="192"/>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69" name="Freeform 25"/>
          <p:cNvSpPr>
            <a:spLocks/>
          </p:cNvSpPr>
          <p:nvPr/>
        </p:nvSpPr>
        <p:spPr bwMode="auto">
          <a:xfrm>
            <a:off x="1295400" y="2057400"/>
            <a:ext cx="457200" cy="533400"/>
          </a:xfrm>
          <a:custGeom>
            <a:avLst/>
            <a:gdLst>
              <a:gd name="T0" fmla="*/ 2147483647 w 288"/>
              <a:gd name="T1" fmla="*/ 0 h 336"/>
              <a:gd name="T2" fmla="*/ 0 w 288"/>
              <a:gd name="T3" fmla="*/ 2147483647 h 336"/>
              <a:gd name="T4" fmla="*/ 0 60000 65536"/>
              <a:gd name="T5" fmla="*/ 0 60000 65536"/>
              <a:gd name="T6" fmla="*/ 0 w 288"/>
              <a:gd name="T7" fmla="*/ 0 h 336"/>
              <a:gd name="T8" fmla="*/ 288 w 288"/>
              <a:gd name="T9" fmla="*/ 336 h 336"/>
            </a:gdLst>
            <a:ahLst/>
            <a:cxnLst>
              <a:cxn ang="T4">
                <a:pos x="T0" y="T1"/>
              </a:cxn>
              <a:cxn ang="T5">
                <a:pos x="T2" y="T3"/>
              </a:cxn>
            </a:cxnLst>
            <a:rect l="T6" t="T7" r="T8" b="T9"/>
            <a:pathLst>
              <a:path w="288" h="336">
                <a:moveTo>
                  <a:pt x="288" y="0"/>
                </a:moveTo>
                <a:cubicBezTo>
                  <a:pt x="168" y="140"/>
                  <a:pt x="48" y="280"/>
                  <a:pt x="0" y="336"/>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2970" name="Freeform 26"/>
          <p:cNvSpPr>
            <a:spLocks/>
          </p:cNvSpPr>
          <p:nvPr/>
        </p:nvSpPr>
        <p:spPr bwMode="auto">
          <a:xfrm>
            <a:off x="533400" y="4957763"/>
            <a:ext cx="1371600" cy="228600"/>
          </a:xfrm>
          <a:custGeom>
            <a:avLst/>
            <a:gdLst>
              <a:gd name="T0" fmla="*/ 2147483647 w 864"/>
              <a:gd name="T1" fmla="*/ 0 h 144"/>
              <a:gd name="T2" fmla="*/ 2147483647 w 864"/>
              <a:gd name="T3" fmla="*/ 2147483647 h 144"/>
              <a:gd name="T4" fmla="*/ 0 w 864"/>
              <a:gd name="T5" fmla="*/ 2147483647 h 144"/>
              <a:gd name="T6" fmla="*/ 0 60000 65536"/>
              <a:gd name="T7" fmla="*/ 0 60000 65536"/>
              <a:gd name="T8" fmla="*/ 0 60000 65536"/>
              <a:gd name="T9" fmla="*/ 0 w 864"/>
              <a:gd name="T10" fmla="*/ 0 h 144"/>
              <a:gd name="T11" fmla="*/ 864 w 864"/>
              <a:gd name="T12" fmla="*/ 144 h 144"/>
            </a:gdLst>
            <a:ahLst/>
            <a:cxnLst>
              <a:cxn ang="T6">
                <a:pos x="T0" y="T1"/>
              </a:cxn>
              <a:cxn ang="T7">
                <a:pos x="T2" y="T3"/>
              </a:cxn>
              <a:cxn ang="T8">
                <a:pos x="T4" y="T5"/>
              </a:cxn>
            </a:cxnLst>
            <a:rect l="T9" t="T10" r="T11" b="T12"/>
            <a:pathLst>
              <a:path w="864" h="144">
                <a:moveTo>
                  <a:pt x="864" y="0"/>
                </a:moveTo>
                <a:cubicBezTo>
                  <a:pt x="648" y="36"/>
                  <a:pt x="432" y="72"/>
                  <a:pt x="288" y="96"/>
                </a:cubicBezTo>
                <a:cubicBezTo>
                  <a:pt x="144" y="120"/>
                  <a:pt x="72" y="132"/>
                  <a:pt x="0" y="144"/>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2971" name="Line 27"/>
          <p:cNvSpPr>
            <a:spLocks noChangeShapeType="1"/>
          </p:cNvSpPr>
          <p:nvPr/>
        </p:nvSpPr>
        <p:spPr bwMode="auto">
          <a:xfrm flipH="1">
            <a:off x="1371600" y="4805363"/>
            <a:ext cx="533400" cy="2286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82972" name="Line 28"/>
          <p:cNvSpPr>
            <a:spLocks noChangeShapeType="1"/>
          </p:cNvSpPr>
          <p:nvPr/>
        </p:nvSpPr>
        <p:spPr bwMode="auto">
          <a:xfrm flipH="1">
            <a:off x="1371600" y="4652963"/>
            <a:ext cx="457200" cy="3810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82973" name="Line 29"/>
          <p:cNvSpPr>
            <a:spLocks noChangeShapeType="1"/>
          </p:cNvSpPr>
          <p:nvPr/>
        </p:nvSpPr>
        <p:spPr bwMode="auto">
          <a:xfrm flipH="1">
            <a:off x="1371600" y="4348163"/>
            <a:ext cx="457200" cy="6858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82974" name="Line 30"/>
          <p:cNvSpPr>
            <a:spLocks noChangeShapeType="1"/>
          </p:cNvSpPr>
          <p:nvPr/>
        </p:nvSpPr>
        <p:spPr bwMode="auto">
          <a:xfrm flipH="1" flipV="1">
            <a:off x="1371600" y="5033963"/>
            <a:ext cx="533400" cy="762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82975" name="Line 31"/>
          <p:cNvSpPr>
            <a:spLocks noChangeShapeType="1"/>
          </p:cNvSpPr>
          <p:nvPr/>
        </p:nvSpPr>
        <p:spPr bwMode="auto">
          <a:xfrm flipH="1" flipV="1">
            <a:off x="1371600" y="5033963"/>
            <a:ext cx="533400" cy="3048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82976" name="Line 32"/>
          <p:cNvSpPr>
            <a:spLocks noChangeShapeType="1"/>
          </p:cNvSpPr>
          <p:nvPr/>
        </p:nvSpPr>
        <p:spPr bwMode="auto">
          <a:xfrm flipH="1" flipV="1">
            <a:off x="1371600" y="5033963"/>
            <a:ext cx="533400" cy="4572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82977" name="Text Box 33"/>
          <p:cNvSpPr txBox="1">
            <a:spLocks noChangeArrowheads="1"/>
          </p:cNvSpPr>
          <p:nvPr/>
        </p:nvSpPr>
        <p:spPr bwMode="auto">
          <a:xfrm>
            <a:off x="990600" y="5634038"/>
            <a:ext cx="7616825" cy="339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PE Router is carrying all the EIGRP attributes in the learned via MP-BGP </a:t>
            </a:r>
          </a:p>
        </p:txBody>
      </p:sp>
      <p:sp>
        <p:nvSpPr>
          <p:cNvPr id="82978" name="Oval 34"/>
          <p:cNvSpPr>
            <a:spLocks noChangeArrowheads="1"/>
          </p:cNvSpPr>
          <p:nvPr/>
        </p:nvSpPr>
        <p:spPr bwMode="auto">
          <a:xfrm>
            <a:off x="6400800" y="4167188"/>
            <a:ext cx="15240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79" name="Oval 35"/>
          <p:cNvSpPr>
            <a:spLocks noChangeArrowheads="1"/>
          </p:cNvSpPr>
          <p:nvPr/>
        </p:nvSpPr>
        <p:spPr bwMode="auto">
          <a:xfrm>
            <a:off x="6019800" y="1905000"/>
            <a:ext cx="9144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80" name="Text Box 36"/>
          <p:cNvSpPr txBox="1">
            <a:spLocks noChangeArrowheads="1"/>
          </p:cNvSpPr>
          <p:nvPr/>
        </p:nvSpPr>
        <p:spPr bwMode="auto">
          <a:xfrm>
            <a:off x="1981200" y="6005513"/>
            <a:ext cx="5638800" cy="7540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r>
              <a:rPr lang="en-US" sz="1600" b="1" u="sng" baseline="0"/>
              <a:t>1.1.1.1/32</a:t>
            </a:r>
            <a:r>
              <a:rPr lang="en-US" sz="1600" baseline="0"/>
              <a:t> is locally learned via EIGRP from CE1 </a:t>
            </a:r>
          </a:p>
          <a:p>
            <a:pPr algn="l"/>
            <a:r>
              <a:rPr lang="en-US" sz="1600" b="1" u="sng" baseline="0"/>
              <a:t>2.2.2.2/32</a:t>
            </a:r>
            <a:r>
              <a:rPr lang="en-US" sz="1600" baseline="0"/>
              <a:t> is learned via MP-BGP from remote-PE and </a:t>
            </a:r>
          </a:p>
          <a:p>
            <a:pPr algn="l"/>
            <a:r>
              <a:rPr lang="en-US" sz="1600" baseline="0"/>
              <a:t>                 redistributed into the EIGRP-VRF on local Router</a:t>
            </a:r>
          </a:p>
        </p:txBody>
      </p:sp>
      <p:sp>
        <p:nvSpPr>
          <p:cNvPr id="82981" name="Freeform 37"/>
          <p:cNvSpPr>
            <a:spLocks/>
          </p:cNvSpPr>
          <p:nvPr/>
        </p:nvSpPr>
        <p:spPr bwMode="auto">
          <a:xfrm>
            <a:off x="6629400" y="2057400"/>
            <a:ext cx="2349500" cy="4202113"/>
          </a:xfrm>
          <a:custGeom>
            <a:avLst/>
            <a:gdLst>
              <a:gd name="T0" fmla="*/ 2147483647 w 1480"/>
              <a:gd name="T1" fmla="*/ 0 h 2800"/>
              <a:gd name="T2" fmla="*/ 2147483647 w 1480"/>
              <a:gd name="T3" fmla="*/ 2147483647 h 2800"/>
              <a:gd name="T4" fmla="*/ 2147483647 w 1480"/>
              <a:gd name="T5" fmla="*/ 2147483647 h 2800"/>
              <a:gd name="T6" fmla="*/ 0 w 1480"/>
              <a:gd name="T7" fmla="*/ 2147483647 h 2800"/>
              <a:gd name="T8" fmla="*/ 0 60000 65536"/>
              <a:gd name="T9" fmla="*/ 0 60000 65536"/>
              <a:gd name="T10" fmla="*/ 0 60000 65536"/>
              <a:gd name="T11" fmla="*/ 0 60000 65536"/>
              <a:gd name="T12" fmla="*/ 0 w 1480"/>
              <a:gd name="T13" fmla="*/ 0 h 2800"/>
              <a:gd name="T14" fmla="*/ 1480 w 1480"/>
              <a:gd name="T15" fmla="*/ 2800 h 2800"/>
            </a:gdLst>
            <a:ahLst/>
            <a:cxnLst>
              <a:cxn ang="T8">
                <a:pos x="T0" y="T1"/>
              </a:cxn>
              <a:cxn ang="T9">
                <a:pos x="T2" y="T3"/>
              </a:cxn>
              <a:cxn ang="T10">
                <a:pos x="T4" y="T5"/>
              </a:cxn>
              <a:cxn ang="T11">
                <a:pos x="T6" y="T7"/>
              </a:cxn>
            </a:cxnLst>
            <a:rect l="T12" t="T13" r="T14" b="T15"/>
            <a:pathLst>
              <a:path w="1480" h="2800">
                <a:moveTo>
                  <a:pt x="192" y="0"/>
                </a:moveTo>
                <a:cubicBezTo>
                  <a:pt x="556" y="248"/>
                  <a:pt x="920" y="496"/>
                  <a:pt x="1104" y="912"/>
                </a:cubicBezTo>
                <a:cubicBezTo>
                  <a:pt x="1288" y="1328"/>
                  <a:pt x="1480" y="2192"/>
                  <a:pt x="1296" y="2496"/>
                </a:cubicBezTo>
                <a:cubicBezTo>
                  <a:pt x="1112" y="2800"/>
                  <a:pt x="556" y="2768"/>
                  <a:pt x="0" y="273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2982" name="Freeform 38"/>
          <p:cNvSpPr>
            <a:spLocks/>
          </p:cNvSpPr>
          <p:nvPr/>
        </p:nvSpPr>
        <p:spPr bwMode="auto">
          <a:xfrm>
            <a:off x="7377113" y="4348163"/>
            <a:ext cx="1574800" cy="1997075"/>
          </a:xfrm>
          <a:custGeom>
            <a:avLst/>
            <a:gdLst>
              <a:gd name="T0" fmla="*/ 2147483647 w 992"/>
              <a:gd name="T1" fmla="*/ 0 h 1440"/>
              <a:gd name="T2" fmla="*/ 2147483647 w 992"/>
              <a:gd name="T3" fmla="*/ 2147483647 h 1440"/>
              <a:gd name="T4" fmla="*/ 2147483647 w 992"/>
              <a:gd name="T5" fmla="*/ 2147483647 h 1440"/>
              <a:gd name="T6" fmla="*/ 0 w 992"/>
              <a:gd name="T7" fmla="*/ 2147483647 h 1440"/>
              <a:gd name="T8" fmla="*/ 0 60000 65536"/>
              <a:gd name="T9" fmla="*/ 0 60000 65536"/>
              <a:gd name="T10" fmla="*/ 0 60000 65536"/>
              <a:gd name="T11" fmla="*/ 0 60000 65536"/>
              <a:gd name="T12" fmla="*/ 0 w 992"/>
              <a:gd name="T13" fmla="*/ 0 h 1440"/>
              <a:gd name="T14" fmla="*/ 992 w 992"/>
              <a:gd name="T15" fmla="*/ 1440 h 1440"/>
            </a:gdLst>
            <a:ahLst/>
            <a:cxnLst>
              <a:cxn ang="T8">
                <a:pos x="T0" y="T1"/>
              </a:cxn>
              <a:cxn ang="T9">
                <a:pos x="T2" y="T3"/>
              </a:cxn>
              <a:cxn ang="T10">
                <a:pos x="T4" y="T5"/>
              </a:cxn>
              <a:cxn ang="T11">
                <a:pos x="T6" y="T7"/>
              </a:cxn>
            </a:cxnLst>
            <a:rect l="T12" t="T13" r="T14" b="T15"/>
            <a:pathLst>
              <a:path w="992" h="1440">
                <a:moveTo>
                  <a:pt x="336" y="0"/>
                </a:moveTo>
                <a:cubicBezTo>
                  <a:pt x="508" y="160"/>
                  <a:pt x="680" y="320"/>
                  <a:pt x="768" y="528"/>
                </a:cubicBezTo>
                <a:cubicBezTo>
                  <a:pt x="856" y="736"/>
                  <a:pt x="992" y="1096"/>
                  <a:pt x="864" y="1248"/>
                </a:cubicBezTo>
                <a:cubicBezTo>
                  <a:pt x="736" y="1400"/>
                  <a:pt x="368" y="1420"/>
                  <a:pt x="0" y="144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Tree>
    <p:extLst>
      <p:ext uri="{BB962C8B-B14F-4D97-AF65-F5344CB8AC3E}">
        <p14:creationId xmlns:p14="http://schemas.microsoft.com/office/powerpoint/2010/main" val="40410480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Grp="1" noChangeArrowheads="1"/>
          </p:cNvSpPr>
          <p:nvPr>
            <p:ph type="title"/>
          </p:nvPr>
        </p:nvSpPr>
        <p:spPr>
          <a:xfrm>
            <a:off x="793750" y="381000"/>
            <a:ext cx="7435850" cy="838200"/>
          </a:xfrm>
        </p:spPr>
        <p:txBody>
          <a:bodyPr>
            <a:normAutofit fontScale="90000"/>
          </a:bodyPr>
          <a:lstStyle/>
          <a:p>
            <a:r>
              <a:rPr lang="en-US" dirty="0">
                <a:solidFill>
                  <a:srgbClr val="0070C0"/>
                </a:solidFill>
                <a:ea typeface="ＭＳ Ｐゴシック" pitchFamily="34" charset="-128"/>
              </a:rPr>
              <a:t>Customer Sites in the Same </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AS</a:t>
            </a:r>
          </a:p>
        </p:txBody>
      </p:sp>
      <p:sp>
        <p:nvSpPr>
          <p:cNvPr id="83971" name="Text Placeholder 8"/>
          <p:cNvSpPr>
            <a:spLocks noGrp="1"/>
          </p:cNvSpPr>
          <p:nvPr>
            <p:ph type="body" sz="quarter" idx="10"/>
          </p:nvPr>
        </p:nvSpPr>
        <p:spPr>
          <a:xfrm>
            <a:off x="793750" y="1185863"/>
            <a:ext cx="7435850" cy="381000"/>
          </a:xfrm>
        </p:spPr>
        <p:txBody>
          <a:bodyPr/>
          <a:lstStyle/>
          <a:p>
            <a:r>
              <a:rPr lang="en-US" dirty="0">
                <a:ea typeface="ＭＳ Ｐゴシック" pitchFamily="34" charset="-128"/>
              </a:rPr>
              <a:t>Configuration Example</a:t>
            </a:r>
          </a:p>
        </p:txBody>
      </p:sp>
      <p:sp>
        <p:nvSpPr>
          <p:cNvPr id="83972" name="Rectangle 4"/>
          <p:cNvSpPr>
            <a:spLocks noChangeArrowheads="1"/>
          </p:cNvSpPr>
          <p:nvPr/>
        </p:nvSpPr>
        <p:spPr bwMode="auto">
          <a:xfrm>
            <a:off x="757238" y="2038350"/>
            <a:ext cx="3743325" cy="4853461"/>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000" b="1" dirty="0" err="1">
                <a:solidFill>
                  <a:schemeClr val="tx2"/>
                </a:solidFill>
                <a:latin typeface="Courier New" pitchFamily="49" charset="0"/>
              </a:rPr>
              <a:t>ip</a:t>
            </a:r>
            <a:r>
              <a:rPr lang="en-US" sz="1000" b="1" dirty="0">
                <a:solidFill>
                  <a:schemeClr val="tx2"/>
                </a:solidFill>
                <a:latin typeface="Courier New" pitchFamily="49" charset="0"/>
              </a:rPr>
              <a:t> </a:t>
            </a:r>
            <a:r>
              <a:rPr lang="en-US" sz="1000" b="1" dirty="0" err="1">
                <a:solidFill>
                  <a:schemeClr val="tx2"/>
                </a:solidFill>
                <a:latin typeface="Courier New" pitchFamily="49" charset="0"/>
              </a:rPr>
              <a:t>vrf</a:t>
            </a:r>
            <a:r>
              <a:rPr lang="en-US" sz="1000" b="1" dirty="0">
                <a:solidFill>
                  <a:schemeClr val="tx2"/>
                </a:solidFill>
                <a:latin typeface="Courier New" pitchFamily="49" charset="0"/>
              </a:rPr>
              <a:t> </a:t>
            </a:r>
            <a:r>
              <a:rPr lang="en-US" sz="1000" b="1" dirty="0" err="1">
                <a:solidFill>
                  <a:schemeClr val="tx2"/>
                </a:solidFill>
                <a:latin typeface="Courier New" pitchFamily="49" charset="0"/>
              </a:rPr>
              <a:t>EIGRP</a:t>
            </a:r>
            <a:r>
              <a:rPr lang="en-US" sz="1000" b="1" dirty="0">
                <a:solidFill>
                  <a:schemeClr val="tx2"/>
                </a:solidFill>
                <a:latin typeface="Courier New" pitchFamily="49" charset="0"/>
              </a:rPr>
              <a:t>-Same-AS</a:t>
            </a:r>
          </a:p>
          <a:p>
            <a:pPr algn="l" defTabSz="814388"/>
            <a:r>
              <a:rPr lang="en-US" sz="1000" b="1" dirty="0">
                <a:solidFill>
                  <a:schemeClr val="tx2"/>
                </a:solidFill>
                <a:latin typeface="Courier New" pitchFamily="49" charset="0"/>
              </a:rPr>
              <a:t> </a:t>
            </a:r>
            <a:r>
              <a:rPr lang="en-US" sz="1000" b="1" dirty="0" err="1">
                <a:solidFill>
                  <a:schemeClr val="tx2"/>
                </a:solidFill>
                <a:latin typeface="Courier New" pitchFamily="49" charset="0"/>
              </a:rPr>
              <a:t>rd</a:t>
            </a:r>
            <a:r>
              <a:rPr lang="en-US" sz="1000" b="1" dirty="0">
                <a:solidFill>
                  <a:schemeClr val="tx2"/>
                </a:solidFill>
                <a:latin typeface="Courier New" pitchFamily="49" charset="0"/>
              </a:rPr>
              <a:t> 11:1</a:t>
            </a:r>
          </a:p>
          <a:p>
            <a:pPr algn="l" defTabSz="814388"/>
            <a:r>
              <a:rPr lang="en-US" sz="1000" b="1" dirty="0">
                <a:solidFill>
                  <a:schemeClr val="tx2"/>
                </a:solidFill>
                <a:latin typeface="Courier New" pitchFamily="49" charset="0"/>
              </a:rPr>
              <a:t> route-target export 1:1</a:t>
            </a:r>
          </a:p>
          <a:p>
            <a:pPr algn="l" defTabSz="814388"/>
            <a:r>
              <a:rPr lang="en-US" sz="1000" b="1" dirty="0">
                <a:solidFill>
                  <a:schemeClr val="tx2"/>
                </a:solidFill>
                <a:latin typeface="Courier New" pitchFamily="49" charset="0"/>
              </a:rPr>
              <a:t> route-target import 1:1</a:t>
            </a:r>
          </a:p>
          <a:p>
            <a:pPr algn="l" defTabSz="814388"/>
            <a:r>
              <a:rPr lang="en-US" sz="1000" b="1" dirty="0">
                <a:solidFill>
                  <a:schemeClr val="tx2"/>
                </a:solidFill>
                <a:latin typeface="Courier New" pitchFamily="49" charset="0"/>
              </a:rPr>
              <a:t>!</a:t>
            </a:r>
          </a:p>
          <a:p>
            <a:pPr algn="l" defTabSz="814388"/>
            <a:r>
              <a:rPr lang="en-US" sz="1000" b="1" dirty="0">
                <a:solidFill>
                  <a:srgbClr val="B21A1A"/>
                </a:solidFill>
                <a:latin typeface="Courier New" pitchFamily="49" charset="0"/>
              </a:rPr>
              <a:t>router </a:t>
            </a:r>
            <a:r>
              <a:rPr lang="en-US" sz="1000" b="1" dirty="0" err="1">
                <a:solidFill>
                  <a:srgbClr val="B21A1A"/>
                </a:solidFill>
                <a:latin typeface="Courier New" pitchFamily="49" charset="0"/>
              </a:rPr>
              <a:t>eigrp</a:t>
            </a:r>
            <a:r>
              <a:rPr lang="en-US" sz="1000" b="1" dirty="0">
                <a:solidFill>
                  <a:srgbClr val="B21A1A"/>
                </a:solidFill>
                <a:latin typeface="Courier New" pitchFamily="49" charset="0"/>
              </a:rPr>
              <a:t> 100</a:t>
            </a:r>
          </a:p>
          <a:p>
            <a:pPr algn="l" defTabSz="814388"/>
            <a:r>
              <a:rPr lang="en-US" sz="1000" b="1" dirty="0">
                <a:solidFill>
                  <a:schemeClr val="tx2"/>
                </a:solidFill>
                <a:latin typeface="Courier New" pitchFamily="49" charset="0"/>
              </a:rPr>
              <a:t> !</a:t>
            </a:r>
          </a:p>
          <a:p>
            <a:pPr algn="l" defTabSz="814388"/>
            <a:r>
              <a:rPr lang="en-US" sz="1000" b="1" dirty="0">
                <a:solidFill>
                  <a:srgbClr val="B21A1A"/>
                </a:solidFill>
                <a:latin typeface="Courier New" pitchFamily="49" charset="0"/>
              </a:rPr>
              <a:t> address-family </a:t>
            </a:r>
            <a:r>
              <a:rPr lang="en-US" sz="1000" b="1" dirty="0" err="1">
                <a:solidFill>
                  <a:srgbClr val="B21A1A"/>
                </a:solidFill>
                <a:latin typeface="Courier New" pitchFamily="49" charset="0"/>
              </a:rPr>
              <a:t>ipv4</a:t>
            </a:r>
            <a:r>
              <a:rPr lang="en-US" sz="1000" b="1" dirty="0">
                <a:solidFill>
                  <a:srgbClr val="B21A1A"/>
                </a:solidFill>
                <a:latin typeface="Courier New" pitchFamily="49" charset="0"/>
              </a:rPr>
              <a:t> </a:t>
            </a:r>
            <a:r>
              <a:rPr lang="en-US" sz="1000" b="1" dirty="0" err="1">
                <a:solidFill>
                  <a:srgbClr val="B21A1A"/>
                </a:solidFill>
                <a:latin typeface="Courier New" pitchFamily="49" charset="0"/>
              </a:rPr>
              <a:t>vrf</a:t>
            </a:r>
            <a:r>
              <a:rPr lang="en-US" sz="1000" b="1" dirty="0">
                <a:solidFill>
                  <a:srgbClr val="B21A1A"/>
                </a:solidFill>
                <a:latin typeface="Courier New" pitchFamily="49" charset="0"/>
              </a:rPr>
              <a:t> </a:t>
            </a:r>
            <a:r>
              <a:rPr lang="en-US" sz="1000" b="1" dirty="0" err="1">
                <a:solidFill>
                  <a:srgbClr val="B21A1A"/>
                </a:solidFill>
                <a:latin typeface="Courier New" pitchFamily="49" charset="0"/>
              </a:rPr>
              <a:t>EIGRP</a:t>
            </a:r>
            <a:r>
              <a:rPr lang="en-US" sz="1000" b="1" dirty="0">
                <a:solidFill>
                  <a:srgbClr val="B21A1A"/>
                </a:solidFill>
                <a:latin typeface="Courier New" pitchFamily="49" charset="0"/>
              </a:rPr>
              <a:t>-Same-AS</a:t>
            </a:r>
          </a:p>
          <a:p>
            <a:pPr algn="l" defTabSz="814388"/>
            <a:r>
              <a:rPr lang="en-US" sz="1000" b="1" dirty="0">
                <a:solidFill>
                  <a:schemeClr val="tx2"/>
                </a:solidFill>
                <a:latin typeface="Courier New" pitchFamily="49" charset="0"/>
              </a:rPr>
              <a:t> redistribute </a:t>
            </a:r>
            <a:r>
              <a:rPr lang="en-US" sz="1000" b="1" dirty="0" err="1">
                <a:solidFill>
                  <a:schemeClr val="tx2"/>
                </a:solidFill>
                <a:latin typeface="Courier New" pitchFamily="49" charset="0"/>
              </a:rPr>
              <a:t>bgp</a:t>
            </a:r>
            <a:r>
              <a:rPr lang="en-US" sz="1000" b="1" dirty="0">
                <a:solidFill>
                  <a:schemeClr val="tx2"/>
                </a:solidFill>
                <a:latin typeface="Courier New" pitchFamily="49" charset="0"/>
              </a:rPr>
              <a:t> 65000 metric 10000 1 255 1 1500</a:t>
            </a:r>
          </a:p>
          <a:p>
            <a:pPr algn="l" defTabSz="814388"/>
            <a:r>
              <a:rPr lang="en-US" sz="1000" b="1" dirty="0">
                <a:solidFill>
                  <a:schemeClr val="tx2"/>
                </a:solidFill>
                <a:latin typeface="Courier New" pitchFamily="49" charset="0"/>
              </a:rPr>
              <a:t> network 140.0.0.0</a:t>
            </a:r>
          </a:p>
          <a:p>
            <a:pPr algn="l" defTabSz="814388"/>
            <a:r>
              <a:rPr lang="en-US" sz="1000" b="1" dirty="0">
                <a:solidFill>
                  <a:schemeClr val="tx2"/>
                </a:solidFill>
                <a:latin typeface="Courier New" pitchFamily="49" charset="0"/>
              </a:rPr>
              <a:t> no auto-summary</a:t>
            </a:r>
          </a:p>
          <a:p>
            <a:pPr algn="l" defTabSz="814388"/>
            <a:r>
              <a:rPr lang="en-US" sz="1000" b="1" dirty="0">
                <a:solidFill>
                  <a:schemeClr val="tx2"/>
                </a:solidFill>
                <a:latin typeface="Courier New" pitchFamily="49" charset="0"/>
              </a:rPr>
              <a:t> autonomous-system 1</a:t>
            </a:r>
          </a:p>
          <a:p>
            <a:pPr algn="l" defTabSz="814388"/>
            <a:r>
              <a:rPr lang="en-US" sz="1000" b="1" dirty="0">
                <a:solidFill>
                  <a:schemeClr val="tx2"/>
                </a:solidFill>
                <a:latin typeface="Courier New" pitchFamily="49" charset="0"/>
              </a:rPr>
              <a:t> exit-address-family</a:t>
            </a:r>
          </a:p>
          <a:p>
            <a:pPr algn="l" defTabSz="814388"/>
            <a:r>
              <a:rPr lang="en-US" sz="1000" b="1" dirty="0">
                <a:solidFill>
                  <a:schemeClr val="tx2"/>
                </a:solidFill>
                <a:latin typeface="Courier New" pitchFamily="49" charset="0"/>
              </a:rPr>
              <a:t>!</a:t>
            </a:r>
          </a:p>
          <a:p>
            <a:pPr algn="l" defTabSz="814388"/>
            <a:r>
              <a:rPr lang="en-US" sz="1000" b="1" dirty="0">
                <a:solidFill>
                  <a:schemeClr val="tx2"/>
                </a:solidFill>
                <a:latin typeface="Courier New" pitchFamily="49" charset="0"/>
              </a:rPr>
              <a:t>router </a:t>
            </a:r>
            <a:r>
              <a:rPr lang="en-US" sz="1000" b="1" dirty="0" err="1">
                <a:solidFill>
                  <a:schemeClr val="tx2"/>
                </a:solidFill>
                <a:latin typeface="Courier New" pitchFamily="49" charset="0"/>
              </a:rPr>
              <a:t>bgp</a:t>
            </a:r>
            <a:r>
              <a:rPr lang="en-US" sz="1000" b="1" dirty="0">
                <a:solidFill>
                  <a:schemeClr val="tx2"/>
                </a:solidFill>
                <a:latin typeface="Courier New" pitchFamily="49" charset="0"/>
              </a:rPr>
              <a:t> 65000</a:t>
            </a:r>
          </a:p>
          <a:p>
            <a:pPr algn="l" defTabSz="814388"/>
            <a:r>
              <a:rPr lang="en-US" sz="1000" b="1" dirty="0">
                <a:solidFill>
                  <a:schemeClr val="tx2"/>
                </a:solidFill>
                <a:latin typeface="Courier New" pitchFamily="49" charset="0"/>
              </a:rPr>
              <a:t> no </a:t>
            </a:r>
            <a:r>
              <a:rPr lang="en-US" sz="1000" b="1" dirty="0" err="1">
                <a:solidFill>
                  <a:schemeClr val="tx2"/>
                </a:solidFill>
                <a:latin typeface="Courier New" pitchFamily="49" charset="0"/>
              </a:rPr>
              <a:t>bgp</a:t>
            </a:r>
            <a:r>
              <a:rPr lang="en-US" sz="1000" b="1" dirty="0">
                <a:solidFill>
                  <a:schemeClr val="tx2"/>
                </a:solidFill>
                <a:latin typeface="Courier New" pitchFamily="49" charset="0"/>
              </a:rPr>
              <a:t> default </a:t>
            </a:r>
            <a:r>
              <a:rPr lang="en-US" sz="1000" b="1" dirty="0" err="1">
                <a:solidFill>
                  <a:schemeClr val="tx2"/>
                </a:solidFill>
                <a:latin typeface="Courier New" pitchFamily="49" charset="0"/>
              </a:rPr>
              <a:t>ipv4</a:t>
            </a:r>
            <a:r>
              <a:rPr lang="en-US" sz="1000" b="1" dirty="0">
                <a:solidFill>
                  <a:schemeClr val="tx2"/>
                </a:solidFill>
                <a:latin typeface="Courier New" pitchFamily="49" charset="0"/>
              </a:rPr>
              <a:t>-unicast</a:t>
            </a:r>
          </a:p>
          <a:p>
            <a:pPr algn="l" defTabSz="814388"/>
            <a:r>
              <a:rPr lang="en-US" sz="1000" b="1" dirty="0">
                <a:solidFill>
                  <a:schemeClr val="tx2"/>
                </a:solidFill>
                <a:latin typeface="Courier New" pitchFamily="49" charset="0"/>
              </a:rPr>
              <a:t> </a:t>
            </a:r>
            <a:r>
              <a:rPr lang="en-US" sz="1000" b="1" dirty="0" err="1">
                <a:solidFill>
                  <a:schemeClr val="tx2"/>
                </a:solidFill>
                <a:latin typeface="Courier New" pitchFamily="49" charset="0"/>
              </a:rPr>
              <a:t>bgp</a:t>
            </a:r>
            <a:r>
              <a:rPr lang="en-US" sz="1000" b="1" dirty="0">
                <a:solidFill>
                  <a:schemeClr val="tx2"/>
                </a:solidFill>
                <a:latin typeface="Courier New" pitchFamily="49" charset="0"/>
              </a:rPr>
              <a:t> log-neighbor-changes</a:t>
            </a:r>
          </a:p>
          <a:p>
            <a:pPr algn="l" defTabSz="814388"/>
            <a:r>
              <a:rPr lang="en-US" sz="1000" b="1" dirty="0">
                <a:solidFill>
                  <a:schemeClr val="tx2"/>
                </a:solidFill>
                <a:latin typeface="Courier New" pitchFamily="49" charset="0"/>
              </a:rPr>
              <a:t> neighbor 12.12.12.12 remote-as 65000</a:t>
            </a:r>
          </a:p>
          <a:p>
            <a:pPr algn="l" defTabSz="814388"/>
            <a:r>
              <a:rPr lang="en-US" sz="1000" b="1" dirty="0">
                <a:solidFill>
                  <a:schemeClr val="tx2"/>
                </a:solidFill>
                <a:latin typeface="Courier New" pitchFamily="49" charset="0"/>
              </a:rPr>
              <a:t> neighbor 12.12.12.12 update-source </a:t>
            </a:r>
            <a:r>
              <a:rPr lang="en-US" sz="1000" b="1" dirty="0" err="1">
                <a:solidFill>
                  <a:schemeClr val="tx2"/>
                </a:solidFill>
                <a:latin typeface="Courier New" pitchFamily="49" charset="0"/>
              </a:rPr>
              <a:t>Loopback0</a:t>
            </a:r>
            <a:endParaRPr lang="en-US" sz="1000" b="1" dirty="0">
              <a:solidFill>
                <a:schemeClr val="tx2"/>
              </a:solidFill>
              <a:latin typeface="Courier New" pitchFamily="49" charset="0"/>
            </a:endParaRPr>
          </a:p>
          <a:p>
            <a:pPr algn="l" defTabSz="814388"/>
            <a:r>
              <a:rPr lang="en-US" sz="1000" b="1" dirty="0">
                <a:solidFill>
                  <a:schemeClr val="tx2"/>
                </a:solidFill>
                <a:latin typeface="Courier New" pitchFamily="49" charset="0"/>
              </a:rPr>
              <a:t> !</a:t>
            </a:r>
          </a:p>
          <a:p>
            <a:pPr algn="l" defTabSz="814388"/>
            <a:r>
              <a:rPr lang="en-US" sz="1000" b="1" dirty="0">
                <a:solidFill>
                  <a:schemeClr val="tx2"/>
                </a:solidFill>
                <a:latin typeface="Courier New" pitchFamily="49" charset="0"/>
              </a:rPr>
              <a:t> address-family </a:t>
            </a:r>
            <a:r>
              <a:rPr lang="en-US" sz="1000" b="1" dirty="0" err="1">
                <a:solidFill>
                  <a:schemeClr val="tx2"/>
                </a:solidFill>
                <a:latin typeface="Courier New" pitchFamily="49" charset="0"/>
              </a:rPr>
              <a:t>vpnv4</a:t>
            </a:r>
            <a:endParaRPr lang="en-US" sz="1000" b="1" dirty="0">
              <a:solidFill>
                <a:schemeClr val="tx2"/>
              </a:solidFill>
              <a:latin typeface="Courier New" pitchFamily="49" charset="0"/>
            </a:endParaRPr>
          </a:p>
          <a:p>
            <a:pPr algn="l" defTabSz="814388"/>
            <a:r>
              <a:rPr lang="en-US" sz="1000" b="1" dirty="0">
                <a:solidFill>
                  <a:schemeClr val="tx2"/>
                </a:solidFill>
                <a:latin typeface="Courier New" pitchFamily="49" charset="0"/>
              </a:rPr>
              <a:t> neighbor 12.12.12.12 activate</a:t>
            </a:r>
          </a:p>
          <a:p>
            <a:pPr algn="l" defTabSz="814388"/>
            <a:r>
              <a:rPr lang="en-US" sz="1000" b="1" dirty="0">
                <a:solidFill>
                  <a:schemeClr val="tx2"/>
                </a:solidFill>
                <a:latin typeface="Courier New" pitchFamily="49" charset="0"/>
              </a:rPr>
              <a:t> neighbor 12.12.12.12 send-community extended</a:t>
            </a:r>
          </a:p>
          <a:p>
            <a:pPr algn="l" defTabSz="814388"/>
            <a:r>
              <a:rPr lang="en-US" sz="1000" b="1" dirty="0">
                <a:solidFill>
                  <a:schemeClr val="tx2"/>
                </a:solidFill>
                <a:latin typeface="Courier New" pitchFamily="49" charset="0"/>
              </a:rPr>
              <a:t> exit-address-family</a:t>
            </a:r>
          </a:p>
          <a:p>
            <a:pPr algn="l" defTabSz="814388"/>
            <a:r>
              <a:rPr lang="en-US" sz="1000" b="1" dirty="0">
                <a:solidFill>
                  <a:schemeClr val="tx2"/>
                </a:solidFill>
                <a:latin typeface="Courier New" pitchFamily="49" charset="0"/>
              </a:rPr>
              <a:t> !</a:t>
            </a:r>
          </a:p>
          <a:p>
            <a:pPr algn="l" defTabSz="814388"/>
            <a:r>
              <a:rPr lang="en-US" sz="1000" b="1" dirty="0">
                <a:solidFill>
                  <a:srgbClr val="B21A1A"/>
                </a:solidFill>
                <a:latin typeface="Courier New" pitchFamily="49" charset="0"/>
              </a:rPr>
              <a:t> address-family </a:t>
            </a:r>
            <a:r>
              <a:rPr lang="en-US" sz="1000" b="1" dirty="0" err="1">
                <a:solidFill>
                  <a:srgbClr val="B21A1A"/>
                </a:solidFill>
                <a:latin typeface="Courier New" pitchFamily="49" charset="0"/>
              </a:rPr>
              <a:t>ipv4</a:t>
            </a:r>
            <a:r>
              <a:rPr lang="en-US" sz="1000" b="1" dirty="0">
                <a:solidFill>
                  <a:srgbClr val="B21A1A"/>
                </a:solidFill>
                <a:latin typeface="Courier New" pitchFamily="49" charset="0"/>
              </a:rPr>
              <a:t> </a:t>
            </a:r>
            <a:r>
              <a:rPr lang="en-US" sz="1000" b="1" dirty="0" err="1">
                <a:solidFill>
                  <a:srgbClr val="B21A1A"/>
                </a:solidFill>
                <a:latin typeface="Courier New" pitchFamily="49" charset="0"/>
              </a:rPr>
              <a:t>vrf</a:t>
            </a:r>
            <a:r>
              <a:rPr lang="en-US" sz="1000" b="1" dirty="0">
                <a:solidFill>
                  <a:srgbClr val="B21A1A"/>
                </a:solidFill>
                <a:latin typeface="Courier New" pitchFamily="49" charset="0"/>
              </a:rPr>
              <a:t> </a:t>
            </a:r>
            <a:r>
              <a:rPr lang="en-US" sz="1000" b="1" dirty="0" err="1">
                <a:solidFill>
                  <a:srgbClr val="B21A1A"/>
                </a:solidFill>
                <a:latin typeface="Courier New" pitchFamily="49" charset="0"/>
              </a:rPr>
              <a:t>EIGRP</a:t>
            </a:r>
            <a:r>
              <a:rPr lang="en-US" sz="1000" b="1" dirty="0">
                <a:solidFill>
                  <a:srgbClr val="B21A1A"/>
                </a:solidFill>
                <a:latin typeface="Courier New" pitchFamily="49" charset="0"/>
              </a:rPr>
              <a:t>-Same-AS</a:t>
            </a:r>
          </a:p>
          <a:p>
            <a:pPr algn="l" defTabSz="814388"/>
            <a:r>
              <a:rPr lang="en-US" sz="1000" b="1" dirty="0">
                <a:solidFill>
                  <a:schemeClr val="tx2"/>
                </a:solidFill>
                <a:latin typeface="Courier New" pitchFamily="49" charset="0"/>
              </a:rPr>
              <a:t> redistribute </a:t>
            </a:r>
            <a:r>
              <a:rPr lang="en-US" sz="1000" b="1" dirty="0" err="1">
                <a:solidFill>
                  <a:schemeClr val="tx2"/>
                </a:solidFill>
                <a:latin typeface="Courier New" pitchFamily="49" charset="0"/>
              </a:rPr>
              <a:t>eigrp</a:t>
            </a:r>
            <a:r>
              <a:rPr lang="en-US" sz="1000" b="1" dirty="0">
                <a:solidFill>
                  <a:schemeClr val="tx2"/>
                </a:solidFill>
                <a:latin typeface="Courier New" pitchFamily="49" charset="0"/>
              </a:rPr>
              <a:t> 1</a:t>
            </a:r>
          </a:p>
          <a:p>
            <a:pPr algn="l" defTabSz="814388"/>
            <a:r>
              <a:rPr lang="en-US" sz="1000" b="1" dirty="0">
                <a:solidFill>
                  <a:schemeClr val="tx2"/>
                </a:solidFill>
                <a:latin typeface="Courier New" pitchFamily="49" charset="0"/>
              </a:rPr>
              <a:t> no synchronization</a:t>
            </a:r>
          </a:p>
          <a:p>
            <a:pPr algn="l" defTabSz="814388"/>
            <a:r>
              <a:rPr lang="en-US" sz="1000" b="1" dirty="0">
                <a:solidFill>
                  <a:schemeClr val="tx2"/>
                </a:solidFill>
                <a:latin typeface="Courier New" pitchFamily="49" charset="0"/>
              </a:rPr>
              <a:t> exit-address-family</a:t>
            </a:r>
          </a:p>
          <a:p>
            <a:pPr algn="l" defTabSz="814388"/>
            <a:r>
              <a:rPr lang="en-US" sz="1000" b="1" dirty="0">
                <a:solidFill>
                  <a:schemeClr val="tx2"/>
                </a:solidFill>
                <a:latin typeface="Courier New" pitchFamily="49" charset="0"/>
              </a:rPr>
              <a:t>!</a:t>
            </a:r>
          </a:p>
        </p:txBody>
      </p:sp>
      <p:sp>
        <p:nvSpPr>
          <p:cNvPr id="83973" name="Text Box 5"/>
          <p:cNvSpPr txBox="1">
            <a:spLocks noChangeArrowheads="1"/>
          </p:cNvSpPr>
          <p:nvPr/>
        </p:nvSpPr>
        <p:spPr bwMode="auto">
          <a:xfrm>
            <a:off x="671513" y="1638300"/>
            <a:ext cx="7159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2000" b="1" baseline="0"/>
              <a:t>PE 1</a:t>
            </a:r>
          </a:p>
        </p:txBody>
      </p:sp>
      <p:sp>
        <p:nvSpPr>
          <p:cNvPr id="83974" name="Rectangle 6"/>
          <p:cNvSpPr>
            <a:spLocks noChangeArrowheads="1"/>
          </p:cNvSpPr>
          <p:nvPr/>
        </p:nvSpPr>
        <p:spPr bwMode="auto">
          <a:xfrm>
            <a:off x="4852988" y="2038350"/>
            <a:ext cx="3733800" cy="4853461"/>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000" b="1" dirty="0" err="1">
                <a:latin typeface="Courier New" pitchFamily="49" charset="0"/>
              </a:rPr>
              <a:t>ip</a:t>
            </a:r>
            <a:r>
              <a:rPr lang="en-US" sz="1000" b="1" dirty="0">
                <a:latin typeface="Courier New" pitchFamily="49" charset="0"/>
              </a:rPr>
              <a:t> </a:t>
            </a:r>
            <a:r>
              <a:rPr lang="en-US" sz="1000" b="1" dirty="0" err="1">
                <a:latin typeface="Courier New" pitchFamily="49" charset="0"/>
              </a:rPr>
              <a:t>vrf</a:t>
            </a:r>
            <a:r>
              <a:rPr lang="en-US" sz="1000" b="1" dirty="0">
                <a:latin typeface="Courier New" pitchFamily="49" charset="0"/>
              </a:rPr>
              <a:t> </a:t>
            </a:r>
            <a:r>
              <a:rPr lang="en-US" sz="1000" b="1" dirty="0" err="1">
                <a:latin typeface="Courier New" pitchFamily="49" charset="0"/>
              </a:rPr>
              <a:t>EIGRP</a:t>
            </a:r>
            <a:r>
              <a:rPr lang="en-US" sz="1000" b="1" dirty="0">
                <a:latin typeface="Courier New" pitchFamily="49" charset="0"/>
              </a:rPr>
              <a:t>-Same-AS</a:t>
            </a:r>
          </a:p>
          <a:p>
            <a:pPr algn="l" defTabSz="814388"/>
            <a:r>
              <a:rPr lang="en-US" sz="1000" b="1" dirty="0">
                <a:latin typeface="Courier New" pitchFamily="49" charset="0"/>
              </a:rPr>
              <a:t> </a:t>
            </a:r>
            <a:r>
              <a:rPr lang="en-US" sz="1000" b="1" dirty="0" err="1">
                <a:latin typeface="Courier New" pitchFamily="49" charset="0"/>
              </a:rPr>
              <a:t>rd</a:t>
            </a:r>
            <a:r>
              <a:rPr lang="en-US" sz="1000" b="1" dirty="0">
                <a:latin typeface="Courier New" pitchFamily="49" charset="0"/>
              </a:rPr>
              <a:t> 12:1</a:t>
            </a:r>
          </a:p>
          <a:p>
            <a:pPr algn="l" defTabSz="814388"/>
            <a:r>
              <a:rPr lang="en-US" sz="1000" b="1" dirty="0">
                <a:latin typeface="Courier New" pitchFamily="49" charset="0"/>
              </a:rPr>
              <a:t> route-target export 1:1</a:t>
            </a:r>
          </a:p>
          <a:p>
            <a:pPr algn="l" defTabSz="814388"/>
            <a:r>
              <a:rPr lang="en-US" sz="1000" b="1" dirty="0">
                <a:latin typeface="Courier New" pitchFamily="49" charset="0"/>
              </a:rPr>
              <a:t> route-target import 1:1</a:t>
            </a:r>
          </a:p>
          <a:p>
            <a:pPr algn="l" defTabSz="814388"/>
            <a:r>
              <a:rPr lang="en-US" sz="1000" b="1" dirty="0">
                <a:latin typeface="Courier New" pitchFamily="49" charset="0"/>
              </a:rPr>
              <a:t>!</a:t>
            </a:r>
          </a:p>
          <a:p>
            <a:pPr algn="l" defTabSz="814388"/>
            <a:r>
              <a:rPr lang="en-US" sz="1000" b="1" dirty="0">
                <a:solidFill>
                  <a:srgbClr val="B21A1A"/>
                </a:solidFill>
                <a:latin typeface="Courier New" pitchFamily="49" charset="0"/>
              </a:rPr>
              <a:t>router </a:t>
            </a:r>
            <a:r>
              <a:rPr lang="en-US" sz="1000" b="1" dirty="0" err="1">
                <a:solidFill>
                  <a:srgbClr val="B21A1A"/>
                </a:solidFill>
                <a:latin typeface="Courier New" pitchFamily="49" charset="0"/>
              </a:rPr>
              <a:t>eigrp</a:t>
            </a:r>
            <a:r>
              <a:rPr lang="en-US" sz="1000" b="1" dirty="0">
                <a:solidFill>
                  <a:srgbClr val="B21A1A"/>
                </a:solidFill>
                <a:latin typeface="Courier New" pitchFamily="49" charset="0"/>
              </a:rPr>
              <a:t> 100</a:t>
            </a:r>
          </a:p>
          <a:p>
            <a:pPr algn="l" defTabSz="814388"/>
            <a:r>
              <a:rPr lang="en-US" sz="1000" b="1" dirty="0">
                <a:latin typeface="Courier New" pitchFamily="49" charset="0"/>
              </a:rPr>
              <a:t> !</a:t>
            </a:r>
          </a:p>
          <a:p>
            <a:pPr algn="l" defTabSz="814388"/>
            <a:r>
              <a:rPr lang="en-US" sz="1000" b="1" dirty="0">
                <a:solidFill>
                  <a:srgbClr val="B21A1A"/>
                </a:solidFill>
                <a:latin typeface="Courier New" pitchFamily="49" charset="0"/>
              </a:rPr>
              <a:t> address-family </a:t>
            </a:r>
            <a:r>
              <a:rPr lang="en-US" sz="1000" b="1" dirty="0" err="1">
                <a:solidFill>
                  <a:srgbClr val="B21A1A"/>
                </a:solidFill>
                <a:latin typeface="Courier New" pitchFamily="49" charset="0"/>
              </a:rPr>
              <a:t>ipv4</a:t>
            </a:r>
            <a:r>
              <a:rPr lang="en-US" sz="1000" b="1" dirty="0">
                <a:solidFill>
                  <a:srgbClr val="B21A1A"/>
                </a:solidFill>
                <a:latin typeface="Courier New" pitchFamily="49" charset="0"/>
              </a:rPr>
              <a:t> </a:t>
            </a:r>
            <a:r>
              <a:rPr lang="en-US" sz="1000" b="1" dirty="0" err="1">
                <a:solidFill>
                  <a:srgbClr val="B21A1A"/>
                </a:solidFill>
                <a:latin typeface="Courier New" pitchFamily="49" charset="0"/>
              </a:rPr>
              <a:t>vrf</a:t>
            </a:r>
            <a:r>
              <a:rPr lang="en-US" sz="1000" b="1" dirty="0">
                <a:solidFill>
                  <a:srgbClr val="B21A1A"/>
                </a:solidFill>
                <a:latin typeface="Courier New" pitchFamily="49" charset="0"/>
              </a:rPr>
              <a:t> </a:t>
            </a:r>
            <a:r>
              <a:rPr lang="en-US" sz="1000" b="1" dirty="0" err="1">
                <a:solidFill>
                  <a:srgbClr val="B21A1A"/>
                </a:solidFill>
                <a:latin typeface="Courier New" pitchFamily="49" charset="0"/>
              </a:rPr>
              <a:t>EIGRP</a:t>
            </a:r>
            <a:r>
              <a:rPr lang="en-US" sz="1000" b="1" dirty="0">
                <a:solidFill>
                  <a:srgbClr val="B21A1A"/>
                </a:solidFill>
                <a:latin typeface="Courier New" pitchFamily="49" charset="0"/>
              </a:rPr>
              <a:t>-Same-AS</a:t>
            </a:r>
          </a:p>
          <a:p>
            <a:pPr algn="l" defTabSz="814388"/>
            <a:r>
              <a:rPr lang="en-US" sz="1000" b="1" dirty="0">
                <a:latin typeface="Courier New" pitchFamily="49" charset="0"/>
              </a:rPr>
              <a:t> redistribute </a:t>
            </a:r>
            <a:r>
              <a:rPr lang="en-US" sz="1000" b="1" dirty="0" err="1">
                <a:latin typeface="Courier New" pitchFamily="49" charset="0"/>
              </a:rPr>
              <a:t>bgp</a:t>
            </a:r>
            <a:r>
              <a:rPr lang="en-US" sz="1000" b="1" dirty="0">
                <a:latin typeface="Courier New" pitchFamily="49" charset="0"/>
              </a:rPr>
              <a:t> 65000 metric 10000 1 255 1 1500</a:t>
            </a:r>
          </a:p>
          <a:p>
            <a:pPr algn="l" defTabSz="814388"/>
            <a:r>
              <a:rPr lang="en-US" sz="1000" b="1" dirty="0">
                <a:latin typeface="Courier New" pitchFamily="49" charset="0"/>
              </a:rPr>
              <a:t> network 140.0.0.0</a:t>
            </a:r>
          </a:p>
          <a:p>
            <a:pPr algn="l" defTabSz="814388"/>
            <a:r>
              <a:rPr lang="en-US" sz="1000" b="1" dirty="0">
                <a:latin typeface="Courier New" pitchFamily="49" charset="0"/>
              </a:rPr>
              <a:t> no auto-summary</a:t>
            </a:r>
          </a:p>
          <a:p>
            <a:pPr algn="l" defTabSz="814388"/>
            <a:r>
              <a:rPr lang="en-US" sz="1000" b="1" dirty="0">
                <a:latin typeface="Courier New" pitchFamily="49" charset="0"/>
              </a:rPr>
              <a:t> autonomous-system 1</a:t>
            </a:r>
          </a:p>
          <a:p>
            <a:pPr algn="l" defTabSz="814388"/>
            <a:r>
              <a:rPr lang="en-US" sz="1000" b="1" dirty="0">
                <a:latin typeface="Courier New" pitchFamily="49" charset="0"/>
              </a:rPr>
              <a:t> exit-address-family</a:t>
            </a:r>
          </a:p>
          <a:p>
            <a:pPr algn="l" defTabSz="814388"/>
            <a:r>
              <a:rPr lang="en-US" sz="1000" b="1" dirty="0">
                <a:latin typeface="Courier New" pitchFamily="49" charset="0"/>
              </a:rPr>
              <a:t>!</a:t>
            </a:r>
          </a:p>
          <a:p>
            <a:pPr algn="l" defTabSz="814388"/>
            <a:r>
              <a:rPr lang="en-US" sz="1000" b="1" dirty="0">
                <a:latin typeface="Courier New" pitchFamily="49" charset="0"/>
              </a:rPr>
              <a:t>router </a:t>
            </a:r>
            <a:r>
              <a:rPr lang="en-US" sz="1000" b="1" dirty="0" err="1">
                <a:latin typeface="Courier New" pitchFamily="49" charset="0"/>
              </a:rPr>
              <a:t>bgp</a:t>
            </a:r>
            <a:r>
              <a:rPr lang="en-US" sz="1000" b="1" dirty="0">
                <a:latin typeface="Courier New" pitchFamily="49" charset="0"/>
              </a:rPr>
              <a:t> 65000</a:t>
            </a:r>
          </a:p>
          <a:p>
            <a:pPr algn="l" defTabSz="814388"/>
            <a:r>
              <a:rPr lang="en-US" sz="1000" b="1" dirty="0">
                <a:latin typeface="Courier New" pitchFamily="49" charset="0"/>
              </a:rPr>
              <a:t> no </a:t>
            </a:r>
            <a:r>
              <a:rPr lang="en-US" sz="1000" b="1" dirty="0" err="1">
                <a:latin typeface="Courier New" pitchFamily="49" charset="0"/>
              </a:rPr>
              <a:t>bgp</a:t>
            </a:r>
            <a:r>
              <a:rPr lang="en-US" sz="1000" b="1" dirty="0">
                <a:latin typeface="Courier New" pitchFamily="49" charset="0"/>
              </a:rPr>
              <a:t> default </a:t>
            </a:r>
            <a:r>
              <a:rPr lang="en-US" sz="1000" b="1" dirty="0" err="1">
                <a:latin typeface="Courier New" pitchFamily="49" charset="0"/>
              </a:rPr>
              <a:t>ipv4</a:t>
            </a:r>
            <a:r>
              <a:rPr lang="en-US" sz="1000" b="1" dirty="0">
                <a:latin typeface="Courier New" pitchFamily="49" charset="0"/>
              </a:rPr>
              <a:t>-unicast</a:t>
            </a:r>
          </a:p>
          <a:p>
            <a:pPr algn="l" defTabSz="814388"/>
            <a:r>
              <a:rPr lang="en-US" sz="1000" b="1" dirty="0">
                <a:latin typeface="Courier New" pitchFamily="49" charset="0"/>
              </a:rPr>
              <a:t> </a:t>
            </a:r>
            <a:r>
              <a:rPr lang="en-US" sz="1000" b="1" dirty="0" err="1">
                <a:latin typeface="Courier New" pitchFamily="49" charset="0"/>
              </a:rPr>
              <a:t>bgp</a:t>
            </a:r>
            <a:r>
              <a:rPr lang="en-US" sz="1000" b="1" dirty="0">
                <a:latin typeface="Courier New" pitchFamily="49" charset="0"/>
              </a:rPr>
              <a:t> log-neighbor-changes</a:t>
            </a:r>
          </a:p>
          <a:p>
            <a:pPr algn="l" defTabSz="814388"/>
            <a:r>
              <a:rPr lang="en-US" sz="1000" b="1" dirty="0">
                <a:latin typeface="Courier New" pitchFamily="49" charset="0"/>
              </a:rPr>
              <a:t> neighbor 11.11.11.11 remote-as 65000</a:t>
            </a:r>
          </a:p>
          <a:p>
            <a:pPr algn="l" defTabSz="814388"/>
            <a:r>
              <a:rPr lang="en-US" sz="1000" b="1" dirty="0">
                <a:latin typeface="Courier New" pitchFamily="49" charset="0"/>
              </a:rPr>
              <a:t> neighbor 11.11.11.11 update-source </a:t>
            </a:r>
            <a:r>
              <a:rPr lang="en-US" sz="1000" b="1" dirty="0" err="1">
                <a:latin typeface="Courier New" pitchFamily="49" charset="0"/>
              </a:rPr>
              <a:t>Loopback0</a:t>
            </a:r>
            <a:endParaRPr lang="en-US" sz="1000" b="1" dirty="0">
              <a:latin typeface="Courier New" pitchFamily="49" charset="0"/>
            </a:endParaRPr>
          </a:p>
          <a:p>
            <a:pPr algn="l" defTabSz="814388"/>
            <a:r>
              <a:rPr lang="en-US" sz="1000" b="1" dirty="0">
                <a:latin typeface="Courier New" pitchFamily="49" charset="0"/>
              </a:rPr>
              <a:t> !</a:t>
            </a:r>
          </a:p>
          <a:p>
            <a:pPr algn="l" defTabSz="814388"/>
            <a:r>
              <a:rPr lang="en-US" sz="1000" b="1" dirty="0">
                <a:latin typeface="Courier New" pitchFamily="49" charset="0"/>
              </a:rPr>
              <a:t> address-family </a:t>
            </a:r>
            <a:r>
              <a:rPr lang="en-US" sz="1000" b="1" dirty="0" err="1">
                <a:latin typeface="Courier New" pitchFamily="49" charset="0"/>
              </a:rPr>
              <a:t>vpnv4</a:t>
            </a:r>
            <a:endParaRPr lang="en-US" sz="1000" b="1" dirty="0">
              <a:latin typeface="Courier New" pitchFamily="49" charset="0"/>
            </a:endParaRPr>
          </a:p>
          <a:p>
            <a:pPr algn="l" defTabSz="814388"/>
            <a:r>
              <a:rPr lang="en-US" sz="1000" b="1" dirty="0">
                <a:latin typeface="Courier New" pitchFamily="49" charset="0"/>
              </a:rPr>
              <a:t> neighbor 11.11.11.11 activate</a:t>
            </a:r>
          </a:p>
          <a:p>
            <a:pPr algn="l" defTabSz="814388"/>
            <a:r>
              <a:rPr lang="en-US" sz="1000" b="1" dirty="0">
                <a:latin typeface="Courier New" pitchFamily="49" charset="0"/>
              </a:rPr>
              <a:t> neighbor 11.11.11.11 send-community extended</a:t>
            </a:r>
          </a:p>
          <a:p>
            <a:pPr algn="l" defTabSz="814388"/>
            <a:r>
              <a:rPr lang="en-US" sz="1000" b="1" dirty="0">
                <a:latin typeface="Courier New" pitchFamily="49" charset="0"/>
              </a:rPr>
              <a:t> exit-address-family</a:t>
            </a:r>
          </a:p>
          <a:p>
            <a:pPr algn="l" defTabSz="814388"/>
            <a:r>
              <a:rPr lang="en-US" sz="1000" b="1" dirty="0">
                <a:latin typeface="Courier New" pitchFamily="49" charset="0"/>
              </a:rPr>
              <a:t> !</a:t>
            </a:r>
          </a:p>
          <a:p>
            <a:pPr algn="l" defTabSz="814388"/>
            <a:r>
              <a:rPr lang="en-US" sz="1000" b="1" dirty="0">
                <a:latin typeface="Courier New" pitchFamily="49" charset="0"/>
              </a:rPr>
              <a:t> </a:t>
            </a:r>
            <a:r>
              <a:rPr lang="en-US" sz="1000" b="1" dirty="0">
                <a:solidFill>
                  <a:srgbClr val="B21A1A"/>
                </a:solidFill>
                <a:latin typeface="Courier New" pitchFamily="49" charset="0"/>
              </a:rPr>
              <a:t>address-family </a:t>
            </a:r>
            <a:r>
              <a:rPr lang="en-US" sz="1000" b="1" dirty="0" err="1">
                <a:solidFill>
                  <a:srgbClr val="B21A1A"/>
                </a:solidFill>
                <a:latin typeface="Courier New" pitchFamily="49" charset="0"/>
              </a:rPr>
              <a:t>ipv4</a:t>
            </a:r>
            <a:r>
              <a:rPr lang="en-US" sz="1000" b="1" dirty="0">
                <a:solidFill>
                  <a:srgbClr val="B21A1A"/>
                </a:solidFill>
                <a:latin typeface="Courier New" pitchFamily="49" charset="0"/>
              </a:rPr>
              <a:t> </a:t>
            </a:r>
            <a:r>
              <a:rPr lang="en-US" sz="1000" b="1" dirty="0" err="1">
                <a:solidFill>
                  <a:srgbClr val="B21A1A"/>
                </a:solidFill>
                <a:latin typeface="Courier New" pitchFamily="49" charset="0"/>
              </a:rPr>
              <a:t>vrf</a:t>
            </a:r>
            <a:r>
              <a:rPr lang="en-US" sz="1000" b="1" dirty="0">
                <a:solidFill>
                  <a:srgbClr val="B21A1A"/>
                </a:solidFill>
                <a:latin typeface="Courier New" pitchFamily="49" charset="0"/>
              </a:rPr>
              <a:t> </a:t>
            </a:r>
            <a:r>
              <a:rPr lang="en-US" sz="1000" b="1" dirty="0" err="1">
                <a:solidFill>
                  <a:srgbClr val="B21A1A"/>
                </a:solidFill>
                <a:latin typeface="Courier New" pitchFamily="49" charset="0"/>
              </a:rPr>
              <a:t>EIGRP</a:t>
            </a:r>
            <a:r>
              <a:rPr lang="en-US" sz="1000" b="1" dirty="0">
                <a:solidFill>
                  <a:srgbClr val="B21A1A"/>
                </a:solidFill>
                <a:latin typeface="Courier New" pitchFamily="49" charset="0"/>
              </a:rPr>
              <a:t>-Same-AS</a:t>
            </a:r>
          </a:p>
          <a:p>
            <a:pPr algn="l" defTabSz="814388"/>
            <a:r>
              <a:rPr lang="en-US" sz="1000" b="1" dirty="0">
                <a:latin typeface="Courier New" pitchFamily="49" charset="0"/>
              </a:rPr>
              <a:t> redistribute </a:t>
            </a:r>
            <a:r>
              <a:rPr lang="en-US" sz="1000" b="1" dirty="0" err="1">
                <a:latin typeface="Courier New" pitchFamily="49" charset="0"/>
              </a:rPr>
              <a:t>eigrp</a:t>
            </a:r>
            <a:r>
              <a:rPr lang="en-US" sz="1000" b="1" dirty="0">
                <a:latin typeface="Courier New" pitchFamily="49" charset="0"/>
              </a:rPr>
              <a:t> 1</a:t>
            </a:r>
          </a:p>
          <a:p>
            <a:pPr algn="l" defTabSz="814388"/>
            <a:r>
              <a:rPr lang="en-US" sz="1000" b="1" dirty="0">
                <a:latin typeface="Courier New" pitchFamily="49" charset="0"/>
              </a:rPr>
              <a:t> no synchronization</a:t>
            </a:r>
          </a:p>
          <a:p>
            <a:pPr algn="l" defTabSz="814388"/>
            <a:r>
              <a:rPr lang="en-US" sz="1000" b="1" dirty="0">
                <a:latin typeface="Courier New" pitchFamily="49" charset="0"/>
              </a:rPr>
              <a:t> exit-address-family</a:t>
            </a:r>
          </a:p>
          <a:p>
            <a:pPr algn="l" defTabSz="814388"/>
            <a:r>
              <a:rPr lang="en-US" sz="1000" b="1" dirty="0">
                <a:latin typeface="Courier New" pitchFamily="49" charset="0"/>
              </a:rPr>
              <a:t>!</a:t>
            </a:r>
          </a:p>
        </p:txBody>
      </p:sp>
      <p:sp>
        <p:nvSpPr>
          <p:cNvPr id="83975" name="Text Box 7"/>
          <p:cNvSpPr txBox="1">
            <a:spLocks noChangeArrowheads="1"/>
          </p:cNvSpPr>
          <p:nvPr/>
        </p:nvSpPr>
        <p:spPr bwMode="auto">
          <a:xfrm>
            <a:off x="4756150" y="1638300"/>
            <a:ext cx="7159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2000" b="1" baseline="0"/>
              <a:t>PE 2</a:t>
            </a:r>
          </a:p>
        </p:txBody>
      </p:sp>
    </p:spTree>
    <p:extLst>
      <p:ext uri="{BB962C8B-B14F-4D97-AF65-F5344CB8AC3E}">
        <p14:creationId xmlns:p14="http://schemas.microsoft.com/office/powerpoint/2010/main" val="3625879611"/>
      </p:ext>
    </p:extLst>
  </p:cSld>
  <p:clrMapOvr>
    <a:masterClrMapping/>
  </p:clrMapOvr>
  <p:transition>
    <p:wipe dir="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6"/>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Customer Sites in Different </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AS</a:t>
            </a:r>
          </a:p>
        </p:txBody>
      </p:sp>
      <p:sp>
        <p:nvSpPr>
          <p:cNvPr id="84995" name="Content Placeholder 21"/>
          <p:cNvSpPr>
            <a:spLocks noGrp="1"/>
          </p:cNvSpPr>
          <p:nvPr>
            <p:ph idx="1"/>
          </p:nvPr>
        </p:nvSpPr>
        <p:spPr>
          <a:xfrm>
            <a:off x="793750" y="3987800"/>
            <a:ext cx="7435850" cy="2422525"/>
          </a:xfrm>
        </p:spPr>
        <p:txBody>
          <a:bodyPr/>
          <a:lstStyle/>
          <a:p>
            <a:r>
              <a:rPr lang="en-US" sz="2200">
                <a:ea typeface="ＭＳ Ｐゴシック" pitchFamily="34" charset="-128"/>
              </a:rPr>
              <a:t>Customer sites are in different EIGRP AS</a:t>
            </a:r>
          </a:p>
          <a:p>
            <a:r>
              <a:rPr lang="en-US" sz="2200">
                <a:ea typeface="ＭＳ Ｐゴシック" pitchFamily="34" charset="-128"/>
              </a:rPr>
              <a:t>CE Sites will learn the remote-CE-site routes as external routes </a:t>
            </a:r>
          </a:p>
          <a:p>
            <a:r>
              <a:rPr lang="en-US" sz="2200">
                <a:ea typeface="ＭＳ Ｐゴシック" pitchFamily="34" charset="-128"/>
              </a:rPr>
              <a:t>This is normal behavior due to the different EIGRP AS</a:t>
            </a:r>
          </a:p>
          <a:p>
            <a:r>
              <a:rPr lang="en-US" sz="2200">
                <a:ea typeface="ＭＳ Ｐゴシック" pitchFamily="34" charset="-128"/>
              </a:rPr>
              <a:t>MP-BGP on the PE routers will carry the EIGRP routes with their normal attributes</a:t>
            </a:r>
          </a:p>
        </p:txBody>
      </p:sp>
      <p:grpSp>
        <p:nvGrpSpPr>
          <p:cNvPr id="84996" name="Group 27"/>
          <p:cNvGrpSpPr>
            <a:grpSpLocks/>
          </p:cNvGrpSpPr>
          <p:nvPr/>
        </p:nvGrpSpPr>
        <p:grpSpPr bwMode="auto">
          <a:xfrm>
            <a:off x="2176463" y="1209675"/>
            <a:ext cx="4724400" cy="2678113"/>
            <a:chOff x="1371" y="762"/>
            <a:chExt cx="2976" cy="1687"/>
          </a:xfrm>
        </p:grpSpPr>
        <p:sp>
          <p:nvSpPr>
            <p:cNvPr id="84997" name="Oval 28"/>
            <p:cNvSpPr>
              <a:spLocks noChangeArrowheads="1"/>
            </p:cNvSpPr>
            <p:nvPr/>
          </p:nvSpPr>
          <p:spPr bwMode="auto">
            <a:xfrm>
              <a:off x="1371" y="762"/>
              <a:ext cx="2976" cy="631"/>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84998" name="Line 29"/>
            <p:cNvSpPr>
              <a:spLocks noChangeShapeType="1"/>
            </p:cNvSpPr>
            <p:nvPr/>
          </p:nvSpPr>
          <p:spPr bwMode="auto">
            <a:xfrm flipV="1">
              <a:off x="1983" y="1242"/>
              <a:ext cx="0" cy="55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84999" name="Line 30"/>
            <p:cNvSpPr>
              <a:spLocks noChangeShapeType="1"/>
            </p:cNvSpPr>
            <p:nvPr/>
          </p:nvSpPr>
          <p:spPr bwMode="auto">
            <a:xfrm flipV="1">
              <a:off x="3660" y="1217"/>
              <a:ext cx="0" cy="58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85000" name="Oval 31"/>
            <p:cNvSpPr>
              <a:spLocks noChangeArrowheads="1"/>
            </p:cNvSpPr>
            <p:nvPr/>
          </p:nvSpPr>
          <p:spPr bwMode="auto">
            <a:xfrm>
              <a:off x="1479" y="1603"/>
              <a:ext cx="961" cy="48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85001"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 y="960"/>
              <a:ext cx="59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2" name="Text Box 33"/>
            <p:cNvSpPr txBox="1">
              <a:spLocks noChangeArrowheads="1"/>
            </p:cNvSpPr>
            <p:nvPr/>
          </p:nvSpPr>
          <p:spPr bwMode="auto">
            <a:xfrm>
              <a:off x="1845" y="1149"/>
              <a:ext cx="30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85003"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 y="960"/>
              <a:ext cx="59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4" name="Text Box 35"/>
            <p:cNvSpPr txBox="1">
              <a:spLocks noChangeArrowheads="1"/>
            </p:cNvSpPr>
            <p:nvPr/>
          </p:nvSpPr>
          <p:spPr bwMode="auto">
            <a:xfrm>
              <a:off x="3485" y="1149"/>
              <a:ext cx="30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8500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 y="1685"/>
              <a:ext cx="59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6" name="Text Box 37"/>
            <p:cNvSpPr txBox="1">
              <a:spLocks noChangeArrowheads="1"/>
            </p:cNvSpPr>
            <p:nvPr/>
          </p:nvSpPr>
          <p:spPr bwMode="auto">
            <a:xfrm>
              <a:off x="1802" y="1874"/>
              <a:ext cx="30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85007"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 y="1685"/>
              <a:ext cx="59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8" name="Text Box 39"/>
            <p:cNvSpPr txBox="1">
              <a:spLocks noChangeArrowheads="1"/>
            </p:cNvSpPr>
            <p:nvPr/>
          </p:nvSpPr>
          <p:spPr bwMode="auto">
            <a:xfrm>
              <a:off x="3526" y="1874"/>
              <a:ext cx="30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85009" name="Text Box 40"/>
            <p:cNvSpPr txBox="1">
              <a:spLocks noChangeArrowheads="1"/>
            </p:cNvSpPr>
            <p:nvPr/>
          </p:nvSpPr>
          <p:spPr bwMode="auto">
            <a:xfrm>
              <a:off x="2332" y="798"/>
              <a:ext cx="1054"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85010" name="Oval 41"/>
            <p:cNvSpPr>
              <a:spLocks noChangeArrowheads="1"/>
            </p:cNvSpPr>
            <p:nvPr/>
          </p:nvSpPr>
          <p:spPr bwMode="auto">
            <a:xfrm>
              <a:off x="3202" y="1603"/>
              <a:ext cx="962" cy="48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5011" name="Text Box 42"/>
            <p:cNvSpPr txBox="1">
              <a:spLocks noChangeArrowheads="1"/>
            </p:cNvSpPr>
            <p:nvPr/>
          </p:nvSpPr>
          <p:spPr bwMode="auto">
            <a:xfrm>
              <a:off x="3462" y="2081"/>
              <a:ext cx="48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a:p>
              <a:r>
                <a:rPr lang="en-US" sz="1200" b="1" baseline="0"/>
                <a:t>EIGRP</a:t>
              </a:r>
            </a:p>
            <a:p>
              <a:r>
                <a:rPr lang="en-US" sz="1200" b="1" u="sng" baseline="0">
                  <a:solidFill>
                    <a:srgbClr val="B21A1A"/>
                  </a:solidFill>
                </a:rPr>
                <a:t>AS 2</a:t>
              </a:r>
            </a:p>
          </p:txBody>
        </p:sp>
        <p:sp>
          <p:nvSpPr>
            <p:cNvPr id="85012" name="Text Box 43"/>
            <p:cNvSpPr txBox="1">
              <a:spLocks noChangeArrowheads="1"/>
            </p:cNvSpPr>
            <p:nvPr/>
          </p:nvSpPr>
          <p:spPr bwMode="auto">
            <a:xfrm>
              <a:off x="1713" y="2081"/>
              <a:ext cx="55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a:p>
              <a:r>
                <a:rPr lang="en-US" sz="1200" b="1" baseline="0"/>
                <a:t>EIGRP</a:t>
              </a:r>
            </a:p>
            <a:p>
              <a:r>
                <a:rPr lang="en-US" sz="1200" b="1" u="sng" baseline="0">
                  <a:solidFill>
                    <a:srgbClr val="B21A1A"/>
                  </a:solidFill>
                </a:rPr>
                <a:t>AS 1</a:t>
              </a:r>
            </a:p>
          </p:txBody>
        </p:sp>
        <p:sp>
          <p:nvSpPr>
            <p:cNvPr id="85013" name="Rectangle 44"/>
            <p:cNvSpPr>
              <a:spLocks noChangeArrowheads="1"/>
            </p:cNvSpPr>
            <p:nvPr/>
          </p:nvSpPr>
          <p:spPr bwMode="auto">
            <a:xfrm>
              <a:off x="2087" y="1460"/>
              <a:ext cx="147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p>
              <a:pPr defTabSz="814388"/>
              <a:r>
                <a:rPr lang="en-US" sz="1400" b="1" baseline="0"/>
                <a:t>Customer sites belonging to </a:t>
              </a:r>
              <a:r>
                <a:rPr lang="en-US" sz="1400" b="1" u="sng" baseline="0">
                  <a:solidFill>
                    <a:srgbClr val="B21A1A"/>
                  </a:solidFill>
                </a:rPr>
                <a:t>different</a:t>
              </a:r>
              <a:r>
                <a:rPr lang="en-US" sz="1400" b="1" baseline="0">
                  <a:solidFill>
                    <a:srgbClr val="B21A1A"/>
                  </a:solidFill>
                </a:rPr>
                <a:t> </a:t>
              </a:r>
              <a:r>
                <a:rPr lang="en-US" sz="1400" b="1" baseline="0"/>
                <a:t>EIGRP AS</a:t>
              </a:r>
            </a:p>
          </p:txBody>
        </p:sp>
      </p:grpSp>
    </p:spTree>
    <p:extLst>
      <p:ext uri="{BB962C8B-B14F-4D97-AF65-F5344CB8AC3E}">
        <p14:creationId xmlns:p14="http://schemas.microsoft.com/office/powerpoint/2010/main" val="2334650956"/>
      </p:ext>
    </p:extLst>
  </p:cSld>
  <p:clrMapOvr>
    <a:masterClrMapping/>
  </p:clrMapOvr>
  <p:transition>
    <p:wipe dir="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8"/>
          <p:cNvSpPr>
            <a:spLocks noGrp="1" noChangeArrowheads="1"/>
          </p:cNvSpPr>
          <p:nvPr>
            <p:ph type="title"/>
          </p:nvPr>
        </p:nvSpPr>
        <p:spPr>
          <a:xfrm>
            <a:off x="457200" y="76200"/>
            <a:ext cx="8229600" cy="990600"/>
          </a:xfrm>
        </p:spPr>
        <p:txBody>
          <a:bodyPr>
            <a:normAutofit fontScale="90000"/>
          </a:bodyPr>
          <a:lstStyle/>
          <a:p>
            <a:pPr eaLnBrk="1" hangingPunct="1"/>
            <a:r>
              <a:rPr lang="en-US" dirty="0">
                <a:solidFill>
                  <a:srgbClr val="0070C0"/>
                </a:solidFill>
                <a:ea typeface="ＭＳ Ｐゴシック" pitchFamily="34" charset="-128"/>
              </a:rPr>
              <a:t>Customer Sites in Different </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AS</a:t>
            </a:r>
          </a:p>
        </p:txBody>
      </p:sp>
      <p:sp>
        <p:nvSpPr>
          <p:cNvPr id="86019" name="Rectangle 3"/>
          <p:cNvSpPr>
            <a:spLocks noChangeArrowheads="1"/>
          </p:cNvSpPr>
          <p:nvPr/>
        </p:nvSpPr>
        <p:spPr bwMode="auto">
          <a:xfrm>
            <a:off x="914400" y="1066800"/>
            <a:ext cx="7239000" cy="105251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400" baseline="0">
                <a:latin typeface="Courier New" pitchFamily="49" charset="0"/>
              </a:rPr>
              <a:t>CE1#</a:t>
            </a:r>
            <a:r>
              <a:rPr lang="en-US" sz="1400" b="1" baseline="0">
                <a:latin typeface="Courier New" pitchFamily="49" charset="0"/>
              </a:rPr>
              <a:t>show ip route 2.2.2.2</a:t>
            </a:r>
          </a:p>
          <a:p>
            <a:pPr algn="l" defTabSz="814388"/>
            <a:r>
              <a:rPr lang="en-US" sz="1400" baseline="0">
                <a:latin typeface="Courier New" pitchFamily="49" charset="0"/>
              </a:rPr>
              <a:t>Routing entry for 2.2.2.2/32</a:t>
            </a:r>
          </a:p>
          <a:p>
            <a:pPr algn="l" defTabSz="814388"/>
            <a:r>
              <a:rPr lang="en-US" sz="1400" baseline="0">
                <a:latin typeface="Courier New" pitchFamily="49" charset="0"/>
              </a:rPr>
              <a:t>  Known via "eigrp 1", distance </a:t>
            </a:r>
            <a:r>
              <a:rPr lang="en-US" sz="1400" b="1" baseline="0">
                <a:solidFill>
                  <a:srgbClr val="B21A1A"/>
                </a:solidFill>
                <a:latin typeface="Courier New" pitchFamily="49" charset="0"/>
              </a:rPr>
              <a:t>170</a:t>
            </a:r>
            <a:r>
              <a:rPr lang="en-US" sz="1400" baseline="0">
                <a:latin typeface="Courier New" pitchFamily="49" charset="0"/>
              </a:rPr>
              <a:t>, metric 1762048, type </a:t>
            </a:r>
            <a:r>
              <a:rPr lang="en-US" sz="1400" b="1" baseline="0">
                <a:solidFill>
                  <a:srgbClr val="B21A1A"/>
                </a:solidFill>
                <a:latin typeface="Courier New" pitchFamily="49" charset="0"/>
              </a:rPr>
              <a:t>external</a:t>
            </a:r>
          </a:p>
          <a:p>
            <a:pPr algn="l" defTabSz="814388"/>
            <a:r>
              <a:rPr lang="en-US" sz="1400" baseline="0">
                <a:latin typeface="Courier New" pitchFamily="49" charset="0"/>
              </a:rPr>
              <a:t>  Last update from 140.0.0.2 on Serial2/0, 00:00:22 ago</a:t>
            </a:r>
          </a:p>
          <a:p>
            <a:pPr algn="l" defTabSz="814388"/>
            <a:r>
              <a:rPr lang="en-US" sz="1400" baseline="0">
                <a:latin typeface="Courier New" pitchFamily="49" charset="0"/>
              </a:rPr>
              <a:t>      Loading 1/255, Hops </a:t>
            </a:r>
            <a:r>
              <a:rPr lang="en-US" sz="1400" b="1" baseline="0">
                <a:solidFill>
                  <a:srgbClr val="B21A1A"/>
                </a:solidFill>
                <a:latin typeface="Courier New" pitchFamily="49" charset="0"/>
              </a:rPr>
              <a:t>1</a:t>
            </a:r>
          </a:p>
        </p:txBody>
      </p:sp>
      <p:sp>
        <p:nvSpPr>
          <p:cNvPr id="86020" name="Rectangle 4"/>
          <p:cNvSpPr>
            <a:spLocks noChangeArrowheads="1"/>
          </p:cNvSpPr>
          <p:nvPr/>
        </p:nvSpPr>
        <p:spPr bwMode="auto">
          <a:xfrm>
            <a:off x="914400" y="2286000"/>
            <a:ext cx="7239000" cy="105251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400" baseline="0">
                <a:latin typeface="Courier New" pitchFamily="49" charset="0"/>
              </a:rPr>
              <a:t>CE2#</a:t>
            </a:r>
            <a:r>
              <a:rPr lang="en-US" sz="1400" b="1" baseline="0">
                <a:latin typeface="Courier New" pitchFamily="49" charset="0"/>
              </a:rPr>
              <a:t>show ip route 1.1.1.1</a:t>
            </a:r>
          </a:p>
          <a:p>
            <a:pPr algn="l" defTabSz="814388"/>
            <a:r>
              <a:rPr lang="en-US" sz="1400" baseline="0">
                <a:latin typeface="Courier New" pitchFamily="49" charset="0"/>
              </a:rPr>
              <a:t>Routing entry for 1.1.1.1/32</a:t>
            </a:r>
          </a:p>
          <a:p>
            <a:pPr algn="l" defTabSz="814388"/>
            <a:r>
              <a:rPr lang="en-US" sz="1400" baseline="0">
                <a:latin typeface="Courier New" pitchFamily="49" charset="0"/>
              </a:rPr>
              <a:t>  Known via "eigrp 2", distance </a:t>
            </a:r>
            <a:r>
              <a:rPr lang="en-US" sz="1400" b="1" baseline="0">
                <a:solidFill>
                  <a:srgbClr val="B21A1A"/>
                </a:solidFill>
                <a:latin typeface="Courier New" pitchFamily="49" charset="0"/>
              </a:rPr>
              <a:t>170</a:t>
            </a:r>
            <a:r>
              <a:rPr lang="en-US" sz="1400" baseline="0">
                <a:latin typeface="Courier New" pitchFamily="49" charset="0"/>
              </a:rPr>
              <a:t>, metric 1762048, type </a:t>
            </a:r>
            <a:r>
              <a:rPr lang="en-US" sz="1400" b="1" baseline="0">
                <a:solidFill>
                  <a:srgbClr val="B21A1A"/>
                </a:solidFill>
                <a:latin typeface="Courier New" pitchFamily="49" charset="0"/>
              </a:rPr>
              <a:t>external</a:t>
            </a:r>
          </a:p>
          <a:p>
            <a:pPr algn="l" defTabSz="814388"/>
            <a:r>
              <a:rPr lang="en-US" sz="1400" baseline="0">
                <a:latin typeface="Courier New" pitchFamily="49" charset="0"/>
              </a:rPr>
              <a:t>  Last update from 140.0.0.202 on Serial2/0, 00:00:16 ago</a:t>
            </a:r>
          </a:p>
          <a:p>
            <a:pPr algn="l" defTabSz="814388"/>
            <a:r>
              <a:rPr lang="en-US" sz="1400" baseline="0">
                <a:latin typeface="Courier New" pitchFamily="49" charset="0"/>
              </a:rPr>
              <a:t>      Loading 1/255, Hops </a:t>
            </a:r>
            <a:r>
              <a:rPr lang="en-US" sz="1400" b="1" baseline="0">
                <a:solidFill>
                  <a:schemeClr val="accent2"/>
                </a:solidFill>
                <a:latin typeface="Courier New" pitchFamily="49" charset="0"/>
              </a:rPr>
              <a:t>1</a:t>
            </a:r>
          </a:p>
        </p:txBody>
      </p:sp>
      <p:sp>
        <p:nvSpPr>
          <p:cNvPr id="86021" name="Oval 5"/>
          <p:cNvSpPr>
            <a:spLocks noChangeArrowheads="1"/>
          </p:cNvSpPr>
          <p:nvPr/>
        </p:nvSpPr>
        <p:spPr bwMode="auto">
          <a:xfrm>
            <a:off x="3124200" y="3111500"/>
            <a:ext cx="6096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6022" name="Oval 6"/>
          <p:cNvSpPr>
            <a:spLocks noChangeArrowheads="1"/>
          </p:cNvSpPr>
          <p:nvPr/>
        </p:nvSpPr>
        <p:spPr bwMode="auto">
          <a:xfrm>
            <a:off x="3124200" y="1905000"/>
            <a:ext cx="6096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6023" name="Oval 7"/>
          <p:cNvSpPr>
            <a:spLocks noChangeArrowheads="1"/>
          </p:cNvSpPr>
          <p:nvPr/>
        </p:nvSpPr>
        <p:spPr bwMode="auto">
          <a:xfrm>
            <a:off x="3276600" y="2768600"/>
            <a:ext cx="1143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6024" name="Oval 8"/>
          <p:cNvSpPr>
            <a:spLocks noChangeArrowheads="1"/>
          </p:cNvSpPr>
          <p:nvPr/>
        </p:nvSpPr>
        <p:spPr bwMode="auto">
          <a:xfrm>
            <a:off x="3200400" y="1524000"/>
            <a:ext cx="1143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6025" name="Oval 9"/>
          <p:cNvSpPr>
            <a:spLocks noChangeArrowheads="1"/>
          </p:cNvSpPr>
          <p:nvPr/>
        </p:nvSpPr>
        <p:spPr bwMode="auto">
          <a:xfrm>
            <a:off x="6553200" y="2768600"/>
            <a:ext cx="6096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6026" name="Oval 10"/>
          <p:cNvSpPr>
            <a:spLocks noChangeArrowheads="1"/>
          </p:cNvSpPr>
          <p:nvPr/>
        </p:nvSpPr>
        <p:spPr bwMode="auto">
          <a:xfrm>
            <a:off x="6553200" y="1524000"/>
            <a:ext cx="5334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6027" name="Freeform 11"/>
          <p:cNvSpPr>
            <a:spLocks/>
          </p:cNvSpPr>
          <p:nvPr/>
        </p:nvSpPr>
        <p:spPr bwMode="auto">
          <a:xfrm>
            <a:off x="-114300" y="1562100"/>
            <a:ext cx="3314700" cy="4597400"/>
          </a:xfrm>
          <a:custGeom>
            <a:avLst/>
            <a:gdLst>
              <a:gd name="T0" fmla="*/ 2147483647 w 2088"/>
              <a:gd name="T1" fmla="*/ 2147483647 h 2896"/>
              <a:gd name="T2" fmla="*/ 2147483647 w 2088"/>
              <a:gd name="T3" fmla="*/ 2147483647 h 2896"/>
              <a:gd name="T4" fmla="*/ 2147483647 w 2088"/>
              <a:gd name="T5" fmla="*/ 2147483647 h 2896"/>
              <a:gd name="T6" fmla="*/ 2147483647 w 2088"/>
              <a:gd name="T7" fmla="*/ 2147483647 h 2896"/>
              <a:gd name="T8" fmla="*/ 0 60000 65536"/>
              <a:gd name="T9" fmla="*/ 0 60000 65536"/>
              <a:gd name="T10" fmla="*/ 0 60000 65536"/>
              <a:gd name="T11" fmla="*/ 0 60000 65536"/>
              <a:gd name="T12" fmla="*/ 0 w 2088"/>
              <a:gd name="T13" fmla="*/ 0 h 2896"/>
              <a:gd name="T14" fmla="*/ 2088 w 2088"/>
              <a:gd name="T15" fmla="*/ 2896 h 2896"/>
            </a:gdLst>
            <a:ahLst/>
            <a:cxnLst>
              <a:cxn ang="T8">
                <a:pos x="T0" y="T1"/>
              </a:cxn>
              <a:cxn ang="T9">
                <a:pos x="T2" y="T3"/>
              </a:cxn>
              <a:cxn ang="T10">
                <a:pos x="T4" y="T5"/>
              </a:cxn>
              <a:cxn ang="T11">
                <a:pos x="T6" y="T7"/>
              </a:cxn>
            </a:cxnLst>
            <a:rect l="T12" t="T13" r="T14" b="T15"/>
            <a:pathLst>
              <a:path w="2088" h="2896">
                <a:moveTo>
                  <a:pt x="2088" y="72"/>
                </a:moveTo>
                <a:cubicBezTo>
                  <a:pt x="1308" y="36"/>
                  <a:pt x="528" y="0"/>
                  <a:pt x="264" y="408"/>
                </a:cubicBezTo>
                <a:cubicBezTo>
                  <a:pt x="0" y="816"/>
                  <a:pt x="352" y="2144"/>
                  <a:pt x="504" y="2520"/>
                </a:cubicBezTo>
                <a:cubicBezTo>
                  <a:pt x="656" y="2896"/>
                  <a:pt x="1064" y="2648"/>
                  <a:pt x="1176" y="2664"/>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6028" name="Freeform 12"/>
          <p:cNvSpPr>
            <a:spLocks/>
          </p:cNvSpPr>
          <p:nvPr/>
        </p:nvSpPr>
        <p:spPr bwMode="auto">
          <a:xfrm>
            <a:off x="279400" y="1905000"/>
            <a:ext cx="2844800" cy="3975100"/>
          </a:xfrm>
          <a:custGeom>
            <a:avLst/>
            <a:gdLst>
              <a:gd name="T0" fmla="*/ 2147483647 w 1792"/>
              <a:gd name="T1" fmla="*/ 2147483647 h 2504"/>
              <a:gd name="T2" fmla="*/ 2147483647 w 1792"/>
              <a:gd name="T3" fmla="*/ 2147483647 h 2504"/>
              <a:gd name="T4" fmla="*/ 2147483647 w 1792"/>
              <a:gd name="T5" fmla="*/ 2147483647 h 2504"/>
              <a:gd name="T6" fmla="*/ 2147483647 w 1792"/>
              <a:gd name="T7" fmla="*/ 2147483647 h 2504"/>
              <a:gd name="T8" fmla="*/ 0 60000 65536"/>
              <a:gd name="T9" fmla="*/ 0 60000 65536"/>
              <a:gd name="T10" fmla="*/ 0 60000 65536"/>
              <a:gd name="T11" fmla="*/ 0 60000 65536"/>
              <a:gd name="T12" fmla="*/ 0 w 1792"/>
              <a:gd name="T13" fmla="*/ 0 h 2504"/>
              <a:gd name="T14" fmla="*/ 1792 w 1792"/>
              <a:gd name="T15" fmla="*/ 2504 h 2504"/>
            </a:gdLst>
            <a:ahLst/>
            <a:cxnLst>
              <a:cxn ang="T8">
                <a:pos x="T0" y="T1"/>
              </a:cxn>
              <a:cxn ang="T9">
                <a:pos x="T2" y="T3"/>
              </a:cxn>
              <a:cxn ang="T10">
                <a:pos x="T4" y="T5"/>
              </a:cxn>
              <a:cxn ang="T11">
                <a:pos x="T6" y="T7"/>
              </a:cxn>
            </a:cxnLst>
            <a:rect l="T12" t="T13" r="T14" b="T15"/>
            <a:pathLst>
              <a:path w="1792" h="2504">
                <a:moveTo>
                  <a:pt x="1792" y="64"/>
                </a:moveTo>
                <a:cubicBezTo>
                  <a:pt x="1104" y="32"/>
                  <a:pt x="416" y="0"/>
                  <a:pt x="208" y="352"/>
                </a:cubicBezTo>
                <a:cubicBezTo>
                  <a:pt x="0" y="704"/>
                  <a:pt x="400" y="1848"/>
                  <a:pt x="544" y="2176"/>
                </a:cubicBezTo>
                <a:cubicBezTo>
                  <a:pt x="688" y="2504"/>
                  <a:pt x="880" y="2412"/>
                  <a:pt x="1072" y="232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6029" name="Freeform 13"/>
          <p:cNvSpPr>
            <a:spLocks/>
          </p:cNvSpPr>
          <p:nvPr/>
        </p:nvSpPr>
        <p:spPr bwMode="auto">
          <a:xfrm>
            <a:off x="203200" y="2717800"/>
            <a:ext cx="3073400" cy="3683000"/>
          </a:xfrm>
          <a:custGeom>
            <a:avLst/>
            <a:gdLst>
              <a:gd name="T0" fmla="*/ 2147483647 w 1936"/>
              <a:gd name="T1" fmla="*/ 2147483647 h 2320"/>
              <a:gd name="T2" fmla="*/ 2147483647 w 1936"/>
              <a:gd name="T3" fmla="*/ 2147483647 h 2320"/>
              <a:gd name="T4" fmla="*/ 2147483647 w 1936"/>
              <a:gd name="T5" fmla="*/ 2147483647 h 2320"/>
              <a:gd name="T6" fmla="*/ 2147483647 w 1936"/>
              <a:gd name="T7" fmla="*/ 2147483647 h 2320"/>
              <a:gd name="T8" fmla="*/ 0 60000 65536"/>
              <a:gd name="T9" fmla="*/ 0 60000 65536"/>
              <a:gd name="T10" fmla="*/ 0 60000 65536"/>
              <a:gd name="T11" fmla="*/ 0 60000 65536"/>
              <a:gd name="T12" fmla="*/ 0 w 1936"/>
              <a:gd name="T13" fmla="*/ 0 h 2320"/>
              <a:gd name="T14" fmla="*/ 1936 w 1936"/>
              <a:gd name="T15" fmla="*/ 2320 h 2320"/>
            </a:gdLst>
            <a:ahLst/>
            <a:cxnLst>
              <a:cxn ang="T8">
                <a:pos x="T0" y="T1"/>
              </a:cxn>
              <a:cxn ang="T9">
                <a:pos x="T2" y="T3"/>
              </a:cxn>
              <a:cxn ang="T10">
                <a:pos x="T4" y="T5"/>
              </a:cxn>
              <a:cxn ang="T11">
                <a:pos x="T6" y="T7"/>
              </a:cxn>
            </a:cxnLst>
            <a:rect l="T12" t="T13" r="T14" b="T15"/>
            <a:pathLst>
              <a:path w="1936" h="2320">
                <a:moveTo>
                  <a:pt x="1936" y="128"/>
                </a:moveTo>
                <a:cubicBezTo>
                  <a:pt x="1176" y="64"/>
                  <a:pt x="416" y="0"/>
                  <a:pt x="208" y="320"/>
                </a:cubicBezTo>
                <a:cubicBezTo>
                  <a:pt x="0" y="640"/>
                  <a:pt x="496" y="1776"/>
                  <a:pt x="688" y="2048"/>
                </a:cubicBezTo>
                <a:cubicBezTo>
                  <a:pt x="880" y="2320"/>
                  <a:pt x="1120" y="2136"/>
                  <a:pt x="1360" y="195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6030" name="Freeform 14"/>
          <p:cNvSpPr>
            <a:spLocks/>
          </p:cNvSpPr>
          <p:nvPr/>
        </p:nvSpPr>
        <p:spPr bwMode="auto">
          <a:xfrm>
            <a:off x="736600" y="3048000"/>
            <a:ext cx="2387600" cy="3238500"/>
          </a:xfrm>
          <a:custGeom>
            <a:avLst/>
            <a:gdLst>
              <a:gd name="T0" fmla="*/ 2147483647 w 1504"/>
              <a:gd name="T1" fmla="*/ 2147483647 h 2040"/>
              <a:gd name="T2" fmla="*/ 2147483647 w 1504"/>
              <a:gd name="T3" fmla="*/ 2147483647 h 2040"/>
              <a:gd name="T4" fmla="*/ 2147483647 w 1504"/>
              <a:gd name="T5" fmla="*/ 2147483647 h 2040"/>
              <a:gd name="T6" fmla="*/ 2147483647 w 1504"/>
              <a:gd name="T7" fmla="*/ 2147483647 h 2040"/>
              <a:gd name="T8" fmla="*/ 0 60000 65536"/>
              <a:gd name="T9" fmla="*/ 0 60000 65536"/>
              <a:gd name="T10" fmla="*/ 0 60000 65536"/>
              <a:gd name="T11" fmla="*/ 0 60000 65536"/>
              <a:gd name="T12" fmla="*/ 0 w 1504"/>
              <a:gd name="T13" fmla="*/ 0 h 2040"/>
              <a:gd name="T14" fmla="*/ 1504 w 1504"/>
              <a:gd name="T15" fmla="*/ 2040 h 2040"/>
            </a:gdLst>
            <a:ahLst/>
            <a:cxnLst>
              <a:cxn ang="T8">
                <a:pos x="T0" y="T1"/>
              </a:cxn>
              <a:cxn ang="T9">
                <a:pos x="T2" y="T3"/>
              </a:cxn>
              <a:cxn ang="T10">
                <a:pos x="T4" y="T5"/>
              </a:cxn>
              <a:cxn ang="T11">
                <a:pos x="T6" y="T7"/>
              </a:cxn>
            </a:cxnLst>
            <a:rect l="T12" t="T13" r="T14" b="T15"/>
            <a:pathLst>
              <a:path w="1504" h="2040">
                <a:moveTo>
                  <a:pt x="1504" y="136"/>
                </a:moveTo>
                <a:cubicBezTo>
                  <a:pt x="912" y="68"/>
                  <a:pt x="320" y="0"/>
                  <a:pt x="160" y="280"/>
                </a:cubicBezTo>
                <a:cubicBezTo>
                  <a:pt x="0" y="560"/>
                  <a:pt x="408" y="1592"/>
                  <a:pt x="544" y="1816"/>
                </a:cubicBezTo>
                <a:cubicBezTo>
                  <a:pt x="680" y="2040"/>
                  <a:pt x="828" y="1832"/>
                  <a:pt x="976" y="1624"/>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6031" name="Freeform 15"/>
          <p:cNvSpPr>
            <a:spLocks/>
          </p:cNvSpPr>
          <p:nvPr/>
        </p:nvSpPr>
        <p:spPr bwMode="auto">
          <a:xfrm>
            <a:off x="6794500" y="1562100"/>
            <a:ext cx="1968500" cy="5486400"/>
          </a:xfrm>
          <a:custGeom>
            <a:avLst/>
            <a:gdLst>
              <a:gd name="T0" fmla="*/ 2147483647 w 1240"/>
              <a:gd name="T1" fmla="*/ 2147483647 h 3456"/>
              <a:gd name="T2" fmla="*/ 2147483647 w 1240"/>
              <a:gd name="T3" fmla="*/ 2147483647 h 3456"/>
              <a:gd name="T4" fmla="*/ 2147483647 w 1240"/>
              <a:gd name="T5" fmla="*/ 2147483647 h 3456"/>
              <a:gd name="T6" fmla="*/ 0 w 1240"/>
              <a:gd name="T7" fmla="*/ 2147483647 h 3456"/>
              <a:gd name="T8" fmla="*/ 0 60000 65536"/>
              <a:gd name="T9" fmla="*/ 0 60000 65536"/>
              <a:gd name="T10" fmla="*/ 0 60000 65536"/>
              <a:gd name="T11" fmla="*/ 0 60000 65536"/>
              <a:gd name="T12" fmla="*/ 0 w 1240"/>
              <a:gd name="T13" fmla="*/ 0 h 3456"/>
              <a:gd name="T14" fmla="*/ 1240 w 1240"/>
              <a:gd name="T15" fmla="*/ 3456 h 3456"/>
            </a:gdLst>
            <a:ahLst/>
            <a:cxnLst>
              <a:cxn ang="T8">
                <a:pos x="T0" y="T1"/>
              </a:cxn>
              <a:cxn ang="T9">
                <a:pos x="T2" y="T3"/>
              </a:cxn>
              <a:cxn ang="T10">
                <a:pos x="T4" y="T5"/>
              </a:cxn>
              <a:cxn ang="T11">
                <a:pos x="T6" y="T7"/>
              </a:cxn>
            </a:cxnLst>
            <a:rect l="T12" t="T13" r="T14" b="T15"/>
            <a:pathLst>
              <a:path w="1240" h="3456">
                <a:moveTo>
                  <a:pt x="192" y="24"/>
                </a:moveTo>
                <a:cubicBezTo>
                  <a:pt x="628" y="12"/>
                  <a:pt x="1064" y="0"/>
                  <a:pt x="1152" y="504"/>
                </a:cubicBezTo>
                <a:cubicBezTo>
                  <a:pt x="1240" y="1008"/>
                  <a:pt x="912" y="2640"/>
                  <a:pt x="720" y="3048"/>
                </a:cubicBezTo>
                <a:cubicBezTo>
                  <a:pt x="528" y="3456"/>
                  <a:pt x="264" y="3204"/>
                  <a:pt x="0" y="295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6032" name="Freeform 16"/>
          <p:cNvSpPr>
            <a:spLocks/>
          </p:cNvSpPr>
          <p:nvPr/>
        </p:nvSpPr>
        <p:spPr bwMode="auto">
          <a:xfrm>
            <a:off x="7010400" y="2616200"/>
            <a:ext cx="1308100" cy="3937000"/>
          </a:xfrm>
          <a:custGeom>
            <a:avLst/>
            <a:gdLst>
              <a:gd name="T0" fmla="*/ 2147483647 w 824"/>
              <a:gd name="T1" fmla="*/ 2147483647 h 2480"/>
              <a:gd name="T2" fmla="*/ 2147483647 w 824"/>
              <a:gd name="T3" fmla="*/ 2147483647 h 2480"/>
              <a:gd name="T4" fmla="*/ 2147483647 w 824"/>
              <a:gd name="T5" fmla="*/ 2147483647 h 2480"/>
              <a:gd name="T6" fmla="*/ 0 w 824"/>
              <a:gd name="T7" fmla="*/ 2147483647 h 2480"/>
              <a:gd name="T8" fmla="*/ 0 60000 65536"/>
              <a:gd name="T9" fmla="*/ 0 60000 65536"/>
              <a:gd name="T10" fmla="*/ 0 60000 65536"/>
              <a:gd name="T11" fmla="*/ 0 60000 65536"/>
              <a:gd name="T12" fmla="*/ 0 w 824"/>
              <a:gd name="T13" fmla="*/ 0 h 2480"/>
              <a:gd name="T14" fmla="*/ 824 w 824"/>
              <a:gd name="T15" fmla="*/ 2480 h 2480"/>
            </a:gdLst>
            <a:ahLst/>
            <a:cxnLst>
              <a:cxn ang="T8">
                <a:pos x="T0" y="T1"/>
              </a:cxn>
              <a:cxn ang="T9">
                <a:pos x="T2" y="T3"/>
              </a:cxn>
              <a:cxn ang="T10">
                <a:pos x="T4" y="T5"/>
              </a:cxn>
              <a:cxn ang="T11">
                <a:pos x="T6" y="T7"/>
              </a:cxn>
            </a:cxnLst>
            <a:rect l="T12" t="T13" r="T14" b="T15"/>
            <a:pathLst>
              <a:path w="824" h="2480">
                <a:moveTo>
                  <a:pt x="96" y="192"/>
                </a:moveTo>
                <a:cubicBezTo>
                  <a:pt x="404" y="96"/>
                  <a:pt x="712" y="0"/>
                  <a:pt x="768" y="336"/>
                </a:cubicBezTo>
                <a:cubicBezTo>
                  <a:pt x="824" y="672"/>
                  <a:pt x="560" y="1936"/>
                  <a:pt x="432" y="2208"/>
                </a:cubicBezTo>
                <a:cubicBezTo>
                  <a:pt x="304" y="2480"/>
                  <a:pt x="152" y="2224"/>
                  <a:pt x="0" y="1968"/>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86033" name="Text Box 17"/>
          <p:cNvSpPr txBox="1">
            <a:spLocks noChangeArrowheads="1"/>
          </p:cNvSpPr>
          <p:nvPr/>
        </p:nvSpPr>
        <p:spPr bwMode="auto">
          <a:xfrm>
            <a:off x="2438400" y="4575175"/>
            <a:ext cx="4454525" cy="8350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Remote Site routes are being on the Local</a:t>
            </a:r>
          </a:p>
          <a:p>
            <a:r>
              <a:rPr lang="en-US" sz="1800" baseline="0"/>
              <a:t> PE routers with </a:t>
            </a:r>
            <a:r>
              <a:rPr lang="en-US" sz="1800" u="sng" baseline="0"/>
              <a:t>External</a:t>
            </a:r>
            <a:r>
              <a:rPr lang="en-US" sz="1800" baseline="0"/>
              <a:t> EIGRP Admin</a:t>
            </a:r>
          </a:p>
          <a:p>
            <a:r>
              <a:rPr lang="en-US" sz="1800" baseline="0"/>
              <a:t> Distance of </a:t>
            </a:r>
            <a:r>
              <a:rPr lang="en-US" sz="1800" b="1" baseline="0"/>
              <a:t>170</a:t>
            </a:r>
            <a:r>
              <a:rPr lang="en-US" sz="1800" baseline="0"/>
              <a:t> and with </a:t>
            </a:r>
            <a:r>
              <a:rPr lang="en-US" sz="1800" u="sng" baseline="0"/>
              <a:t>Hop Count</a:t>
            </a:r>
            <a:r>
              <a:rPr lang="en-US" sz="1800" baseline="0"/>
              <a:t> of </a:t>
            </a:r>
            <a:r>
              <a:rPr lang="en-US" sz="1800" b="1" baseline="0"/>
              <a:t>1</a:t>
            </a:r>
          </a:p>
        </p:txBody>
      </p:sp>
    </p:spTree>
    <p:extLst>
      <p:ext uri="{BB962C8B-B14F-4D97-AF65-F5344CB8AC3E}">
        <p14:creationId xmlns:p14="http://schemas.microsoft.com/office/powerpoint/2010/main" val="33133820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6"/>
          <p:cNvSpPr>
            <a:spLocks noGrp="1" noChangeArrowheads="1"/>
          </p:cNvSpPr>
          <p:nvPr>
            <p:ph type="title"/>
          </p:nvPr>
        </p:nvSpPr>
        <p:spPr>
          <a:xfrm>
            <a:off x="793750" y="152400"/>
            <a:ext cx="7435850" cy="838200"/>
          </a:xfrm>
        </p:spPr>
        <p:txBody>
          <a:bodyPr/>
          <a:lstStyle/>
          <a:p>
            <a:pPr eaLnBrk="1" hangingPunct="1"/>
            <a:r>
              <a:rPr lang="en-US" dirty="0">
                <a:ea typeface="ＭＳ Ｐゴシック" pitchFamily="34" charset="-128"/>
              </a:rPr>
              <a:t>Customer Sites in Different </a:t>
            </a:r>
            <a:r>
              <a:rPr lang="en-US" dirty="0" err="1">
                <a:ea typeface="ＭＳ Ｐゴシック" pitchFamily="34" charset="-128"/>
              </a:rPr>
              <a:t>EIGRP</a:t>
            </a:r>
            <a:r>
              <a:rPr lang="en-US" dirty="0">
                <a:ea typeface="ＭＳ Ｐゴシック" pitchFamily="34" charset="-128"/>
              </a:rPr>
              <a:t> AS</a:t>
            </a:r>
          </a:p>
        </p:txBody>
      </p:sp>
      <p:sp>
        <p:nvSpPr>
          <p:cNvPr id="87043" name="Rectangle 3"/>
          <p:cNvSpPr>
            <a:spLocks noChangeArrowheads="1"/>
          </p:cNvSpPr>
          <p:nvPr/>
        </p:nvSpPr>
        <p:spPr bwMode="auto">
          <a:xfrm>
            <a:off x="1600200" y="1071563"/>
            <a:ext cx="5181600" cy="16811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PE11#show ip eigrp vrf EIGRP-Diff-AS topology 1.1.1.1 255.255.255.255</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IP-EIGRP topology entry for 1.1.1.1/32</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State is Passive, Query origin flag is 1, 1 Successor(s), FD is 1889792</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Routing Descriptor Blocks:</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140.0.0.1 (Serial2/0), from 140.0.0.1, Send flag is 0x0</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Composite metric is (1889792/128256), Route is Internal</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Vector metric:</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Minimum bandwidth is 2048 Kbit</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Total delay is 25000 microseconds</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Reliability is 255/255</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Load is 1/255</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Minimum MTU is 1500</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Hop count is 1</a:t>
            </a:r>
          </a:p>
        </p:txBody>
      </p:sp>
      <p:sp>
        <p:nvSpPr>
          <p:cNvPr id="87044" name="Rectangle 4"/>
          <p:cNvSpPr>
            <a:spLocks noChangeArrowheads="1"/>
          </p:cNvSpPr>
          <p:nvPr/>
        </p:nvSpPr>
        <p:spPr bwMode="auto">
          <a:xfrm>
            <a:off x="1676400" y="2814638"/>
            <a:ext cx="5105400" cy="26701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PE11# show ip eigrp vrf EIGRP-Diff-AS topology 2.2.2.2 255.255.255.255</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IP-EIGRP topology entry for 2.2.2.2/32</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State is Passive, Query origin flag is 1, 1 Successor(s), FD is 256256</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Routing Descriptor Blocks:</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0.0.0.0, from Redistributed, Send flag is 0x0</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Composite metric is (256256/0), Route is External</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Vector metric:</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Minimum bandwidth is 10000 Kbit</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Total delay is 10 microseconds</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Reliability is 255/255</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Load is 1/255</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Minimum MTU is 1500</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Hop count is 0</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External data:</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Originating router is 140.0.0.2 (this system)</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AS number of route is 65000</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External protocol is BGP, external metric is 2401792</a:t>
            </a:r>
          </a:p>
          <a:p>
            <a:pPr defTabSz="814388" eaLnBrk="0" fontAlgn="base" hangingPunct="0">
              <a:lnSpc>
                <a:spcPct val="90000"/>
              </a:lnSpc>
              <a:spcBef>
                <a:spcPct val="0"/>
              </a:spcBef>
              <a:spcAft>
                <a:spcPct val="0"/>
              </a:spcAft>
            </a:pPr>
            <a:r>
              <a:rPr lang="en-US" sz="1400" b="1" baseline="-25000">
                <a:solidFill>
                  <a:prstClr val="black"/>
                </a:solidFill>
                <a:latin typeface="Courier New" pitchFamily="49" charset="0"/>
                <a:ea typeface="ＭＳ Ｐゴシック" pitchFamily="34" charset="-128"/>
              </a:rPr>
              <a:t>        Administrator tag is 0 (0x00000000)</a:t>
            </a:r>
          </a:p>
        </p:txBody>
      </p:sp>
      <p:sp>
        <p:nvSpPr>
          <p:cNvPr id="87045" name="Oval 5"/>
          <p:cNvSpPr>
            <a:spLocks noChangeArrowheads="1"/>
          </p:cNvSpPr>
          <p:nvPr/>
        </p:nvSpPr>
        <p:spPr bwMode="auto">
          <a:xfrm>
            <a:off x="2066925" y="2206625"/>
            <a:ext cx="9144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46" name="Oval 6"/>
          <p:cNvSpPr>
            <a:spLocks noChangeArrowheads="1"/>
          </p:cNvSpPr>
          <p:nvPr/>
        </p:nvSpPr>
        <p:spPr bwMode="auto">
          <a:xfrm>
            <a:off x="2066925" y="2325688"/>
            <a:ext cx="9144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47" name="Oval 7"/>
          <p:cNvSpPr>
            <a:spLocks noChangeArrowheads="1"/>
          </p:cNvSpPr>
          <p:nvPr/>
        </p:nvSpPr>
        <p:spPr bwMode="auto">
          <a:xfrm>
            <a:off x="2085975" y="2444750"/>
            <a:ext cx="3810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48" name="Oval 8"/>
          <p:cNvSpPr>
            <a:spLocks noChangeArrowheads="1"/>
          </p:cNvSpPr>
          <p:nvPr/>
        </p:nvSpPr>
        <p:spPr bwMode="auto">
          <a:xfrm>
            <a:off x="2066925" y="2697163"/>
            <a:ext cx="7620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49" name="Oval 9"/>
          <p:cNvSpPr>
            <a:spLocks noChangeArrowheads="1"/>
          </p:cNvSpPr>
          <p:nvPr/>
        </p:nvSpPr>
        <p:spPr bwMode="auto">
          <a:xfrm>
            <a:off x="2066925" y="2573338"/>
            <a:ext cx="9144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50" name="Oval 10"/>
          <p:cNvSpPr>
            <a:spLocks noChangeArrowheads="1"/>
          </p:cNvSpPr>
          <p:nvPr/>
        </p:nvSpPr>
        <p:spPr bwMode="auto">
          <a:xfrm>
            <a:off x="1771650" y="1760538"/>
            <a:ext cx="1671638" cy="22225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51" name="Line 11"/>
          <p:cNvSpPr>
            <a:spLocks noChangeShapeType="1"/>
          </p:cNvSpPr>
          <p:nvPr/>
        </p:nvSpPr>
        <p:spPr bwMode="auto">
          <a:xfrm flipH="1">
            <a:off x="1609725" y="1938338"/>
            <a:ext cx="261938" cy="58261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52" name="Line 12"/>
          <p:cNvSpPr>
            <a:spLocks noChangeShapeType="1"/>
          </p:cNvSpPr>
          <p:nvPr/>
        </p:nvSpPr>
        <p:spPr bwMode="auto">
          <a:xfrm flipH="1">
            <a:off x="1609725" y="2292350"/>
            <a:ext cx="457200" cy="2286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53" name="Line 13"/>
          <p:cNvSpPr>
            <a:spLocks noChangeShapeType="1"/>
          </p:cNvSpPr>
          <p:nvPr/>
        </p:nvSpPr>
        <p:spPr bwMode="auto">
          <a:xfrm flipH="1">
            <a:off x="1609725" y="2520950"/>
            <a:ext cx="4572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54" name="Line 14"/>
          <p:cNvSpPr>
            <a:spLocks noChangeShapeType="1"/>
          </p:cNvSpPr>
          <p:nvPr/>
        </p:nvSpPr>
        <p:spPr bwMode="auto">
          <a:xfrm flipH="1" flipV="1">
            <a:off x="1609725" y="2520950"/>
            <a:ext cx="457200" cy="1524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55" name="Line 15"/>
          <p:cNvSpPr>
            <a:spLocks noChangeShapeType="1"/>
          </p:cNvSpPr>
          <p:nvPr/>
        </p:nvSpPr>
        <p:spPr bwMode="auto">
          <a:xfrm flipH="1" flipV="1">
            <a:off x="1609725" y="2520950"/>
            <a:ext cx="457200" cy="2286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56" name="Oval 16"/>
          <p:cNvSpPr>
            <a:spLocks noChangeArrowheads="1"/>
          </p:cNvSpPr>
          <p:nvPr/>
        </p:nvSpPr>
        <p:spPr bwMode="auto">
          <a:xfrm>
            <a:off x="5413375" y="1924050"/>
            <a:ext cx="685800" cy="2032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57" name="Oval 17"/>
          <p:cNvSpPr>
            <a:spLocks noChangeArrowheads="1"/>
          </p:cNvSpPr>
          <p:nvPr/>
        </p:nvSpPr>
        <p:spPr bwMode="auto">
          <a:xfrm>
            <a:off x="5043488" y="3800475"/>
            <a:ext cx="6858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58" name="Oval 18"/>
          <p:cNvSpPr>
            <a:spLocks noChangeArrowheads="1"/>
          </p:cNvSpPr>
          <p:nvPr/>
        </p:nvSpPr>
        <p:spPr bwMode="auto">
          <a:xfrm>
            <a:off x="2068513" y="4837113"/>
            <a:ext cx="1143000" cy="152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59" name="Line 19"/>
          <p:cNvSpPr>
            <a:spLocks noChangeShapeType="1"/>
          </p:cNvSpPr>
          <p:nvPr/>
        </p:nvSpPr>
        <p:spPr bwMode="auto">
          <a:xfrm flipH="1" flipV="1">
            <a:off x="188913" y="4902200"/>
            <a:ext cx="1927225" cy="222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60" name="AutoShape 20"/>
          <p:cNvSpPr>
            <a:spLocks/>
          </p:cNvSpPr>
          <p:nvPr/>
        </p:nvSpPr>
        <p:spPr bwMode="auto">
          <a:xfrm>
            <a:off x="2265363" y="4989513"/>
            <a:ext cx="76200" cy="457200"/>
          </a:xfrm>
          <a:prstGeom prst="leftBracket">
            <a:avLst>
              <a:gd name="adj" fmla="val 50000"/>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61" name="Line 21"/>
          <p:cNvSpPr>
            <a:spLocks noChangeShapeType="1"/>
          </p:cNvSpPr>
          <p:nvPr/>
        </p:nvSpPr>
        <p:spPr bwMode="auto">
          <a:xfrm flipH="1" flipV="1">
            <a:off x="1849438" y="4924425"/>
            <a:ext cx="371475" cy="2476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62" name="Text Box 22"/>
          <p:cNvSpPr txBox="1">
            <a:spLocks noChangeArrowheads="1"/>
          </p:cNvSpPr>
          <p:nvPr/>
        </p:nvSpPr>
        <p:spPr bwMode="auto">
          <a:xfrm>
            <a:off x="1371600" y="5559425"/>
            <a:ext cx="6324600" cy="11938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0" fontAlgn="base" hangingPunct="0">
              <a:lnSpc>
                <a:spcPct val="90000"/>
              </a:lnSpc>
              <a:spcBef>
                <a:spcPct val="0"/>
              </a:spcBef>
              <a:spcAft>
                <a:spcPct val="0"/>
              </a:spcAft>
            </a:pPr>
            <a:r>
              <a:rPr lang="en-US" sz="1600" b="1" u="sng" baseline="0">
                <a:solidFill>
                  <a:prstClr val="black"/>
                </a:solidFill>
              </a:rPr>
              <a:t>1.1.1.1/32</a:t>
            </a:r>
            <a:r>
              <a:rPr lang="en-US" sz="1600" baseline="0">
                <a:solidFill>
                  <a:prstClr val="black"/>
                </a:solidFill>
              </a:rPr>
              <a:t> is locally learned via EIGRP from CE1 </a:t>
            </a:r>
          </a:p>
          <a:p>
            <a:pPr eaLnBrk="0" fontAlgn="base" hangingPunct="0">
              <a:lnSpc>
                <a:spcPct val="90000"/>
              </a:lnSpc>
              <a:spcBef>
                <a:spcPct val="0"/>
              </a:spcBef>
              <a:spcAft>
                <a:spcPct val="0"/>
              </a:spcAft>
            </a:pPr>
            <a:endParaRPr lang="en-US" sz="1600" baseline="0">
              <a:solidFill>
                <a:prstClr val="black"/>
              </a:solidFill>
            </a:endParaRPr>
          </a:p>
          <a:p>
            <a:pPr eaLnBrk="0" fontAlgn="base" hangingPunct="0">
              <a:lnSpc>
                <a:spcPct val="90000"/>
              </a:lnSpc>
              <a:spcBef>
                <a:spcPct val="0"/>
              </a:spcBef>
              <a:spcAft>
                <a:spcPct val="0"/>
              </a:spcAft>
            </a:pPr>
            <a:r>
              <a:rPr lang="en-US" sz="1600" b="1" u="sng" baseline="0">
                <a:solidFill>
                  <a:prstClr val="black"/>
                </a:solidFill>
              </a:rPr>
              <a:t>2.2.2.2/32</a:t>
            </a:r>
            <a:r>
              <a:rPr lang="en-US" sz="1600" baseline="0">
                <a:solidFill>
                  <a:prstClr val="black"/>
                </a:solidFill>
              </a:rPr>
              <a:t> is learned via MP-BGP from remote-PE and redistributed into the EIGRP-VRF on local Router.  This is an external route from the EIGRP domain and the info. carried in the EIGRP-VRF topology. </a:t>
            </a:r>
          </a:p>
        </p:txBody>
      </p:sp>
      <p:sp>
        <p:nvSpPr>
          <p:cNvPr id="87063" name="Freeform 23"/>
          <p:cNvSpPr>
            <a:spLocks/>
          </p:cNvSpPr>
          <p:nvPr/>
        </p:nvSpPr>
        <p:spPr bwMode="auto">
          <a:xfrm>
            <a:off x="5938838" y="1949450"/>
            <a:ext cx="3281362" cy="5097463"/>
          </a:xfrm>
          <a:custGeom>
            <a:avLst/>
            <a:gdLst>
              <a:gd name="T0" fmla="*/ 0 w 2064"/>
              <a:gd name="T1" fmla="*/ 0 h 3416"/>
              <a:gd name="T2" fmla="*/ 2147483647 w 2064"/>
              <a:gd name="T3" fmla="*/ 2147483647 h 3416"/>
              <a:gd name="T4" fmla="*/ 2147483647 w 2064"/>
              <a:gd name="T5" fmla="*/ 2147483647 h 3416"/>
              <a:gd name="T6" fmla="*/ 2147483647 w 2064"/>
              <a:gd name="T7" fmla="*/ 2147483647 h 3416"/>
              <a:gd name="T8" fmla="*/ 0 60000 65536"/>
              <a:gd name="T9" fmla="*/ 0 60000 65536"/>
              <a:gd name="T10" fmla="*/ 0 60000 65536"/>
              <a:gd name="T11" fmla="*/ 0 60000 65536"/>
              <a:gd name="T12" fmla="*/ 0 w 2064"/>
              <a:gd name="T13" fmla="*/ 0 h 3416"/>
              <a:gd name="T14" fmla="*/ 2064 w 2064"/>
              <a:gd name="T15" fmla="*/ 3416 h 3416"/>
            </a:gdLst>
            <a:ahLst/>
            <a:cxnLst>
              <a:cxn ang="T8">
                <a:pos x="T0" y="T1"/>
              </a:cxn>
              <a:cxn ang="T9">
                <a:pos x="T2" y="T3"/>
              </a:cxn>
              <a:cxn ang="T10">
                <a:pos x="T4" y="T5"/>
              </a:cxn>
              <a:cxn ang="T11">
                <a:pos x="T6" y="T7"/>
              </a:cxn>
            </a:cxnLst>
            <a:rect l="T12" t="T13" r="T14" b="T15"/>
            <a:pathLst>
              <a:path w="2064" h="3416">
                <a:moveTo>
                  <a:pt x="0" y="0"/>
                </a:moveTo>
                <a:cubicBezTo>
                  <a:pt x="744" y="60"/>
                  <a:pt x="1488" y="120"/>
                  <a:pt x="1776" y="624"/>
                </a:cubicBezTo>
                <a:cubicBezTo>
                  <a:pt x="2064" y="1128"/>
                  <a:pt x="1840" y="2632"/>
                  <a:pt x="1728" y="3024"/>
                </a:cubicBezTo>
                <a:cubicBezTo>
                  <a:pt x="1616" y="3416"/>
                  <a:pt x="1360" y="3196"/>
                  <a:pt x="1104" y="297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64" name="Freeform 24"/>
          <p:cNvSpPr>
            <a:spLocks/>
          </p:cNvSpPr>
          <p:nvPr/>
        </p:nvSpPr>
        <p:spPr bwMode="auto">
          <a:xfrm>
            <a:off x="5559425" y="3810000"/>
            <a:ext cx="3152775" cy="2743200"/>
          </a:xfrm>
          <a:custGeom>
            <a:avLst/>
            <a:gdLst>
              <a:gd name="T0" fmla="*/ 0 w 1984"/>
              <a:gd name="T1" fmla="*/ 0 h 1952"/>
              <a:gd name="T2" fmla="*/ 2147483647 w 1984"/>
              <a:gd name="T3" fmla="*/ 2147483647 h 1952"/>
              <a:gd name="T4" fmla="*/ 2147483647 w 1984"/>
              <a:gd name="T5" fmla="*/ 2147483647 h 1952"/>
              <a:gd name="T6" fmla="*/ 2147483647 w 1984"/>
              <a:gd name="T7" fmla="*/ 2147483647 h 1952"/>
              <a:gd name="T8" fmla="*/ 0 60000 65536"/>
              <a:gd name="T9" fmla="*/ 0 60000 65536"/>
              <a:gd name="T10" fmla="*/ 0 60000 65536"/>
              <a:gd name="T11" fmla="*/ 0 60000 65536"/>
              <a:gd name="T12" fmla="*/ 0 w 1984"/>
              <a:gd name="T13" fmla="*/ 0 h 1952"/>
              <a:gd name="T14" fmla="*/ 1984 w 1984"/>
              <a:gd name="T15" fmla="*/ 1952 h 1952"/>
            </a:gdLst>
            <a:ahLst/>
            <a:cxnLst>
              <a:cxn ang="T8">
                <a:pos x="T0" y="T1"/>
              </a:cxn>
              <a:cxn ang="T9">
                <a:pos x="T2" y="T3"/>
              </a:cxn>
              <a:cxn ang="T10">
                <a:pos x="T4" y="T5"/>
              </a:cxn>
              <a:cxn ang="T11">
                <a:pos x="T6" y="T7"/>
              </a:cxn>
            </a:cxnLst>
            <a:rect l="T12" t="T13" r="T14" b="T15"/>
            <a:pathLst>
              <a:path w="1984" h="1952">
                <a:moveTo>
                  <a:pt x="0" y="0"/>
                </a:moveTo>
                <a:cubicBezTo>
                  <a:pt x="688" y="188"/>
                  <a:pt x="1376" y="376"/>
                  <a:pt x="1680" y="672"/>
                </a:cubicBezTo>
                <a:cubicBezTo>
                  <a:pt x="1984" y="968"/>
                  <a:pt x="1864" y="1600"/>
                  <a:pt x="1824" y="1776"/>
                </a:cubicBezTo>
                <a:cubicBezTo>
                  <a:pt x="1784" y="1952"/>
                  <a:pt x="1612" y="1840"/>
                  <a:pt x="1440" y="1728"/>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87065" name="Freeform 25"/>
          <p:cNvSpPr>
            <a:spLocks/>
          </p:cNvSpPr>
          <p:nvPr/>
        </p:nvSpPr>
        <p:spPr bwMode="auto">
          <a:xfrm>
            <a:off x="12700" y="2443163"/>
            <a:ext cx="1724025" cy="4414837"/>
          </a:xfrm>
          <a:custGeom>
            <a:avLst/>
            <a:gdLst>
              <a:gd name="T0" fmla="*/ 2147483647 w 1048"/>
              <a:gd name="T1" fmla="*/ 0 h 3000"/>
              <a:gd name="T2" fmla="*/ 2147483647 w 1048"/>
              <a:gd name="T3" fmla="*/ 2147483647 h 3000"/>
              <a:gd name="T4" fmla="*/ 2147483647 w 1048"/>
              <a:gd name="T5" fmla="*/ 2147483647 h 3000"/>
              <a:gd name="T6" fmla="*/ 2147483647 w 1048"/>
              <a:gd name="T7" fmla="*/ 2147483647 h 3000"/>
              <a:gd name="T8" fmla="*/ 0 60000 65536"/>
              <a:gd name="T9" fmla="*/ 0 60000 65536"/>
              <a:gd name="T10" fmla="*/ 0 60000 65536"/>
              <a:gd name="T11" fmla="*/ 0 60000 65536"/>
              <a:gd name="T12" fmla="*/ 0 w 1048"/>
              <a:gd name="T13" fmla="*/ 0 h 3000"/>
              <a:gd name="T14" fmla="*/ 1048 w 1048"/>
              <a:gd name="T15" fmla="*/ 3000 h 3000"/>
            </a:gdLst>
            <a:ahLst/>
            <a:cxnLst>
              <a:cxn ang="T8">
                <a:pos x="T0" y="T1"/>
              </a:cxn>
              <a:cxn ang="T9">
                <a:pos x="T2" y="T3"/>
              </a:cxn>
              <a:cxn ang="T10">
                <a:pos x="T4" y="T5"/>
              </a:cxn>
              <a:cxn ang="T11">
                <a:pos x="T6" y="T7"/>
              </a:cxn>
            </a:cxnLst>
            <a:rect l="T12" t="T13" r="T14" b="T15"/>
            <a:pathLst>
              <a:path w="1048" h="3000">
                <a:moveTo>
                  <a:pt x="1048" y="0"/>
                </a:moveTo>
                <a:cubicBezTo>
                  <a:pt x="660" y="64"/>
                  <a:pt x="272" y="128"/>
                  <a:pt x="136" y="576"/>
                </a:cubicBezTo>
                <a:cubicBezTo>
                  <a:pt x="0" y="1024"/>
                  <a:pt x="136" y="2376"/>
                  <a:pt x="232" y="2688"/>
                </a:cubicBezTo>
                <a:cubicBezTo>
                  <a:pt x="328" y="3000"/>
                  <a:pt x="520" y="2724"/>
                  <a:pt x="712" y="2448"/>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Tree>
    <p:extLst>
      <p:ext uri="{BB962C8B-B14F-4D97-AF65-F5344CB8AC3E}">
        <p14:creationId xmlns:p14="http://schemas.microsoft.com/office/powerpoint/2010/main" val="277371626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normAutofit fontScale="90000"/>
          </a:bodyPr>
          <a:lstStyle/>
          <a:p>
            <a:r>
              <a:rPr lang="en-US" dirty="0">
                <a:solidFill>
                  <a:srgbClr val="0070C0"/>
                </a:solidFill>
              </a:rPr>
              <a:t>Propagation Routing Information</a:t>
            </a:r>
            <a:br>
              <a:rPr lang="en-US" dirty="0">
                <a:solidFill>
                  <a:srgbClr val="0070C0"/>
                </a:solidFill>
              </a:rPr>
            </a:br>
            <a:r>
              <a:rPr lang="en-US" dirty="0">
                <a:solidFill>
                  <a:srgbClr val="0070C0"/>
                </a:solidFill>
              </a:rPr>
              <a:t>Across the P-Network (Cont.)</a:t>
            </a:r>
          </a:p>
        </p:txBody>
      </p:sp>
      <p:sp>
        <p:nvSpPr>
          <p:cNvPr id="691203" name="Text Box 3"/>
          <p:cNvSpPr txBox="1">
            <a:spLocks noChangeArrowheads="1"/>
          </p:cNvSpPr>
          <p:nvPr/>
        </p:nvSpPr>
        <p:spPr bwMode="auto">
          <a:xfrm>
            <a:off x="304800" y="4506913"/>
            <a:ext cx="8578850" cy="2084387"/>
          </a:xfrm>
          <a:prstGeom prst="rect">
            <a:avLst/>
          </a:prstGeom>
          <a:noFill/>
          <a:ln w="19050">
            <a:noFill/>
            <a:miter lim="800000"/>
            <a:headEnd type="none" w="sm" len="sm"/>
            <a:tailEnd type="none" w="sm" len="sm"/>
          </a:ln>
          <a:effectLst/>
        </p:spPr>
        <p:txBody>
          <a:bodyPr wrap="none">
            <a:spAutoFit/>
          </a:bodyPr>
          <a:lstStyle/>
          <a:p>
            <a:pPr marL="457200" indent="-457200" defTabSz="1206500">
              <a:lnSpc>
                <a:spcPct val="95000"/>
              </a:lnSpc>
              <a:spcBef>
                <a:spcPct val="35000"/>
              </a:spcBef>
            </a:pPr>
            <a:r>
              <a:rPr lang="en-US"/>
              <a:t>Question: 	Which protocol can be used to carry customer routes between </a:t>
            </a:r>
            <a:br>
              <a:rPr lang="en-US"/>
            </a:br>
            <a:r>
              <a:rPr lang="en-US"/>
              <a:t>	PE routers?</a:t>
            </a:r>
          </a:p>
          <a:p>
            <a:pPr marL="457200" indent="-457200" defTabSz="1206500">
              <a:lnSpc>
                <a:spcPct val="95000"/>
              </a:lnSpc>
              <a:spcBef>
                <a:spcPct val="35000"/>
              </a:spcBef>
            </a:pPr>
            <a:r>
              <a:rPr lang="en-US"/>
              <a:t>Answer: 	The number of customer routes can be very large. BGP is the only</a:t>
            </a:r>
            <a:br>
              <a:rPr lang="en-US"/>
            </a:br>
            <a:r>
              <a:rPr lang="en-US"/>
              <a:t>	routing protocol that can scale to a very large number of routes.</a:t>
            </a:r>
          </a:p>
          <a:p>
            <a:pPr marL="457200" indent="-457200" defTabSz="1206500">
              <a:lnSpc>
                <a:spcPct val="95000"/>
              </a:lnSpc>
              <a:spcBef>
                <a:spcPct val="35000"/>
              </a:spcBef>
            </a:pPr>
            <a:endParaRPr lang="en-US" sz="1200">
              <a:solidFill>
                <a:schemeClr val="accent2"/>
              </a:solidFill>
            </a:endParaRPr>
          </a:p>
          <a:p>
            <a:pPr marL="457200" indent="-457200" defTabSz="1206500">
              <a:lnSpc>
                <a:spcPct val="95000"/>
              </a:lnSpc>
              <a:spcBef>
                <a:spcPct val="35000"/>
              </a:spcBef>
            </a:pPr>
            <a:r>
              <a:rPr lang="en-US">
                <a:solidFill>
                  <a:schemeClr val="accent2"/>
                </a:solidFill>
              </a:rPr>
              <a:t>Conclusion:</a:t>
            </a:r>
            <a:br>
              <a:rPr lang="en-US">
                <a:solidFill>
                  <a:schemeClr val="accent1"/>
                </a:solidFill>
              </a:rPr>
            </a:br>
            <a:r>
              <a:rPr lang="en-US"/>
              <a:t>BGP is used to exchange customer routes directly between PE routers.</a:t>
            </a:r>
          </a:p>
        </p:txBody>
      </p:sp>
      <p:pic>
        <p:nvPicPr>
          <p:cNvPr id="691204" name="Picture 4" descr="020G_523"/>
          <p:cNvPicPr>
            <a:picLocks noChangeAspect="1" noChangeArrowheads="1"/>
          </p:cNvPicPr>
          <p:nvPr/>
        </p:nvPicPr>
        <p:blipFill>
          <a:blip r:embed="rId2"/>
          <a:srcRect/>
          <a:stretch>
            <a:fillRect/>
          </a:stretch>
        </p:blipFill>
        <p:spPr bwMode="auto">
          <a:xfrm>
            <a:off x="228600" y="1587500"/>
            <a:ext cx="8694738" cy="2832100"/>
          </a:xfrm>
          <a:prstGeom prst="rect">
            <a:avLst/>
          </a:prstGeom>
          <a:noFill/>
        </p:spPr>
      </p:pic>
    </p:spTree>
    <p:extLst>
      <p:ext uri="{BB962C8B-B14F-4D97-AF65-F5344CB8AC3E}">
        <p14:creationId xmlns:p14="http://schemas.microsoft.com/office/powerpoint/2010/main" val="124706882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Customer Sites in Different </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AS</a:t>
            </a:r>
          </a:p>
        </p:txBody>
      </p:sp>
      <p:sp>
        <p:nvSpPr>
          <p:cNvPr id="88067" name="Text Placeholder 8"/>
          <p:cNvSpPr>
            <a:spLocks noGrp="1"/>
          </p:cNvSpPr>
          <p:nvPr>
            <p:ph type="body" sz="quarter" idx="10"/>
          </p:nvPr>
        </p:nvSpPr>
        <p:spPr>
          <a:xfrm>
            <a:off x="793750" y="1185863"/>
            <a:ext cx="7435850" cy="381000"/>
          </a:xfrm>
        </p:spPr>
        <p:txBody>
          <a:bodyPr/>
          <a:lstStyle/>
          <a:p>
            <a:r>
              <a:rPr lang="en-US">
                <a:ea typeface="ＭＳ Ｐゴシック" pitchFamily="34" charset="-128"/>
              </a:rPr>
              <a:t>Configuration Example</a:t>
            </a:r>
          </a:p>
        </p:txBody>
      </p:sp>
      <p:sp>
        <p:nvSpPr>
          <p:cNvPr id="88068" name="Rectangle 3"/>
          <p:cNvSpPr>
            <a:spLocks noChangeArrowheads="1"/>
          </p:cNvSpPr>
          <p:nvPr/>
        </p:nvSpPr>
        <p:spPr bwMode="auto">
          <a:xfrm>
            <a:off x="762000" y="2112963"/>
            <a:ext cx="3581400" cy="4545684"/>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000" dirty="0" err="1">
                <a:solidFill>
                  <a:srgbClr val="000000"/>
                </a:solidFill>
              </a:rPr>
              <a:t>ip</a:t>
            </a:r>
            <a:r>
              <a:rPr lang="en-US" sz="1000" dirty="0">
                <a:solidFill>
                  <a:srgbClr val="000000"/>
                </a:solidFill>
              </a:rPr>
              <a:t> </a:t>
            </a:r>
            <a:r>
              <a:rPr lang="en-US" sz="1000" dirty="0" err="1">
                <a:solidFill>
                  <a:srgbClr val="000000"/>
                </a:solidFill>
              </a:rPr>
              <a:t>vrf</a:t>
            </a:r>
            <a:r>
              <a:rPr lang="en-US" sz="1000" dirty="0">
                <a:solidFill>
                  <a:srgbClr val="000000"/>
                </a:solidFill>
              </a:rPr>
              <a:t> </a:t>
            </a:r>
            <a:r>
              <a:rPr lang="en-US" sz="1000" dirty="0" err="1">
                <a:solidFill>
                  <a:srgbClr val="000000"/>
                </a:solidFill>
              </a:rPr>
              <a:t>EIGRP</a:t>
            </a:r>
            <a:r>
              <a:rPr lang="en-US" sz="1000" dirty="0">
                <a:solidFill>
                  <a:srgbClr val="000000"/>
                </a:solidFill>
              </a:rPr>
              <a:t>-Diff-AS</a:t>
            </a:r>
          </a:p>
          <a:p>
            <a:pPr algn="l" defTabSz="814388"/>
            <a:r>
              <a:rPr lang="en-US" sz="1000" dirty="0">
                <a:solidFill>
                  <a:srgbClr val="000000"/>
                </a:solidFill>
              </a:rPr>
              <a:t> </a:t>
            </a:r>
            <a:r>
              <a:rPr lang="en-US" sz="1000" dirty="0" err="1">
                <a:solidFill>
                  <a:srgbClr val="000000"/>
                </a:solidFill>
              </a:rPr>
              <a:t>rd</a:t>
            </a:r>
            <a:r>
              <a:rPr lang="en-US" sz="1000" dirty="0">
                <a:solidFill>
                  <a:srgbClr val="000000"/>
                </a:solidFill>
              </a:rPr>
              <a:t> 11:1</a:t>
            </a:r>
          </a:p>
          <a:p>
            <a:pPr algn="l" defTabSz="814388"/>
            <a:r>
              <a:rPr lang="en-US" sz="1000" dirty="0">
                <a:solidFill>
                  <a:srgbClr val="000000"/>
                </a:solidFill>
              </a:rPr>
              <a:t> route-target export 1:1</a:t>
            </a:r>
          </a:p>
          <a:p>
            <a:pPr algn="l" defTabSz="814388"/>
            <a:r>
              <a:rPr lang="en-US" sz="1000" dirty="0">
                <a:solidFill>
                  <a:srgbClr val="000000"/>
                </a:solidFill>
              </a:rPr>
              <a:t> route-target import 1:1</a:t>
            </a:r>
          </a:p>
          <a:p>
            <a:pPr algn="l" defTabSz="814388"/>
            <a:r>
              <a:rPr lang="en-US" sz="1000" dirty="0">
                <a:solidFill>
                  <a:srgbClr val="000000"/>
                </a:solidFill>
              </a:rPr>
              <a:t>!</a:t>
            </a:r>
          </a:p>
          <a:p>
            <a:pPr algn="l" defTabSz="814388"/>
            <a:r>
              <a:rPr lang="en-US" sz="1000" dirty="0">
                <a:solidFill>
                  <a:srgbClr val="000000"/>
                </a:solidFill>
              </a:rPr>
              <a:t>router </a:t>
            </a:r>
            <a:r>
              <a:rPr lang="en-US" sz="1000" dirty="0" err="1">
                <a:solidFill>
                  <a:srgbClr val="000000"/>
                </a:solidFill>
              </a:rPr>
              <a:t>eigrp</a:t>
            </a:r>
            <a:r>
              <a:rPr lang="en-US" sz="1000" dirty="0">
                <a:solidFill>
                  <a:srgbClr val="000000"/>
                </a:solidFill>
              </a:rPr>
              <a:t> 100</a:t>
            </a:r>
          </a:p>
          <a:p>
            <a:pPr algn="l" defTabSz="814388"/>
            <a:r>
              <a:rPr lang="en-US" sz="1000" dirty="0">
                <a:solidFill>
                  <a:srgbClr val="000000"/>
                </a:solidFill>
              </a:rPr>
              <a:t> !</a:t>
            </a:r>
          </a:p>
          <a:p>
            <a:pPr algn="l" defTabSz="814388"/>
            <a:r>
              <a:rPr lang="en-US" sz="1000" dirty="0">
                <a:solidFill>
                  <a:srgbClr val="000000"/>
                </a:solidFill>
              </a:rPr>
              <a:t> address-family </a:t>
            </a:r>
            <a:r>
              <a:rPr lang="en-US" sz="1000" dirty="0" err="1">
                <a:solidFill>
                  <a:srgbClr val="000000"/>
                </a:solidFill>
              </a:rPr>
              <a:t>ipv4</a:t>
            </a:r>
            <a:r>
              <a:rPr lang="en-US" sz="1000" dirty="0">
                <a:solidFill>
                  <a:srgbClr val="000000"/>
                </a:solidFill>
              </a:rPr>
              <a:t> </a:t>
            </a:r>
            <a:r>
              <a:rPr lang="en-US" sz="1000" dirty="0" err="1">
                <a:solidFill>
                  <a:srgbClr val="000000"/>
                </a:solidFill>
              </a:rPr>
              <a:t>vrf</a:t>
            </a:r>
            <a:r>
              <a:rPr lang="en-US" sz="1000" dirty="0">
                <a:solidFill>
                  <a:srgbClr val="000000"/>
                </a:solidFill>
              </a:rPr>
              <a:t> </a:t>
            </a:r>
            <a:r>
              <a:rPr lang="en-US" sz="1000" dirty="0" err="1">
                <a:solidFill>
                  <a:srgbClr val="000000"/>
                </a:solidFill>
              </a:rPr>
              <a:t>EIGRP</a:t>
            </a:r>
            <a:r>
              <a:rPr lang="en-US" sz="1000" dirty="0">
                <a:solidFill>
                  <a:srgbClr val="000000"/>
                </a:solidFill>
              </a:rPr>
              <a:t>-Diff-AS</a:t>
            </a:r>
          </a:p>
          <a:p>
            <a:pPr algn="l" defTabSz="814388"/>
            <a:r>
              <a:rPr lang="en-US" sz="1000" dirty="0">
                <a:solidFill>
                  <a:srgbClr val="000000"/>
                </a:solidFill>
              </a:rPr>
              <a:t> redistribute </a:t>
            </a:r>
            <a:r>
              <a:rPr lang="en-US" sz="1000" dirty="0" err="1">
                <a:solidFill>
                  <a:srgbClr val="000000"/>
                </a:solidFill>
              </a:rPr>
              <a:t>bgp</a:t>
            </a:r>
            <a:r>
              <a:rPr lang="en-US" sz="1000" dirty="0">
                <a:solidFill>
                  <a:srgbClr val="000000"/>
                </a:solidFill>
              </a:rPr>
              <a:t> 65000 metric 10000 1 255 1 1500</a:t>
            </a:r>
          </a:p>
          <a:p>
            <a:pPr algn="l" defTabSz="814388"/>
            <a:r>
              <a:rPr lang="en-US" sz="1000" dirty="0">
                <a:solidFill>
                  <a:srgbClr val="000000"/>
                </a:solidFill>
              </a:rPr>
              <a:t> network 140.0.0.0</a:t>
            </a:r>
          </a:p>
          <a:p>
            <a:pPr algn="l" defTabSz="814388"/>
            <a:r>
              <a:rPr lang="en-US" sz="1000" dirty="0">
                <a:solidFill>
                  <a:srgbClr val="000000"/>
                </a:solidFill>
              </a:rPr>
              <a:t> autonomous-system 1</a:t>
            </a:r>
          </a:p>
          <a:p>
            <a:pPr algn="l" defTabSz="814388"/>
            <a:r>
              <a:rPr lang="en-US" sz="1000" dirty="0">
                <a:solidFill>
                  <a:srgbClr val="000000"/>
                </a:solidFill>
              </a:rPr>
              <a:t> exit-address-family</a:t>
            </a:r>
          </a:p>
          <a:p>
            <a:pPr algn="l" defTabSz="814388"/>
            <a:r>
              <a:rPr lang="en-US" sz="1000" dirty="0">
                <a:solidFill>
                  <a:srgbClr val="000000"/>
                </a:solidFill>
              </a:rPr>
              <a:t>!</a:t>
            </a:r>
          </a:p>
          <a:p>
            <a:pPr algn="l" defTabSz="814388"/>
            <a:r>
              <a:rPr lang="en-US" sz="1000" dirty="0">
                <a:solidFill>
                  <a:srgbClr val="000000"/>
                </a:solidFill>
              </a:rPr>
              <a:t>router </a:t>
            </a:r>
            <a:r>
              <a:rPr lang="en-US" sz="1000" dirty="0" err="1">
                <a:solidFill>
                  <a:srgbClr val="000000"/>
                </a:solidFill>
              </a:rPr>
              <a:t>bgp</a:t>
            </a:r>
            <a:r>
              <a:rPr lang="en-US" sz="1000" dirty="0">
                <a:solidFill>
                  <a:srgbClr val="000000"/>
                </a:solidFill>
              </a:rPr>
              <a:t> 65000</a:t>
            </a:r>
          </a:p>
          <a:p>
            <a:pPr algn="l" defTabSz="814388"/>
            <a:r>
              <a:rPr lang="en-US" sz="1000" dirty="0">
                <a:solidFill>
                  <a:srgbClr val="000000"/>
                </a:solidFill>
              </a:rPr>
              <a:t> no </a:t>
            </a:r>
            <a:r>
              <a:rPr lang="en-US" sz="1000" dirty="0" err="1">
                <a:solidFill>
                  <a:srgbClr val="000000"/>
                </a:solidFill>
              </a:rPr>
              <a:t>bgp</a:t>
            </a:r>
            <a:r>
              <a:rPr lang="en-US" sz="1000" dirty="0">
                <a:solidFill>
                  <a:srgbClr val="000000"/>
                </a:solidFill>
              </a:rPr>
              <a:t> default </a:t>
            </a:r>
            <a:r>
              <a:rPr lang="en-US" sz="1000" dirty="0" err="1">
                <a:solidFill>
                  <a:srgbClr val="000000"/>
                </a:solidFill>
              </a:rPr>
              <a:t>ipv4</a:t>
            </a:r>
            <a:r>
              <a:rPr lang="en-US" sz="1000" dirty="0">
                <a:solidFill>
                  <a:srgbClr val="000000"/>
                </a:solidFill>
              </a:rPr>
              <a:t>-unicast</a:t>
            </a:r>
          </a:p>
          <a:p>
            <a:pPr algn="l" defTabSz="814388"/>
            <a:r>
              <a:rPr lang="en-US" sz="1000" dirty="0">
                <a:solidFill>
                  <a:srgbClr val="000000"/>
                </a:solidFill>
              </a:rPr>
              <a:t> </a:t>
            </a:r>
            <a:r>
              <a:rPr lang="en-US" sz="1000" dirty="0" err="1">
                <a:solidFill>
                  <a:srgbClr val="000000"/>
                </a:solidFill>
              </a:rPr>
              <a:t>bgp</a:t>
            </a:r>
            <a:r>
              <a:rPr lang="en-US" sz="1000" dirty="0">
                <a:solidFill>
                  <a:srgbClr val="000000"/>
                </a:solidFill>
              </a:rPr>
              <a:t> log-neighbor-changes</a:t>
            </a:r>
          </a:p>
          <a:p>
            <a:pPr algn="l" defTabSz="814388"/>
            <a:r>
              <a:rPr lang="en-US" sz="1000" dirty="0">
                <a:solidFill>
                  <a:srgbClr val="000000"/>
                </a:solidFill>
              </a:rPr>
              <a:t> neighbor 12.12.12.12 remote-as 65000</a:t>
            </a:r>
          </a:p>
          <a:p>
            <a:pPr algn="l" defTabSz="814388"/>
            <a:r>
              <a:rPr lang="en-US" sz="1000" dirty="0">
                <a:solidFill>
                  <a:srgbClr val="000000"/>
                </a:solidFill>
              </a:rPr>
              <a:t> neighbor 12.12.12.12 update-source </a:t>
            </a:r>
            <a:r>
              <a:rPr lang="en-US" sz="1000" dirty="0" err="1">
                <a:solidFill>
                  <a:srgbClr val="000000"/>
                </a:solidFill>
              </a:rPr>
              <a:t>Loopback0</a:t>
            </a:r>
            <a:endParaRPr lang="en-US" sz="1000" dirty="0">
              <a:solidFill>
                <a:srgbClr val="000000"/>
              </a:solidFill>
            </a:endParaRPr>
          </a:p>
          <a:p>
            <a:pPr algn="l" defTabSz="814388"/>
            <a:r>
              <a:rPr lang="en-US" sz="1000" dirty="0">
                <a:solidFill>
                  <a:srgbClr val="000000"/>
                </a:solidFill>
              </a:rPr>
              <a:t> !</a:t>
            </a:r>
          </a:p>
          <a:p>
            <a:pPr algn="l" defTabSz="814388"/>
            <a:r>
              <a:rPr lang="en-US" sz="1000" dirty="0">
                <a:solidFill>
                  <a:srgbClr val="000000"/>
                </a:solidFill>
              </a:rPr>
              <a:t> address-family </a:t>
            </a:r>
            <a:r>
              <a:rPr lang="en-US" sz="1000" dirty="0" err="1">
                <a:solidFill>
                  <a:srgbClr val="000000"/>
                </a:solidFill>
              </a:rPr>
              <a:t>vpnv4</a:t>
            </a:r>
            <a:endParaRPr lang="en-US" sz="1000" dirty="0">
              <a:solidFill>
                <a:srgbClr val="000000"/>
              </a:solidFill>
            </a:endParaRPr>
          </a:p>
          <a:p>
            <a:pPr algn="l" defTabSz="814388"/>
            <a:r>
              <a:rPr lang="en-US" sz="1000" dirty="0">
                <a:solidFill>
                  <a:srgbClr val="000000"/>
                </a:solidFill>
              </a:rPr>
              <a:t> neighbor 12.12.12.12 activate</a:t>
            </a:r>
          </a:p>
          <a:p>
            <a:pPr algn="l" defTabSz="814388"/>
            <a:r>
              <a:rPr lang="en-US" sz="1000" dirty="0">
                <a:solidFill>
                  <a:srgbClr val="000000"/>
                </a:solidFill>
              </a:rPr>
              <a:t> neighbor 12.12.12.12 send-community extended</a:t>
            </a:r>
          </a:p>
          <a:p>
            <a:pPr algn="l" defTabSz="814388"/>
            <a:r>
              <a:rPr lang="en-US" sz="1000" dirty="0">
                <a:solidFill>
                  <a:srgbClr val="000000"/>
                </a:solidFill>
              </a:rPr>
              <a:t> exit-address-family</a:t>
            </a:r>
          </a:p>
          <a:p>
            <a:pPr algn="l" defTabSz="814388"/>
            <a:r>
              <a:rPr lang="en-US" sz="1000" dirty="0">
                <a:solidFill>
                  <a:srgbClr val="000000"/>
                </a:solidFill>
              </a:rPr>
              <a:t> !</a:t>
            </a:r>
          </a:p>
          <a:p>
            <a:pPr algn="l" defTabSz="814388"/>
            <a:r>
              <a:rPr lang="en-US" sz="1000" dirty="0">
                <a:solidFill>
                  <a:srgbClr val="000000"/>
                </a:solidFill>
              </a:rPr>
              <a:t> address-family </a:t>
            </a:r>
            <a:r>
              <a:rPr lang="en-US" sz="1000" dirty="0" err="1">
                <a:solidFill>
                  <a:srgbClr val="000000"/>
                </a:solidFill>
              </a:rPr>
              <a:t>ipv4</a:t>
            </a:r>
            <a:r>
              <a:rPr lang="en-US" sz="1000" dirty="0">
                <a:solidFill>
                  <a:srgbClr val="000000"/>
                </a:solidFill>
              </a:rPr>
              <a:t> </a:t>
            </a:r>
            <a:r>
              <a:rPr lang="en-US" sz="1000" dirty="0" err="1">
                <a:solidFill>
                  <a:srgbClr val="000000"/>
                </a:solidFill>
              </a:rPr>
              <a:t>vrf</a:t>
            </a:r>
            <a:r>
              <a:rPr lang="en-US" sz="1000" dirty="0">
                <a:solidFill>
                  <a:srgbClr val="000000"/>
                </a:solidFill>
              </a:rPr>
              <a:t> </a:t>
            </a:r>
            <a:r>
              <a:rPr lang="en-US" sz="1000" dirty="0" err="1">
                <a:solidFill>
                  <a:srgbClr val="000000"/>
                </a:solidFill>
              </a:rPr>
              <a:t>EIGRP</a:t>
            </a:r>
            <a:r>
              <a:rPr lang="en-US" sz="1000" dirty="0">
                <a:solidFill>
                  <a:srgbClr val="000000"/>
                </a:solidFill>
              </a:rPr>
              <a:t>-Diff-AS</a:t>
            </a:r>
          </a:p>
          <a:p>
            <a:pPr algn="l" defTabSz="814388"/>
            <a:r>
              <a:rPr lang="en-US" sz="1000" b="1" dirty="0">
                <a:solidFill>
                  <a:srgbClr val="B21A1A"/>
                </a:solidFill>
              </a:rPr>
              <a:t> redistribute </a:t>
            </a:r>
            <a:r>
              <a:rPr lang="en-US" sz="1000" b="1" dirty="0" err="1">
                <a:solidFill>
                  <a:srgbClr val="B21A1A"/>
                </a:solidFill>
              </a:rPr>
              <a:t>eigrp</a:t>
            </a:r>
            <a:r>
              <a:rPr lang="en-US" sz="1000" b="1" dirty="0">
                <a:solidFill>
                  <a:srgbClr val="B21A1A"/>
                </a:solidFill>
              </a:rPr>
              <a:t> 1</a:t>
            </a:r>
          </a:p>
          <a:p>
            <a:pPr algn="l" defTabSz="814388"/>
            <a:r>
              <a:rPr lang="en-US" sz="1000" dirty="0">
                <a:solidFill>
                  <a:srgbClr val="000000"/>
                </a:solidFill>
              </a:rPr>
              <a:t> no synchronization</a:t>
            </a:r>
          </a:p>
          <a:p>
            <a:pPr algn="l" defTabSz="814388"/>
            <a:r>
              <a:rPr lang="en-US" sz="1000" dirty="0">
                <a:solidFill>
                  <a:srgbClr val="000000"/>
                </a:solidFill>
              </a:rPr>
              <a:t> exit-address-family</a:t>
            </a:r>
          </a:p>
          <a:p>
            <a:pPr algn="l" defTabSz="814388"/>
            <a:r>
              <a:rPr lang="en-US" sz="1000" dirty="0">
                <a:solidFill>
                  <a:srgbClr val="000000"/>
                </a:solidFill>
              </a:rPr>
              <a:t>!</a:t>
            </a:r>
          </a:p>
        </p:txBody>
      </p:sp>
      <p:sp>
        <p:nvSpPr>
          <p:cNvPr id="88069" name="Rectangle 4"/>
          <p:cNvSpPr>
            <a:spLocks noChangeArrowheads="1"/>
          </p:cNvSpPr>
          <p:nvPr/>
        </p:nvSpPr>
        <p:spPr bwMode="auto">
          <a:xfrm>
            <a:off x="4848225" y="2112963"/>
            <a:ext cx="3657600" cy="4545684"/>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000" dirty="0" err="1">
                <a:solidFill>
                  <a:srgbClr val="000000"/>
                </a:solidFill>
              </a:rPr>
              <a:t>ip</a:t>
            </a:r>
            <a:r>
              <a:rPr lang="en-US" sz="1000" dirty="0">
                <a:solidFill>
                  <a:srgbClr val="000000"/>
                </a:solidFill>
              </a:rPr>
              <a:t> </a:t>
            </a:r>
            <a:r>
              <a:rPr lang="en-US" sz="1000" dirty="0" err="1">
                <a:solidFill>
                  <a:srgbClr val="000000"/>
                </a:solidFill>
              </a:rPr>
              <a:t>vrf</a:t>
            </a:r>
            <a:r>
              <a:rPr lang="en-US" sz="1000" dirty="0">
                <a:solidFill>
                  <a:srgbClr val="000000"/>
                </a:solidFill>
              </a:rPr>
              <a:t> </a:t>
            </a:r>
            <a:r>
              <a:rPr lang="en-US" sz="1000" dirty="0" err="1">
                <a:solidFill>
                  <a:srgbClr val="000000"/>
                </a:solidFill>
              </a:rPr>
              <a:t>EIGRP</a:t>
            </a:r>
            <a:r>
              <a:rPr lang="en-US" sz="1000" dirty="0">
                <a:solidFill>
                  <a:srgbClr val="000000"/>
                </a:solidFill>
              </a:rPr>
              <a:t>-Diff-AS</a:t>
            </a:r>
          </a:p>
          <a:p>
            <a:pPr algn="l" defTabSz="814388"/>
            <a:r>
              <a:rPr lang="en-US" sz="1000" dirty="0">
                <a:solidFill>
                  <a:srgbClr val="000000"/>
                </a:solidFill>
              </a:rPr>
              <a:t> </a:t>
            </a:r>
            <a:r>
              <a:rPr lang="en-US" sz="1000" dirty="0" err="1">
                <a:solidFill>
                  <a:srgbClr val="000000"/>
                </a:solidFill>
              </a:rPr>
              <a:t>rd</a:t>
            </a:r>
            <a:r>
              <a:rPr lang="en-US" sz="1000" dirty="0">
                <a:solidFill>
                  <a:srgbClr val="000000"/>
                </a:solidFill>
              </a:rPr>
              <a:t> 12:1</a:t>
            </a:r>
          </a:p>
          <a:p>
            <a:pPr algn="l" defTabSz="814388"/>
            <a:r>
              <a:rPr lang="en-US" sz="1000" dirty="0">
                <a:solidFill>
                  <a:srgbClr val="000000"/>
                </a:solidFill>
              </a:rPr>
              <a:t> route-target export 1:1</a:t>
            </a:r>
          </a:p>
          <a:p>
            <a:pPr algn="l" defTabSz="814388"/>
            <a:r>
              <a:rPr lang="en-US" sz="1000" dirty="0">
                <a:solidFill>
                  <a:srgbClr val="000000"/>
                </a:solidFill>
              </a:rPr>
              <a:t> route-target import 1:1</a:t>
            </a:r>
          </a:p>
          <a:p>
            <a:pPr algn="l" defTabSz="814388"/>
            <a:r>
              <a:rPr lang="en-US" sz="1000" dirty="0">
                <a:solidFill>
                  <a:srgbClr val="000000"/>
                </a:solidFill>
              </a:rPr>
              <a:t>!</a:t>
            </a:r>
          </a:p>
          <a:p>
            <a:pPr algn="l" defTabSz="814388"/>
            <a:r>
              <a:rPr lang="en-US" sz="1000" dirty="0">
                <a:solidFill>
                  <a:srgbClr val="000000"/>
                </a:solidFill>
              </a:rPr>
              <a:t>router </a:t>
            </a:r>
            <a:r>
              <a:rPr lang="en-US" sz="1000" dirty="0" err="1">
                <a:solidFill>
                  <a:srgbClr val="000000"/>
                </a:solidFill>
              </a:rPr>
              <a:t>eigrp</a:t>
            </a:r>
            <a:r>
              <a:rPr lang="en-US" sz="1000" dirty="0">
                <a:solidFill>
                  <a:srgbClr val="000000"/>
                </a:solidFill>
              </a:rPr>
              <a:t> 100</a:t>
            </a:r>
          </a:p>
          <a:p>
            <a:pPr algn="l" defTabSz="814388"/>
            <a:r>
              <a:rPr lang="en-US" sz="1000" dirty="0">
                <a:solidFill>
                  <a:srgbClr val="000000"/>
                </a:solidFill>
              </a:rPr>
              <a:t> !</a:t>
            </a:r>
          </a:p>
          <a:p>
            <a:pPr algn="l" defTabSz="814388"/>
            <a:r>
              <a:rPr lang="en-US" sz="1000" dirty="0">
                <a:solidFill>
                  <a:srgbClr val="000000"/>
                </a:solidFill>
              </a:rPr>
              <a:t> address-family </a:t>
            </a:r>
            <a:r>
              <a:rPr lang="en-US" sz="1000" dirty="0" err="1">
                <a:solidFill>
                  <a:srgbClr val="000000"/>
                </a:solidFill>
              </a:rPr>
              <a:t>ipv4</a:t>
            </a:r>
            <a:r>
              <a:rPr lang="en-US" sz="1000" dirty="0">
                <a:solidFill>
                  <a:srgbClr val="000000"/>
                </a:solidFill>
              </a:rPr>
              <a:t> </a:t>
            </a:r>
            <a:r>
              <a:rPr lang="en-US" sz="1000" dirty="0" err="1">
                <a:solidFill>
                  <a:srgbClr val="000000"/>
                </a:solidFill>
              </a:rPr>
              <a:t>vrf</a:t>
            </a:r>
            <a:r>
              <a:rPr lang="en-US" sz="1000" dirty="0">
                <a:solidFill>
                  <a:srgbClr val="000000"/>
                </a:solidFill>
              </a:rPr>
              <a:t> </a:t>
            </a:r>
            <a:r>
              <a:rPr lang="en-US" sz="1000" dirty="0" err="1">
                <a:solidFill>
                  <a:srgbClr val="000000"/>
                </a:solidFill>
              </a:rPr>
              <a:t>EIGRP</a:t>
            </a:r>
            <a:r>
              <a:rPr lang="en-US" sz="1000" dirty="0">
                <a:solidFill>
                  <a:srgbClr val="000000"/>
                </a:solidFill>
              </a:rPr>
              <a:t>-Diff-AS</a:t>
            </a:r>
          </a:p>
          <a:p>
            <a:pPr algn="l" defTabSz="814388"/>
            <a:r>
              <a:rPr lang="en-US" sz="1000" dirty="0">
                <a:solidFill>
                  <a:srgbClr val="000000"/>
                </a:solidFill>
              </a:rPr>
              <a:t> redistribute </a:t>
            </a:r>
            <a:r>
              <a:rPr lang="en-US" sz="1000" dirty="0" err="1">
                <a:solidFill>
                  <a:srgbClr val="000000"/>
                </a:solidFill>
              </a:rPr>
              <a:t>bgp</a:t>
            </a:r>
            <a:r>
              <a:rPr lang="en-US" sz="1000" dirty="0">
                <a:solidFill>
                  <a:srgbClr val="000000"/>
                </a:solidFill>
              </a:rPr>
              <a:t> 65000 metric 10000 1 255 1 1500</a:t>
            </a:r>
          </a:p>
          <a:p>
            <a:pPr algn="l" defTabSz="814388"/>
            <a:r>
              <a:rPr lang="en-US" sz="1000" dirty="0">
                <a:solidFill>
                  <a:srgbClr val="000000"/>
                </a:solidFill>
              </a:rPr>
              <a:t> network 140.0.0.0</a:t>
            </a:r>
          </a:p>
          <a:p>
            <a:pPr algn="l" defTabSz="814388"/>
            <a:r>
              <a:rPr lang="en-US" sz="1000" dirty="0">
                <a:solidFill>
                  <a:srgbClr val="000000"/>
                </a:solidFill>
              </a:rPr>
              <a:t> autonomous-system 2</a:t>
            </a:r>
          </a:p>
          <a:p>
            <a:pPr algn="l" defTabSz="814388"/>
            <a:r>
              <a:rPr lang="en-US" sz="1000" dirty="0">
                <a:solidFill>
                  <a:srgbClr val="000000"/>
                </a:solidFill>
              </a:rPr>
              <a:t> exit-address-family</a:t>
            </a:r>
          </a:p>
          <a:p>
            <a:pPr algn="l" defTabSz="814388"/>
            <a:r>
              <a:rPr lang="en-US" sz="1000" dirty="0">
                <a:solidFill>
                  <a:srgbClr val="000000"/>
                </a:solidFill>
              </a:rPr>
              <a:t>!</a:t>
            </a:r>
          </a:p>
          <a:p>
            <a:pPr algn="l" defTabSz="814388"/>
            <a:r>
              <a:rPr lang="en-US" sz="1000" dirty="0">
                <a:solidFill>
                  <a:srgbClr val="000000"/>
                </a:solidFill>
              </a:rPr>
              <a:t>router </a:t>
            </a:r>
            <a:r>
              <a:rPr lang="en-US" sz="1000" dirty="0" err="1">
                <a:solidFill>
                  <a:srgbClr val="000000"/>
                </a:solidFill>
              </a:rPr>
              <a:t>bgp</a:t>
            </a:r>
            <a:r>
              <a:rPr lang="en-US" sz="1000" dirty="0">
                <a:solidFill>
                  <a:srgbClr val="000000"/>
                </a:solidFill>
              </a:rPr>
              <a:t> 65000</a:t>
            </a:r>
          </a:p>
          <a:p>
            <a:pPr algn="l" defTabSz="814388"/>
            <a:r>
              <a:rPr lang="en-US" sz="1000" dirty="0">
                <a:solidFill>
                  <a:srgbClr val="000000"/>
                </a:solidFill>
              </a:rPr>
              <a:t> no </a:t>
            </a:r>
            <a:r>
              <a:rPr lang="en-US" sz="1000" dirty="0" err="1">
                <a:solidFill>
                  <a:srgbClr val="000000"/>
                </a:solidFill>
              </a:rPr>
              <a:t>bgp</a:t>
            </a:r>
            <a:r>
              <a:rPr lang="en-US" sz="1000" dirty="0">
                <a:solidFill>
                  <a:srgbClr val="000000"/>
                </a:solidFill>
              </a:rPr>
              <a:t> default </a:t>
            </a:r>
            <a:r>
              <a:rPr lang="en-US" sz="1000" dirty="0" err="1">
                <a:solidFill>
                  <a:srgbClr val="000000"/>
                </a:solidFill>
              </a:rPr>
              <a:t>ipv4</a:t>
            </a:r>
            <a:r>
              <a:rPr lang="en-US" sz="1000" dirty="0">
                <a:solidFill>
                  <a:srgbClr val="000000"/>
                </a:solidFill>
              </a:rPr>
              <a:t>-unicast</a:t>
            </a:r>
          </a:p>
          <a:p>
            <a:pPr algn="l" defTabSz="814388"/>
            <a:r>
              <a:rPr lang="en-US" sz="1000" dirty="0">
                <a:solidFill>
                  <a:srgbClr val="000000"/>
                </a:solidFill>
              </a:rPr>
              <a:t> </a:t>
            </a:r>
            <a:r>
              <a:rPr lang="en-US" sz="1000" dirty="0" err="1">
                <a:solidFill>
                  <a:srgbClr val="000000"/>
                </a:solidFill>
              </a:rPr>
              <a:t>bgp</a:t>
            </a:r>
            <a:r>
              <a:rPr lang="en-US" sz="1000" dirty="0">
                <a:solidFill>
                  <a:srgbClr val="000000"/>
                </a:solidFill>
              </a:rPr>
              <a:t> log-neighbor-changes</a:t>
            </a:r>
          </a:p>
          <a:p>
            <a:pPr algn="l" defTabSz="814388"/>
            <a:r>
              <a:rPr lang="en-US" sz="1000" dirty="0">
                <a:solidFill>
                  <a:srgbClr val="000000"/>
                </a:solidFill>
              </a:rPr>
              <a:t> neighbor 11.11.11.11 remote-as 65000</a:t>
            </a:r>
          </a:p>
          <a:p>
            <a:pPr algn="l" defTabSz="814388"/>
            <a:r>
              <a:rPr lang="en-US" sz="1000" dirty="0">
                <a:solidFill>
                  <a:srgbClr val="000000"/>
                </a:solidFill>
              </a:rPr>
              <a:t> neighbor 11.11.11.11 update-source </a:t>
            </a:r>
            <a:r>
              <a:rPr lang="en-US" sz="1000" dirty="0" err="1">
                <a:solidFill>
                  <a:srgbClr val="000000"/>
                </a:solidFill>
              </a:rPr>
              <a:t>Loopback0</a:t>
            </a:r>
            <a:endParaRPr lang="en-US" sz="1000" dirty="0">
              <a:solidFill>
                <a:srgbClr val="000000"/>
              </a:solidFill>
            </a:endParaRPr>
          </a:p>
          <a:p>
            <a:pPr algn="l" defTabSz="814388"/>
            <a:r>
              <a:rPr lang="en-US" sz="1000" dirty="0">
                <a:solidFill>
                  <a:srgbClr val="000000"/>
                </a:solidFill>
              </a:rPr>
              <a:t> !</a:t>
            </a:r>
          </a:p>
          <a:p>
            <a:pPr algn="l" defTabSz="814388"/>
            <a:r>
              <a:rPr lang="en-US" sz="1000" dirty="0">
                <a:solidFill>
                  <a:srgbClr val="000000"/>
                </a:solidFill>
              </a:rPr>
              <a:t> address-family </a:t>
            </a:r>
            <a:r>
              <a:rPr lang="en-US" sz="1000" dirty="0" err="1">
                <a:solidFill>
                  <a:srgbClr val="000000"/>
                </a:solidFill>
              </a:rPr>
              <a:t>vpnv4</a:t>
            </a:r>
            <a:endParaRPr lang="en-US" sz="1000" dirty="0">
              <a:solidFill>
                <a:srgbClr val="000000"/>
              </a:solidFill>
            </a:endParaRPr>
          </a:p>
          <a:p>
            <a:pPr algn="l" defTabSz="814388"/>
            <a:r>
              <a:rPr lang="en-US" sz="1000" dirty="0">
                <a:solidFill>
                  <a:srgbClr val="000000"/>
                </a:solidFill>
              </a:rPr>
              <a:t> neighbor 11.11.11.11 activate</a:t>
            </a:r>
          </a:p>
          <a:p>
            <a:pPr algn="l" defTabSz="814388"/>
            <a:r>
              <a:rPr lang="en-US" sz="1000" dirty="0">
                <a:solidFill>
                  <a:srgbClr val="000000"/>
                </a:solidFill>
              </a:rPr>
              <a:t> neighbor 11.11.11.11 send-community extended</a:t>
            </a:r>
          </a:p>
          <a:p>
            <a:pPr algn="l" defTabSz="814388"/>
            <a:r>
              <a:rPr lang="en-US" sz="1000" dirty="0">
                <a:solidFill>
                  <a:srgbClr val="000000"/>
                </a:solidFill>
              </a:rPr>
              <a:t> exit-address-family</a:t>
            </a:r>
          </a:p>
          <a:p>
            <a:pPr algn="l" defTabSz="814388"/>
            <a:r>
              <a:rPr lang="en-US" sz="1000" dirty="0">
                <a:solidFill>
                  <a:srgbClr val="000000"/>
                </a:solidFill>
              </a:rPr>
              <a:t> !</a:t>
            </a:r>
          </a:p>
          <a:p>
            <a:pPr algn="l" defTabSz="814388"/>
            <a:r>
              <a:rPr lang="en-US" sz="1000" dirty="0">
                <a:solidFill>
                  <a:srgbClr val="000000"/>
                </a:solidFill>
              </a:rPr>
              <a:t> address-family </a:t>
            </a:r>
            <a:r>
              <a:rPr lang="en-US" sz="1000" dirty="0" err="1">
                <a:solidFill>
                  <a:srgbClr val="000000"/>
                </a:solidFill>
              </a:rPr>
              <a:t>ipv4</a:t>
            </a:r>
            <a:r>
              <a:rPr lang="en-US" sz="1000" dirty="0">
                <a:solidFill>
                  <a:srgbClr val="000000"/>
                </a:solidFill>
              </a:rPr>
              <a:t> </a:t>
            </a:r>
            <a:r>
              <a:rPr lang="en-US" sz="1000" dirty="0" err="1">
                <a:solidFill>
                  <a:srgbClr val="000000"/>
                </a:solidFill>
              </a:rPr>
              <a:t>vrf</a:t>
            </a:r>
            <a:r>
              <a:rPr lang="en-US" sz="1000" dirty="0">
                <a:solidFill>
                  <a:srgbClr val="000000"/>
                </a:solidFill>
              </a:rPr>
              <a:t> </a:t>
            </a:r>
            <a:r>
              <a:rPr lang="en-US" sz="1000" dirty="0" err="1">
                <a:solidFill>
                  <a:srgbClr val="000000"/>
                </a:solidFill>
              </a:rPr>
              <a:t>EIGRP</a:t>
            </a:r>
            <a:r>
              <a:rPr lang="en-US" sz="1000" dirty="0">
                <a:solidFill>
                  <a:srgbClr val="000000"/>
                </a:solidFill>
              </a:rPr>
              <a:t>-Diff-AS</a:t>
            </a:r>
          </a:p>
          <a:p>
            <a:pPr algn="l" defTabSz="814388"/>
            <a:r>
              <a:rPr lang="en-US" sz="1000" b="1" dirty="0">
                <a:solidFill>
                  <a:srgbClr val="B21A1A"/>
                </a:solidFill>
              </a:rPr>
              <a:t> redistribute </a:t>
            </a:r>
            <a:r>
              <a:rPr lang="en-US" sz="1000" b="1" dirty="0" err="1">
                <a:solidFill>
                  <a:srgbClr val="B21A1A"/>
                </a:solidFill>
              </a:rPr>
              <a:t>eigrp</a:t>
            </a:r>
            <a:r>
              <a:rPr lang="en-US" sz="1000" b="1" dirty="0">
                <a:solidFill>
                  <a:srgbClr val="B21A1A"/>
                </a:solidFill>
              </a:rPr>
              <a:t> 2</a:t>
            </a:r>
          </a:p>
          <a:p>
            <a:pPr algn="l" defTabSz="814388"/>
            <a:r>
              <a:rPr lang="en-US" sz="1000" dirty="0">
                <a:solidFill>
                  <a:srgbClr val="000000"/>
                </a:solidFill>
              </a:rPr>
              <a:t> no synchronization</a:t>
            </a:r>
          </a:p>
          <a:p>
            <a:pPr algn="l" defTabSz="814388"/>
            <a:r>
              <a:rPr lang="en-US" sz="1000" dirty="0">
                <a:solidFill>
                  <a:srgbClr val="000000"/>
                </a:solidFill>
              </a:rPr>
              <a:t> exit-address-family</a:t>
            </a:r>
          </a:p>
          <a:p>
            <a:pPr algn="l" defTabSz="814388"/>
            <a:r>
              <a:rPr lang="en-US" sz="1000" dirty="0">
                <a:solidFill>
                  <a:srgbClr val="000000"/>
                </a:solidFill>
                <a:latin typeface="Courier New" pitchFamily="49" charset="0"/>
              </a:rPr>
              <a:t>!</a:t>
            </a:r>
          </a:p>
        </p:txBody>
      </p:sp>
      <p:sp>
        <p:nvSpPr>
          <p:cNvPr id="88070" name="Text Box 8"/>
          <p:cNvSpPr txBox="1">
            <a:spLocks noChangeArrowheads="1"/>
          </p:cNvSpPr>
          <p:nvPr/>
        </p:nvSpPr>
        <p:spPr bwMode="auto">
          <a:xfrm>
            <a:off x="671513" y="1638300"/>
            <a:ext cx="7159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2000" b="1" baseline="0"/>
              <a:t>PE 1</a:t>
            </a:r>
          </a:p>
        </p:txBody>
      </p:sp>
      <p:sp>
        <p:nvSpPr>
          <p:cNvPr id="88071" name="Text Box 9"/>
          <p:cNvSpPr txBox="1">
            <a:spLocks noChangeArrowheads="1"/>
          </p:cNvSpPr>
          <p:nvPr/>
        </p:nvSpPr>
        <p:spPr bwMode="auto">
          <a:xfrm>
            <a:off x="4756150" y="1638300"/>
            <a:ext cx="7159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2000" b="1" baseline="0"/>
              <a:t>PE 2</a:t>
            </a:r>
          </a:p>
        </p:txBody>
      </p:sp>
    </p:spTree>
    <p:extLst>
      <p:ext uri="{BB962C8B-B14F-4D97-AF65-F5344CB8AC3E}">
        <p14:creationId xmlns:p14="http://schemas.microsoft.com/office/powerpoint/2010/main" val="3939568352"/>
      </p:ext>
    </p:extLst>
  </p:cSld>
  <p:clrMapOvr>
    <a:masterClrMapping/>
  </p:clrMapOvr>
  <p:transition>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32"/>
          <p:cNvSpPr>
            <a:spLocks noChangeShapeType="1"/>
          </p:cNvSpPr>
          <p:nvPr/>
        </p:nvSpPr>
        <p:spPr bwMode="auto">
          <a:xfrm flipV="1">
            <a:off x="3367088" y="2881313"/>
            <a:ext cx="2286000" cy="533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89091" name="Line 24"/>
          <p:cNvSpPr>
            <a:spLocks noChangeShapeType="1"/>
          </p:cNvSpPr>
          <p:nvPr/>
        </p:nvSpPr>
        <p:spPr bwMode="auto">
          <a:xfrm flipH="1">
            <a:off x="2147888" y="2686050"/>
            <a:ext cx="457200" cy="2286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89092" name="Line 31"/>
          <p:cNvSpPr>
            <a:spLocks noChangeShapeType="1"/>
          </p:cNvSpPr>
          <p:nvPr/>
        </p:nvSpPr>
        <p:spPr bwMode="auto">
          <a:xfrm>
            <a:off x="2224088" y="3086100"/>
            <a:ext cx="457200" cy="2286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89093" name="Oval 5"/>
          <p:cNvSpPr>
            <a:spLocks noChangeArrowheads="1"/>
          </p:cNvSpPr>
          <p:nvPr/>
        </p:nvSpPr>
        <p:spPr bwMode="auto">
          <a:xfrm>
            <a:off x="2076450" y="1181100"/>
            <a:ext cx="4953000" cy="984250"/>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89094" name="Line 16"/>
          <p:cNvSpPr>
            <a:spLocks noChangeShapeType="1"/>
          </p:cNvSpPr>
          <p:nvPr/>
        </p:nvSpPr>
        <p:spPr bwMode="auto">
          <a:xfrm flipV="1">
            <a:off x="3013075" y="1962150"/>
            <a:ext cx="0" cy="51435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89095" name="Line 17"/>
          <p:cNvSpPr>
            <a:spLocks noChangeShapeType="1"/>
          </p:cNvSpPr>
          <p:nvPr/>
        </p:nvSpPr>
        <p:spPr bwMode="auto">
          <a:xfrm flipV="1">
            <a:off x="5948363" y="1925638"/>
            <a:ext cx="0" cy="85248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89096" name="Rectangle 36"/>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Customer Sites With Backdoor Links</a:t>
            </a:r>
          </a:p>
        </p:txBody>
      </p:sp>
      <p:sp>
        <p:nvSpPr>
          <p:cNvPr id="89097" name="Content Placeholder 28"/>
          <p:cNvSpPr>
            <a:spLocks noGrp="1"/>
          </p:cNvSpPr>
          <p:nvPr>
            <p:ph idx="1"/>
          </p:nvPr>
        </p:nvSpPr>
        <p:spPr>
          <a:xfrm>
            <a:off x="793750" y="4008438"/>
            <a:ext cx="7435850" cy="2452687"/>
          </a:xfrm>
        </p:spPr>
        <p:txBody>
          <a:bodyPr/>
          <a:lstStyle/>
          <a:p>
            <a:r>
              <a:rPr lang="en-US" sz="1800">
                <a:ea typeface="ＭＳ Ｐゴシック" pitchFamily="34" charset="-128"/>
              </a:rPr>
              <a:t>Customer wants to use the MPLS-VPN core for the Sites connectivity</a:t>
            </a:r>
          </a:p>
          <a:p>
            <a:r>
              <a:rPr lang="en-US" sz="1800">
                <a:ea typeface="ＭＳ Ｐゴシック" pitchFamily="34" charset="-128"/>
              </a:rPr>
              <a:t>Use the Back-door links in case of a failure (they usually are low-speed links)</a:t>
            </a:r>
          </a:p>
          <a:p>
            <a:r>
              <a:rPr lang="en-US" sz="1800">
                <a:ea typeface="ＭＳ Ｐゴシック" pitchFamily="34" charset="-128"/>
              </a:rPr>
              <a:t>Use EIGRP attributes on the backdoor link for the Sites Connectivity (for example: delay)</a:t>
            </a:r>
          </a:p>
          <a:p>
            <a:r>
              <a:rPr lang="en-US" sz="1800">
                <a:ea typeface="ＭＳ Ｐゴシック" pitchFamily="34" charset="-128"/>
              </a:rPr>
              <a:t>Everything should work as expected in case of a loss of connectivity through the MPLS-VPN Core</a:t>
            </a:r>
          </a:p>
          <a:p>
            <a:endParaRPr lang="en-US" sz="1800">
              <a:ea typeface="ＭＳ Ｐゴシック" pitchFamily="34" charset="-128"/>
            </a:endParaRPr>
          </a:p>
        </p:txBody>
      </p:sp>
      <p:sp>
        <p:nvSpPr>
          <p:cNvPr id="89098" name="Oval 4"/>
          <p:cNvSpPr>
            <a:spLocks noChangeArrowheads="1"/>
          </p:cNvSpPr>
          <p:nvPr/>
        </p:nvSpPr>
        <p:spPr bwMode="auto">
          <a:xfrm>
            <a:off x="1490663" y="2316163"/>
            <a:ext cx="2543175" cy="1506537"/>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89099"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482725"/>
            <a:ext cx="8366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0" name="Text Box 8"/>
          <p:cNvSpPr txBox="1">
            <a:spLocks noChangeArrowheads="1"/>
          </p:cNvSpPr>
          <p:nvPr/>
        </p:nvSpPr>
        <p:spPr bwMode="auto">
          <a:xfrm>
            <a:off x="2760663" y="1736725"/>
            <a:ext cx="508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8910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263" y="1482725"/>
            <a:ext cx="8366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2" name="Text Box 11"/>
          <p:cNvSpPr txBox="1">
            <a:spLocks noChangeArrowheads="1"/>
          </p:cNvSpPr>
          <p:nvPr/>
        </p:nvSpPr>
        <p:spPr bwMode="auto">
          <a:xfrm>
            <a:off x="5692775" y="1736725"/>
            <a:ext cx="508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89103"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2400300"/>
            <a:ext cx="8366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4" name="Text Box 14"/>
          <p:cNvSpPr txBox="1">
            <a:spLocks noChangeArrowheads="1"/>
          </p:cNvSpPr>
          <p:nvPr/>
        </p:nvSpPr>
        <p:spPr bwMode="auto">
          <a:xfrm>
            <a:off x="2693988" y="2641600"/>
            <a:ext cx="495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sp>
        <p:nvSpPr>
          <p:cNvPr id="89105" name="Text Box 15"/>
          <p:cNvSpPr txBox="1">
            <a:spLocks noChangeArrowheads="1"/>
          </p:cNvSpPr>
          <p:nvPr/>
        </p:nvSpPr>
        <p:spPr bwMode="auto">
          <a:xfrm>
            <a:off x="3676650" y="1181100"/>
            <a:ext cx="175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89106" name="Oval 18"/>
          <p:cNvSpPr>
            <a:spLocks noChangeArrowheads="1"/>
          </p:cNvSpPr>
          <p:nvPr/>
        </p:nvSpPr>
        <p:spPr bwMode="auto">
          <a:xfrm>
            <a:off x="5195888" y="2530475"/>
            <a:ext cx="1600200" cy="722313"/>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89107" name="Text Box 19"/>
          <p:cNvSpPr txBox="1">
            <a:spLocks noChangeArrowheads="1"/>
          </p:cNvSpPr>
          <p:nvPr/>
        </p:nvSpPr>
        <p:spPr bwMode="auto">
          <a:xfrm>
            <a:off x="5626100" y="3165475"/>
            <a:ext cx="642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a:p>
            <a:r>
              <a:rPr lang="en-US" sz="1200" b="1" baseline="0"/>
              <a:t>EIGRP</a:t>
            </a:r>
          </a:p>
          <a:p>
            <a:r>
              <a:rPr lang="en-US" sz="1200" b="1" u="sng" baseline="0">
                <a:solidFill>
                  <a:srgbClr val="B21A1A"/>
                </a:solidFill>
              </a:rPr>
              <a:t>AS 1</a:t>
            </a:r>
          </a:p>
        </p:txBody>
      </p:sp>
      <p:sp>
        <p:nvSpPr>
          <p:cNvPr id="89108" name="Text Box 20"/>
          <p:cNvSpPr txBox="1">
            <a:spLocks noChangeArrowheads="1"/>
          </p:cNvSpPr>
          <p:nvPr/>
        </p:nvSpPr>
        <p:spPr bwMode="auto">
          <a:xfrm>
            <a:off x="3289300" y="2659063"/>
            <a:ext cx="642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a:p>
            <a:r>
              <a:rPr lang="en-US" sz="1200" b="1" baseline="0"/>
              <a:t>EIGRP</a:t>
            </a:r>
          </a:p>
          <a:p>
            <a:r>
              <a:rPr lang="en-US" sz="1200" b="1" u="sng" baseline="0">
                <a:solidFill>
                  <a:srgbClr val="B21A1A"/>
                </a:solidFill>
              </a:rPr>
              <a:t>AS 1</a:t>
            </a:r>
          </a:p>
        </p:txBody>
      </p:sp>
      <p:pic>
        <p:nvPicPr>
          <p:cNvPr id="89109" name="Pictur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2857500"/>
            <a:ext cx="8366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10" name="Text Box 23"/>
          <p:cNvSpPr txBox="1">
            <a:spLocks noChangeArrowheads="1"/>
          </p:cNvSpPr>
          <p:nvPr/>
        </p:nvSpPr>
        <p:spPr bwMode="auto">
          <a:xfrm>
            <a:off x="1800225" y="3127375"/>
            <a:ext cx="4413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C3</a:t>
            </a:r>
          </a:p>
        </p:txBody>
      </p:sp>
      <p:pic>
        <p:nvPicPr>
          <p:cNvPr id="89111"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8" y="3162300"/>
            <a:ext cx="8366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12" name="Text Box 27"/>
          <p:cNvSpPr txBox="1">
            <a:spLocks noChangeArrowheads="1"/>
          </p:cNvSpPr>
          <p:nvPr/>
        </p:nvSpPr>
        <p:spPr bwMode="auto">
          <a:xfrm>
            <a:off x="2884488" y="3432175"/>
            <a:ext cx="4270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C4</a:t>
            </a:r>
          </a:p>
        </p:txBody>
      </p:sp>
      <p:pic>
        <p:nvPicPr>
          <p:cNvPr id="89113" name="Picture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263" y="2628900"/>
            <a:ext cx="8366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14" name="Text Box 30"/>
          <p:cNvSpPr txBox="1">
            <a:spLocks noChangeArrowheads="1"/>
          </p:cNvSpPr>
          <p:nvPr/>
        </p:nvSpPr>
        <p:spPr bwMode="auto">
          <a:xfrm>
            <a:off x="5678488" y="2898775"/>
            <a:ext cx="539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89115" name="Text Box 33"/>
          <p:cNvSpPr txBox="1">
            <a:spLocks noChangeArrowheads="1"/>
          </p:cNvSpPr>
          <p:nvPr/>
        </p:nvSpPr>
        <p:spPr bwMode="auto">
          <a:xfrm rot="-719778">
            <a:off x="3968750" y="3114675"/>
            <a:ext cx="1395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Backdoor Link</a:t>
            </a:r>
          </a:p>
        </p:txBody>
      </p:sp>
      <p:sp>
        <p:nvSpPr>
          <p:cNvPr id="89116" name="Text Box 34"/>
          <p:cNvSpPr txBox="1">
            <a:spLocks noChangeArrowheads="1"/>
          </p:cNvSpPr>
          <p:nvPr/>
        </p:nvSpPr>
        <p:spPr bwMode="auto">
          <a:xfrm>
            <a:off x="3641725" y="2268538"/>
            <a:ext cx="19192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Customer Sites with </a:t>
            </a:r>
          </a:p>
          <a:p>
            <a:r>
              <a:rPr lang="en-US" sz="1400" b="1" baseline="0"/>
              <a:t>Backdoor Links</a:t>
            </a:r>
          </a:p>
        </p:txBody>
      </p:sp>
    </p:spTree>
    <p:extLst>
      <p:ext uri="{BB962C8B-B14F-4D97-AF65-F5344CB8AC3E}">
        <p14:creationId xmlns:p14="http://schemas.microsoft.com/office/powerpoint/2010/main" val="176519001"/>
      </p:ext>
    </p:extLst>
  </p:cSld>
  <p:clrMapOvr>
    <a:masterClrMapping/>
  </p:clrMapOvr>
  <p:transition>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2"/>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Customer Sites Have One or More </a:t>
            </a:r>
            <a:br>
              <a:rPr lang="en-US" dirty="0">
                <a:solidFill>
                  <a:srgbClr val="0070C0"/>
                </a:solidFill>
                <a:ea typeface="ＭＳ Ｐゴシック" pitchFamily="34" charset="-128"/>
              </a:rPr>
            </a:br>
            <a:r>
              <a:rPr lang="en-US" dirty="0">
                <a:solidFill>
                  <a:srgbClr val="0070C0"/>
                </a:solidFill>
                <a:ea typeface="ＭＳ Ｐゴシック" pitchFamily="34" charset="-128"/>
              </a:rPr>
              <a:t>Non-</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Site(s)</a:t>
            </a:r>
          </a:p>
        </p:txBody>
      </p:sp>
      <p:sp>
        <p:nvSpPr>
          <p:cNvPr id="91139" name="Content Placeholder 36"/>
          <p:cNvSpPr>
            <a:spLocks noGrp="1"/>
          </p:cNvSpPr>
          <p:nvPr>
            <p:ph idx="1"/>
          </p:nvPr>
        </p:nvSpPr>
        <p:spPr>
          <a:xfrm>
            <a:off x="793750" y="4595813"/>
            <a:ext cx="7435850" cy="1919287"/>
          </a:xfrm>
        </p:spPr>
        <p:txBody>
          <a:bodyPr>
            <a:normAutofit lnSpcReduction="10000"/>
          </a:bodyPr>
          <a:lstStyle/>
          <a:p>
            <a:r>
              <a:rPr lang="en-US">
                <a:ea typeface="ＭＳ Ｐゴシック" pitchFamily="34" charset="-128"/>
              </a:rPr>
              <a:t>In this, Site 3 is connected to a remote PE rather than to the local-PE where the EIGRP Site is connected</a:t>
            </a:r>
          </a:p>
          <a:p>
            <a:r>
              <a:rPr lang="en-US" b="1">
                <a:ea typeface="ＭＳ Ｐゴシック" pitchFamily="34" charset="-128"/>
              </a:rPr>
              <a:t>Goal</a:t>
            </a:r>
            <a:r>
              <a:rPr lang="en-US">
                <a:ea typeface="ＭＳ Ｐゴシック" pitchFamily="34" charset="-128"/>
              </a:rPr>
              <a:t>: Remains the same—Non-EIGRP sites to have the reachability to EIGRP sites vice versa</a:t>
            </a:r>
          </a:p>
          <a:p>
            <a:endParaRPr lang="en-US">
              <a:ea typeface="ＭＳ Ｐゴシック" pitchFamily="34" charset="-128"/>
            </a:endParaRPr>
          </a:p>
        </p:txBody>
      </p:sp>
      <p:sp>
        <p:nvSpPr>
          <p:cNvPr id="91140" name="Oval 5"/>
          <p:cNvSpPr>
            <a:spLocks noChangeArrowheads="1"/>
          </p:cNvSpPr>
          <p:nvPr/>
        </p:nvSpPr>
        <p:spPr bwMode="auto">
          <a:xfrm>
            <a:off x="2590800" y="1452563"/>
            <a:ext cx="4572000" cy="1725612"/>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grpSp>
        <p:nvGrpSpPr>
          <p:cNvPr id="91141" name="Group 75"/>
          <p:cNvGrpSpPr>
            <a:grpSpLocks/>
          </p:cNvGrpSpPr>
          <p:nvPr/>
        </p:nvGrpSpPr>
        <p:grpSpPr bwMode="auto">
          <a:xfrm>
            <a:off x="3082925" y="1724025"/>
            <a:ext cx="950913" cy="568325"/>
            <a:chOff x="1941" y="1383"/>
            <a:chExt cx="599" cy="358"/>
          </a:xfrm>
        </p:grpSpPr>
        <p:pic>
          <p:nvPicPr>
            <p:cNvPr id="91171" name="Picture 7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 y="1383"/>
              <a:ext cx="599"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2" name="Text Box 77"/>
            <p:cNvSpPr txBox="1">
              <a:spLocks noChangeArrowheads="1"/>
            </p:cNvSpPr>
            <p:nvPr/>
          </p:nvSpPr>
          <p:spPr bwMode="auto">
            <a:xfrm>
              <a:off x="2081" y="1579"/>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grpSp>
      <p:sp>
        <p:nvSpPr>
          <p:cNvPr id="91142" name="Text Box 15"/>
          <p:cNvSpPr txBox="1">
            <a:spLocks noChangeArrowheads="1"/>
          </p:cNvSpPr>
          <p:nvPr/>
        </p:nvSpPr>
        <p:spPr bwMode="auto">
          <a:xfrm>
            <a:off x="4000500" y="1528763"/>
            <a:ext cx="17541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91143" name="Line 45"/>
          <p:cNvSpPr>
            <a:spLocks noChangeShapeType="1"/>
          </p:cNvSpPr>
          <p:nvPr/>
        </p:nvSpPr>
        <p:spPr bwMode="auto">
          <a:xfrm flipV="1">
            <a:off x="3584575" y="2894013"/>
            <a:ext cx="0" cy="5461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1144" name="Line 46"/>
          <p:cNvSpPr>
            <a:spLocks noChangeShapeType="1"/>
          </p:cNvSpPr>
          <p:nvPr/>
        </p:nvSpPr>
        <p:spPr bwMode="auto">
          <a:xfrm flipV="1">
            <a:off x="6429375" y="2855913"/>
            <a:ext cx="0" cy="90487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1145" name="Line 47"/>
          <p:cNvSpPr>
            <a:spLocks noChangeShapeType="1"/>
          </p:cNvSpPr>
          <p:nvPr/>
        </p:nvSpPr>
        <p:spPr bwMode="auto">
          <a:xfrm>
            <a:off x="3584575" y="3611563"/>
            <a:ext cx="0" cy="56515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1146" name="Line 48"/>
          <p:cNvSpPr>
            <a:spLocks noChangeShapeType="1"/>
          </p:cNvSpPr>
          <p:nvPr/>
        </p:nvSpPr>
        <p:spPr bwMode="auto">
          <a:xfrm flipV="1">
            <a:off x="3838575" y="3621088"/>
            <a:ext cx="2286000" cy="56515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91147" name="Line 49"/>
          <p:cNvSpPr>
            <a:spLocks noChangeShapeType="1"/>
          </p:cNvSpPr>
          <p:nvPr/>
        </p:nvSpPr>
        <p:spPr bwMode="auto">
          <a:xfrm>
            <a:off x="1700213" y="2060575"/>
            <a:ext cx="14478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91148" name="Oval 50"/>
          <p:cNvSpPr>
            <a:spLocks noChangeArrowheads="1"/>
          </p:cNvSpPr>
          <p:nvPr/>
        </p:nvSpPr>
        <p:spPr bwMode="auto">
          <a:xfrm>
            <a:off x="2697163" y="3179763"/>
            <a:ext cx="1565275" cy="135890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91149" name="Group 74"/>
          <p:cNvGrpSpPr>
            <a:grpSpLocks/>
          </p:cNvGrpSpPr>
          <p:nvPr/>
        </p:nvGrpSpPr>
        <p:grpSpPr bwMode="auto">
          <a:xfrm>
            <a:off x="3109913" y="2352675"/>
            <a:ext cx="950912" cy="568325"/>
            <a:chOff x="1941" y="1383"/>
            <a:chExt cx="599" cy="358"/>
          </a:xfrm>
        </p:grpSpPr>
        <p:pic>
          <p:nvPicPr>
            <p:cNvPr id="91169" name="Pictur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 y="1383"/>
              <a:ext cx="599"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0" name="Text Box 52"/>
            <p:cNvSpPr txBox="1">
              <a:spLocks noChangeArrowheads="1"/>
            </p:cNvSpPr>
            <p:nvPr/>
          </p:nvSpPr>
          <p:spPr bwMode="auto">
            <a:xfrm>
              <a:off x="2081" y="1579"/>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grpSp>
      <p:pic>
        <p:nvPicPr>
          <p:cNvPr id="91150" name="Picture 5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2352675"/>
            <a:ext cx="95091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1" name="Text Box 54"/>
          <p:cNvSpPr txBox="1">
            <a:spLocks noChangeArrowheads="1"/>
          </p:cNvSpPr>
          <p:nvPr/>
        </p:nvSpPr>
        <p:spPr bwMode="auto">
          <a:xfrm>
            <a:off x="6129338" y="266382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91152"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3287713"/>
            <a:ext cx="7318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3" name="Text Box 56"/>
          <p:cNvSpPr txBox="1">
            <a:spLocks noChangeArrowheads="1"/>
          </p:cNvSpPr>
          <p:nvPr/>
        </p:nvSpPr>
        <p:spPr bwMode="auto">
          <a:xfrm>
            <a:off x="3314700" y="3470275"/>
            <a:ext cx="539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sp>
        <p:nvSpPr>
          <p:cNvPr id="91154" name="Oval 58"/>
          <p:cNvSpPr>
            <a:spLocks noChangeArrowheads="1"/>
          </p:cNvSpPr>
          <p:nvPr/>
        </p:nvSpPr>
        <p:spPr bwMode="auto">
          <a:xfrm>
            <a:off x="5922963" y="3138488"/>
            <a:ext cx="1460500" cy="102076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1155" name="Text Box 59"/>
          <p:cNvSpPr txBox="1">
            <a:spLocks noChangeArrowheads="1"/>
          </p:cNvSpPr>
          <p:nvPr/>
        </p:nvSpPr>
        <p:spPr bwMode="auto">
          <a:xfrm>
            <a:off x="6565900" y="3322638"/>
            <a:ext cx="974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a:p>
            <a:r>
              <a:rPr lang="en-US" sz="1200" b="1" baseline="0"/>
              <a:t>EIGRP</a:t>
            </a:r>
          </a:p>
          <a:p>
            <a:r>
              <a:rPr lang="en-US" sz="1200" b="1" u="sng" baseline="0">
                <a:solidFill>
                  <a:srgbClr val="B21A1A"/>
                </a:solidFill>
              </a:rPr>
              <a:t>AS 1</a:t>
            </a:r>
          </a:p>
        </p:txBody>
      </p:sp>
      <p:sp>
        <p:nvSpPr>
          <p:cNvPr id="91156" name="Text Box 60"/>
          <p:cNvSpPr txBox="1">
            <a:spLocks noChangeArrowheads="1"/>
          </p:cNvSpPr>
          <p:nvPr/>
        </p:nvSpPr>
        <p:spPr bwMode="auto">
          <a:xfrm>
            <a:off x="2643188" y="3582988"/>
            <a:ext cx="757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a:p>
            <a:r>
              <a:rPr lang="en-US" sz="1200" b="1" baseline="0"/>
              <a:t>EIGRP</a:t>
            </a:r>
          </a:p>
          <a:p>
            <a:r>
              <a:rPr lang="en-US" sz="1200" b="1" u="sng" baseline="0">
                <a:solidFill>
                  <a:srgbClr val="B21A1A"/>
                </a:solidFill>
              </a:rPr>
              <a:t>AS 1</a:t>
            </a:r>
          </a:p>
        </p:txBody>
      </p:sp>
      <p:pic>
        <p:nvPicPr>
          <p:cNvPr id="91157"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3938588"/>
            <a:ext cx="7318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8" name="Text Box 62"/>
          <p:cNvSpPr txBox="1">
            <a:spLocks noChangeArrowheads="1"/>
          </p:cNvSpPr>
          <p:nvPr/>
        </p:nvSpPr>
        <p:spPr bwMode="auto">
          <a:xfrm>
            <a:off x="3341688" y="4122738"/>
            <a:ext cx="4873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C4</a:t>
            </a:r>
          </a:p>
        </p:txBody>
      </p:sp>
      <p:pic>
        <p:nvPicPr>
          <p:cNvPr id="91159"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663" y="3359150"/>
            <a:ext cx="7318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0" name="Text Box 64"/>
          <p:cNvSpPr txBox="1">
            <a:spLocks noChangeArrowheads="1"/>
          </p:cNvSpPr>
          <p:nvPr/>
        </p:nvSpPr>
        <p:spPr bwMode="auto">
          <a:xfrm>
            <a:off x="6142038" y="3556000"/>
            <a:ext cx="539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91161" name="Text Box 65"/>
          <p:cNvSpPr txBox="1">
            <a:spLocks noChangeArrowheads="1"/>
          </p:cNvSpPr>
          <p:nvPr/>
        </p:nvSpPr>
        <p:spPr bwMode="auto">
          <a:xfrm rot="-798450">
            <a:off x="4319588" y="3895725"/>
            <a:ext cx="1395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Backdoor Link</a:t>
            </a:r>
          </a:p>
        </p:txBody>
      </p:sp>
      <p:sp>
        <p:nvSpPr>
          <p:cNvPr id="91162" name="Text Box 66"/>
          <p:cNvSpPr txBox="1">
            <a:spLocks noChangeArrowheads="1"/>
          </p:cNvSpPr>
          <p:nvPr/>
        </p:nvSpPr>
        <p:spPr bwMode="auto">
          <a:xfrm>
            <a:off x="4070350" y="3162300"/>
            <a:ext cx="19192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20000"/>
              </a:spcBef>
            </a:pPr>
            <a:r>
              <a:rPr lang="en-US" sz="1400" b="1" baseline="0"/>
              <a:t>Customer Sites with </a:t>
            </a:r>
            <a:br>
              <a:rPr lang="en-US" sz="1400" b="1" baseline="0"/>
            </a:br>
            <a:r>
              <a:rPr lang="en-US" sz="1400" b="1" baseline="0"/>
              <a:t>Mixed PE-CE Links</a:t>
            </a:r>
          </a:p>
        </p:txBody>
      </p:sp>
      <p:pic>
        <p:nvPicPr>
          <p:cNvPr id="91163"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1812925"/>
            <a:ext cx="7318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4" name="Text Box 68"/>
          <p:cNvSpPr txBox="1">
            <a:spLocks noChangeArrowheads="1"/>
          </p:cNvSpPr>
          <p:nvPr/>
        </p:nvSpPr>
        <p:spPr bwMode="auto">
          <a:xfrm>
            <a:off x="1089025" y="2009775"/>
            <a:ext cx="539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91165" name="Oval 69"/>
          <p:cNvSpPr>
            <a:spLocks noChangeArrowheads="1"/>
          </p:cNvSpPr>
          <p:nvPr/>
        </p:nvSpPr>
        <p:spPr bwMode="auto">
          <a:xfrm>
            <a:off x="690563" y="1450975"/>
            <a:ext cx="1295400" cy="84137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1166" name="Text Box 70"/>
          <p:cNvSpPr txBox="1">
            <a:spLocks noChangeArrowheads="1"/>
          </p:cNvSpPr>
          <p:nvPr/>
        </p:nvSpPr>
        <p:spPr bwMode="auto">
          <a:xfrm>
            <a:off x="881063" y="1447800"/>
            <a:ext cx="9826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a:p>
            <a:r>
              <a:rPr lang="en-US" sz="1200" b="1" baseline="0"/>
              <a:t>non-EIGRP</a:t>
            </a:r>
            <a:endParaRPr lang="en-US" sz="1200" b="1" u="sng" baseline="0">
              <a:solidFill>
                <a:schemeClr val="accent2"/>
              </a:solidFill>
            </a:endParaRPr>
          </a:p>
        </p:txBody>
      </p:sp>
      <p:sp>
        <p:nvSpPr>
          <p:cNvPr id="91167" name="Line 71"/>
          <p:cNvSpPr>
            <a:spLocks noChangeShapeType="1"/>
          </p:cNvSpPr>
          <p:nvPr/>
        </p:nvSpPr>
        <p:spPr bwMode="auto">
          <a:xfrm>
            <a:off x="1951038" y="1993900"/>
            <a:ext cx="944562" cy="0"/>
          </a:xfrm>
          <a:prstGeom prst="line">
            <a:avLst/>
          </a:prstGeom>
          <a:noFill/>
          <a:ln w="28575">
            <a:solidFill>
              <a:srgbClr val="A5002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68" name="Text Box 72"/>
          <p:cNvSpPr txBox="1">
            <a:spLocks noChangeArrowheads="1"/>
          </p:cNvSpPr>
          <p:nvPr/>
        </p:nvSpPr>
        <p:spPr bwMode="auto">
          <a:xfrm>
            <a:off x="1892300" y="1587500"/>
            <a:ext cx="10652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1" hangingPunct="1"/>
            <a:r>
              <a:rPr lang="en-US" sz="1200" b="1" baseline="0"/>
              <a:t>BGP PE-CE </a:t>
            </a:r>
            <a:br>
              <a:rPr lang="en-US" sz="1200" b="1" baseline="0"/>
            </a:br>
            <a:r>
              <a:rPr lang="en-US" sz="1200" b="1" baseline="0"/>
              <a:t>Session</a:t>
            </a:r>
          </a:p>
        </p:txBody>
      </p:sp>
    </p:spTree>
    <p:extLst>
      <p:ext uri="{BB962C8B-B14F-4D97-AF65-F5344CB8AC3E}">
        <p14:creationId xmlns:p14="http://schemas.microsoft.com/office/powerpoint/2010/main" val="1427303476"/>
      </p:ext>
    </p:extLst>
  </p:cSld>
  <p:clrMapOvr>
    <a:masterClrMapping/>
  </p:clrMapOvr>
  <p:transition>
    <p:wipe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0"/>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Customer Sites Have One or More </a:t>
            </a:r>
            <a:br>
              <a:rPr lang="en-US" dirty="0">
                <a:solidFill>
                  <a:srgbClr val="0070C0"/>
                </a:solidFill>
                <a:ea typeface="ＭＳ Ｐゴシック" pitchFamily="34" charset="-128"/>
              </a:rPr>
            </a:br>
            <a:r>
              <a:rPr lang="en-US" dirty="0">
                <a:solidFill>
                  <a:srgbClr val="0070C0"/>
                </a:solidFill>
                <a:ea typeface="ＭＳ Ｐゴシック" pitchFamily="34" charset="-128"/>
              </a:rPr>
              <a:t>Non-</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Site(s)</a:t>
            </a:r>
          </a:p>
        </p:txBody>
      </p:sp>
      <p:sp>
        <p:nvSpPr>
          <p:cNvPr id="92163" name="Content Placeholder 33"/>
          <p:cNvSpPr>
            <a:spLocks noGrp="1"/>
          </p:cNvSpPr>
          <p:nvPr>
            <p:ph idx="1"/>
          </p:nvPr>
        </p:nvSpPr>
        <p:spPr>
          <a:xfrm>
            <a:off x="793750" y="3987800"/>
            <a:ext cx="7435850" cy="2646363"/>
          </a:xfrm>
        </p:spPr>
        <p:txBody>
          <a:bodyPr>
            <a:normAutofit lnSpcReduction="10000"/>
          </a:bodyPr>
          <a:lstStyle/>
          <a:p>
            <a:pPr>
              <a:spcBef>
                <a:spcPts val="800"/>
              </a:spcBef>
            </a:pPr>
            <a:r>
              <a:rPr lang="en-US" sz="1800">
                <a:ea typeface="ＭＳ Ｐゴシック" pitchFamily="34" charset="-128"/>
              </a:rPr>
              <a:t>If a Customer uses EIGRP and non-EIGRP as PE-CE protocol at different sites, we may see a persistent loop as the prefix originated from the Non-EIGRP site doesn’t have the Cost-Community attribute </a:t>
            </a:r>
          </a:p>
          <a:p>
            <a:pPr>
              <a:spcBef>
                <a:spcPts val="800"/>
              </a:spcBef>
            </a:pPr>
            <a:r>
              <a:rPr lang="en-US" sz="1800">
                <a:ea typeface="ＭＳ Ｐゴシック" pitchFamily="34" charset="-128"/>
              </a:rPr>
              <a:t>The loop happens because: </a:t>
            </a:r>
          </a:p>
          <a:p>
            <a:pPr marL="800100" lvl="1" indent="-342900">
              <a:spcBef>
                <a:spcPts val="800"/>
              </a:spcBef>
              <a:buClr>
                <a:schemeClr val="accent1"/>
              </a:buClr>
              <a:buFont typeface="Arial" charset="0"/>
              <a:buAutoNum type="arabicPeriod"/>
            </a:pPr>
            <a:r>
              <a:rPr lang="en-US" sz="1400">
                <a:ea typeface="ＭＳ Ｐゴシック" pitchFamily="34" charset="-128"/>
              </a:rPr>
              <a:t>Initial prefix received doesn’t have the SoO/Cost community</a:t>
            </a:r>
          </a:p>
          <a:p>
            <a:pPr marL="800100" lvl="1" indent="-342900">
              <a:spcBef>
                <a:spcPts val="800"/>
              </a:spcBef>
              <a:buClr>
                <a:schemeClr val="accent1"/>
              </a:buClr>
              <a:buFont typeface="Arial" charset="0"/>
              <a:buAutoNum type="arabicPeriod"/>
            </a:pPr>
            <a:r>
              <a:rPr lang="en-US" sz="1400">
                <a:ea typeface="ＭＳ Ｐゴシック" pitchFamily="34" charset="-128"/>
              </a:rPr>
              <a:t>Leaked into the EIGRP and then to the Remote-PE</a:t>
            </a:r>
          </a:p>
          <a:p>
            <a:pPr marL="800100" lvl="1" indent="-342900">
              <a:spcBef>
                <a:spcPts val="800"/>
              </a:spcBef>
              <a:buClr>
                <a:schemeClr val="accent1"/>
              </a:buClr>
              <a:buFont typeface="Arial" charset="0"/>
              <a:buAutoNum type="arabicPeriod"/>
            </a:pPr>
            <a:r>
              <a:rPr lang="en-US" sz="1400">
                <a:ea typeface="ＭＳ Ｐゴシック" pitchFamily="34" charset="-128"/>
              </a:rPr>
              <a:t>Remote-PE advertises it back to the source-PE with the SoO/Cost Community </a:t>
            </a:r>
          </a:p>
          <a:p>
            <a:pPr marL="800100" lvl="1" indent="-342900">
              <a:spcBef>
                <a:spcPts val="800"/>
              </a:spcBef>
              <a:buClr>
                <a:schemeClr val="accent1"/>
              </a:buClr>
              <a:buFont typeface="Arial" charset="0"/>
              <a:buAutoNum type="arabicPeriod"/>
            </a:pPr>
            <a:r>
              <a:rPr lang="en-US" sz="1400">
                <a:ea typeface="ＭＳ Ｐゴシック" pitchFamily="34" charset="-128"/>
              </a:rPr>
              <a:t>Since the SoO/Cost community route is preferred by BGP, the original route is replaced with the new one</a:t>
            </a:r>
            <a:endParaRPr lang="en-US" sz="1600">
              <a:ea typeface="ＭＳ Ｐゴシック" pitchFamily="34" charset="-128"/>
            </a:endParaRPr>
          </a:p>
        </p:txBody>
      </p:sp>
      <p:grpSp>
        <p:nvGrpSpPr>
          <p:cNvPr id="92164" name="Group 71"/>
          <p:cNvGrpSpPr>
            <a:grpSpLocks/>
          </p:cNvGrpSpPr>
          <p:nvPr/>
        </p:nvGrpSpPr>
        <p:grpSpPr bwMode="auto">
          <a:xfrm>
            <a:off x="690563" y="1436688"/>
            <a:ext cx="6807200" cy="2473325"/>
            <a:chOff x="435" y="905"/>
            <a:chExt cx="4288" cy="1558"/>
          </a:xfrm>
        </p:grpSpPr>
        <p:sp>
          <p:nvSpPr>
            <p:cNvPr id="92165" name="Oval 42"/>
            <p:cNvSpPr>
              <a:spLocks noChangeArrowheads="1"/>
            </p:cNvSpPr>
            <p:nvPr/>
          </p:nvSpPr>
          <p:spPr bwMode="auto">
            <a:xfrm>
              <a:off x="1659" y="905"/>
              <a:ext cx="2880" cy="674"/>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92166" name="Line 43"/>
            <p:cNvSpPr>
              <a:spLocks noChangeShapeType="1"/>
            </p:cNvSpPr>
            <p:nvPr/>
          </p:nvSpPr>
          <p:spPr bwMode="auto">
            <a:xfrm flipV="1">
              <a:off x="2240" y="1427"/>
              <a:ext cx="0" cy="344"/>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2167" name="Line 44"/>
            <p:cNvSpPr>
              <a:spLocks noChangeShapeType="1"/>
            </p:cNvSpPr>
            <p:nvPr/>
          </p:nvSpPr>
          <p:spPr bwMode="auto">
            <a:xfrm flipV="1">
              <a:off x="4032" y="1403"/>
              <a:ext cx="0" cy="57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2168" name="Line 45"/>
            <p:cNvSpPr>
              <a:spLocks noChangeShapeType="1"/>
            </p:cNvSpPr>
            <p:nvPr/>
          </p:nvSpPr>
          <p:spPr bwMode="auto">
            <a:xfrm>
              <a:off x="2240" y="1879"/>
              <a:ext cx="0" cy="35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2169" name="Line 46"/>
            <p:cNvSpPr>
              <a:spLocks noChangeShapeType="1"/>
            </p:cNvSpPr>
            <p:nvPr/>
          </p:nvSpPr>
          <p:spPr bwMode="auto">
            <a:xfrm flipV="1">
              <a:off x="2400" y="1885"/>
              <a:ext cx="1440" cy="35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92170" name="Line 47"/>
            <p:cNvSpPr>
              <a:spLocks noChangeShapeType="1"/>
            </p:cNvSpPr>
            <p:nvPr/>
          </p:nvSpPr>
          <p:spPr bwMode="auto">
            <a:xfrm>
              <a:off x="1062" y="1298"/>
              <a:ext cx="912"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92171" name="Oval 48"/>
            <p:cNvSpPr>
              <a:spLocks noChangeArrowheads="1"/>
            </p:cNvSpPr>
            <p:nvPr/>
          </p:nvSpPr>
          <p:spPr bwMode="auto">
            <a:xfrm>
              <a:off x="1681" y="1607"/>
              <a:ext cx="986" cy="856"/>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92172" name="Pictur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 y="1086"/>
              <a:ext cx="599"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3" name="Text Box 50"/>
            <p:cNvSpPr txBox="1">
              <a:spLocks noChangeArrowheads="1"/>
            </p:cNvSpPr>
            <p:nvPr/>
          </p:nvSpPr>
          <p:spPr bwMode="auto">
            <a:xfrm>
              <a:off x="2081" y="1282"/>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92174" name="Pictur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1086"/>
              <a:ext cx="599"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5" name="Text Box 52"/>
            <p:cNvSpPr txBox="1">
              <a:spLocks noChangeArrowheads="1"/>
            </p:cNvSpPr>
            <p:nvPr/>
          </p:nvSpPr>
          <p:spPr bwMode="auto">
            <a:xfrm>
              <a:off x="3843" y="1282"/>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92176"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 y="1675"/>
              <a:ext cx="46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7" name="Text Box 54"/>
            <p:cNvSpPr txBox="1">
              <a:spLocks noChangeArrowheads="1"/>
            </p:cNvSpPr>
            <p:nvPr/>
          </p:nvSpPr>
          <p:spPr bwMode="auto">
            <a:xfrm>
              <a:off x="2070" y="1790"/>
              <a:ext cx="34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sp>
          <p:nvSpPr>
            <p:cNvPr id="92178" name="Text Box 55"/>
            <p:cNvSpPr txBox="1">
              <a:spLocks noChangeArrowheads="1"/>
            </p:cNvSpPr>
            <p:nvPr/>
          </p:nvSpPr>
          <p:spPr bwMode="auto">
            <a:xfrm>
              <a:off x="2546" y="932"/>
              <a:ext cx="1105"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92179" name="Oval 56"/>
            <p:cNvSpPr>
              <a:spLocks noChangeArrowheads="1"/>
            </p:cNvSpPr>
            <p:nvPr/>
          </p:nvSpPr>
          <p:spPr bwMode="auto">
            <a:xfrm>
              <a:off x="3713" y="1581"/>
              <a:ext cx="920" cy="643"/>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2180" name="Text Box 57"/>
            <p:cNvSpPr txBox="1">
              <a:spLocks noChangeArrowheads="1"/>
            </p:cNvSpPr>
            <p:nvPr/>
          </p:nvSpPr>
          <p:spPr bwMode="auto">
            <a:xfrm>
              <a:off x="4109" y="1697"/>
              <a:ext cx="61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a:p>
              <a:r>
                <a:rPr lang="en-US" sz="1200" b="1" baseline="0"/>
                <a:t>EIGRP</a:t>
              </a:r>
            </a:p>
            <a:p>
              <a:r>
                <a:rPr lang="en-US" sz="1200" b="1" u="sng" baseline="0">
                  <a:solidFill>
                    <a:srgbClr val="B21A1A"/>
                  </a:solidFill>
                </a:rPr>
                <a:t>AS 1</a:t>
              </a:r>
            </a:p>
          </p:txBody>
        </p:sp>
        <p:sp>
          <p:nvSpPr>
            <p:cNvPr id="92181" name="Text Box 58"/>
            <p:cNvSpPr txBox="1">
              <a:spLocks noChangeArrowheads="1"/>
            </p:cNvSpPr>
            <p:nvPr/>
          </p:nvSpPr>
          <p:spPr bwMode="auto">
            <a:xfrm>
              <a:off x="1647" y="1861"/>
              <a:ext cx="4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a:p>
              <a:r>
                <a:rPr lang="en-US" sz="1200" b="1" baseline="0"/>
                <a:t>EIGRP</a:t>
              </a:r>
            </a:p>
            <a:p>
              <a:r>
                <a:rPr lang="en-US" sz="1200" b="1" u="sng" baseline="0">
                  <a:solidFill>
                    <a:srgbClr val="B21A1A"/>
                  </a:solidFill>
                </a:rPr>
                <a:t>AS 1</a:t>
              </a:r>
            </a:p>
          </p:txBody>
        </p:sp>
        <p:pic>
          <p:nvPicPr>
            <p:cNvPr id="92182"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 y="2085"/>
              <a:ext cx="46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3" name="Text Box 60"/>
            <p:cNvSpPr txBox="1">
              <a:spLocks noChangeArrowheads="1"/>
            </p:cNvSpPr>
            <p:nvPr/>
          </p:nvSpPr>
          <p:spPr bwMode="auto">
            <a:xfrm>
              <a:off x="2087" y="2201"/>
              <a:ext cx="30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C4</a:t>
              </a:r>
            </a:p>
          </p:txBody>
        </p:sp>
        <p:pic>
          <p:nvPicPr>
            <p:cNvPr id="92184"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 y="1720"/>
              <a:ext cx="46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5" name="Text Box 62"/>
            <p:cNvSpPr txBox="1">
              <a:spLocks noChangeArrowheads="1"/>
            </p:cNvSpPr>
            <p:nvPr/>
          </p:nvSpPr>
          <p:spPr bwMode="auto">
            <a:xfrm>
              <a:off x="3851" y="1844"/>
              <a:ext cx="34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92186" name="Text Box 63"/>
            <p:cNvSpPr txBox="1">
              <a:spLocks noChangeArrowheads="1"/>
            </p:cNvSpPr>
            <p:nvPr/>
          </p:nvSpPr>
          <p:spPr bwMode="auto">
            <a:xfrm rot="-798450">
              <a:off x="2703" y="2058"/>
              <a:ext cx="8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Backdoor Link</a:t>
              </a:r>
            </a:p>
          </p:txBody>
        </p:sp>
        <p:sp>
          <p:nvSpPr>
            <p:cNvPr id="92187" name="Text Box 64"/>
            <p:cNvSpPr txBox="1">
              <a:spLocks noChangeArrowheads="1"/>
            </p:cNvSpPr>
            <p:nvPr/>
          </p:nvSpPr>
          <p:spPr bwMode="auto">
            <a:xfrm>
              <a:off x="2546" y="1596"/>
              <a:ext cx="1209"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20000"/>
                </a:spcBef>
              </a:pPr>
              <a:r>
                <a:rPr lang="en-US" sz="1400" b="1" baseline="0"/>
                <a:t>Customer Sites with </a:t>
              </a:r>
              <a:br>
                <a:rPr lang="en-US" sz="1400" b="1" baseline="0"/>
              </a:br>
              <a:r>
                <a:rPr lang="en-US" sz="1400" b="1" baseline="0"/>
                <a:t>Mixed PE-CE Links</a:t>
              </a:r>
            </a:p>
          </p:txBody>
        </p:sp>
        <p:pic>
          <p:nvPicPr>
            <p:cNvPr id="92188" name="Picture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 y="1142"/>
              <a:ext cx="46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9" name="Text Box 66"/>
            <p:cNvSpPr txBox="1">
              <a:spLocks noChangeArrowheads="1"/>
            </p:cNvSpPr>
            <p:nvPr/>
          </p:nvSpPr>
          <p:spPr bwMode="auto">
            <a:xfrm>
              <a:off x="686" y="1266"/>
              <a:ext cx="34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92190" name="Oval 67"/>
            <p:cNvSpPr>
              <a:spLocks noChangeArrowheads="1"/>
            </p:cNvSpPr>
            <p:nvPr/>
          </p:nvSpPr>
          <p:spPr bwMode="auto">
            <a:xfrm>
              <a:off x="435" y="914"/>
              <a:ext cx="816" cy="53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2191" name="Text Box 68"/>
            <p:cNvSpPr txBox="1">
              <a:spLocks noChangeArrowheads="1"/>
            </p:cNvSpPr>
            <p:nvPr/>
          </p:nvSpPr>
          <p:spPr bwMode="auto">
            <a:xfrm>
              <a:off x="555" y="912"/>
              <a:ext cx="619"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a:p>
              <a:r>
                <a:rPr lang="en-US" sz="1200" b="1" baseline="0"/>
                <a:t>non-EIGRP</a:t>
              </a:r>
              <a:endParaRPr lang="en-US" sz="1200" b="1" u="sng" baseline="0">
                <a:solidFill>
                  <a:schemeClr val="accent2"/>
                </a:solidFill>
              </a:endParaRPr>
            </a:p>
          </p:txBody>
        </p:sp>
        <p:sp>
          <p:nvSpPr>
            <p:cNvPr id="92192" name="Line 69"/>
            <p:cNvSpPr>
              <a:spLocks noChangeShapeType="1"/>
            </p:cNvSpPr>
            <p:nvPr/>
          </p:nvSpPr>
          <p:spPr bwMode="auto">
            <a:xfrm>
              <a:off x="1216" y="1256"/>
              <a:ext cx="595" cy="0"/>
            </a:xfrm>
            <a:prstGeom prst="line">
              <a:avLst/>
            </a:prstGeom>
            <a:noFill/>
            <a:ln w="28575">
              <a:solidFill>
                <a:srgbClr val="A5002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93" name="Text Box 70"/>
            <p:cNvSpPr txBox="1">
              <a:spLocks noChangeArrowheads="1"/>
            </p:cNvSpPr>
            <p:nvPr/>
          </p:nvSpPr>
          <p:spPr bwMode="auto">
            <a:xfrm>
              <a:off x="1189" y="1000"/>
              <a:ext cx="671"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1" hangingPunct="1"/>
              <a:r>
                <a:rPr lang="en-US" sz="1200" b="1" baseline="0"/>
                <a:t>BGP PE-CE </a:t>
              </a:r>
              <a:br>
                <a:rPr lang="en-US" sz="1200" b="1" baseline="0"/>
              </a:br>
              <a:r>
                <a:rPr lang="en-US" sz="1200" b="1" baseline="0"/>
                <a:t>Session</a:t>
              </a:r>
            </a:p>
          </p:txBody>
        </p:sp>
      </p:grpSp>
    </p:spTree>
    <p:extLst>
      <p:ext uri="{BB962C8B-B14F-4D97-AF65-F5344CB8AC3E}">
        <p14:creationId xmlns:p14="http://schemas.microsoft.com/office/powerpoint/2010/main" val="3743690321"/>
      </p:ext>
    </p:extLst>
  </p:cSld>
  <p:clrMapOvr>
    <a:masterClrMapping/>
  </p:clrMapOvr>
  <p:transition>
    <p:wipe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title"/>
          </p:nvPr>
        </p:nvSpPr>
        <p:spPr>
          <a:xfrm>
            <a:off x="793750" y="457200"/>
            <a:ext cx="7435850" cy="838200"/>
          </a:xfrm>
        </p:spPr>
        <p:txBody>
          <a:bodyPr>
            <a:normAutofit fontScale="90000"/>
          </a:bodyPr>
          <a:lstStyle/>
          <a:p>
            <a:r>
              <a:rPr lang="en-US" dirty="0">
                <a:solidFill>
                  <a:srgbClr val="0070C0"/>
                </a:solidFill>
                <a:ea typeface="ＭＳ Ｐゴシック" pitchFamily="34" charset="-128"/>
              </a:rPr>
              <a:t>Customer Sites Have One or More </a:t>
            </a:r>
            <a:br>
              <a:rPr lang="en-US" dirty="0">
                <a:solidFill>
                  <a:srgbClr val="0070C0"/>
                </a:solidFill>
                <a:ea typeface="ＭＳ Ｐゴシック" pitchFamily="34" charset="-128"/>
              </a:rPr>
            </a:br>
            <a:r>
              <a:rPr lang="en-US" dirty="0">
                <a:solidFill>
                  <a:srgbClr val="0070C0"/>
                </a:solidFill>
                <a:ea typeface="ＭＳ Ｐゴシック" pitchFamily="34" charset="-128"/>
              </a:rPr>
              <a:t>Non-</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Site(s)</a:t>
            </a:r>
          </a:p>
        </p:txBody>
      </p:sp>
      <p:sp>
        <p:nvSpPr>
          <p:cNvPr id="93187" name="Rectangle 8"/>
          <p:cNvSpPr>
            <a:spLocks noGrp="1" noChangeArrowheads="1"/>
          </p:cNvSpPr>
          <p:nvPr>
            <p:ph idx="1"/>
          </p:nvPr>
        </p:nvSpPr>
        <p:spPr>
          <a:xfrm>
            <a:off x="793750" y="1600200"/>
            <a:ext cx="7435850" cy="4525963"/>
          </a:xfrm>
        </p:spPr>
        <p:txBody>
          <a:bodyPr/>
          <a:lstStyle/>
          <a:p>
            <a:r>
              <a:rPr lang="en-US">
                <a:ea typeface="ＭＳ Ｐゴシック" pitchFamily="34" charset="-128"/>
              </a:rPr>
              <a:t>CSCsa81039 addresses this problem </a:t>
            </a:r>
          </a:p>
          <a:p>
            <a:r>
              <a:rPr lang="en-US">
                <a:ea typeface="ＭＳ Ｐゴシック" pitchFamily="34" charset="-128"/>
              </a:rPr>
              <a:t>Since EIGRP has the maximum hop count of 100, we can decrease this so that the loop will not be sustained for long period</a:t>
            </a:r>
          </a:p>
        </p:txBody>
      </p:sp>
      <p:sp>
        <p:nvSpPr>
          <p:cNvPr id="93188" name="Text Box 4"/>
          <p:cNvSpPr txBox="1">
            <a:spLocks noChangeArrowheads="1"/>
          </p:cNvSpPr>
          <p:nvPr/>
        </p:nvSpPr>
        <p:spPr bwMode="auto">
          <a:xfrm>
            <a:off x="1452563" y="3886200"/>
            <a:ext cx="6208712" cy="11969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eaLnBrk="1" hangingPunct="1">
              <a:lnSpc>
                <a:spcPct val="100000"/>
              </a:lnSpc>
            </a:pPr>
            <a:r>
              <a:rPr lang="en-US" b="1" baseline="0">
                <a:latin typeface="Courier New" pitchFamily="49" charset="0"/>
              </a:rPr>
              <a:t>router eigrp &lt;AS #&gt;</a:t>
            </a:r>
          </a:p>
          <a:p>
            <a:pPr algn="l" eaLnBrk="1" hangingPunct="1">
              <a:lnSpc>
                <a:spcPct val="100000"/>
              </a:lnSpc>
            </a:pPr>
            <a:r>
              <a:rPr lang="en-US" b="1" baseline="0">
                <a:latin typeface="Courier New" pitchFamily="49" charset="0"/>
              </a:rPr>
              <a:t>  address-family ipv4 vrf &lt;name&gt; </a:t>
            </a:r>
          </a:p>
          <a:p>
            <a:pPr algn="l" eaLnBrk="1" hangingPunct="1">
              <a:lnSpc>
                <a:spcPct val="100000"/>
              </a:lnSpc>
            </a:pPr>
            <a:r>
              <a:rPr lang="en-US" b="1" baseline="0">
                <a:latin typeface="Courier New" pitchFamily="49" charset="0"/>
              </a:rPr>
              <a:t>     </a:t>
            </a:r>
            <a:r>
              <a:rPr lang="en-US" b="1" baseline="0">
                <a:solidFill>
                  <a:srgbClr val="B21A1A"/>
                </a:solidFill>
                <a:latin typeface="Courier New" pitchFamily="49" charset="0"/>
              </a:rPr>
              <a:t>metric maximum-hops &lt;#&gt;</a:t>
            </a:r>
            <a:endParaRPr lang="en-US" baseline="0">
              <a:solidFill>
                <a:srgbClr val="B21A1A"/>
              </a:solidFill>
              <a:latin typeface="Courier New" pitchFamily="49" charset="0"/>
            </a:endParaRPr>
          </a:p>
        </p:txBody>
      </p:sp>
    </p:spTree>
    <p:extLst>
      <p:ext uri="{BB962C8B-B14F-4D97-AF65-F5344CB8AC3E}">
        <p14:creationId xmlns:p14="http://schemas.microsoft.com/office/powerpoint/2010/main" val="3290972114"/>
      </p:ext>
    </p:extLst>
  </p:cSld>
  <p:clrMapOvr>
    <a:masterClrMapping/>
  </p:clrMapOvr>
  <p:transition>
    <p:wipe dir="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title"/>
          </p:nvPr>
        </p:nvSpPr>
        <p:spPr/>
        <p:txBody>
          <a:bodyPr>
            <a:normAutofit fontScale="90000"/>
          </a:bodyPr>
          <a:lstStyle/>
          <a:p>
            <a:pPr eaLnBrk="1" hangingPunct="1"/>
            <a:r>
              <a:rPr lang="en-US" dirty="0">
                <a:solidFill>
                  <a:srgbClr val="0070C0"/>
                </a:solidFill>
                <a:ea typeface="ＭＳ Ｐゴシック" pitchFamily="34" charset="-128"/>
              </a:rPr>
              <a:t>Customer Sites Have One or More </a:t>
            </a:r>
            <a:br>
              <a:rPr lang="en-US" dirty="0">
                <a:solidFill>
                  <a:srgbClr val="0070C0"/>
                </a:solidFill>
                <a:ea typeface="ＭＳ Ｐゴシック" pitchFamily="34" charset="-128"/>
              </a:rPr>
            </a:br>
            <a:r>
              <a:rPr lang="en-US" dirty="0">
                <a:solidFill>
                  <a:srgbClr val="0070C0"/>
                </a:solidFill>
                <a:ea typeface="ＭＳ Ｐゴシック" pitchFamily="34" charset="-128"/>
              </a:rPr>
              <a:t>Non-</a:t>
            </a:r>
            <a:r>
              <a:rPr lang="en-US" dirty="0" err="1">
                <a:solidFill>
                  <a:srgbClr val="0070C0"/>
                </a:solidFill>
                <a:ea typeface="ＭＳ Ｐゴシック" pitchFamily="34" charset="-128"/>
              </a:rPr>
              <a:t>EIGRP</a:t>
            </a:r>
            <a:r>
              <a:rPr lang="en-US" dirty="0">
                <a:solidFill>
                  <a:srgbClr val="0070C0"/>
                </a:solidFill>
                <a:ea typeface="ＭＳ Ｐゴシック" pitchFamily="34" charset="-128"/>
              </a:rPr>
              <a:t> Site(s)</a:t>
            </a:r>
          </a:p>
        </p:txBody>
      </p:sp>
      <p:sp>
        <p:nvSpPr>
          <p:cNvPr id="94211" name="Rectangle 6"/>
          <p:cNvSpPr>
            <a:spLocks noGrp="1" noChangeArrowheads="1"/>
          </p:cNvSpPr>
          <p:nvPr>
            <p:ph idx="1"/>
          </p:nvPr>
        </p:nvSpPr>
        <p:spPr/>
        <p:txBody>
          <a:bodyPr/>
          <a:lstStyle/>
          <a:p>
            <a:pPr eaLnBrk="1" hangingPunct="1"/>
            <a:r>
              <a:rPr lang="en-US" dirty="0">
                <a:ea typeface="ＭＳ Ｐゴシック" pitchFamily="34" charset="-128"/>
              </a:rPr>
              <a:t>For the proper routing to happen immediately, it is encouraged to use the following route-map. </a:t>
            </a:r>
          </a:p>
          <a:p>
            <a:pPr eaLnBrk="1" hangingPunct="1"/>
            <a:r>
              <a:rPr lang="en-US" dirty="0">
                <a:ea typeface="ＭＳ Ｐゴシック" pitchFamily="34" charset="-128"/>
              </a:rPr>
              <a:t>The route-map with the cost-community needs to be applied on the PE which is connected to the CE directly: (In our Example on </a:t>
            </a:r>
            <a:r>
              <a:rPr lang="en-US" dirty="0" err="1">
                <a:ea typeface="ＭＳ Ｐゴシック" pitchFamily="34" charset="-128"/>
              </a:rPr>
              <a:t>PE3</a:t>
            </a:r>
            <a:r>
              <a:rPr lang="en-US" dirty="0">
                <a:ea typeface="ＭＳ Ｐゴシック" pitchFamily="34" charset="-128"/>
              </a:rPr>
              <a:t> towards </a:t>
            </a:r>
            <a:r>
              <a:rPr lang="en-US" dirty="0" err="1">
                <a:ea typeface="ＭＳ Ｐゴシック" pitchFamily="34" charset="-128"/>
              </a:rPr>
              <a:t>CE3</a:t>
            </a:r>
            <a:r>
              <a:rPr lang="en-US" dirty="0">
                <a:ea typeface="ＭＳ Ｐゴシック" pitchFamily="34" charset="-128"/>
              </a:rPr>
              <a:t>)</a:t>
            </a:r>
          </a:p>
        </p:txBody>
      </p:sp>
      <p:sp>
        <p:nvSpPr>
          <p:cNvPr id="94212" name="Text Box 4"/>
          <p:cNvSpPr txBox="1">
            <a:spLocks noChangeArrowheads="1"/>
          </p:cNvSpPr>
          <p:nvPr/>
        </p:nvSpPr>
        <p:spPr bwMode="auto">
          <a:xfrm>
            <a:off x="644525" y="3841750"/>
            <a:ext cx="7813675" cy="1990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eaLnBrk="1" hangingPunct="1">
              <a:lnSpc>
                <a:spcPct val="100000"/>
              </a:lnSpc>
            </a:pPr>
            <a:r>
              <a:rPr lang="en-US" sz="2000" b="1" baseline="0">
                <a:latin typeface="Courier New" pitchFamily="49" charset="0"/>
              </a:rPr>
              <a:t>router bgp &lt;X&gt;</a:t>
            </a:r>
          </a:p>
          <a:p>
            <a:pPr algn="l" eaLnBrk="1" hangingPunct="1">
              <a:lnSpc>
                <a:spcPct val="100000"/>
              </a:lnSpc>
            </a:pPr>
            <a:r>
              <a:rPr lang="en-US" sz="2000" b="1" baseline="0">
                <a:latin typeface="Courier New" pitchFamily="49" charset="0"/>
              </a:rPr>
              <a:t> address-family ipv4 vrf loop-with-non-EIGRP-PE-CE</a:t>
            </a:r>
          </a:p>
          <a:p>
            <a:pPr algn="l" eaLnBrk="1" hangingPunct="1">
              <a:lnSpc>
                <a:spcPct val="100000"/>
              </a:lnSpc>
            </a:pPr>
            <a:r>
              <a:rPr lang="en-US" sz="2000" b="1" baseline="0">
                <a:latin typeface="Courier New" pitchFamily="49" charset="0"/>
              </a:rPr>
              <a:t> neighbor &lt;ip-addr&gt; route-map COST1 in</a:t>
            </a:r>
          </a:p>
          <a:p>
            <a:pPr algn="l" eaLnBrk="1" hangingPunct="1">
              <a:lnSpc>
                <a:spcPct val="100000"/>
              </a:lnSpc>
            </a:pPr>
            <a:r>
              <a:rPr lang="en-US" sz="2000" b="1" baseline="0">
                <a:latin typeface="Courier New" pitchFamily="49" charset="0"/>
              </a:rPr>
              <a:t>!</a:t>
            </a:r>
          </a:p>
          <a:p>
            <a:pPr algn="l" eaLnBrk="1" hangingPunct="1">
              <a:lnSpc>
                <a:spcPct val="100000"/>
              </a:lnSpc>
            </a:pPr>
            <a:r>
              <a:rPr lang="en-US" sz="2000" b="1" baseline="0">
                <a:latin typeface="Courier New" pitchFamily="49" charset="0"/>
              </a:rPr>
              <a:t>route-map COST1 permit 10</a:t>
            </a:r>
          </a:p>
          <a:p>
            <a:pPr algn="l" eaLnBrk="1" hangingPunct="1">
              <a:lnSpc>
                <a:spcPct val="100000"/>
              </a:lnSpc>
            </a:pPr>
            <a:r>
              <a:rPr lang="en-US" b="1" baseline="0">
                <a:solidFill>
                  <a:schemeClr val="accent2"/>
                </a:solidFill>
                <a:latin typeface="Courier New" pitchFamily="49" charset="0"/>
              </a:rPr>
              <a:t> </a:t>
            </a:r>
            <a:r>
              <a:rPr lang="en-US" b="1" baseline="0">
                <a:solidFill>
                  <a:srgbClr val="B21A1A"/>
                </a:solidFill>
                <a:latin typeface="Courier New" pitchFamily="49" charset="0"/>
              </a:rPr>
              <a:t>set extcommunity cost pre-bestpath 1 100</a:t>
            </a:r>
          </a:p>
        </p:txBody>
      </p:sp>
    </p:spTree>
    <p:extLst>
      <p:ext uri="{BB962C8B-B14F-4D97-AF65-F5344CB8AC3E}">
        <p14:creationId xmlns:p14="http://schemas.microsoft.com/office/powerpoint/2010/main" val="23940959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white">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a:endParaRPr lang="en-US" dirty="0">
              <a:solidFill>
                <a:srgbClr val="000000"/>
              </a:solidFill>
            </a:endParaRPr>
          </a:p>
        </p:txBody>
      </p:sp>
      <p:sp>
        <p:nvSpPr>
          <p:cNvPr id="7171" name="Rectangle 3"/>
          <p:cNvSpPr>
            <a:spLocks noChangeArrowheads="1"/>
          </p:cNvSpPr>
          <p:nvPr/>
        </p:nvSpPr>
        <p:spPr bwMode="gray">
          <a:xfrm>
            <a:off x="0" y="1922463"/>
            <a:ext cx="3436938"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2" name="Rectangle 4"/>
          <p:cNvSpPr>
            <a:spLocks noChangeArrowheads="1"/>
          </p:cNvSpPr>
          <p:nvPr/>
        </p:nvSpPr>
        <p:spPr bwMode="gray">
          <a:xfrm>
            <a:off x="3665538" y="1938338"/>
            <a:ext cx="5478462"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3" name="Rectangle 5"/>
          <p:cNvSpPr>
            <a:spLocks noChangeArrowheads="1"/>
          </p:cNvSpPr>
          <p:nvPr/>
        </p:nvSpPr>
        <p:spPr bwMode="white">
          <a:xfrm>
            <a:off x="4041775" y="3011488"/>
            <a:ext cx="4508500" cy="830262"/>
          </a:xfrm>
          <a:prstGeom prst="rect">
            <a:avLst/>
          </a:prstGeom>
          <a:noFill/>
          <a:ln w="9525" algn="ctr">
            <a:noFill/>
            <a:miter lim="800000"/>
            <a:headEnd/>
            <a:tailEnd/>
          </a:ln>
        </p:spPr>
        <p:txBody>
          <a:bodyPr lIns="82124" tIns="41061" rIns="82124" bIns="41061" anchor="ctr"/>
          <a:lstStyle/>
          <a:p>
            <a:pPr>
              <a:lnSpc>
                <a:spcPct val="95000"/>
              </a:lnSpc>
            </a:pPr>
            <a:r>
              <a:rPr lang="en-US" sz="3700" dirty="0">
                <a:solidFill>
                  <a:srgbClr val="FFFFFF"/>
                </a:solidFill>
              </a:rPr>
              <a:t>Deployment Scenarios with BGP</a:t>
            </a:r>
          </a:p>
        </p:txBody>
      </p:sp>
      <p:grpSp>
        <p:nvGrpSpPr>
          <p:cNvPr id="7174" name="Group 6"/>
          <p:cNvGrpSpPr>
            <a:grpSpLocks/>
          </p:cNvGrpSpPr>
          <p:nvPr/>
        </p:nvGrpSpPr>
        <p:grpSpPr bwMode="auto">
          <a:xfrm>
            <a:off x="1474788" y="2657475"/>
            <a:ext cx="1270000" cy="1276350"/>
            <a:chOff x="942" y="1524"/>
            <a:chExt cx="1026" cy="1032"/>
          </a:xfrm>
        </p:grpSpPr>
        <p:grpSp>
          <p:nvGrpSpPr>
            <p:cNvPr id="7177" name="Group 7"/>
            <p:cNvGrpSpPr>
              <a:grpSpLocks/>
            </p:cNvGrpSpPr>
            <p:nvPr/>
          </p:nvGrpSpPr>
          <p:grpSpPr bwMode="auto">
            <a:xfrm>
              <a:off x="942" y="1524"/>
              <a:ext cx="210" cy="1032"/>
              <a:chOff x="942" y="1524"/>
              <a:chExt cx="210" cy="1032"/>
            </a:xfrm>
          </p:grpSpPr>
          <p:sp>
            <p:nvSpPr>
              <p:cNvPr id="7186" name="Oval 8"/>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7" name="Oval 9"/>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8" name="Oval 10"/>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8" name="Group 11"/>
            <p:cNvGrpSpPr>
              <a:grpSpLocks/>
            </p:cNvGrpSpPr>
            <p:nvPr/>
          </p:nvGrpSpPr>
          <p:grpSpPr bwMode="auto">
            <a:xfrm>
              <a:off x="1350" y="1524"/>
              <a:ext cx="210" cy="1032"/>
              <a:chOff x="942" y="1524"/>
              <a:chExt cx="210" cy="1032"/>
            </a:xfrm>
          </p:grpSpPr>
          <p:sp>
            <p:nvSpPr>
              <p:cNvPr id="7183" name="Oval 12"/>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4" name="Oval 13"/>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5" name="Oval 14"/>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9" name="Group 15"/>
            <p:cNvGrpSpPr>
              <a:grpSpLocks/>
            </p:cNvGrpSpPr>
            <p:nvPr/>
          </p:nvGrpSpPr>
          <p:grpSpPr bwMode="auto">
            <a:xfrm>
              <a:off x="1758" y="1524"/>
              <a:ext cx="210" cy="1032"/>
              <a:chOff x="942" y="1524"/>
              <a:chExt cx="210" cy="1032"/>
            </a:xfrm>
          </p:grpSpPr>
          <p:sp>
            <p:nvSpPr>
              <p:cNvPr id="7180" name="Oval 16"/>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1" name="Oval 17"/>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2" name="Oval 18"/>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sp>
        <p:nvSpPr>
          <p:cNvPr id="7175" name="Text Box 18"/>
          <p:cNvSpPr txBox="1">
            <a:spLocks noChangeArrowheads="1"/>
          </p:cNvSpPr>
          <p:nvPr/>
        </p:nvSpPr>
        <p:spPr bwMode="white">
          <a:xfrm>
            <a:off x="228600" y="2819400"/>
            <a:ext cx="1253869" cy="861774"/>
          </a:xfrm>
          <a:prstGeom prst="rect">
            <a:avLst/>
          </a:prstGeom>
          <a:noFill/>
          <a:ln w="9525">
            <a:noFill/>
            <a:miter lim="800000"/>
            <a:headEnd/>
            <a:tailEnd/>
          </a:ln>
        </p:spPr>
        <p:txBody>
          <a:bodyPr wrap="none">
            <a:spAutoFit/>
          </a:bodyPr>
          <a:lstStyle/>
          <a:p>
            <a:pPr defTabSz="814388"/>
            <a:r>
              <a:rPr lang="en-US" sz="5000" dirty="0">
                <a:solidFill>
                  <a:srgbClr val="FFFFFF"/>
                </a:solidFill>
                <a:latin typeface="Arial Black" pitchFamily="34" charset="0"/>
                <a:ea typeface="ＭＳ Ｐゴシック" pitchFamily="34" charset="-128"/>
              </a:rPr>
              <a:t>3.6</a:t>
            </a:r>
          </a:p>
        </p:txBody>
      </p:sp>
    </p:spTree>
    <p:extLst>
      <p:ext uri="{BB962C8B-B14F-4D97-AF65-F5344CB8AC3E}">
        <p14:creationId xmlns:p14="http://schemas.microsoft.com/office/powerpoint/2010/main" val="910583778"/>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7"/>
          <p:cNvSpPr>
            <a:spLocks noGrp="1" noChangeArrowheads="1"/>
          </p:cNvSpPr>
          <p:nvPr>
            <p:ph type="title"/>
          </p:nvPr>
        </p:nvSpPr>
        <p:spPr>
          <a:xfrm>
            <a:off x="793750" y="533400"/>
            <a:ext cx="7435850" cy="838200"/>
          </a:xfrm>
        </p:spPr>
        <p:txBody>
          <a:bodyPr>
            <a:normAutofit fontScale="90000"/>
          </a:bodyPr>
          <a:lstStyle/>
          <a:p>
            <a:r>
              <a:rPr lang="en-US" dirty="0">
                <a:solidFill>
                  <a:srgbClr val="0070C0"/>
                </a:solidFill>
                <a:ea typeface="ＭＳ Ｐゴシック" pitchFamily="34" charset="-128"/>
              </a:rPr>
              <a:t>Multi-Homing and Load Balancing Options</a:t>
            </a:r>
          </a:p>
        </p:txBody>
      </p:sp>
      <p:sp>
        <p:nvSpPr>
          <p:cNvPr id="96259" name="Rectangle 48"/>
          <p:cNvSpPr>
            <a:spLocks noGrp="1" noChangeArrowheads="1"/>
          </p:cNvSpPr>
          <p:nvPr>
            <p:ph idx="1"/>
          </p:nvPr>
        </p:nvSpPr>
        <p:spPr>
          <a:xfrm>
            <a:off x="793750" y="1600200"/>
            <a:ext cx="7435850" cy="4525963"/>
          </a:xfrm>
        </p:spPr>
        <p:txBody>
          <a:bodyPr/>
          <a:lstStyle/>
          <a:p>
            <a:r>
              <a:rPr lang="en-US">
                <a:ea typeface="ＭＳ Ｐゴシック" pitchFamily="34" charset="-128"/>
              </a:rPr>
              <a:t>Customers may require as part of their SLAs to have their CE devices to be either dual-homed and/or do some form loadbalancing across the Service Provider Network for lower latency etc. </a:t>
            </a:r>
          </a:p>
          <a:p>
            <a:r>
              <a:rPr lang="en-US">
                <a:ea typeface="ＭＳ Ｐゴシック" pitchFamily="34" charset="-128"/>
              </a:rPr>
              <a:t>Couple of Examples: </a:t>
            </a:r>
          </a:p>
        </p:txBody>
      </p:sp>
      <p:grpSp>
        <p:nvGrpSpPr>
          <p:cNvPr id="96260" name="Group 70"/>
          <p:cNvGrpSpPr>
            <a:grpSpLocks/>
          </p:cNvGrpSpPr>
          <p:nvPr/>
        </p:nvGrpSpPr>
        <p:grpSpPr bwMode="auto">
          <a:xfrm>
            <a:off x="500063" y="3582988"/>
            <a:ext cx="3886200" cy="1322387"/>
            <a:chOff x="243" y="2302"/>
            <a:chExt cx="2448" cy="833"/>
          </a:xfrm>
        </p:grpSpPr>
        <p:pic>
          <p:nvPicPr>
            <p:cNvPr id="96281" name="Pictur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 y="2302"/>
              <a:ext cx="107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82" name="Oval 53"/>
            <p:cNvSpPr>
              <a:spLocks noChangeArrowheads="1"/>
            </p:cNvSpPr>
            <p:nvPr/>
          </p:nvSpPr>
          <p:spPr bwMode="auto">
            <a:xfrm>
              <a:off x="1635" y="2324"/>
              <a:ext cx="1056" cy="737"/>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96283" name="Line 56"/>
            <p:cNvSpPr>
              <a:spLocks noChangeShapeType="1"/>
            </p:cNvSpPr>
            <p:nvPr/>
          </p:nvSpPr>
          <p:spPr bwMode="auto">
            <a:xfrm flipV="1">
              <a:off x="1001" y="2710"/>
              <a:ext cx="671" cy="18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6284" name="Line 57"/>
            <p:cNvSpPr>
              <a:spLocks noChangeShapeType="1"/>
            </p:cNvSpPr>
            <p:nvPr/>
          </p:nvSpPr>
          <p:spPr bwMode="auto">
            <a:xfrm>
              <a:off x="1045" y="2572"/>
              <a:ext cx="629" cy="12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nvGrpSpPr>
            <p:cNvPr id="96285" name="Group 69"/>
            <p:cNvGrpSpPr>
              <a:grpSpLocks/>
            </p:cNvGrpSpPr>
            <p:nvPr/>
          </p:nvGrpSpPr>
          <p:grpSpPr bwMode="auto">
            <a:xfrm>
              <a:off x="1623" y="2573"/>
              <a:ext cx="461" cy="288"/>
              <a:chOff x="1623" y="2402"/>
              <a:chExt cx="461" cy="288"/>
            </a:xfrm>
          </p:grpSpPr>
          <p:pic>
            <p:nvPicPr>
              <p:cNvPr id="96293" name="Picture 5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 y="2402"/>
                <a:ext cx="46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94" name="Text Box 60"/>
              <p:cNvSpPr txBox="1">
                <a:spLocks noChangeArrowheads="1"/>
              </p:cNvSpPr>
              <p:nvPr/>
            </p:nvSpPr>
            <p:spPr bwMode="auto">
              <a:xfrm>
                <a:off x="1719" y="2528"/>
                <a:ext cx="26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a:t>
                </a:r>
              </a:p>
            </p:txBody>
          </p:sp>
        </p:grpSp>
        <p:pic>
          <p:nvPicPr>
            <p:cNvPr id="96286" name="Picture 6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 y="2406"/>
              <a:ext cx="46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87" name="Text Box 62"/>
            <p:cNvSpPr txBox="1">
              <a:spLocks noChangeArrowheads="1"/>
            </p:cNvSpPr>
            <p:nvPr/>
          </p:nvSpPr>
          <p:spPr bwMode="auto">
            <a:xfrm>
              <a:off x="663" y="2532"/>
              <a:ext cx="32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96288" name="Picture 6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 y="2775"/>
              <a:ext cx="46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89" name="Text Box 64"/>
            <p:cNvSpPr txBox="1">
              <a:spLocks noChangeArrowheads="1"/>
            </p:cNvSpPr>
            <p:nvPr/>
          </p:nvSpPr>
          <p:spPr bwMode="auto">
            <a:xfrm>
              <a:off x="663" y="2901"/>
              <a:ext cx="32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96290" name="Text Box 65"/>
            <p:cNvSpPr txBox="1">
              <a:spLocks noChangeArrowheads="1"/>
            </p:cNvSpPr>
            <p:nvPr/>
          </p:nvSpPr>
          <p:spPr bwMode="auto">
            <a:xfrm>
              <a:off x="2070" y="2614"/>
              <a:ext cx="61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MPLS Core</a:t>
              </a:r>
            </a:p>
          </p:txBody>
        </p:sp>
        <p:sp>
          <p:nvSpPr>
            <p:cNvPr id="96291" name="AutoShape 68"/>
            <p:cNvSpPr>
              <a:spLocks/>
            </p:cNvSpPr>
            <p:nvPr/>
          </p:nvSpPr>
          <p:spPr bwMode="auto">
            <a:xfrm>
              <a:off x="417" y="2350"/>
              <a:ext cx="912" cy="768"/>
            </a:xfrm>
            <a:prstGeom prst="rightBracket">
              <a:avLst>
                <a:gd name="adj" fmla="val 8333"/>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96292" name="Text Box 21"/>
            <p:cNvSpPr txBox="1">
              <a:spLocks noChangeArrowheads="1"/>
            </p:cNvSpPr>
            <p:nvPr/>
          </p:nvSpPr>
          <p:spPr bwMode="auto">
            <a:xfrm>
              <a:off x="438" y="2640"/>
              <a:ext cx="75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Customer Site</a:t>
              </a:r>
            </a:p>
          </p:txBody>
        </p:sp>
      </p:grpSp>
      <p:sp>
        <p:nvSpPr>
          <p:cNvPr id="96261" name="Text Box 22"/>
          <p:cNvSpPr txBox="1">
            <a:spLocks noChangeArrowheads="1"/>
          </p:cNvSpPr>
          <p:nvPr/>
        </p:nvSpPr>
        <p:spPr bwMode="auto">
          <a:xfrm>
            <a:off x="4476750" y="3575050"/>
            <a:ext cx="44958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spcBef>
                <a:spcPct val="50000"/>
              </a:spcBef>
              <a:buClr>
                <a:schemeClr val="accent2"/>
              </a:buClr>
              <a:buFont typeface="Wingdings" pitchFamily="2" charset="2"/>
              <a:buNone/>
            </a:pPr>
            <a:r>
              <a:rPr lang="en-US" sz="1800" baseline="0"/>
              <a:t>Customer Site is multi-homed via two different CE routers</a:t>
            </a:r>
          </a:p>
          <a:p>
            <a:pPr algn="l">
              <a:spcBef>
                <a:spcPct val="50000"/>
              </a:spcBef>
              <a:buClr>
                <a:schemeClr val="accent2"/>
              </a:buClr>
              <a:buFont typeface="Wingdings" pitchFamily="2" charset="2"/>
              <a:buNone/>
            </a:pPr>
            <a:r>
              <a:rPr lang="en-US" sz="1800" baseline="0"/>
              <a:t>Used for the redundancy and Fail-over scenarios</a:t>
            </a:r>
          </a:p>
        </p:txBody>
      </p:sp>
      <p:grpSp>
        <p:nvGrpSpPr>
          <p:cNvPr id="96262" name="Group 50"/>
          <p:cNvGrpSpPr>
            <a:grpSpLocks/>
          </p:cNvGrpSpPr>
          <p:nvPr/>
        </p:nvGrpSpPr>
        <p:grpSpPr bwMode="auto">
          <a:xfrm>
            <a:off x="500063" y="5143500"/>
            <a:ext cx="3886200" cy="1322388"/>
            <a:chOff x="270" y="3240"/>
            <a:chExt cx="2448" cy="833"/>
          </a:xfrm>
        </p:grpSpPr>
        <p:pic>
          <p:nvPicPr>
            <p:cNvPr id="9626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3240"/>
              <a:ext cx="107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5" name="Oval 23"/>
            <p:cNvSpPr>
              <a:spLocks noChangeArrowheads="1"/>
            </p:cNvSpPr>
            <p:nvPr/>
          </p:nvSpPr>
          <p:spPr bwMode="auto">
            <a:xfrm>
              <a:off x="1662" y="3262"/>
              <a:ext cx="1056" cy="737"/>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grpSp>
          <p:nvGrpSpPr>
            <p:cNvPr id="96266" name="Group 49"/>
            <p:cNvGrpSpPr>
              <a:grpSpLocks/>
            </p:cNvGrpSpPr>
            <p:nvPr/>
          </p:nvGrpSpPr>
          <p:grpSpPr bwMode="auto">
            <a:xfrm>
              <a:off x="1028" y="3480"/>
              <a:ext cx="805" cy="384"/>
              <a:chOff x="1095" y="3480"/>
              <a:chExt cx="711" cy="384"/>
            </a:xfrm>
          </p:grpSpPr>
          <p:sp>
            <p:nvSpPr>
              <p:cNvPr id="96277" name="Line 33"/>
              <p:cNvSpPr>
                <a:spLocks noChangeShapeType="1"/>
              </p:cNvSpPr>
              <p:nvPr/>
            </p:nvSpPr>
            <p:spPr bwMode="auto">
              <a:xfrm>
                <a:off x="1104" y="3480"/>
                <a:ext cx="576"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6278" name="Line 34"/>
              <p:cNvSpPr>
                <a:spLocks noChangeShapeType="1"/>
              </p:cNvSpPr>
              <p:nvPr/>
            </p:nvSpPr>
            <p:spPr bwMode="auto">
              <a:xfrm flipV="1">
                <a:off x="1095" y="3535"/>
                <a:ext cx="576" cy="29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6279" name="Line 39"/>
              <p:cNvSpPr>
                <a:spLocks noChangeShapeType="1"/>
              </p:cNvSpPr>
              <p:nvPr/>
            </p:nvSpPr>
            <p:spPr bwMode="auto">
              <a:xfrm>
                <a:off x="1134" y="3510"/>
                <a:ext cx="672" cy="33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6280" name="Line 40"/>
              <p:cNvSpPr>
                <a:spLocks noChangeShapeType="1"/>
              </p:cNvSpPr>
              <p:nvPr/>
            </p:nvSpPr>
            <p:spPr bwMode="auto">
              <a:xfrm>
                <a:off x="1134" y="3864"/>
                <a:ext cx="672"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pic>
          <p:nvPicPr>
            <p:cNvPr id="96267"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 y="3340"/>
              <a:ext cx="46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8" name="Text Box 26"/>
            <p:cNvSpPr txBox="1">
              <a:spLocks noChangeArrowheads="1"/>
            </p:cNvSpPr>
            <p:nvPr/>
          </p:nvSpPr>
          <p:spPr bwMode="auto">
            <a:xfrm>
              <a:off x="1746" y="3466"/>
              <a:ext cx="26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a:t>
              </a:r>
            </a:p>
          </p:txBody>
        </p:sp>
        <p:pic>
          <p:nvPicPr>
            <p:cNvPr id="96269" name="Picture 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3344"/>
              <a:ext cx="46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Text Box 29"/>
            <p:cNvSpPr txBox="1">
              <a:spLocks noChangeArrowheads="1"/>
            </p:cNvSpPr>
            <p:nvPr/>
          </p:nvSpPr>
          <p:spPr bwMode="auto">
            <a:xfrm>
              <a:off x="690" y="3470"/>
              <a:ext cx="32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96271" name="Picture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3713"/>
              <a:ext cx="46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2" name="Text Box 32"/>
            <p:cNvSpPr txBox="1">
              <a:spLocks noChangeArrowheads="1"/>
            </p:cNvSpPr>
            <p:nvPr/>
          </p:nvSpPr>
          <p:spPr bwMode="auto">
            <a:xfrm>
              <a:off x="690" y="3839"/>
              <a:ext cx="32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96273" name="Text Box 35"/>
            <p:cNvSpPr txBox="1">
              <a:spLocks noChangeArrowheads="1"/>
            </p:cNvSpPr>
            <p:nvPr/>
          </p:nvSpPr>
          <p:spPr bwMode="auto">
            <a:xfrm>
              <a:off x="2097" y="3552"/>
              <a:ext cx="61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MPLS Core</a:t>
              </a:r>
            </a:p>
          </p:txBody>
        </p:sp>
        <p:pic>
          <p:nvPicPr>
            <p:cNvPr id="96274"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 y="3714"/>
              <a:ext cx="46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Text Box 38"/>
            <p:cNvSpPr txBox="1">
              <a:spLocks noChangeArrowheads="1"/>
            </p:cNvSpPr>
            <p:nvPr/>
          </p:nvSpPr>
          <p:spPr bwMode="auto">
            <a:xfrm>
              <a:off x="1890" y="3840"/>
              <a:ext cx="26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a:t>
              </a:r>
            </a:p>
          </p:txBody>
        </p:sp>
        <p:sp>
          <p:nvSpPr>
            <p:cNvPr id="96276" name="AutoShape 41"/>
            <p:cNvSpPr>
              <a:spLocks/>
            </p:cNvSpPr>
            <p:nvPr/>
          </p:nvSpPr>
          <p:spPr bwMode="auto">
            <a:xfrm>
              <a:off x="444" y="3288"/>
              <a:ext cx="912" cy="768"/>
            </a:xfrm>
            <a:prstGeom prst="rightBracket">
              <a:avLst>
                <a:gd name="adj" fmla="val 8333"/>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grpSp>
      <p:sp>
        <p:nvSpPr>
          <p:cNvPr id="96263" name="Text Box 42"/>
          <p:cNvSpPr txBox="1">
            <a:spLocks noChangeArrowheads="1"/>
          </p:cNvSpPr>
          <p:nvPr/>
        </p:nvSpPr>
        <p:spPr bwMode="auto">
          <a:xfrm>
            <a:off x="4476750" y="5083175"/>
            <a:ext cx="44958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spcBef>
                <a:spcPct val="50000"/>
              </a:spcBef>
              <a:buClr>
                <a:schemeClr val="accent2"/>
              </a:buClr>
              <a:buFont typeface="Wingdings" pitchFamily="2" charset="2"/>
              <a:buNone/>
            </a:pPr>
            <a:r>
              <a:rPr lang="en-US" sz="1800" baseline="0"/>
              <a:t>Customer Site is multi-homed via single CE to two different PEs or Two CEs meshed in with the two PEs</a:t>
            </a:r>
          </a:p>
          <a:p>
            <a:pPr algn="l">
              <a:spcBef>
                <a:spcPct val="50000"/>
              </a:spcBef>
              <a:buClr>
                <a:schemeClr val="accent2"/>
              </a:buClr>
              <a:buFont typeface="Wingdings" pitchFamily="2" charset="2"/>
              <a:buNone/>
            </a:pPr>
            <a:r>
              <a:rPr lang="en-US" sz="1800" baseline="0"/>
              <a:t>Used for the redundancy and Fail-over scenarios for Sites that are very Critical</a:t>
            </a:r>
          </a:p>
        </p:txBody>
      </p:sp>
    </p:spTree>
    <p:extLst>
      <p:ext uri="{BB962C8B-B14F-4D97-AF65-F5344CB8AC3E}">
        <p14:creationId xmlns:p14="http://schemas.microsoft.com/office/powerpoint/2010/main" val="4020127729"/>
      </p:ext>
    </p:extLst>
  </p:cSld>
  <p:clrMapOvr>
    <a:masterClrMapping/>
  </p:clrMapOvr>
  <p:transition>
    <p:wipe dir="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6"/>
          <p:cNvSpPr>
            <a:spLocks noGrp="1" noChangeArrowheads="1"/>
          </p:cNvSpPr>
          <p:nvPr>
            <p:ph type="title"/>
          </p:nvPr>
        </p:nvSpPr>
        <p:spPr>
          <a:xfrm>
            <a:off x="793750" y="457200"/>
            <a:ext cx="7435850" cy="838200"/>
          </a:xfrm>
        </p:spPr>
        <p:txBody>
          <a:bodyPr>
            <a:normAutofit fontScale="90000"/>
          </a:bodyPr>
          <a:lstStyle/>
          <a:p>
            <a:r>
              <a:rPr lang="en-US" dirty="0">
                <a:solidFill>
                  <a:srgbClr val="0070C0"/>
                </a:solidFill>
                <a:ea typeface="ＭＳ Ｐゴシック" pitchFamily="34" charset="-128"/>
              </a:rPr>
              <a:t>Multi-Homing and Load Balancing Options</a:t>
            </a:r>
          </a:p>
        </p:txBody>
      </p:sp>
      <p:sp>
        <p:nvSpPr>
          <p:cNvPr id="97283" name="Rectangle 37"/>
          <p:cNvSpPr>
            <a:spLocks noGrp="1" noChangeArrowheads="1"/>
          </p:cNvSpPr>
          <p:nvPr>
            <p:ph idx="1"/>
          </p:nvPr>
        </p:nvSpPr>
        <p:spPr>
          <a:xfrm>
            <a:off x="793750" y="1600200"/>
            <a:ext cx="7435850" cy="4525963"/>
          </a:xfrm>
        </p:spPr>
        <p:txBody>
          <a:bodyPr/>
          <a:lstStyle/>
          <a:p>
            <a:pPr>
              <a:spcBef>
                <a:spcPts val="1000"/>
              </a:spcBef>
            </a:pPr>
            <a:r>
              <a:rPr lang="en-US" sz="2000" dirty="0">
                <a:ea typeface="ＭＳ Ｐゴシック" pitchFamily="34" charset="-128"/>
              </a:rPr>
              <a:t>Customer wants their traffic to be </a:t>
            </a:r>
            <a:r>
              <a:rPr lang="en-US" sz="2000" dirty="0" err="1">
                <a:ea typeface="ＭＳ Ｐゴシック" pitchFamily="34" charset="-128"/>
              </a:rPr>
              <a:t>loadbalanced</a:t>
            </a:r>
            <a:r>
              <a:rPr lang="en-US" sz="2000" dirty="0">
                <a:ea typeface="ＭＳ Ｐゴシック" pitchFamily="34" charset="-128"/>
              </a:rPr>
              <a:t> across the MPLS Core</a:t>
            </a:r>
          </a:p>
          <a:p>
            <a:pPr>
              <a:spcBef>
                <a:spcPts val="1000"/>
              </a:spcBef>
            </a:pPr>
            <a:r>
              <a:rPr lang="en-US" sz="2000" dirty="0">
                <a:ea typeface="ＭＳ Ｐゴシック" pitchFamily="34" charset="-128"/>
              </a:rPr>
              <a:t>Customer Site CE Router(s) is/are multi-homed and they want the traffic from remote sites to be load-balanced across the MPLS core both on the iBGP and </a:t>
            </a:r>
            <a:r>
              <a:rPr lang="en-US" sz="2000" dirty="0" err="1">
                <a:ea typeface="ＭＳ Ｐゴシック" pitchFamily="34" charset="-128"/>
              </a:rPr>
              <a:t>eBGP</a:t>
            </a:r>
            <a:r>
              <a:rPr lang="en-US" sz="2000" dirty="0">
                <a:ea typeface="ＭＳ Ｐゴシック" pitchFamily="34" charset="-128"/>
              </a:rPr>
              <a:t> paths </a:t>
            </a:r>
          </a:p>
          <a:p>
            <a:pPr>
              <a:spcBef>
                <a:spcPts val="1000"/>
              </a:spcBef>
            </a:pPr>
            <a:r>
              <a:rPr lang="en-US" sz="2000" dirty="0">
                <a:ea typeface="ＭＳ Ｐゴシック" pitchFamily="34" charset="-128"/>
              </a:rPr>
              <a:t>This is called </a:t>
            </a:r>
            <a:r>
              <a:rPr lang="en-US" sz="2000" dirty="0" err="1">
                <a:ea typeface="ＭＳ Ｐゴシック" pitchFamily="34" charset="-128"/>
              </a:rPr>
              <a:t>eiBGP</a:t>
            </a:r>
            <a:r>
              <a:rPr lang="en-US" sz="2000" dirty="0">
                <a:ea typeface="ＭＳ Ｐゴシック" pitchFamily="34" charset="-128"/>
              </a:rPr>
              <a:t> Multipath and all the configuration is done on the PE Routers </a:t>
            </a:r>
          </a:p>
        </p:txBody>
      </p:sp>
      <p:sp>
        <p:nvSpPr>
          <p:cNvPr id="97284" name="Text Placeholder 28"/>
          <p:cNvSpPr>
            <a:spLocks noGrp="1"/>
          </p:cNvSpPr>
          <p:nvPr>
            <p:ph type="body" sz="quarter" idx="10"/>
          </p:nvPr>
        </p:nvSpPr>
        <p:spPr>
          <a:xfrm>
            <a:off x="793750" y="1295400"/>
            <a:ext cx="7435850" cy="381000"/>
          </a:xfrm>
        </p:spPr>
        <p:txBody>
          <a:bodyPr/>
          <a:lstStyle/>
          <a:p>
            <a:r>
              <a:rPr lang="en-US" dirty="0" err="1">
                <a:ea typeface="ＭＳ Ｐゴシック" pitchFamily="34" charset="-128"/>
              </a:rPr>
              <a:t>eiBGP</a:t>
            </a:r>
            <a:r>
              <a:rPr lang="en-US" dirty="0">
                <a:ea typeface="ＭＳ Ｐゴシック" pitchFamily="34" charset="-128"/>
              </a:rPr>
              <a:t> Load Balancing:</a:t>
            </a:r>
          </a:p>
        </p:txBody>
      </p:sp>
      <p:pic>
        <p:nvPicPr>
          <p:cNvPr id="9728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5100638"/>
            <a:ext cx="165576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400" y="3946525"/>
            <a:ext cx="16541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Oval 5"/>
          <p:cNvSpPr>
            <a:spLocks noChangeArrowheads="1"/>
          </p:cNvSpPr>
          <p:nvPr/>
        </p:nvSpPr>
        <p:spPr bwMode="auto">
          <a:xfrm>
            <a:off x="3427413" y="4638675"/>
            <a:ext cx="1852612" cy="2066925"/>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97288" name="Line 13"/>
          <p:cNvSpPr>
            <a:spLocks noChangeShapeType="1"/>
          </p:cNvSpPr>
          <p:nvPr/>
        </p:nvSpPr>
        <p:spPr bwMode="auto">
          <a:xfrm flipV="1">
            <a:off x="2752725" y="5167313"/>
            <a:ext cx="1095375" cy="40798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7289" name="Line 18"/>
          <p:cNvSpPr>
            <a:spLocks noChangeShapeType="1"/>
          </p:cNvSpPr>
          <p:nvPr/>
        </p:nvSpPr>
        <p:spPr bwMode="auto">
          <a:xfrm>
            <a:off x="2730500" y="5643563"/>
            <a:ext cx="1284288" cy="54292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7290" name="Line 25"/>
          <p:cNvSpPr>
            <a:spLocks noChangeShapeType="1"/>
          </p:cNvSpPr>
          <p:nvPr/>
        </p:nvSpPr>
        <p:spPr bwMode="auto">
          <a:xfrm flipV="1">
            <a:off x="4605338" y="4489450"/>
            <a:ext cx="1093787" cy="61118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pic>
        <p:nvPicPr>
          <p:cNvPr id="97291"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4881563"/>
            <a:ext cx="10509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2" name="Text Box 9"/>
          <p:cNvSpPr txBox="1">
            <a:spLocks noChangeArrowheads="1"/>
          </p:cNvSpPr>
          <p:nvPr/>
        </p:nvSpPr>
        <p:spPr bwMode="auto">
          <a:xfrm>
            <a:off x="4054475" y="5224463"/>
            <a:ext cx="6000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400" b="1" baseline="0">
                <a:solidFill>
                  <a:schemeClr val="bg1"/>
                </a:solidFill>
              </a:rPr>
              <a:t>PE1</a:t>
            </a:r>
          </a:p>
        </p:txBody>
      </p:sp>
      <p:pic>
        <p:nvPicPr>
          <p:cNvPr id="97293"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425" y="5222875"/>
            <a:ext cx="10509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4" name="Text Box 12"/>
          <p:cNvSpPr txBox="1">
            <a:spLocks noChangeArrowheads="1"/>
          </p:cNvSpPr>
          <p:nvPr/>
        </p:nvSpPr>
        <p:spPr bwMode="auto">
          <a:xfrm>
            <a:off x="1954213" y="5562600"/>
            <a:ext cx="6429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400" b="1" baseline="0">
                <a:solidFill>
                  <a:schemeClr val="bg1"/>
                </a:solidFill>
              </a:rPr>
              <a:t>CE1</a:t>
            </a:r>
          </a:p>
        </p:txBody>
      </p:sp>
      <p:sp>
        <p:nvSpPr>
          <p:cNvPr id="97295" name="Text Box 14"/>
          <p:cNvSpPr txBox="1">
            <a:spLocks noChangeArrowheads="1"/>
          </p:cNvSpPr>
          <p:nvPr/>
        </p:nvSpPr>
        <p:spPr bwMode="auto">
          <a:xfrm>
            <a:off x="3797300" y="5553075"/>
            <a:ext cx="1112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MPLS Core</a:t>
            </a:r>
          </a:p>
        </p:txBody>
      </p:sp>
      <p:pic>
        <p:nvPicPr>
          <p:cNvPr id="97296" name="Pictur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463" y="5868988"/>
            <a:ext cx="10509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7" name="Text Box 17"/>
          <p:cNvSpPr txBox="1">
            <a:spLocks noChangeArrowheads="1"/>
          </p:cNvSpPr>
          <p:nvPr/>
        </p:nvSpPr>
        <p:spPr bwMode="auto">
          <a:xfrm>
            <a:off x="4010025" y="6192838"/>
            <a:ext cx="6889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400" b="1" baseline="0">
                <a:solidFill>
                  <a:schemeClr val="bg1"/>
                </a:solidFill>
              </a:rPr>
              <a:t>PE2</a:t>
            </a:r>
          </a:p>
        </p:txBody>
      </p:sp>
      <p:sp>
        <p:nvSpPr>
          <p:cNvPr id="97298" name="AutoShape 19"/>
          <p:cNvSpPr>
            <a:spLocks/>
          </p:cNvSpPr>
          <p:nvPr/>
        </p:nvSpPr>
        <p:spPr bwMode="auto">
          <a:xfrm>
            <a:off x="1576388" y="5032375"/>
            <a:ext cx="1595437" cy="1085850"/>
          </a:xfrm>
          <a:prstGeom prst="rightBracket">
            <a:avLst>
              <a:gd name="adj" fmla="val 8333"/>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pic>
        <p:nvPicPr>
          <p:cNvPr id="97299" name="Picture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4068763"/>
            <a:ext cx="10509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0" name="Text Box 23"/>
          <p:cNvSpPr txBox="1">
            <a:spLocks noChangeArrowheads="1"/>
          </p:cNvSpPr>
          <p:nvPr/>
        </p:nvSpPr>
        <p:spPr bwMode="auto">
          <a:xfrm>
            <a:off x="5756275" y="4376738"/>
            <a:ext cx="6064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400" b="1" baseline="0">
                <a:solidFill>
                  <a:schemeClr val="bg1"/>
                </a:solidFill>
              </a:rPr>
              <a:t>CE2</a:t>
            </a:r>
          </a:p>
        </p:txBody>
      </p:sp>
      <p:sp>
        <p:nvSpPr>
          <p:cNvPr id="97301" name="AutoShape 24"/>
          <p:cNvSpPr>
            <a:spLocks/>
          </p:cNvSpPr>
          <p:nvPr/>
        </p:nvSpPr>
        <p:spPr bwMode="auto">
          <a:xfrm>
            <a:off x="5146675" y="3810000"/>
            <a:ext cx="590550" cy="1155700"/>
          </a:xfrm>
          <a:prstGeom prst="leftBracket">
            <a:avLst>
              <a:gd name="adj" fmla="val 16308"/>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97302" name="Group 32"/>
          <p:cNvGrpSpPr>
            <a:grpSpLocks/>
          </p:cNvGrpSpPr>
          <p:nvPr/>
        </p:nvGrpSpPr>
        <p:grpSpPr bwMode="auto">
          <a:xfrm>
            <a:off x="2663825" y="4314825"/>
            <a:ext cx="3001963" cy="1828800"/>
            <a:chOff x="1544" y="2754"/>
            <a:chExt cx="2056" cy="1152"/>
          </a:xfrm>
        </p:grpSpPr>
        <p:cxnSp>
          <p:nvCxnSpPr>
            <p:cNvPr id="97307" name="AutoShape 26"/>
            <p:cNvCxnSpPr>
              <a:cxnSpLocks noChangeShapeType="1"/>
            </p:cNvCxnSpPr>
            <p:nvPr/>
          </p:nvCxnSpPr>
          <p:spPr bwMode="auto">
            <a:xfrm rot="-5400000" flipH="1" flipV="1">
              <a:off x="2263" y="2102"/>
              <a:ext cx="620" cy="2054"/>
            </a:xfrm>
            <a:prstGeom prst="curvedConnector4">
              <a:avLst>
                <a:gd name="adj1" fmla="val 62579"/>
                <a:gd name="adj2" fmla="val 62898"/>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cxnSp>
        <p:sp>
          <p:nvSpPr>
            <p:cNvPr id="97308" name="Freeform 27"/>
            <p:cNvSpPr>
              <a:spLocks/>
            </p:cNvSpPr>
            <p:nvPr/>
          </p:nvSpPr>
          <p:spPr bwMode="auto">
            <a:xfrm>
              <a:off x="1544" y="2754"/>
              <a:ext cx="2016" cy="1152"/>
            </a:xfrm>
            <a:custGeom>
              <a:avLst/>
              <a:gdLst>
                <a:gd name="T0" fmla="*/ 2628 w 1968"/>
                <a:gd name="T1" fmla="*/ 0 h 1000"/>
                <a:gd name="T2" fmla="*/ 1601 w 1968"/>
                <a:gd name="T3" fmla="*/ 2094 h 1000"/>
                <a:gd name="T4" fmla="*/ 1601 w 1968"/>
                <a:gd name="T5" fmla="*/ 5246 h 1000"/>
                <a:gd name="T6" fmla="*/ 0 w 1968"/>
                <a:gd name="T7" fmla="*/ 3408 h 1000"/>
                <a:gd name="T8" fmla="*/ 0 60000 65536"/>
                <a:gd name="T9" fmla="*/ 0 60000 65536"/>
                <a:gd name="T10" fmla="*/ 0 60000 65536"/>
                <a:gd name="T11" fmla="*/ 0 60000 65536"/>
                <a:gd name="T12" fmla="*/ 0 w 1968"/>
                <a:gd name="T13" fmla="*/ 0 h 1000"/>
                <a:gd name="T14" fmla="*/ 1968 w 1968"/>
                <a:gd name="T15" fmla="*/ 1000 h 1000"/>
              </a:gdLst>
              <a:ahLst/>
              <a:cxnLst>
                <a:cxn ang="T8">
                  <a:pos x="T0" y="T1"/>
                </a:cxn>
                <a:cxn ang="T9">
                  <a:pos x="T2" y="T3"/>
                </a:cxn>
                <a:cxn ang="T10">
                  <a:pos x="T4" y="T5"/>
                </a:cxn>
                <a:cxn ang="T11">
                  <a:pos x="T6" y="T7"/>
                </a:cxn>
              </a:cxnLst>
              <a:rect l="T12" t="T13" r="T14" b="T15"/>
              <a:pathLst>
                <a:path w="1968" h="1000">
                  <a:moveTo>
                    <a:pt x="1968" y="0"/>
                  </a:moveTo>
                  <a:cubicBezTo>
                    <a:pt x="1648" y="112"/>
                    <a:pt x="1328" y="224"/>
                    <a:pt x="1200" y="384"/>
                  </a:cubicBezTo>
                  <a:cubicBezTo>
                    <a:pt x="1072" y="544"/>
                    <a:pt x="1400" y="920"/>
                    <a:pt x="1200" y="960"/>
                  </a:cubicBezTo>
                  <a:cubicBezTo>
                    <a:pt x="1000" y="1000"/>
                    <a:pt x="500" y="812"/>
                    <a:pt x="0" y="624"/>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sp>
        <p:nvSpPr>
          <p:cNvPr id="97303" name="Line 28"/>
          <p:cNvSpPr>
            <a:spLocks noChangeShapeType="1"/>
          </p:cNvSpPr>
          <p:nvPr/>
        </p:nvSpPr>
        <p:spPr bwMode="auto">
          <a:xfrm>
            <a:off x="3443288" y="4648200"/>
            <a:ext cx="531812"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7304" name="Text Box 29"/>
          <p:cNvSpPr txBox="1">
            <a:spLocks noChangeArrowheads="1"/>
          </p:cNvSpPr>
          <p:nvPr/>
        </p:nvSpPr>
        <p:spPr bwMode="auto">
          <a:xfrm>
            <a:off x="2768600" y="4440238"/>
            <a:ext cx="952500" cy="247650"/>
          </a:xfrm>
          <a:prstGeom prst="rect">
            <a:avLst/>
          </a:prstGeom>
          <a:solidFill>
            <a:srgbClr val="C0C0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eBGP Path</a:t>
            </a:r>
          </a:p>
        </p:txBody>
      </p:sp>
      <p:sp>
        <p:nvSpPr>
          <p:cNvPr id="97305" name="Line 30"/>
          <p:cNvSpPr>
            <a:spLocks noChangeShapeType="1"/>
          </p:cNvSpPr>
          <p:nvPr/>
        </p:nvSpPr>
        <p:spPr bwMode="auto">
          <a:xfrm flipH="1" flipV="1">
            <a:off x="4476750" y="5521325"/>
            <a:ext cx="10668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97306" name="Text Box 31"/>
          <p:cNvSpPr txBox="1">
            <a:spLocks noChangeArrowheads="1"/>
          </p:cNvSpPr>
          <p:nvPr/>
        </p:nvSpPr>
        <p:spPr bwMode="auto">
          <a:xfrm>
            <a:off x="5478463" y="5786438"/>
            <a:ext cx="911225" cy="247650"/>
          </a:xfrm>
          <a:prstGeom prst="rect">
            <a:avLst/>
          </a:prstGeom>
          <a:solidFill>
            <a:srgbClr val="C0C0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iBGP Path</a:t>
            </a:r>
          </a:p>
        </p:txBody>
      </p:sp>
    </p:spTree>
    <p:extLst>
      <p:ext uri="{BB962C8B-B14F-4D97-AF65-F5344CB8AC3E}">
        <p14:creationId xmlns:p14="http://schemas.microsoft.com/office/powerpoint/2010/main" val="40865914"/>
      </p:ext>
    </p:extLst>
  </p:cSld>
  <p:clrMapOvr>
    <a:masterClrMapping/>
  </p:clrMapOvr>
  <p:transition>
    <p:wipe dir="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1"/>
          <p:cNvSpPr>
            <a:spLocks noGrp="1" noChangeArrowheads="1"/>
          </p:cNvSpPr>
          <p:nvPr>
            <p:ph type="title"/>
          </p:nvPr>
        </p:nvSpPr>
        <p:spPr>
          <a:xfrm>
            <a:off x="793750" y="457200"/>
            <a:ext cx="7435850" cy="838200"/>
          </a:xfrm>
        </p:spPr>
        <p:txBody>
          <a:bodyPr>
            <a:normAutofit fontScale="90000"/>
          </a:bodyPr>
          <a:lstStyle/>
          <a:p>
            <a:r>
              <a:rPr lang="en-US" dirty="0">
                <a:solidFill>
                  <a:srgbClr val="0070C0"/>
                </a:solidFill>
                <a:ea typeface="ＭＳ Ｐゴシック" pitchFamily="34" charset="-128"/>
              </a:rPr>
              <a:t>Multi-Homing and Load Balancing Options</a:t>
            </a:r>
          </a:p>
        </p:txBody>
      </p:sp>
      <p:sp>
        <p:nvSpPr>
          <p:cNvPr id="98307" name="Content Placeholder 62"/>
          <p:cNvSpPr>
            <a:spLocks noGrp="1"/>
          </p:cNvSpPr>
          <p:nvPr>
            <p:ph idx="1"/>
          </p:nvPr>
        </p:nvSpPr>
        <p:spPr>
          <a:xfrm>
            <a:off x="793750" y="3844925"/>
            <a:ext cx="7435850" cy="2495550"/>
          </a:xfrm>
        </p:spPr>
        <p:txBody>
          <a:bodyPr/>
          <a:lstStyle/>
          <a:p>
            <a:r>
              <a:rPr lang="en-US" sz="2000" b="1" dirty="0">
                <a:ea typeface="ＭＳ Ｐゴシック" pitchFamily="34" charset="-128"/>
              </a:rPr>
              <a:t>Figure 1</a:t>
            </a:r>
            <a:r>
              <a:rPr lang="en-US" sz="2000" dirty="0">
                <a:ea typeface="ＭＳ Ｐゴシック" pitchFamily="34" charset="-128"/>
              </a:rPr>
              <a:t>: </a:t>
            </a:r>
            <a:r>
              <a:rPr lang="en-US" sz="2000" dirty="0" err="1">
                <a:ea typeface="ＭＳ Ｐゴシック" pitchFamily="34" charset="-128"/>
              </a:rPr>
              <a:t>CE1</a:t>
            </a:r>
            <a:r>
              <a:rPr lang="en-US" sz="2000" dirty="0">
                <a:ea typeface="ＭＳ Ｐゴシック" pitchFamily="34" charset="-128"/>
              </a:rPr>
              <a:t> is Dual-homed to </a:t>
            </a:r>
            <a:r>
              <a:rPr lang="en-US" sz="2000" dirty="0" err="1">
                <a:ea typeface="ＭＳ Ｐゴシック" pitchFamily="34" charset="-128"/>
              </a:rPr>
              <a:t>PE1</a:t>
            </a:r>
            <a:r>
              <a:rPr lang="en-US" sz="2000" dirty="0">
                <a:ea typeface="ＭＳ Ｐゴシック" pitchFamily="34" charset="-128"/>
              </a:rPr>
              <a:t> and </a:t>
            </a:r>
            <a:r>
              <a:rPr lang="en-US" sz="2000" dirty="0" err="1">
                <a:ea typeface="ＭＳ Ｐゴシック" pitchFamily="34" charset="-128"/>
              </a:rPr>
              <a:t>PE2</a:t>
            </a:r>
            <a:r>
              <a:rPr lang="en-US" sz="2000" dirty="0">
                <a:ea typeface="ＭＳ Ｐゴシック" pitchFamily="34" charset="-128"/>
              </a:rPr>
              <a:t>. Traffic coming from </a:t>
            </a:r>
            <a:r>
              <a:rPr lang="en-US" sz="2000" dirty="0" err="1">
                <a:ea typeface="ＭＳ Ｐゴシック" pitchFamily="34" charset="-128"/>
              </a:rPr>
              <a:t>CE2</a:t>
            </a:r>
            <a:r>
              <a:rPr lang="en-US" sz="2000" dirty="0">
                <a:ea typeface="ＭＳ Ｐゴシック" pitchFamily="34" charset="-128"/>
              </a:rPr>
              <a:t> will be </a:t>
            </a:r>
            <a:r>
              <a:rPr lang="en-US" sz="2000" dirty="0" err="1">
                <a:ea typeface="ＭＳ Ｐゴシック" pitchFamily="34" charset="-128"/>
              </a:rPr>
              <a:t>loadbalanced</a:t>
            </a:r>
            <a:r>
              <a:rPr lang="en-US" sz="2000" dirty="0">
                <a:ea typeface="ＭＳ Ｐゴシック" pitchFamily="34" charset="-128"/>
              </a:rPr>
              <a:t> by </a:t>
            </a:r>
            <a:r>
              <a:rPr lang="en-US" sz="2000" dirty="0" err="1">
                <a:ea typeface="ＭＳ Ｐゴシック" pitchFamily="34" charset="-128"/>
              </a:rPr>
              <a:t>PE1</a:t>
            </a:r>
            <a:r>
              <a:rPr lang="en-US" sz="2000" dirty="0">
                <a:ea typeface="ＭＳ Ｐゴシック" pitchFamily="34" charset="-128"/>
              </a:rPr>
              <a:t> both on the iBGP path to </a:t>
            </a:r>
            <a:r>
              <a:rPr lang="en-US" sz="2000" dirty="0" err="1">
                <a:ea typeface="ＭＳ Ｐゴシック" pitchFamily="34" charset="-128"/>
              </a:rPr>
              <a:t>PE2</a:t>
            </a:r>
            <a:r>
              <a:rPr lang="en-US" sz="2000" dirty="0">
                <a:ea typeface="ＭＳ Ｐゴシック" pitchFamily="34" charset="-128"/>
              </a:rPr>
              <a:t> and on the directly connected </a:t>
            </a:r>
            <a:r>
              <a:rPr lang="en-US" sz="2000" dirty="0" err="1">
                <a:ea typeface="ＭＳ Ｐゴシック" pitchFamily="34" charset="-128"/>
              </a:rPr>
              <a:t>eBGP</a:t>
            </a:r>
            <a:r>
              <a:rPr lang="en-US" sz="2000" dirty="0">
                <a:ea typeface="ＭＳ Ｐゴシック" pitchFamily="34" charset="-128"/>
              </a:rPr>
              <a:t> link to </a:t>
            </a:r>
            <a:r>
              <a:rPr lang="en-US" sz="2000" dirty="0" err="1">
                <a:ea typeface="ＭＳ Ｐゴシック" pitchFamily="34" charset="-128"/>
              </a:rPr>
              <a:t>CE1</a:t>
            </a:r>
            <a:endParaRPr lang="en-US" sz="2000" dirty="0">
              <a:ea typeface="ＭＳ Ｐゴシック" pitchFamily="34" charset="-128"/>
            </a:endParaRPr>
          </a:p>
          <a:p>
            <a:r>
              <a:rPr lang="en-US" sz="2000" b="1" dirty="0">
                <a:ea typeface="ＭＳ Ｐゴシック" pitchFamily="34" charset="-128"/>
              </a:rPr>
              <a:t>Figure 2</a:t>
            </a:r>
            <a:r>
              <a:rPr lang="en-US" sz="2000" dirty="0">
                <a:ea typeface="ＭＳ Ｐゴシック" pitchFamily="34" charset="-128"/>
              </a:rPr>
              <a:t>: Similar to Site 1 in Figure 1 but Site 1 has redundancy at the customer site routers</a:t>
            </a:r>
          </a:p>
          <a:p>
            <a:r>
              <a:rPr lang="en-US" sz="2000" dirty="0">
                <a:ea typeface="ＭＳ Ｐゴシック" pitchFamily="34" charset="-128"/>
              </a:rPr>
              <a:t>In both the above cases, Site 1 and Site 2 are connected to the same PE router in the MPLS core</a:t>
            </a:r>
          </a:p>
          <a:p>
            <a:endParaRPr lang="en-US" sz="2000" dirty="0">
              <a:ea typeface="ＭＳ Ｐゴシック" pitchFamily="34" charset="-128"/>
            </a:endParaRPr>
          </a:p>
        </p:txBody>
      </p:sp>
      <p:grpSp>
        <p:nvGrpSpPr>
          <p:cNvPr id="98308" name="Group 76"/>
          <p:cNvGrpSpPr>
            <a:grpSpLocks/>
          </p:cNvGrpSpPr>
          <p:nvPr/>
        </p:nvGrpSpPr>
        <p:grpSpPr bwMode="auto">
          <a:xfrm>
            <a:off x="457200" y="1600200"/>
            <a:ext cx="3657600" cy="1981200"/>
            <a:chOff x="288" y="1008"/>
            <a:chExt cx="2304" cy="1248"/>
          </a:xfrm>
        </p:grpSpPr>
        <p:sp>
          <p:nvSpPr>
            <p:cNvPr id="98341" name="Oval 5"/>
            <p:cNvSpPr>
              <a:spLocks noChangeArrowheads="1"/>
            </p:cNvSpPr>
            <p:nvPr/>
          </p:nvSpPr>
          <p:spPr bwMode="auto">
            <a:xfrm>
              <a:off x="1154" y="1365"/>
              <a:ext cx="778" cy="891"/>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pic>
          <p:nvPicPr>
            <p:cNvPr id="9834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564"/>
              <a:ext cx="695"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 y="1426"/>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44" name="Text Box 9"/>
            <p:cNvSpPr txBox="1">
              <a:spLocks noChangeArrowheads="1"/>
            </p:cNvSpPr>
            <p:nvPr/>
          </p:nvSpPr>
          <p:spPr bwMode="auto">
            <a:xfrm>
              <a:off x="1353" y="1561"/>
              <a:ext cx="38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9834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 y="1614"/>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46" name="Text Box 12"/>
            <p:cNvSpPr txBox="1">
              <a:spLocks noChangeArrowheads="1"/>
            </p:cNvSpPr>
            <p:nvPr/>
          </p:nvSpPr>
          <p:spPr bwMode="auto">
            <a:xfrm>
              <a:off x="396" y="1749"/>
              <a:ext cx="40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sp>
          <p:nvSpPr>
            <p:cNvPr id="98347" name="Line 13"/>
            <p:cNvSpPr>
              <a:spLocks noChangeShapeType="1"/>
            </p:cNvSpPr>
            <p:nvPr/>
          </p:nvSpPr>
          <p:spPr bwMode="auto">
            <a:xfrm flipV="1">
              <a:off x="836" y="1593"/>
              <a:ext cx="460" cy="17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8348" name="Text Box 14"/>
            <p:cNvSpPr txBox="1">
              <a:spLocks noChangeArrowheads="1"/>
            </p:cNvSpPr>
            <p:nvPr/>
          </p:nvSpPr>
          <p:spPr bwMode="auto">
            <a:xfrm>
              <a:off x="1236" y="1706"/>
              <a:ext cx="61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MPLS Core</a:t>
              </a:r>
            </a:p>
          </p:txBody>
        </p:sp>
        <p:pic>
          <p:nvPicPr>
            <p:cNvPr id="9834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 y="1845"/>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50" name="Text Box 17"/>
            <p:cNvSpPr txBox="1">
              <a:spLocks noChangeArrowheads="1"/>
            </p:cNvSpPr>
            <p:nvPr/>
          </p:nvSpPr>
          <p:spPr bwMode="auto">
            <a:xfrm>
              <a:off x="1325" y="1980"/>
              <a:ext cx="43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sp>
          <p:nvSpPr>
            <p:cNvPr id="98351" name="Line 18"/>
            <p:cNvSpPr>
              <a:spLocks noChangeShapeType="1"/>
            </p:cNvSpPr>
            <p:nvPr/>
          </p:nvSpPr>
          <p:spPr bwMode="auto">
            <a:xfrm>
              <a:off x="872" y="1798"/>
              <a:ext cx="494" cy="23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8352" name="AutoShape 19"/>
            <p:cNvSpPr>
              <a:spLocks/>
            </p:cNvSpPr>
            <p:nvPr/>
          </p:nvSpPr>
          <p:spPr bwMode="auto">
            <a:xfrm>
              <a:off x="342" y="1535"/>
              <a:ext cx="670" cy="468"/>
            </a:xfrm>
            <a:prstGeom prst="rightBracket">
              <a:avLst>
                <a:gd name="adj" fmla="val 8333"/>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pic>
          <p:nvPicPr>
            <p:cNvPr id="98353"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7" y="1067"/>
              <a:ext cx="695"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54"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 y="1117"/>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55" name="Text Box 23"/>
            <p:cNvSpPr txBox="1">
              <a:spLocks noChangeArrowheads="1"/>
            </p:cNvSpPr>
            <p:nvPr/>
          </p:nvSpPr>
          <p:spPr bwMode="auto">
            <a:xfrm>
              <a:off x="2052" y="1243"/>
              <a:ext cx="38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98356" name="AutoShape 24"/>
            <p:cNvSpPr>
              <a:spLocks/>
            </p:cNvSpPr>
            <p:nvPr/>
          </p:nvSpPr>
          <p:spPr bwMode="auto">
            <a:xfrm>
              <a:off x="1861" y="1008"/>
              <a:ext cx="248" cy="498"/>
            </a:xfrm>
            <a:prstGeom prst="leftBracket">
              <a:avLst>
                <a:gd name="adj" fmla="val 16734"/>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8357" name="Line 25"/>
            <p:cNvSpPr>
              <a:spLocks noChangeShapeType="1"/>
            </p:cNvSpPr>
            <p:nvPr/>
          </p:nvSpPr>
          <p:spPr bwMode="auto">
            <a:xfrm flipV="1">
              <a:off x="1614" y="1301"/>
              <a:ext cx="459" cy="26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8358" name="Text Box 26"/>
            <p:cNvSpPr txBox="1">
              <a:spLocks noChangeArrowheads="1"/>
            </p:cNvSpPr>
            <p:nvPr/>
          </p:nvSpPr>
          <p:spPr bwMode="auto">
            <a:xfrm>
              <a:off x="1887" y="1927"/>
              <a:ext cx="57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500" b="1" baseline="0"/>
                <a:t>Figure 1</a:t>
              </a:r>
            </a:p>
          </p:txBody>
        </p:sp>
        <p:sp>
          <p:nvSpPr>
            <p:cNvPr id="98359" name="Text Box 27"/>
            <p:cNvSpPr txBox="1">
              <a:spLocks noChangeArrowheads="1"/>
            </p:cNvSpPr>
            <p:nvPr/>
          </p:nvSpPr>
          <p:spPr bwMode="auto">
            <a:xfrm>
              <a:off x="480" y="1392"/>
              <a:ext cx="3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98360" name="Text Box 28"/>
            <p:cNvSpPr txBox="1">
              <a:spLocks noChangeArrowheads="1"/>
            </p:cNvSpPr>
            <p:nvPr/>
          </p:nvSpPr>
          <p:spPr bwMode="auto">
            <a:xfrm>
              <a:off x="2066" y="1446"/>
              <a:ext cx="3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98361" name="Freeform 29"/>
            <p:cNvSpPr>
              <a:spLocks/>
            </p:cNvSpPr>
            <p:nvPr/>
          </p:nvSpPr>
          <p:spPr bwMode="auto">
            <a:xfrm>
              <a:off x="859" y="1240"/>
              <a:ext cx="1306" cy="431"/>
            </a:xfrm>
            <a:custGeom>
              <a:avLst/>
              <a:gdLst>
                <a:gd name="T0" fmla="*/ 1306 w 1306"/>
                <a:gd name="T1" fmla="*/ 0 h 431"/>
                <a:gd name="T2" fmla="*/ 671 w 1306"/>
                <a:gd name="T3" fmla="*/ 233 h 431"/>
                <a:gd name="T4" fmla="*/ 0 w 1306"/>
                <a:gd name="T5" fmla="*/ 431 h 431"/>
                <a:gd name="T6" fmla="*/ 0 60000 65536"/>
                <a:gd name="T7" fmla="*/ 0 60000 65536"/>
                <a:gd name="T8" fmla="*/ 0 60000 65536"/>
                <a:gd name="T9" fmla="*/ 0 w 1306"/>
                <a:gd name="T10" fmla="*/ 0 h 431"/>
                <a:gd name="T11" fmla="*/ 1306 w 1306"/>
                <a:gd name="T12" fmla="*/ 431 h 431"/>
              </a:gdLst>
              <a:ahLst/>
              <a:cxnLst>
                <a:cxn ang="T6">
                  <a:pos x="T0" y="T1"/>
                </a:cxn>
                <a:cxn ang="T7">
                  <a:pos x="T2" y="T3"/>
                </a:cxn>
                <a:cxn ang="T8">
                  <a:pos x="T4" y="T5"/>
                </a:cxn>
              </a:cxnLst>
              <a:rect l="T9" t="T10" r="T11" b="T12"/>
              <a:pathLst>
                <a:path w="1306" h="431">
                  <a:moveTo>
                    <a:pt x="1306" y="0"/>
                  </a:moveTo>
                  <a:cubicBezTo>
                    <a:pt x="1200" y="39"/>
                    <a:pt x="889" y="161"/>
                    <a:pt x="671" y="233"/>
                  </a:cubicBezTo>
                  <a:cubicBezTo>
                    <a:pt x="453" y="305"/>
                    <a:pt x="140" y="390"/>
                    <a:pt x="0" y="431"/>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8362" name="Freeform 30"/>
            <p:cNvSpPr>
              <a:spLocks/>
            </p:cNvSpPr>
            <p:nvPr/>
          </p:nvSpPr>
          <p:spPr bwMode="auto">
            <a:xfrm>
              <a:off x="888" y="1265"/>
              <a:ext cx="1312" cy="701"/>
            </a:xfrm>
            <a:custGeom>
              <a:avLst/>
              <a:gdLst>
                <a:gd name="T0" fmla="*/ 1312 w 1312"/>
                <a:gd name="T1" fmla="*/ 0 h 701"/>
                <a:gd name="T2" fmla="*/ 727 w 1312"/>
                <a:gd name="T3" fmla="*/ 284 h 701"/>
                <a:gd name="T4" fmla="*/ 696 w 1312"/>
                <a:gd name="T5" fmla="*/ 662 h 701"/>
                <a:gd name="T6" fmla="*/ 0 w 1312"/>
                <a:gd name="T7" fmla="*/ 520 h 701"/>
                <a:gd name="T8" fmla="*/ 0 60000 65536"/>
                <a:gd name="T9" fmla="*/ 0 60000 65536"/>
                <a:gd name="T10" fmla="*/ 0 60000 65536"/>
                <a:gd name="T11" fmla="*/ 0 60000 65536"/>
                <a:gd name="T12" fmla="*/ 0 w 1312"/>
                <a:gd name="T13" fmla="*/ 0 h 701"/>
                <a:gd name="T14" fmla="*/ 1312 w 1312"/>
                <a:gd name="T15" fmla="*/ 701 h 701"/>
              </a:gdLst>
              <a:ahLst/>
              <a:cxnLst>
                <a:cxn ang="T8">
                  <a:pos x="T0" y="T1"/>
                </a:cxn>
                <a:cxn ang="T9">
                  <a:pos x="T2" y="T3"/>
                </a:cxn>
                <a:cxn ang="T10">
                  <a:pos x="T4" y="T5"/>
                </a:cxn>
                <a:cxn ang="T11">
                  <a:pos x="T6" y="T7"/>
                </a:cxn>
              </a:cxnLst>
              <a:rect l="T12" t="T13" r="T14" b="T15"/>
              <a:pathLst>
                <a:path w="1312" h="701">
                  <a:moveTo>
                    <a:pt x="1312" y="0"/>
                  </a:moveTo>
                  <a:cubicBezTo>
                    <a:pt x="1216" y="47"/>
                    <a:pt x="830" y="174"/>
                    <a:pt x="727" y="284"/>
                  </a:cubicBezTo>
                  <a:cubicBezTo>
                    <a:pt x="624" y="394"/>
                    <a:pt x="817" y="623"/>
                    <a:pt x="696" y="662"/>
                  </a:cubicBezTo>
                  <a:cubicBezTo>
                    <a:pt x="575" y="701"/>
                    <a:pt x="145" y="550"/>
                    <a:pt x="0" y="520"/>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8363" name="Line 31"/>
            <p:cNvSpPr>
              <a:spLocks noChangeShapeType="1"/>
            </p:cNvSpPr>
            <p:nvPr/>
          </p:nvSpPr>
          <p:spPr bwMode="auto">
            <a:xfrm>
              <a:off x="1260" y="1263"/>
              <a:ext cx="278" cy="18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8364" name="Text Box 32"/>
            <p:cNvSpPr txBox="1">
              <a:spLocks noChangeArrowheads="1"/>
            </p:cNvSpPr>
            <p:nvPr/>
          </p:nvSpPr>
          <p:spPr bwMode="auto">
            <a:xfrm>
              <a:off x="1026" y="1104"/>
              <a:ext cx="600" cy="156"/>
            </a:xfrm>
            <a:prstGeom prst="rect">
              <a:avLst/>
            </a:prstGeom>
            <a:solidFill>
              <a:srgbClr val="C0C0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eBGP Path</a:t>
              </a:r>
            </a:p>
          </p:txBody>
        </p:sp>
        <p:sp>
          <p:nvSpPr>
            <p:cNvPr id="98365" name="Line 33"/>
            <p:cNvSpPr>
              <a:spLocks noChangeShapeType="1"/>
            </p:cNvSpPr>
            <p:nvPr/>
          </p:nvSpPr>
          <p:spPr bwMode="auto">
            <a:xfrm flipH="1" flipV="1">
              <a:off x="1651" y="1707"/>
              <a:ext cx="336" cy="9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8366" name="Text Box 34"/>
            <p:cNvSpPr txBox="1">
              <a:spLocks noChangeArrowheads="1"/>
            </p:cNvSpPr>
            <p:nvPr/>
          </p:nvSpPr>
          <p:spPr bwMode="auto">
            <a:xfrm>
              <a:off x="1896" y="1701"/>
              <a:ext cx="574" cy="156"/>
            </a:xfrm>
            <a:prstGeom prst="rect">
              <a:avLst/>
            </a:prstGeom>
            <a:solidFill>
              <a:srgbClr val="C0C0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iBGP Path</a:t>
              </a:r>
            </a:p>
          </p:txBody>
        </p:sp>
      </p:grpSp>
      <p:grpSp>
        <p:nvGrpSpPr>
          <p:cNvPr id="98309" name="Group 75"/>
          <p:cNvGrpSpPr>
            <a:grpSpLocks/>
          </p:cNvGrpSpPr>
          <p:nvPr/>
        </p:nvGrpSpPr>
        <p:grpSpPr bwMode="auto">
          <a:xfrm>
            <a:off x="4614863" y="1600200"/>
            <a:ext cx="4133850" cy="1981200"/>
            <a:chOff x="2907" y="1008"/>
            <a:chExt cx="2604" cy="1248"/>
          </a:xfrm>
        </p:grpSpPr>
        <p:pic>
          <p:nvPicPr>
            <p:cNvPr id="98310" name="Picture 4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 y="1067"/>
              <a:ext cx="648"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Oval 37"/>
            <p:cNvSpPr>
              <a:spLocks noChangeArrowheads="1"/>
            </p:cNvSpPr>
            <p:nvPr/>
          </p:nvSpPr>
          <p:spPr bwMode="auto">
            <a:xfrm>
              <a:off x="4167" y="1365"/>
              <a:ext cx="724" cy="891"/>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98312" name="Line 52"/>
            <p:cNvSpPr>
              <a:spLocks noChangeShapeType="1"/>
            </p:cNvSpPr>
            <p:nvPr/>
          </p:nvSpPr>
          <p:spPr bwMode="auto">
            <a:xfrm flipV="1">
              <a:off x="4609" y="1301"/>
              <a:ext cx="428" cy="26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pic>
          <p:nvPicPr>
            <p:cNvPr id="98313"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7" y="1442"/>
              <a:ext cx="1002"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 y="1426"/>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Text Box 40"/>
            <p:cNvSpPr txBox="1">
              <a:spLocks noChangeArrowheads="1"/>
            </p:cNvSpPr>
            <p:nvPr/>
          </p:nvSpPr>
          <p:spPr bwMode="auto">
            <a:xfrm>
              <a:off x="4351" y="1568"/>
              <a:ext cx="35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sp>
          <p:nvSpPr>
            <p:cNvPr id="98316" name="Text Box 42"/>
            <p:cNvSpPr txBox="1">
              <a:spLocks noChangeArrowheads="1"/>
            </p:cNvSpPr>
            <p:nvPr/>
          </p:nvSpPr>
          <p:spPr bwMode="auto">
            <a:xfrm>
              <a:off x="4221" y="1705"/>
              <a:ext cx="61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MPLS Core</a:t>
              </a:r>
            </a:p>
          </p:txBody>
        </p:sp>
        <p:pic>
          <p:nvPicPr>
            <p:cNvPr id="98317"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 y="1845"/>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8" name="Text Box 45"/>
            <p:cNvSpPr txBox="1">
              <a:spLocks noChangeArrowheads="1"/>
            </p:cNvSpPr>
            <p:nvPr/>
          </p:nvSpPr>
          <p:spPr bwMode="auto">
            <a:xfrm>
              <a:off x="4325" y="1988"/>
              <a:ext cx="40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98319"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 y="1117"/>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0" name="Text Box 50"/>
            <p:cNvSpPr txBox="1">
              <a:spLocks noChangeArrowheads="1"/>
            </p:cNvSpPr>
            <p:nvPr/>
          </p:nvSpPr>
          <p:spPr bwMode="auto">
            <a:xfrm>
              <a:off x="5026" y="1242"/>
              <a:ext cx="35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98321" name="AutoShape 51"/>
            <p:cNvSpPr>
              <a:spLocks/>
            </p:cNvSpPr>
            <p:nvPr/>
          </p:nvSpPr>
          <p:spPr bwMode="auto">
            <a:xfrm>
              <a:off x="4839" y="1008"/>
              <a:ext cx="231" cy="498"/>
            </a:xfrm>
            <a:prstGeom prst="leftBracket">
              <a:avLst>
                <a:gd name="adj" fmla="val 17965"/>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98322"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2" y="1497"/>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3" name="Text Box 55"/>
            <p:cNvSpPr txBox="1">
              <a:spLocks noChangeArrowheads="1"/>
            </p:cNvSpPr>
            <p:nvPr/>
          </p:nvSpPr>
          <p:spPr bwMode="auto">
            <a:xfrm>
              <a:off x="3234" y="1639"/>
              <a:ext cx="42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98324"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2" y="1771"/>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5" name="Text Box 58"/>
            <p:cNvSpPr txBox="1">
              <a:spLocks noChangeArrowheads="1"/>
            </p:cNvSpPr>
            <p:nvPr/>
          </p:nvSpPr>
          <p:spPr bwMode="auto">
            <a:xfrm>
              <a:off x="3234" y="1913"/>
              <a:ext cx="42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98326" name="AutoShape 59"/>
            <p:cNvSpPr>
              <a:spLocks/>
            </p:cNvSpPr>
            <p:nvPr/>
          </p:nvSpPr>
          <p:spPr bwMode="auto">
            <a:xfrm>
              <a:off x="2976" y="1423"/>
              <a:ext cx="948" cy="655"/>
            </a:xfrm>
            <a:prstGeom prst="rightBracket">
              <a:avLst>
                <a:gd name="adj" fmla="val 8333"/>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98327" name="Group 72"/>
            <p:cNvGrpSpPr>
              <a:grpSpLocks/>
            </p:cNvGrpSpPr>
            <p:nvPr/>
          </p:nvGrpSpPr>
          <p:grpSpPr bwMode="auto">
            <a:xfrm>
              <a:off x="3600" y="1578"/>
              <a:ext cx="842" cy="446"/>
              <a:chOff x="3688" y="1587"/>
              <a:chExt cx="691" cy="446"/>
            </a:xfrm>
          </p:grpSpPr>
          <p:sp>
            <p:nvSpPr>
              <p:cNvPr id="98337" name="Line 41"/>
              <p:cNvSpPr>
                <a:spLocks noChangeShapeType="1"/>
              </p:cNvSpPr>
              <p:nvPr/>
            </p:nvSpPr>
            <p:spPr bwMode="auto">
              <a:xfrm flipV="1">
                <a:off x="3724" y="1593"/>
                <a:ext cx="590" cy="5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8338" name="Line 47"/>
              <p:cNvSpPr>
                <a:spLocks noChangeShapeType="1"/>
              </p:cNvSpPr>
              <p:nvPr/>
            </p:nvSpPr>
            <p:spPr bwMode="auto">
              <a:xfrm>
                <a:off x="3724" y="1935"/>
                <a:ext cx="655" cy="9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8339" name="Line 60"/>
              <p:cNvSpPr>
                <a:spLocks noChangeShapeType="1"/>
              </p:cNvSpPr>
              <p:nvPr/>
            </p:nvSpPr>
            <p:spPr bwMode="auto">
              <a:xfrm flipV="1">
                <a:off x="3688" y="1587"/>
                <a:ext cx="662" cy="35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8340" name="Line 61"/>
              <p:cNvSpPr>
                <a:spLocks noChangeShapeType="1"/>
              </p:cNvSpPr>
              <p:nvPr/>
            </p:nvSpPr>
            <p:spPr bwMode="auto">
              <a:xfrm>
                <a:off x="3688" y="1632"/>
                <a:ext cx="611" cy="40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98328" name="Text Box 62"/>
            <p:cNvSpPr txBox="1">
              <a:spLocks noChangeArrowheads="1"/>
            </p:cNvSpPr>
            <p:nvPr/>
          </p:nvSpPr>
          <p:spPr bwMode="auto">
            <a:xfrm>
              <a:off x="4836" y="1927"/>
              <a:ext cx="57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500" b="1" baseline="0"/>
                <a:t>Figure 2</a:t>
              </a:r>
            </a:p>
          </p:txBody>
        </p:sp>
        <p:sp>
          <p:nvSpPr>
            <p:cNvPr id="98329" name="Text Box 63"/>
            <p:cNvSpPr txBox="1">
              <a:spLocks noChangeArrowheads="1"/>
            </p:cNvSpPr>
            <p:nvPr/>
          </p:nvSpPr>
          <p:spPr bwMode="auto">
            <a:xfrm>
              <a:off x="3255" y="1290"/>
              <a:ext cx="3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98330" name="Text Box 64"/>
            <p:cNvSpPr txBox="1">
              <a:spLocks noChangeArrowheads="1"/>
            </p:cNvSpPr>
            <p:nvPr/>
          </p:nvSpPr>
          <p:spPr bwMode="auto">
            <a:xfrm>
              <a:off x="5026" y="1434"/>
              <a:ext cx="3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98331" name="Freeform 65"/>
            <p:cNvSpPr>
              <a:spLocks/>
            </p:cNvSpPr>
            <p:nvPr/>
          </p:nvSpPr>
          <p:spPr bwMode="auto">
            <a:xfrm>
              <a:off x="3730" y="1246"/>
              <a:ext cx="1284" cy="435"/>
            </a:xfrm>
            <a:custGeom>
              <a:avLst/>
              <a:gdLst>
                <a:gd name="T0" fmla="*/ 1284 w 1284"/>
                <a:gd name="T1" fmla="*/ 0 h 435"/>
                <a:gd name="T2" fmla="*/ 681 w 1284"/>
                <a:gd name="T3" fmla="*/ 276 h 435"/>
                <a:gd name="T4" fmla="*/ 0 w 1284"/>
                <a:gd name="T5" fmla="*/ 435 h 435"/>
                <a:gd name="T6" fmla="*/ 0 60000 65536"/>
                <a:gd name="T7" fmla="*/ 0 60000 65536"/>
                <a:gd name="T8" fmla="*/ 0 60000 65536"/>
                <a:gd name="T9" fmla="*/ 0 w 1284"/>
                <a:gd name="T10" fmla="*/ 0 h 435"/>
                <a:gd name="T11" fmla="*/ 1284 w 1284"/>
                <a:gd name="T12" fmla="*/ 435 h 435"/>
              </a:gdLst>
              <a:ahLst/>
              <a:cxnLst>
                <a:cxn ang="T6">
                  <a:pos x="T0" y="T1"/>
                </a:cxn>
                <a:cxn ang="T7">
                  <a:pos x="T2" y="T3"/>
                </a:cxn>
                <a:cxn ang="T8">
                  <a:pos x="T4" y="T5"/>
                </a:cxn>
              </a:cxnLst>
              <a:rect l="T9" t="T10" r="T11" b="T12"/>
              <a:pathLst>
                <a:path w="1284" h="435">
                  <a:moveTo>
                    <a:pt x="1284" y="0"/>
                  </a:moveTo>
                  <a:cubicBezTo>
                    <a:pt x="1184" y="44"/>
                    <a:pt x="895" y="204"/>
                    <a:pt x="681" y="276"/>
                  </a:cubicBezTo>
                  <a:cubicBezTo>
                    <a:pt x="467" y="348"/>
                    <a:pt x="142" y="402"/>
                    <a:pt x="0" y="435"/>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8332" name="Freeform 66"/>
            <p:cNvSpPr>
              <a:spLocks/>
            </p:cNvSpPr>
            <p:nvPr/>
          </p:nvSpPr>
          <p:spPr bwMode="auto">
            <a:xfrm>
              <a:off x="3720" y="1284"/>
              <a:ext cx="1303" cy="757"/>
            </a:xfrm>
            <a:custGeom>
              <a:avLst/>
              <a:gdLst>
                <a:gd name="T0" fmla="*/ 1303 w 1303"/>
                <a:gd name="T1" fmla="*/ 0 h 757"/>
                <a:gd name="T2" fmla="*/ 860 w 1303"/>
                <a:gd name="T3" fmla="*/ 321 h 757"/>
                <a:gd name="T4" fmla="*/ 794 w 1303"/>
                <a:gd name="T5" fmla="*/ 718 h 757"/>
                <a:gd name="T6" fmla="*/ 0 w 1303"/>
                <a:gd name="T7" fmla="*/ 557 h 757"/>
                <a:gd name="T8" fmla="*/ 0 60000 65536"/>
                <a:gd name="T9" fmla="*/ 0 60000 65536"/>
                <a:gd name="T10" fmla="*/ 0 60000 65536"/>
                <a:gd name="T11" fmla="*/ 0 60000 65536"/>
                <a:gd name="T12" fmla="*/ 0 w 1303"/>
                <a:gd name="T13" fmla="*/ 0 h 757"/>
                <a:gd name="T14" fmla="*/ 1303 w 1303"/>
                <a:gd name="T15" fmla="*/ 757 h 757"/>
              </a:gdLst>
              <a:ahLst/>
              <a:cxnLst>
                <a:cxn ang="T8">
                  <a:pos x="T0" y="T1"/>
                </a:cxn>
                <a:cxn ang="T9">
                  <a:pos x="T2" y="T3"/>
                </a:cxn>
                <a:cxn ang="T10">
                  <a:pos x="T4" y="T5"/>
                </a:cxn>
                <a:cxn ang="T11">
                  <a:pos x="T6" y="T7"/>
                </a:cxn>
              </a:cxnLst>
              <a:rect l="T12" t="T13" r="T14" b="T15"/>
              <a:pathLst>
                <a:path w="1303" h="757">
                  <a:moveTo>
                    <a:pt x="1303" y="0"/>
                  </a:moveTo>
                  <a:cubicBezTo>
                    <a:pt x="1228" y="53"/>
                    <a:pt x="945" y="201"/>
                    <a:pt x="860" y="321"/>
                  </a:cubicBezTo>
                  <a:cubicBezTo>
                    <a:pt x="775" y="441"/>
                    <a:pt x="937" y="679"/>
                    <a:pt x="794" y="718"/>
                  </a:cubicBezTo>
                  <a:cubicBezTo>
                    <a:pt x="651" y="757"/>
                    <a:pt x="165" y="591"/>
                    <a:pt x="0" y="557"/>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8333" name="Line 67"/>
            <p:cNvSpPr>
              <a:spLocks noChangeShapeType="1"/>
            </p:cNvSpPr>
            <p:nvPr/>
          </p:nvSpPr>
          <p:spPr bwMode="auto">
            <a:xfrm flipH="1" flipV="1">
              <a:off x="4579" y="1717"/>
              <a:ext cx="374" cy="6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8334" name="Text Box 68"/>
            <p:cNvSpPr txBox="1">
              <a:spLocks noChangeArrowheads="1"/>
            </p:cNvSpPr>
            <p:nvPr/>
          </p:nvSpPr>
          <p:spPr bwMode="auto">
            <a:xfrm>
              <a:off x="4847" y="1710"/>
              <a:ext cx="574" cy="156"/>
            </a:xfrm>
            <a:prstGeom prst="rect">
              <a:avLst/>
            </a:prstGeom>
            <a:solidFill>
              <a:srgbClr val="C0C0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iBGP Path</a:t>
              </a:r>
            </a:p>
          </p:txBody>
        </p:sp>
        <p:sp>
          <p:nvSpPr>
            <p:cNvPr id="98335" name="Line 69"/>
            <p:cNvSpPr>
              <a:spLocks noChangeShapeType="1"/>
            </p:cNvSpPr>
            <p:nvPr/>
          </p:nvSpPr>
          <p:spPr bwMode="auto">
            <a:xfrm>
              <a:off x="4295" y="1262"/>
              <a:ext cx="278" cy="18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8336" name="Text Box 70"/>
            <p:cNvSpPr txBox="1">
              <a:spLocks noChangeArrowheads="1"/>
            </p:cNvSpPr>
            <p:nvPr/>
          </p:nvSpPr>
          <p:spPr bwMode="auto">
            <a:xfrm>
              <a:off x="3943" y="1103"/>
              <a:ext cx="600" cy="156"/>
            </a:xfrm>
            <a:prstGeom prst="rect">
              <a:avLst/>
            </a:prstGeom>
            <a:solidFill>
              <a:srgbClr val="C0C0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eBGP Path</a:t>
              </a:r>
            </a:p>
          </p:txBody>
        </p:sp>
      </p:grpSp>
    </p:spTree>
    <p:extLst>
      <p:ext uri="{BB962C8B-B14F-4D97-AF65-F5344CB8AC3E}">
        <p14:creationId xmlns:p14="http://schemas.microsoft.com/office/powerpoint/2010/main" val="228467532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p:txBody>
          <a:bodyPr>
            <a:normAutofit fontScale="90000"/>
          </a:bodyPr>
          <a:lstStyle/>
          <a:p>
            <a:r>
              <a:rPr lang="en-US" dirty="0">
                <a:solidFill>
                  <a:srgbClr val="0070C0"/>
                </a:solidFill>
              </a:rPr>
              <a:t>Propagation of Routing Information</a:t>
            </a:r>
            <a:br>
              <a:rPr lang="en-US" dirty="0">
                <a:solidFill>
                  <a:srgbClr val="0070C0"/>
                </a:solidFill>
              </a:rPr>
            </a:br>
            <a:r>
              <a:rPr lang="en-US" dirty="0">
                <a:solidFill>
                  <a:srgbClr val="0070C0"/>
                </a:solidFill>
              </a:rPr>
              <a:t>Across the P-Network (Cont.)</a:t>
            </a:r>
          </a:p>
        </p:txBody>
      </p:sp>
      <p:sp>
        <p:nvSpPr>
          <p:cNvPr id="693251" name="Text Box 3"/>
          <p:cNvSpPr txBox="1">
            <a:spLocks noChangeArrowheads="1"/>
          </p:cNvSpPr>
          <p:nvPr/>
        </p:nvSpPr>
        <p:spPr bwMode="auto">
          <a:xfrm>
            <a:off x="304800" y="4495800"/>
            <a:ext cx="8305800" cy="969963"/>
          </a:xfrm>
          <a:prstGeom prst="rect">
            <a:avLst/>
          </a:prstGeom>
          <a:noFill/>
          <a:ln w="19050">
            <a:noFill/>
            <a:miter lim="800000"/>
            <a:headEnd type="none" w="sm" len="sm"/>
            <a:tailEnd type="none" w="sm" len="sm"/>
          </a:ln>
          <a:effectLst/>
        </p:spPr>
        <p:txBody>
          <a:bodyPr>
            <a:spAutoFit/>
          </a:bodyPr>
          <a:lstStyle/>
          <a:p>
            <a:pPr marL="457200" indent="-457200" defTabSz="1206500">
              <a:lnSpc>
                <a:spcPct val="95000"/>
              </a:lnSpc>
              <a:spcBef>
                <a:spcPct val="35000"/>
              </a:spcBef>
            </a:pPr>
            <a:r>
              <a:rPr lang="en-US"/>
              <a:t>Question: 	</a:t>
            </a:r>
            <a:r>
              <a:rPr lang="en-US">
                <a:cs typeface="Times New Roman" pitchFamily="18" charset="0"/>
              </a:rPr>
              <a:t>How will information about the overlapping subnets of two 	customers be propagated via a single routing protocol?</a:t>
            </a:r>
            <a:r>
              <a:rPr lang="en-US"/>
              <a:t> </a:t>
            </a:r>
          </a:p>
          <a:p>
            <a:pPr marL="457200" indent="-457200" defTabSz="1206500">
              <a:lnSpc>
                <a:spcPct val="95000"/>
              </a:lnSpc>
              <a:spcBef>
                <a:spcPct val="35000"/>
              </a:spcBef>
            </a:pPr>
            <a:r>
              <a:rPr lang="en-US"/>
              <a:t>Answer: 	Extend the customer addresses to make them unique. </a:t>
            </a:r>
          </a:p>
        </p:txBody>
      </p:sp>
      <p:pic>
        <p:nvPicPr>
          <p:cNvPr id="693252" name="Picture 4" descr="020G_523"/>
          <p:cNvPicPr>
            <a:picLocks noChangeAspect="1" noChangeArrowheads="1"/>
          </p:cNvPicPr>
          <p:nvPr/>
        </p:nvPicPr>
        <p:blipFill>
          <a:blip r:embed="rId2"/>
          <a:srcRect/>
          <a:stretch>
            <a:fillRect/>
          </a:stretch>
        </p:blipFill>
        <p:spPr bwMode="auto">
          <a:xfrm>
            <a:off x="228600" y="1587500"/>
            <a:ext cx="8694738" cy="2832100"/>
          </a:xfrm>
          <a:prstGeom prst="rect">
            <a:avLst/>
          </a:prstGeom>
          <a:noFill/>
        </p:spPr>
      </p:pic>
    </p:spTree>
    <p:extLst>
      <p:ext uri="{BB962C8B-B14F-4D97-AF65-F5344CB8AC3E}">
        <p14:creationId xmlns:p14="http://schemas.microsoft.com/office/powerpoint/2010/main" val="37243323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73"/>
          <p:cNvSpPr>
            <a:spLocks noGrp="1" noChangeArrowheads="1"/>
          </p:cNvSpPr>
          <p:nvPr>
            <p:ph type="title"/>
          </p:nvPr>
        </p:nvSpPr>
        <p:spPr>
          <a:xfrm>
            <a:off x="793750" y="457200"/>
            <a:ext cx="7435850" cy="838200"/>
          </a:xfrm>
        </p:spPr>
        <p:txBody>
          <a:bodyPr>
            <a:normAutofit fontScale="90000"/>
          </a:bodyPr>
          <a:lstStyle/>
          <a:p>
            <a:r>
              <a:rPr lang="en-US" dirty="0">
                <a:solidFill>
                  <a:srgbClr val="0070C0"/>
                </a:solidFill>
                <a:ea typeface="ＭＳ Ｐゴシック" pitchFamily="34" charset="-128"/>
              </a:rPr>
              <a:t>Multi-Homing and Load Balancing Options</a:t>
            </a:r>
          </a:p>
        </p:txBody>
      </p:sp>
      <p:sp>
        <p:nvSpPr>
          <p:cNvPr id="99331" name="Content Placeholder 83"/>
          <p:cNvSpPr>
            <a:spLocks noGrp="1"/>
          </p:cNvSpPr>
          <p:nvPr>
            <p:ph idx="1"/>
          </p:nvPr>
        </p:nvSpPr>
        <p:spPr>
          <a:xfrm>
            <a:off x="793750" y="4068763"/>
            <a:ext cx="7435850" cy="2525712"/>
          </a:xfrm>
        </p:spPr>
        <p:txBody>
          <a:bodyPr/>
          <a:lstStyle/>
          <a:p>
            <a:r>
              <a:rPr lang="en-US" sz="2000">
                <a:ea typeface="ＭＳ Ｐゴシック" pitchFamily="34" charset="-128"/>
              </a:rPr>
              <a:t>Here are couple of additional topologies depicting eiBGP</a:t>
            </a:r>
            <a:br>
              <a:rPr lang="en-US" sz="2000">
                <a:ea typeface="ＭＳ Ｐゴシック" pitchFamily="34" charset="-128"/>
              </a:rPr>
            </a:br>
            <a:r>
              <a:rPr lang="en-US" sz="2000">
                <a:ea typeface="ＭＳ Ｐゴシック" pitchFamily="34" charset="-128"/>
              </a:rPr>
              <a:t> load balancing examples</a:t>
            </a:r>
          </a:p>
          <a:p>
            <a:r>
              <a:rPr lang="en-US" sz="2000" b="1">
                <a:ea typeface="ＭＳ Ｐゴシック" pitchFamily="34" charset="-128"/>
              </a:rPr>
              <a:t>Figure 3</a:t>
            </a:r>
            <a:r>
              <a:rPr lang="en-US" sz="2000">
                <a:ea typeface="ＭＳ Ｐゴシック" pitchFamily="34" charset="-128"/>
              </a:rPr>
              <a:t>: Site 1 is locally connected to PE1 and PE2 where as Site 2 is connected to PE3  </a:t>
            </a:r>
          </a:p>
          <a:p>
            <a:r>
              <a:rPr lang="en-US" sz="2000" b="1">
                <a:ea typeface="ＭＳ Ｐゴシック" pitchFamily="34" charset="-128"/>
              </a:rPr>
              <a:t>Figure 4</a:t>
            </a:r>
            <a:r>
              <a:rPr lang="en-US" sz="2000">
                <a:ea typeface="ＭＳ Ｐゴシック" pitchFamily="34" charset="-128"/>
              </a:rPr>
              <a:t>: Multiple Customer remote Sites (Site 2, Site 3) trying to reach Site 1. Loadbalancing should happened with in the MPLS-VPN Core</a:t>
            </a:r>
          </a:p>
        </p:txBody>
      </p:sp>
      <p:grpSp>
        <p:nvGrpSpPr>
          <p:cNvPr id="99332" name="Group 122"/>
          <p:cNvGrpSpPr>
            <a:grpSpLocks/>
          </p:cNvGrpSpPr>
          <p:nvPr/>
        </p:nvGrpSpPr>
        <p:grpSpPr bwMode="auto">
          <a:xfrm>
            <a:off x="142875" y="1233488"/>
            <a:ext cx="4687888" cy="2332037"/>
            <a:chOff x="0" y="930"/>
            <a:chExt cx="2953" cy="1469"/>
          </a:xfrm>
        </p:grpSpPr>
        <p:sp>
          <p:nvSpPr>
            <p:cNvPr id="99377" name="Oval 86"/>
            <p:cNvSpPr>
              <a:spLocks noChangeArrowheads="1"/>
            </p:cNvSpPr>
            <p:nvPr/>
          </p:nvSpPr>
          <p:spPr bwMode="auto">
            <a:xfrm>
              <a:off x="1144" y="1335"/>
              <a:ext cx="1315" cy="891"/>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pic>
          <p:nvPicPr>
            <p:cNvPr id="99378" name="Picture 8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4"/>
              <a:ext cx="983"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79" name="Group 115"/>
            <p:cNvGrpSpPr>
              <a:grpSpLocks/>
            </p:cNvGrpSpPr>
            <p:nvPr/>
          </p:nvGrpSpPr>
          <p:grpSpPr bwMode="auto">
            <a:xfrm>
              <a:off x="1299" y="1426"/>
              <a:ext cx="489" cy="297"/>
              <a:chOff x="1299" y="1426"/>
              <a:chExt cx="489" cy="297"/>
            </a:xfrm>
          </p:grpSpPr>
          <p:pic>
            <p:nvPicPr>
              <p:cNvPr id="99410"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 y="1426"/>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11" name="Text Box 89"/>
              <p:cNvSpPr txBox="1">
                <a:spLocks noChangeArrowheads="1"/>
              </p:cNvSpPr>
              <p:nvPr/>
            </p:nvSpPr>
            <p:spPr bwMode="auto">
              <a:xfrm>
                <a:off x="1353" y="1561"/>
                <a:ext cx="38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grpSp>
        <p:grpSp>
          <p:nvGrpSpPr>
            <p:cNvPr id="99380" name="Group 117"/>
            <p:cNvGrpSpPr>
              <a:grpSpLocks/>
            </p:cNvGrpSpPr>
            <p:nvPr/>
          </p:nvGrpSpPr>
          <p:grpSpPr bwMode="auto">
            <a:xfrm>
              <a:off x="297" y="1614"/>
              <a:ext cx="489" cy="297"/>
              <a:chOff x="369" y="1614"/>
              <a:chExt cx="489" cy="297"/>
            </a:xfrm>
          </p:grpSpPr>
          <p:pic>
            <p:nvPicPr>
              <p:cNvPr id="99408"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 y="1614"/>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09" name="Text Box 91"/>
              <p:cNvSpPr txBox="1">
                <a:spLocks noChangeArrowheads="1"/>
              </p:cNvSpPr>
              <p:nvPr/>
            </p:nvSpPr>
            <p:spPr bwMode="auto">
              <a:xfrm>
                <a:off x="396" y="1749"/>
                <a:ext cx="40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grpSp>
        <p:sp>
          <p:nvSpPr>
            <p:cNvPr id="99381" name="Line 92"/>
            <p:cNvSpPr>
              <a:spLocks noChangeShapeType="1"/>
            </p:cNvSpPr>
            <p:nvPr/>
          </p:nvSpPr>
          <p:spPr bwMode="auto">
            <a:xfrm flipV="1">
              <a:off x="729" y="1593"/>
              <a:ext cx="567" cy="449"/>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82" name="Text Box 93"/>
            <p:cNvSpPr txBox="1">
              <a:spLocks noChangeArrowheads="1"/>
            </p:cNvSpPr>
            <p:nvPr/>
          </p:nvSpPr>
          <p:spPr bwMode="auto">
            <a:xfrm>
              <a:off x="1526" y="1706"/>
              <a:ext cx="61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MPLS Core</a:t>
              </a:r>
            </a:p>
          </p:txBody>
        </p:sp>
        <p:pic>
          <p:nvPicPr>
            <p:cNvPr id="99383"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 y="1845"/>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84" name="Text Box 95"/>
            <p:cNvSpPr txBox="1">
              <a:spLocks noChangeArrowheads="1"/>
            </p:cNvSpPr>
            <p:nvPr/>
          </p:nvSpPr>
          <p:spPr bwMode="auto">
            <a:xfrm>
              <a:off x="1325" y="1980"/>
              <a:ext cx="43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sp>
          <p:nvSpPr>
            <p:cNvPr id="99385" name="Line 96"/>
            <p:cNvSpPr>
              <a:spLocks noChangeShapeType="1"/>
            </p:cNvSpPr>
            <p:nvPr/>
          </p:nvSpPr>
          <p:spPr bwMode="auto">
            <a:xfrm>
              <a:off x="715" y="1753"/>
              <a:ext cx="680" cy="28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86" name="AutoShape 97"/>
            <p:cNvSpPr>
              <a:spLocks/>
            </p:cNvSpPr>
            <p:nvPr/>
          </p:nvSpPr>
          <p:spPr bwMode="auto">
            <a:xfrm>
              <a:off x="0" y="1535"/>
              <a:ext cx="1012" cy="746"/>
            </a:xfrm>
            <a:prstGeom prst="rightBracket">
              <a:avLst>
                <a:gd name="adj" fmla="val 8333"/>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9387" name="Line 102"/>
            <p:cNvSpPr>
              <a:spLocks noChangeShapeType="1"/>
            </p:cNvSpPr>
            <p:nvPr/>
          </p:nvSpPr>
          <p:spPr bwMode="auto">
            <a:xfrm flipV="1">
              <a:off x="2182" y="1242"/>
              <a:ext cx="459" cy="26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88" name="Text Box 103"/>
            <p:cNvSpPr txBox="1">
              <a:spLocks noChangeArrowheads="1"/>
            </p:cNvSpPr>
            <p:nvPr/>
          </p:nvSpPr>
          <p:spPr bwMode="auto">
            <a:xfrm>
              <a:off x="1057" y="2217"/>
              <a:ext cx="57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500" b="1" baseline="0"/>
                <a:t>Figure 3</a:t>
              </a:r>
            </a:p>
          </p:txBody>
        </p:sp>
        <p:sp>
          <p:nvSpPr>
            <p:cNvPr id="99389" name="Text Box 104"/>
            <p:cNvSpPr txBox="1">
              <a:spLocks noChangeArrowheads="1"/>
            </p:cNvSpPr>
            <p:nvPr/>
          </p:nvSpPr>
          <p:spPr bwMode="auto">
            <a:xfrm>
              <a:off x="480" y="1392"/>
              <a:ext cx="3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grpSp>
          <p:nvGrpSpPr>
            <p:cNvPr id="99390" name="Group 116"/>
            <p:cNvGrpSpPr>
              <a:grpSpLocks/>
            </p:cNvGrpSpPr>
            <p:nvPr/>
          </p:nvGrpSpPr>
          <p:grpSpPr bwMode="auto">
            <a:xfrm>
              <a:off x="2222" y="930"/>
              <a:ext cx="731" cy="594"/>
              <a:chOff x="2252" y="800"/>
              <a:chExt cx="731" cy="594"/>
            </a:xfrm>
          </p:grpSpPr>
          <p:pic>
            <p:nvPicPr>
              <p:cNvPr id="99403" name="Picture 9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8" y="859"/>
                <a:ext cx="695"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04" name="AutoShape 101"/>
              <p:cNvSpPr>
                <a:spLocks/>
              </p:cNvSpPr>
              <p:nvPr/>
            </p:nvSpPr>
            <p:spPr bwMode="auto">
              <a:xfrm>
                <a:off x="2252" y="800"/>
                <a:ext cx="248" cy="498"/>
              </a:xfrm>
              <a:prstGeom prst="leftBracket">
                <a:avLst>
                  <a:gd name="adj" fmla="val 16734"/>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99405" name="Picture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 y="909"/>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06" name="Text Box 100"/>
              <p:cNvSpPr txBox="1">
                <a:spLocks noChangeArrowheads="1"/>
              </p:cNvSpPr>
              <p:nvPr/>
            </p:nvSpPr>
            <p:spPr bwMode="auto">
              <a:xfrm>
                <a:off x="2443" y="1035"/>
                <a:ext cx="38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99407" name="Text Box 105"/>
              <p:cNvSpPr txBox="1">
                <a:spLocks noChangeArrowheads="1"/>
              </p:cNvSpPr>
              <p:nvPr/>
            </p:nvSpPr>
            <p:spPr bwMode="auto">
              <a:xfrm>
                <a:off x="2457" y="1238"/>
                <a:ext cx="3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grpSp>
        <p:sp>
          <p:nvSpPr>
            <p:cNvPr id="99391" name="Line 108"/>
            <p:cNvSpPr>
              <a:spLocks noChangeShapeType="1"/>
            </p:cNvSpPr>
            <p:nvPr/>
          </p:nvSpPr>
          <p:spPr bwMode="auto">
            <a:xfrm>
              <a:off x="1260" y="1263"/>
              <a:ext cx="278" cy="18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92" name="Text Box 109"/>
            <p:cNvSpPr txBox="1">
              <a:spLocks noChangeArrowheads="1"/>
            </p:cNvSpPr>
            <p:nvPr/>
          </p:nvSpPr>
          <p:spPr bwMode="auto">
            <a:xfrm>
              <a:off x="1026" y="1104"/>
              <a:ext cx="600" cy="156"/>
            </a:xfrm>
            <a:prstGeom prst="rect">
              <a:avLst/>
            </a:prstGeom>
            <a:solidFill>
              <a:srgbClr val="C0C0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eBGP Path</a:t>
              </a:r>
            </a:p>
          </p:txBody>
        </p:sp>
        <p:sp>
          <p:nvSpPr>
            <p:cNvPr id="99393" name="Line 110"/>
            <p:cNvSpPr>
              <a:spLocks noChangeShapeType="1"/>
            </p:cNvSpPr>
            <p:nvPr/>
          </p:nvSpPr>
          <p:spPr bwMode="auto">
            <a:xfrm flipH="1" flipV="1">
              <a:off x="1670" y="1866"/>
              <a:ext cx="375" cy="17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94" name="Text Box 111"/>
            <p:cNvSpPr txBox="1">
              <a:spLocks noChangeArrowheads="1"/>
            </p:cNvSpPr>
            <p:nvPr/>
          </p:nvSpPr>
          <p:spPr bwMode="auto">
            <a:xfrm>
              <a:off x="1954" y="1938"/>
              <a:ext cx="574" cy="156"/>
            </a:xfrm>
            <a:prstGeom prst="rect">
              <a:avLst/>
            </a:prstGeom>
            <a:solidFill>
              <a:srgbClr val="C0C0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iBGP Path</a:t>
              </a:r>
            </a:p>
          </p:txBody>
        </p:sp>
        <p:grpSp>
          <p:nvGrpSpPr>
            <p:cNvPr id="99395" name="Group 114"/>
            <p:cNvGrpSpPr>
              <a:grpSpLocks/>
            </p:cNvGrpSpPr>
            <p:nvPr/>
          </p:nvGrpSpPr>
          <p:grpSpPr bwMode="auto">
            <a:xfrm>
              <a:off x="1834" y="1425"/>
              <a:ext cx="489" cy="297"/>
              <a:chOff x="1834" y="1425"/>
              <a:chExt cx="489" cy="297"/>
            </a:xfrm>
          </p:grpSpPr>
          <p:pic>
            <p:nvPicPr>
              <p:cNvPr id="99401"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 y="1425"/>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02" name="Text Box 113"/>
              <p:cNvSpPr txBox="1">
                <a:spLocks noChangeArrowheads="1"/>
              </p:cNvSpPr>
              <p:nvPr/>
            </p:nvSpPr>
            <p:spPr bwMode="auto">
              <a:xfrm>
                <a:off x="1888" y="1560"/>
                <a:ext cx="38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grpSp>
        <p:grpSp>
          <p:nvGrpSpPr>
            <p:cNvPr id="99396" name="Group 118"/>
            <p:cNvGrpSpPr>
              <a:grpSpLocks/>
            </p:cNvGrpSpPr>
            <p:nvPr/>
          </p:nvGrpSpPr>
          <p:grpSpPr bwMode="auto">
            <a:xfrm>
              <a:off x="296" y="1897"/>
              <a:ext cx="489" cy="297"/>
              <a:chOff x="369" y="1614"/>
              <a:chExt cx="489" cy="297"/>
            </a:xfrm>
          </p:grpSpPr>
          <p:pic>
            <p:nvPicPr>
              <p:cNvPr id="99399"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 y="1614"/>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00" name="Text Box 120"/>
              <p:cNvSpPr txBox="1">
                <a:spLocks noChangeArrowheads="1"/>
              </p:cNvSpPr>
              <p:nvPr/>
            </p:nvSpPr>
            <p:spPr bwMode="auto">
              <a:xfrm>
                <a:off x="396" y="1749"/>
                <a:ext cx="40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grpSp>
        <p:sp>
          <p:nvSpPr>
            <p:cNvPr id="99397" name="Freeform 106"/>
            <p:cNvSpPr>
              <a:spLocks/>
            </p:cNvSpPr>
            <p:nvPr/>
          </p:nvSpPr>
          <p:spPr bwMode="auto">
            <a:xfrm>
              <a:off x="869" y="1201"/>
              <a:ext cx="1503" cy="634"/>
            </a:xfrm>
            <a:custGeom>
              <a:avLst/>
              <a:gdLst>
                <a:gd name="T0" fmla="*/ 1503 w 1503"/>
                <a:gd name="T1" fmla="*/ 0 h 634"/>
                <a:gd name="T2" fmla="*/ 1142 w 1503"/>
                <a:gd name="T3" fmla="*/ 244 h 634"/>
                <a:gd name="T4" fmla="*/ 547 w 1503"/>
                <a:gd name="T5" fmla="*/ 312 h 634"/>
                <a:gd name="T6" fmla="*/ 0 w 1503"/>
                <a:gd name="T7" fmla="*/ 634 h 634"/>
                <a:gd name="T8" fmla="*/ 0 60000 65536"/>
                <a:gd name="T9" fmla="*/ 0 60000 65536"/>
                <a:gd name="T10" fmla="*/ 0 60000 65536"/>
                <a:gd name="T11" fmla="*/ 0 60000 65536"/>
                <a:gd name="T12" fmla="*/ 0 w 1503"/>
                <a:gd name="T13" fmla="*/ 0 h 634"/>
                <a:gd name="T14" fmla="*/ 1503 w 1503"/>
                <a:gd name="T15" fmla="*/ 634 h 634"/>
              </a:gdLst>
              <a:ahLst/>
              <a:cxnLst>
                <a:cxn ang="T8">
                  <a:pos x="T0" y="T1"/>
                </a:cxn>
                <a:cxn ang="T9">
                  <a:pos x="T2" y="T3"/>
                </a:cxn>
                <a:cxn ang="T10">
                  <a:pos x="T4" y="T5"/>
                </a:cxn>
                <a:cxn ang="T11">
                  <a:pos x="T6" y="T7"/>
                </a:cxn>
              </a:cxnLst>
              <a:rect l="T12" t="T13" r="T14" b="T15"/>
              <a:pathLst>
                <a:path w="1503" h="634">
                  <a:moveTo>
                    <a:pt x="1503" y="0"/>
                  </a:moveTo>
                  <a:cubicBezTo>
                    <a:pt x="1441" y="41"/>
                    <a:pt x="1301" y="192"/>
                    <a:pt x="1142" y="244"/>
                  </a:cubicBezTo>
                  <a:cubicBezTo>
                    <a:pt x="983" y="296"/>
                    <a:pt x="737" y="247"/>
                    <a:pt x="547" y="312"/>
                  </a:cubicBezTo>
                  <a:cubicBezTo>
                    <a:pt x="357" y="377"/>
                    <a:pt x="114" y="567"/>
                    <a:pt x="0" y="634"/>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9398" name="Freeform 107"/>
            <p:cNvSpPr>
              <a:spLocks/>
            </p:cNvSpPr>
            <p:nvPr/>
          </p:nvSpPr>
          <p:spPr bwMode="auto">
            <a:xfrm>
              <a:off x="869" y="1269"/>
              <a:ext cx="1542" cy="726"/>
            </a:xfrm>
            <a:custGeom>
              <a:avLst/>
              <a:gdLst>
                <a:gd name="T0" fmla="*/ 1542 w 1542"/>
                <a:gd name="T1" fmla="*/ 0 h 726"/>
                <a:gd name="T2" fmla="*/ 1181 w 1542"/>
                <a:gd name="T3" fmla="*/ 234 h 726"/>
                <a:gd name="T4" fmla="*/ 761 w 1542"/>
                <a:gd name="T5" fmla="*/ 293 h 726"/>
                <a:gd name="T6" fmla="*/ 715 w 1542"/>
                <a:gd name="T7" fmla="*/ 658 h 726"/>
                <a:gd name="T8" fmla="*/ 0 w 1542"/>
                <a:gd name="T9" fmla="*/ 703 h 726"/>
                <a:gd name="T10" fmla="*/ 0 60000 65536"/>
                <a:gd name="T11" fmla="*/ 0 60000 65536"/>
                <a:gd name="T12" fmla="*/ 0 60000 65536"/>
                <a:gd name="T13" fmla="*/ 0 60000 65536"/>
                <a:gd name="T14" fmla="*/ 0 60000 65536"/>
                <a:gd name="T15" fmla="*/ 0 w 1542"/>
                <a:gd name="T16" fmla="*/ 0 h 726"/>
                <a:gd name="T17" fmla="*/ 1542 w 1542"/>
                <a:gd name="T18" fmla="*/ 726 h 726"/>
              </a:gdLst>
              <a:ahLst/>
              <a:cxnLst>
                <a:cxn ang="T10">
                  <a:pos x="T0" y="T1"/>
                </a:cxn>
                <a:cxn ang="T11">
                  <a:pos x="T2" y="T3"/>
                </a:cxn>
                <a:cxn ang="T12">
                  <a:pos x="T4" y="T5"/>
                </a:cxn>
                <a:cxn ang="T13">
                  <a:pos x="T6" y="T7"/>
                </a:cxn>
                <a:cxn ang="T14">
                  <a:pos x="T8" y="T9"/>
                </a:cxn>
              </a:cxnLst>
              <a:rect l="T15" t="T16" r="T17" b="T18"/>
              <a:pathLst>
                <a:path w="1542" h="726">
                  <a:moveTo>
                    <a:pt x="1542" y="0"/>
                  </a:moveTo>
                  <a:cubicBezTo>
                    <a:pt x="1482" y="41"/>
                    <a:pt x="1311" y="185"/>
                    <a:pt x="1181" y="234"/>
                  </a:cubicBezTo>
                  <a:cubicBezTo>
                    <a:pt x="1051" y="283"/>
                    <a:pt x="839" y="222"/>
                    <a:pt x="761" y="293"/>
                  </a:cubicBezTo>
                  <a:cubicBezTo>
                    <a:pt x="683" y="364"/>
                    <a:pt x="842" y="590"/>
                    <a:pt x="715" y="658"/>
                  </a:cubicBezTo>
                  <a:cubicBezTo>
                    <a:pt x="588" y="726"/>
                    <a:pt x="149" y="694"/>
                    <a:pt x="0" y="703"/>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grpSp>
        <p:nvGrpSpPr>
          <p:cNvPr id="99333" name="Group 175"/>
          <p:cNvGrpSpPr>
            <a:grpSpLocks/>
          </p:cNvGrpSpPr>
          <p:nvPr/>
        </p:nvGrpSpPr>
        <p:grpSpPr bwMode="auto">
          <a:xfrm>
            <a:off x="4302125" y="1720850"/>
            <a:ext cx="4670425" cy="2784475"/>
            <a:chOff x="2710" y="1084"/>
            <a:chExt cx="2942" cy="1754"/>
          </a:xfrm>
        </p:grpSpPr>
        <p:pic>
          <p:nvPicPr>
            <p:cNvPr id="99334" name="Picture 1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0" y="1143"/>
              <a:ext cx="695"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16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 y="2303"/>
              <a:ext cx="695"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6" name="Oval 124"/>
            <p:cNvSpPr>
              <a:spLocks noChangeArrowheads="1"/>
            </p:cNvSpPr>
            <p:nvPr/>
          </p:nvSpPr>
          <p:spPr bwMode="auto">
            <a:xfrm>
              <a:off x="3776" y="1489"/>
              <a:ext cx="1315" cy="891"/>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pic>
          <p:nvPicPr>
            <p:cNvPr id="99337" name="Picture 1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 y="1818"/>
              <a:ext cx="865"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8" name="Group 126"/>
            <p:cNvGrpSpPr>
              <a:grpSpLocks/>
            </p:cNvGrpSpPr>
            <p:nvPr/>
          </p:nvGrpSpPr>
          <p:grpSpPr bwMode="auto">
            <a:xfrm>
              <a:off x="3931" y="1580"/>
              <a:ext cx="489" cy="297"/>
              <a:chOff x="1299" y="1426"/>
              <a:chExt cx="489" cy="297"/>
            </a:xfrm>
          </p:grpSpPr>
          <p:pic>
            <p:nvPicPr>
              <p:cNvPr id="99375" name="Picture 1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 y="1426"/>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76" name="Text Box 128"/>
              <p:cNvSpPr txBox="1">
                <a:spLocks noChangeArrowheads="1"/>
              </p:cNvSpPr>
              <p:nvPr/>
            </p:nvSpPr>
            <p:spPr bwMode="auto">
              <a:xfrm>
                <a:off x="1353" y="1561"/>
                <a:ext cx="38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grpSp>
        <p:grpSp>
          <p:nvGrpSpPr>
            <p:cNvPr id="99339" name="Group 129"/>
            <p:cNvGrpSpPr>
              <a:grpSpLocks/>
            </p:cNvGrpSpPr>
            <p:nvPr/>
          </p:nvGrpSpPr>
          <p:grpSpPr bwMode="auto">
            <a:xfrm>
              <a:off x="2929" y="1898"/>
              <a:ext cx="489" cy="297"/>
              <a:chOff x="369" y="1614"/>
              <a:chExt cx="489" cy="297"/>
            </a:xfrm>
          </p:grpSpPr>
          <p:pic>
            <p:nvPicPr>
              <p:cNvPr id="99373" name="Picture 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 y="1614"/>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74" name="Text Box 131"/>
              <p:cNvSpPr txBox="1">
                <a:spLocks noChangeArrowheads="1"/>
              </p:cNvSpPr>
              <p:nvPr/>
            </p:nvSpPr>
            <p:spPr bwMode="auto">
              <a:xfrm>
                <a:off x="396" y="1749"/>
                <a:ext cx="40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grpSp>
        <p:sp>
          <p:nvSpPr>
            <p:cNvPr id="99340" name="Line 132"/>
            <p:cNvSpPr>
              <a:spLocks noChangeShapeType="1"/>
            </p:cNvSpPr>
            <p:nvPr/>
          </p:nvSpPr>
          <p:spPr bwMode="auto">
            <a:xfrm flipV="1">
              <a:off x="3371" y="1747"/>
              <a:ext cx="557" cy="26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41" name="Text Box 133"/>
            <p:cNvSpPr txBox="1">
              <a:spLocks noChangeArrowheads="1"/>
            </p:cNvSpPr>
            <p:nvPr/>
          </p:nvSpPr>
          <p:spPr bwMode="auto">
            <a:xfrm>
              <a:off x="4158" y="1860"/>
              <a:ext cx="61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MPLS Core</a:t>
              </a:r>
            </a:p>
          </p:txBody>
        </p:sp>
        <p:pic>
          <p:nvPicPr>
            <p:cNvPr id="99342" name="Picture 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 y="1993"/>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3" name="Text Box 135"/>
            <p:cNvSpPr txBox="1">
              <a:spLocks noChangeArrowheads="1"/>
            </p:cNvSpPr>
            <p:nvPr/>
          </p:nvSpPr>
          <p:spPr bwMode="auto">
            <a:xfrm>
              <a:off x="3957" y="2129"/>
              <a:ext cx="43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sp>
          <p:nvSpPr>
            <p:cNvPr id="99344" name="Line 136"/>
            <p:cNvSpPr>
              <a:spLocks noChangeShapeType="1"/>
            </p:cNvSpPr>
            <p:nvPr/>
          </p:nvSpPr>
          <p:spPr bwMode="auto">
            <a:xfrm>
              <a:off x="3376" y="2073"/>
              <a:ext cx="651" cy="121"/>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45" name="AutoShape 137"/>
            <p:cNvSpPr>
              <a:spLocks/>
            </p:cNvSpPr>
            <p:nvPr/>
          </p:nvSpPr>
          <p:spPr bwMode="auto">
            <a:xfrm>
              <a:off x="2710" y="1756"/>
              <a:ext cx="934" cy="649"/>
            </a:xfrm>
            <a:prstGeom prst="rightBracket">
              <a:avLst>
                <a:gd name="adj" fmla="val 8333"/>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9346" name="Line 138"/>
            <p:cNvSpPr>
              <a:spLocks noChangeShapeType="1"/>
            </p:cNvSpPr>
            <p:nvPr/>
          </p:nvSpPr>
          <p:spPr bwMode="auto">
            <a:xfrm flipV="1">
              <a:off x="4814" y="1396"/>
              <a:ext cx="459" cy="26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47" name="Text Box 139"/>
            <p:cNvSpPr txBox="1">
              <a:spLocks noChangeArrowheads="1"/>
            </p:cNvSpPr>
            <p:nvPr/>
          </p:nvSpPr>
          <p:spPr bwMode="auto">
            <a:xfrm>
              <a:off x="3689" y="2371"/>
              <a:ext cx="57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500" b="1" baseline="0"/>
                <a:t>Figure 4</a:t>
              </a:r>
            </a:p>
          </p:txBody>
        </p:sp>
        <p:sp>
          <p:nvSpPr>
            <p:cNvPr id="99348" name="Text Box 140"/>
            <p:cNvSpPr txBox="1">
              <a:spLocks noChangeArrowheads="1"/>
            </p:cNvSpPr>
            <p:nvPr/>
          </p:nvSpPr>
          <p:spPr bwMode="auto">
            <a:xfrm>
              <a:off x="3073" y="1603"/>
              <a:ext cx="3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99349" name="AutoShape 143"/>
            <p:cNvSpPr>
              <a:spLocks/>
            </p:cNvSpPr>
            <p:nvPr/>
          </p:nvSpPr>
          <p:spPr bwMode="auto">
            <a:xfrm>
              <a:off x="4854" y="1084"/>
              <a:ext cx="248" cy="498"/>
            </a:xfrm>
            <a:prstGeom prst="leftBracket">
              <a:avLst>
                <a:gd name="adj" fmla="val 16734"/>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99350" name="Picture 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 y="1193"/>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1" name="Text Box 145"/>
            <p:cNvSpPr txBox="1">
              <a:spLocks noChangeArrowheads="1"/>
            </p:cNvSpPr>
            <p:nvPr/>
          </p:nvSpPr>
          <p:spPr bwMode="auto">
            <a:xfrm>
              <a:off x="5045" y="1319"/>
              <a:ext cx="38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99352" name="Text Box 146"/>
            <p:cNvSpPr txBox="1">
              <a:spLocks noChangeArrowheads="1"/>
            </p:cNvSpPr>
            <p:nvPr/>
          </p:nvSpPr>
          <p:spPr bwMode="auto">
            <a:xfrm>
              <a:off x="5059" y="1522"/>
              <a:ext cx="3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99353" name="Line 147"/>
            <p:cNvSpPr>
              <a:spLocks noChangeShapeType="1"/>
            </p:cNvSpPr>
            <p:nvPr/>
          </p:nvSpPr>
          <p:spPr bwMode="auto">
            <a:xfrm>
              <a:off x="3546" y="1407"/>
              <a:ext cx="209" cy="35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54" name="Text Box 148"/>
            <p:cNvSpPr txBox="1">
              <a:spLocks noChangeArrowheads="1"/>
            </p:cNvSpPr>
            <p:nvPr/>
          </p:nvSpPr>
          <p:spPr bwMode="auto">
            <a:xfrm>
              <a:off x="3322" y="1267"/>
              <a:ext cx="600" cy="156"/>
            </a:xfrm>
            <a:prstGeom prst="rect">
              <a:avLst/>
            </a:prstGeom>
            <a:solidFill>
              <a:srgbClr val="C0C0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eBGP Path</a:t>
              </a:r>
            </a:p>
          </p:txBody>
        </p:sp>
        <p:grpSp>
          <p:nvGrpSpPr>
            <p:cNvPr id="99355" name="Group 151"/>
            <p:cNvGrpSpPr>
              <a:grpSpLocks/>
            </p:cNvGrpSpPr>
            <p:nvPr/>
          </p:nvGrpSpPr>
          <p:grpSpPr bwMode="auto">
            <a:xfrm>
              <a:off x="4466" y="1579"/>
              <a:ext cx="489" cy="297"/>
              <a:chOff x="1834" y="1425"/>
              <a:chExt cx="489" cy="297"/>
            </a:xfrm>
          </p:grpSpPr>
          <p:pic>
            <p:nvPicPr>
              <p:cNvPr id="99371"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 y="1425"/>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72" name="Text Box 153"/>
              <p:cNvSpPr txBox="1">
                <a:spLocks noChangeArrowheads="1"/>
              </p:cNvSpPr>
              <p:nvPr/>
            </p:nvSpPr>
            <p:spPr bwMode="auto">
              <a:xfrm>
                <a:off x="1888" y="1560"/>
                <a:ext cx="38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grpSp>
        <p:sp>
          <p:nvSpPr>
            <p:cNvPr id="99356" name="Freeform 157"/>
            <p:cNvSpPr>
              <a:spLocks/>
            </p:cNvSpPr>
            <p:nvPr/>
          </p:nvSpPr>
          <p:spPr bwMode="auto">
            <a:xfrm>
              <a:off x="3473" y="1355"/>
              <a:ext cx="1531" cy="549"/>
            </a:xfrm>
            <a:custGeom>
              <a:avLst/>
              <a:gdLst>
                <a:gd name="T0" fmla="*/ 1531 w 1531"/>
                <a:gd name="T1" fmla="*/ 0 h 549"/>
                <a:gd name="T2" fmla="*/ 1170 w 1531"/>
                <a:gd name="T3" fmla="*/ 244 h 549"/>
                <a:gd name="T4" fmla="*/ 575 w 1531"/>
                <a:gd name="T5" fmla="*/ 312 h 549"/>
                <a:gd name="T6" fmla="*/ 0 w 1531"/>
                <a:gd name="T7" fmla="*/ 549 h 549"/>
                <a:gd name="T8" fmla="*/ 0 60000 65536"/>
                <a:gd name="T9" fmla="*/ 0 60000 65536"/>
                <a:gd name="T10" fmla="*/ 0 60000 65536"/>
                <a:gd name="T11" fmla="*/ 0 60000 65536"/>
                <a:gd name="T12" fmla="*/ 0 w 1531"/>
                <a:gd name="T13" fmla="*/ 0 h 549"/>
                <a:gd name="T14" fmla="*/ 1531 w 1531"/>
                <a:gd name="T15" fmla="*/ 549 h 549"/>
              </a:gdLst>
              <a:ahLst/>
              <a:cxnLst>
                <a:cxn ang="T8">
                  <a:pos x="T0" y="T1"/>
                </a:cxn>
                <a:cxn ang="T9">
                  <a:pos x="T2" y="T3"/>
                </a:cxn>
                <a:cxn ang="T10">
                  <a:pos x="T4" y="T5"/>
                </a:cxn>
                <a:cxn ang="T11">
                  <a:pos x="T6" y="T7"/>
                </a:cxn>
              </a:cxnLst>
              <a:rect l="T12" t="T13" r="T14" b="T15"/>
              <a:pathLst>
                <a:path w="1531" h="549">
                  <a:moveTo>
                    <a:pt x="1531" y="0"/>
                  </a:moveTo>
                  <a:cubicBezTo>
                    <a:pt x="1469" y="41"/>
                    <a:pt x="1329" y="192"/>
                    <a:pt x="1170" y="244"/>
                  </a:cubicBezTo>
                  <a:cubicBezTo>
                    <a:pt x="1011" y="296"/>
                    <a:pt x="770" y="261"/>
                    <a:pt x="575" y="312"/>
                  </a:cubicBezTo>
                  <a:cubicBezTo>
                    <a:pt x="380" y="363"/>
                    <a:pt x="120" y="500"/>
                    <a:pt x="0" y="549"/>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9357" name="Freeform 158"/>
            <p:cNvSpPr>
              <a:spLocks/>
            </p:cNvSpPr>
            <p:nvPr/>
          </p:nvSpPr>
          <p:spPr bwMode="auto">
            <a:xfrm>
              <a:off x="3542" y="1423"/>
              <a:ext cx="1501" cy="720"/>
            </a:xfrm>
            <a:custGeom>
              <a:avLst/>
              <a:gdLst>
                <a:gd name="T0" fmla="*/ 1501 w 1501"/>
                <a:gd name="T1" fmla="*/ 0 h 720"/>
                <a:gd name="T2" fmla="*/ 1140 w 1501"/>
                <a:gd name="T3" fmla="*/ 234 h 720"/>
                <a:gd name="T4" fmla="*/ 720 w 1501"/>
                <a:gd name="T5" fmla="*/ 293 h 720"/>
                <a:gd name="T6" fmla="*/ 674 w 1501"/>
                <a:gd name="T7" fmla="*/ 658 h 720"/>
                <a:gd name="T8" fmla="*/ 0 w 1501"/>
                <a:gd name="T9" fmla="*/ 666 h 720"/>
                <a:gd name="T10" fmla="*/ 0 60000 65536"/>
                <a:gd name="T11" fmla="*/ 0 60000 65536"/>
                <a:gd name="T12" fmla="*/ 0 60000 65536"/>
                <a:gd name="T13" fmla="*/ 0 60000 65536"/>
                <a:gd name="T14" fmla="*/ 0 60000 65536"/>
                <a:gd name="T15" fmla="*/ 0 w 1501"/>
                <a:gd name="T16" fmla="*/ 0 h 720"/>
                <a:gd name="T17" fmla="*/ 1501 w 1501"/>
                <a:gd name="T18" fmla="*/ 720 h 720"/>
              </a:gdLst>
              <a:ahLst/>
              <a:cxnLst>
                <a:cxn ang="T10">
                  <a:pos x="T0" y="T1"/>
                </a:cxn>
                <a:cxn ang="T11">
                  <a:pos x="T2" y="T3"/>
                </a:cxn>
                <a:cxn ang="T12">
                  <a:pos x="T4" y="T5"/>
                </a:cxn>
                <a:cxn ang="T13">
                  <a:pos x="T6" y="T7"/>
                </a:cxn>
                <a:cxn ang="T14">
                  <a:pos x="T8" y="T9"/>
                </a:cxn>
              </a:cxnLst>
              <a:rect l="T15" t="T16" r="T17" b="T18"/>
              <a:pathLst>
                <a:path w="1501" h="720">
                  <a:moveTo>
                    <a:pt x="1501" y="0"/>
                  </a:moveTo>
                  <a:cubicBezTo>
                    <a:pt x="1441" y="41"/>
                    <a:pt x="1270" y="185"/>
                    <a:pt x="1140" y="234"/>
                  </a:cubicBezTo>
                  <a:cubicBezTo>
                    <a:pt x="1010" y="283"/>
                    <a:pt x="798" y="222"/>
                    <a:pt x="720" y="293"/>
                  </a:cubicBezTo>
                  <a:cubicBezTo>
                    <a:pt x="642" y="364"/>
                    <a:pt x="794" y="596"/>
                    <a:pt x="674" y="658"/>
                  </a:cubicBezTo>
                  <a:cubicBezTo>
                    <a:pt x="554" y="720"/>
                    <a:pt x="140" y="664"/>
                    <a:pt x="0" y="666"/>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9358" name="Line 159"/>
            <p:cNvSpPr>
              <a:spLocks noChangeShapeType="1"/>
            </p:cNvSpPr>
            <p:nvPr/>
          </p:nvSpPr>
          <p:spPr bwMode="auto">
            <a:xfrm>
              <a:off x="4920" y="2164"/>
              <a:ext cx="322" cy="19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59" name="AutoShape 162"/>
            <p:cNvSpPr>
              <a:spLocks/>
            </p:cNvSpPr>
            <p:nvPr/>
          </p:nvSpPr>
          <p:spPr bwMode="auto">
            <a:xfrm>
              <a:off x="4921" y="2244"/>
              <a:ext cx="248" cy="498"/>
            </a:xfrm>
            <a:prstGeom prst="leftBracket">
              <a:avLst>
                <a:gd name="adj" fmla="val 16734"/>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99360"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 y="2353"/>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1" name="Text Box 164"/>
            <p:cNvSpPr txBox="1">
              <a:spLocks noChangeArrowheads="1"/>
            </p:cNvSpPr>
            <p:nvPr/>
          </p:nvSpPr>
          <p:spPr bwMode="auto">
            <a:xfrm>
              <a:off x="5112" y="2479"/>
              <a:ext cx="38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CE4</a:t>
              </a:r>
            </a:p>
          </p:txBody>
        </p:sp>
        <p:sp>
          <p:nvSpPr>
            <p:cNvPr id="99362" name="Text Box 165"/>
            <p:cNvSpPr txBox="1">
              <a:spLocks noChangeArrowheads="1"/>
            </p:cNvSpPr>
            <p:nvPr/>
          </p:nvSpPr>
          <p:spPr bwMode="auto">
            <a:xfrm>
              <a:off x="5126" y="2682"/>
              <a:ext cx="3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pic>
          <p:nvPicPr>
            <p:cNvPr id="99363"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 y="1988"/>
              <a:ext cx="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4" name="Text Box 168"/>
            <p:cNvSpPr txBox="1">
              <a:spLocks noChangeArrowheads="1"/>
            </p:cNvSpPr>
            <p:nvPr/>
          </p:nvSpPr>
          <p:spPr bwMode="auto">
            <a:xfrm>
              <a:off x="4528" y="2128"/>
              <a:ext cx="38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PE4</a:t>
              </a:r>
            </a:p>
          </p:txBody>
        </p:sp>
        <p:sp>
          <p:nvSpPr>
            <p:cNvPr id="99365" name="Line 149"/>
            <p:cNvSpPr>
              <a:spLocks noChangeShapeType="1"/>
            </p:cNvSpPr>
            <p:nvPr/>
          </p:nvSpPr>
          <p:spPr bwMode="auto">
            <a:xfrm flipH="1" flipV="1">
              <a:off x="4770" y="1649"/>
              <a:ext cx="267" cy="2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66" name="Line 169"/>
            <p:cNvSpPr>
              <a:spLocks noChangeShapeType="1"/>
            </p:cNvSpPr>
            <p:nvPr/>
          </p:nvSpPr>
          <p:spPr bwMode="auto">
            <a:xfrm flipH="1">
              <a:off x="4700" y="1908"/>
              <a:ext cx="374" cy="17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67" name="Freeform 170"/>
            <p:cNvSpPr>
              <a:spLocks/>
            </p:cNvSpPr>
            <p:nvPr/>
          </p:nvSpPr>
          <p:spPr bwMode="auto">
            <a:xfrm>
              <a:off x="3509" y="2137"/>
              <a:ext cx="1624" cy="372"/>
            </a:xfrm>
            <a:custGeom>
              <a:avLst/>
              <a:gdLst>
                <a:gd name="T0" fmla="*/ 1624 w 1624"/>
                <a:gd name="T1" fmla="*/ 372 h 372"/>
                <a:gd name="T2" fmla="*/ 1224 w 1624"/>
                <a:gd name="T3" fmla="*/ 59 h 372"/>
                <a:gd name="T4" fmla="*/ 589 w 1624"/>
                <a:gd name="T5" fmla="*/ 20 h 372"/>
                <a:gd name="T6" fmla="*/ 0 w 1624"/>
                <a:gd name="T7" fmla="*/ 55 h 372"/>
                <a:gd name="T8" fmla="*/ 0 60000 65536"/>
                <a:gd name="T9" fmla="*/ 0 60000 65536"/>
                <a:gd name="T10" fmla="*/ 0 60000 65536"/>
                <a:gd name="T11" fmla="*/ 0 60000 65536"/>
                <a:gd name="T12" fmla="*/ 0 w 1624"/>
                <a:gd name="T13" fmla="*/ 0 h 372"/>
                <a:gd name="T14" fmla="*/ 1624 w 1624"/>
                <a:gd name="T15" fmla="*/ 372 h 372"/>
              </a:gdLst>
              <a:ahLst/>
              <a:cxnLst>
                <a:cxn ang="T8">
                  <a:pos x="T0" y="T1"/>
                </a:cxn>
                <a:cxn ang="T9">
                  <a:pos x="T2" y="T3"/>
                </a:cxn>
                <a:cxn ang="T10">
                  <a:pos x="T4" y="T5"/>
                </a:cxn>
                <a:cxn ang="T11">
                  <a:pos x="T6" y="T7"/>
                </a:cxn>
              </a:cxnLst>
              <a:rect l="T12" t="T13" r="T14" b="T15"/>
              <a:pathLst>
                <a:path w="1624" h="372">
                  <a:moveTo>
                    <a:pt x="1624" y="372"/>
                  </a:moveTo>
                  <a:cubicBezTo>
                    <a:pt x="1559" y="320"/>
                    <a:pt x="1396" y="118"/>
                    <a:pt x="1224" y="59"/>
                  </a:cubicBezTo>
                  <a:cubicBezTo>
                    <a:pt x="1052" y="0"/>
                    <a:pt x="793" y="21"/>
                    <a:pt x="589" y="20"/>
                  </a:cubicBezTo>
                  <a:cubicBezTo>
                    <a:pt x="385" y="19"/>
                    <a:pt x="123" y="48"/>
                    <a:pt x="0" y="55"/>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9368" name="Freeform 171"/>
            <p:cNvSpPr>
              <a:spLocks/>
            </p:cNvSpPr>
            <p:nvPr/>
          </p:nvSpPr>
          <p:spPr bwMode="auto">
            <a:xfrm>
              <a:off x="3541" y="1696"/>
              <a:ext cx="1572" cy="715"/>
            </a:xfrm>
            <a:custGeom>
              <a:avLst/>
              <a:gdLst>
                <a:gd name="T0" fmla="*/ 1572 w 1572"/>
                <a:gd name="T1" fmla="*/ 715 h 715"/>
                <a:gd name="T2" fmla="*/ 1172 w 1572"/>
                <a:gd name="T3" fmla="*/ 403 h 715"/>
                <a:gd name="T4" fmla="*/ 777 w 1572"/>
                <a:gd name="T5" fmla="*/ 410 h 715"/>
                <a:gd name="T6" fmla="*/ 655 w 1572"/>
                <a:gd name="T7" fmla="*/ 22 h 715"/>
                <a:gd name="T8" fmla="*/ 0 w 1572"/>
                <a:gd name="T9" fmla="*/ 278 h 715"/>
                <a:gd name="T10" fmla="*/ 0 60000 65536"/>
                <a:gd name="T11" fmla="*/ 0 60000 65536"/>
                <a:gd name="T12" fmla="*/ 0 60000 65536"/>
                <a:gd name="T13" fmla="*/ 0 60000 65536"/>
                <a:gd name="T14" fmla="*/ 0 60000 65536"/>
                <a:gd name="T15" fmla="*/ 0 w 1572"/>
                <a:gd name="T16" fmla="*/ 0 h 715"/>
                <a:gd name="T17" fmla="*/ 1572 w 1572"/>
                <a:gd name="T18" fmla="*/ 715 h 715"/>
              </a:gdLst>
              <a:ahLst/>
              <a:cxnLst>
                <a:cxn ang="T10">
                  <a:pos x="T0" y="T1"/>
                </a:cxn>
                <a:cxn ang="T11">
                  <a:pos x="T2" y="T3"/>
                </a:cxn>
                <a:cxn ang="T12">
                  <a:pos x="T4" y="T5"/>
                </a:cxn>
                <a:cxn ang="T13">
                  <a:pos x="T6" y="T7"/>
                </a:cxn>
                <a:cxn ang="T14">
                  <a:pos x="T8" y="T9"/>
                </a:cxn>
              </a:cxnLst>
              <a:rect l="T15" t="T16" r="T17" b="T18"/>
              <a:pathLst>
                <a:path w="1572" h="715">
                  <a:moveTo>
                    <a:pt x="1572" y="715"/>
                  </a:moveTo>
                  <a:cubicBezTo>
                    <a:pt x="1505" y="665"/>
                    <a:pt x="1304" y="454"/>
                    <a:pt x="1172" y="403"/>
                  </a:cubicBezTo>
                  <a:cubicBezTo>
                    <a:pt x="1040" y="352"/>
                    <a:pt x="863" y="473"/>
                    <a:pt x="777" y="410"/>
                  </a:cubicBezTo>
                  <a:cubicBezTo>
                    <a:pt x="691" y="347"/>
                    <a:pt x="784" y="44"/>
                    <a:pt x="655" y="22"/>
                  </a:cubicBezTo>
                  <a:cubicBezTo>
                    <a:pt x="526" y="0"/>
                    <a:pt x="137" y="225"/>
                    <a:pt x="0" y="278"/>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99369" name="Line 172"/>
            <p:cNvSpPr>
              <a:spLocks noChangeShapeType="1"/>
            </p:cNvSpPr>
            <p:nvPr/>
          </p:nvSpPr>
          <p:spPr bwMode="auto">
            <a:xfrm>
              <a:off x="3506" y="1416"/>
              <a:ext cx="218" cy="75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99370" name="Text Box 150"/>
            <p:cNvSpPr txBox="1">
              <a:spLocks noChangeArrowheads="1"/>
            </p:cNvSpPr>
            <p:nvPr/>
          </p:nvSpPr>
          <p:spPr bwMode="auto">
            <a:xfrm>
              <a:off x="4956" y="1817"/>
              <a:ext cx="574" cy="156"/>
            </a:xfrm>
            <a:prstGeom prst="rect">
              <a:avLst/>
            </a:prstGeom>
            <a:solidFill>
              <a:srgbClr val="C0C0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iBGP Path</a:t>
              </a:r>
            </a:p>
          </p:txBody>
        </p:sp>
      </p:grpSp>
    </p:spTree>
    <p:extLst>
      <p:ext uri="{BB962C8B-B14F-4D97-AF65-F5344CB8AC3E}">
        <p14:creationId xmlns:p14="http://schemas.microsoft.com/office/powerpoint/2010/main" val="1241853226"/>
      </p:ext>
    </p:extLst>
  </p:cSld>
  <p:clrMapOvr>
    <a:masterClrMapping/>
  </p:clrMapOvr>
  <p:transition>
    <p:wipe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5"/>
          <p:cNvSpPr>
            <a:spLocks noGrp="1" noChangeArrowheads="1"/>
          </p:cNvSpPr>
          <p:nvPr>
            <p:ph type="title"/>
          </p:nvPr>
        </p:nvSpPr>
        <p:spPr/>
        <p:txBody>
          <a:bodyPr/>
          <a:lstStyle/>
          <a:p>
            <a:r>
              <a:rPr lang="en-US">
                <a:ea typeface="ＭＳ Ｐゴシック" pitchFamily="34" charset="-128"/>
              </a:rPr>
              <a:t>eiBGP: At the PE Router</a:t>
            </a:r>
          </a:p>
        </p:txBody>
      </p:sp>
      <p:sp>
        <p:nvSpPr>
          <p:cNvPr id="100355" name="Rectangle 3"/>
          <p:cNvSpPr>
            <a:spLocks noGrp="1" noChangeArrowheads="1"/>
          </p:cNvSpPr>
          <p:nvPr>
            <p:ph type="body" idx="4294967295"/>
          </p:nvPr>
        </p:nvSpPr>
        <p:spPr>
          <a:xfrm>
            <a:off x="0" y="1371600"/>
            <a:ext cx="8229600" cy="3203575"/>
          </a:xfrm>
          <a:ln>
            <a:solidFill>
              <a:schemeClr val="folHlink"/>
            </a:solidFill>
            <a:miter lim="800000"/>
            <a:headEnd/>
            <a:tailEnd/>
          </a:ln>
        </p:spPr>
        <p:txBody>
          <a:bodyPr/>
          <a:lstStyle/>
          <a:p>
            <a:pPr eaLnBrk="1" hangingPunct="1">
              <a:lnSpc>
                <a:spcPct val="55000"/>
              </a:lnSpc>
              <a:buFont typeface="Wingdings" pitchFamily="2" charset="2"/>
              <a:buNone/>
            </a:pPr>
            <a:r>
              <a:rPr lang="en-US" sz="1100">
                <a:latin typeface="Courier New" pitchFamily="49" charset="0"/>
                <a:ea typeface="ＭＳ Ｐゴシック" pitchFamily="34" charset="-128"/>
              </a:rPr>
              <a:t>PE11#</a:t>
            </a:r>
            <a:r>
              <a:rPr lang="en-US" sz="1100" b="1">
                <a:latin typeface="Courier New" pitchFamily="49" charset="0"/>
                <a:ea typeface="ＭＳ Ｐゴシック" pitchFamily="34" charset="-128"/>
              </a:rPr>
              <a:t>show ip bgp vpnv4 all 1.1.1.1</a:t>
            </a:r>
          </a:p>
          <a:p>
            <a:pPr eaLnBrk="1" hangingPunct="1">
              <a:lnSpc>
                <a:spcPct val="55000"/>
              </a:lnSpc>
              <a:buFont typeface="Wingdings" pitchFamily="2" charset="2"/>
              <a:buNone/>
            </a:pPr>
            <a:r>
              <a:rPr lang="en-US" sz="1100">
                <a:latin typeface="Courier New" pitchFamily="49" charset="0"/>
                <a:ea typeface="ＭＳ Ｐゴシック" pitchFamily="34" charset="-128"/>
              </a:rPr>
              <a:t>BGP routing table entry for 11:1:1.1.1.1/32, version 11</a:t>
            </a:r>
          </a:p>
          <a:p>
            <a:pPr eaLnBrk="1" hangingPunct="1">
              <a:lnSpc>
                <a:spcPct val="55000"/>
              </a:lnSpc>
              <a:buFont typeface="Wingdings" pitchFamily="2" charset="2"/>
              <a:buNone/>
            </a:pPr>
            <a:r>
              <a:rPr lang="en-US" sz="1100">
                <a:latin typeface="Courier New" pitchFamily="49" charset="0"/>
                <a:ea typeface="ＭＳ Ｐゴシック" pitchFamily="34" charset="-128"/>
              </a:rPr>
              <a:t>Paths: (2 available, best #2, table eiBGP-multipath)</a:t>
            </a:r>
          </a:p>
          <a:p>
            <a:pPr eaLnBrk="1" hangingPunct="1">
              <a:lnSpc>
                <a:spcPct val="55000"/>
              </a:lnSpc>
              <a:buFont typeface="Wingdings" pitchFamily="2" charset="2"/>
              <a:buNone/>
            </a:pPr>
            <a:r>
              <a:rPr lang="en-US" sz="1100" b="1">
                <a:latin typeface="Courier New" pitchFamily="49" charset="0"/>
                <a:ea typeface="ＭＳ Ｐゴシック" pitchFamily="34" charset="-128"/>
              </a:rPr>
              <a:t>Multipath</a:t>
            </a:r>
            <a:r>
              <a:rPr lang="en-US" sz="1100">
                <a:latin typeface="Courier New" pitchFamily="49" charset="0"/>
                <a:ea typeface="ＭＳ Ｐゴシック" pitchFamily="34" charset="-128"/>
              </a:rPr>
              <a:t>: eiBGP</a:t>
            </a:r>
          </a:p>
          <a:p>
            <a:pPr eaLnBrk="1" hangingPunct="1">
              <a:lnSpc>
                <a:spcPct val="55000"/>
              </a:lnSpc>
              <a:buFont typeface="Wingdings" pitchFamily="2" charset="2"/>
              <a:buNone/>
            </a:pPr>
            <a:r>
              <a:rPr lang="en-US" sz="1100">
                <a:latin typeface="Courier New" pitchFamily="49" charset="0"/>
                <a:ea typeface="ＭＳ Ｐゴシック" pitchFamily="34" charset="-128"/>
              </a:rPr>
              <a:t> 1, imported path from 12:1:1.1.1.1/32</a:t>
            </a:r>
          </a:p>
          <a:p>
            <a:pPr eaLnBrk="1" hangingPunct="1">
              <a:lnSpc>
                <a:spcPct val="55000"/>
              </a:lnSpc>
              <a:buFont typeface="Wingdings" pitchFamily="2" charset="2"/>
              <a:buNone/>
            </a:pPr>
            <a:r>
              <a:rPr lang="en-US" sz="1100">
                <a:latin typeface="Courier New" pitchFamily="49" charset="0"/>
                <a:ea typeface="ＭＳ Ｐゴシック" pitchFamily="34" charset="-128"/>
              </a:rPr>
              <a:t>    </a:t>
            </a:r>
            <a:r>
              <a:rPr lang="en-US" sz="1100" u="sng">
                <a:latin typeface="Courier New" pitchFamily="49" charset="0"/>
                <a:ea typeface="ＭＳ Ｐゴシック" pitchFamily="34" charset="-128"/>
              </a:rPr>
              <a:t>12.12.12.12</a:t>
            </a:r>
            <a:r>
              <a:rPr lang="en-US" sz="1100">
                <a:latin typeface="Courier New" pitchFamily="49" charset="0"/>
                <a:ea typeface="ＭＳ Ｐゴシック" pitchFamily="34" charset="-128"/>
              </a:rPr>
              <a:t> (metric 10) from 12.12.12.12 (12.12.12.12)</a:t>
            </a:r>
          </a:p>
          <a:p>
            <a:pPr eaLnBrk="1" hangingPunct="1">
              <a:lnSpc>
                <a:spcPct val="55000"/>
              </a:lnSpc>
              <a:buFont typeface="Wingdings" pitchFamily="2" charset="2"/>
              <a:buNone/>
            </a:pPr>
            <a:r>
              <a:rPr lang="en-US" sz="1100">
                <a:latin typeface="Courier New" pitchFamily="49" charset="0"/>
                <a:ea typeface="ＭＳ Ｐゴシック" pitchFamily="34" charset="-128"/>
              </a:rPr>
              <a:t>      Origin IGP, metric 0, localpref 100, valid, internal, multipath</a:t>
            </a:r>
          </a:p>
          <a:p>
            <a:pPr eaLnBrk="1" hangingPunct="1">
              <a:lnSpc>
                <a:spcPct val="55000"/>
              </a:lnSpc>
              <a:buFont typeface="Wingdings" pitchFamily="2" charset="2"/>
              <a:buNone/>
            </a:pPr>
            <a:r>
              <a:rPr lang="en-US" sz="1100">
                <a:latin typeface="Courier New" pitchFamily="49" charset="0"/>
                <a:ea typeface="ＭＳ Ｐゴシック" pitchFamily="34" charset="-128"/>
              </a:rPr>
              <a:t>      Extended Community: RT:1:1</a:t>
            </a:r>
          </a:p>
          <a:p>
            <a:pPr eaLnBrk="1" hangingPunct="1">
              <a:lnSpc>
                <a:spcPct val="55000"/>
              </a:lnSpc>
              <a:buFont typeface="Wingdings" pitchFamily="2" charset="2"/>
              <a:buNone/>
            </a:pPr>
            <a:r>
              <a:rPr lang="en-US" sz="1100">
                <a:latin typeface="Courier New" pitchFamily="49" charset="0"/>
                <a:ea typeface="ＭＳ Ｐゴシック" pitchFamily="34" charset="-128"/>
              </a:rPr>
              <a:t> 1</a:t>
            </a:r>
          </a:p>
          <a:p>
            <a:pPr eaLnBrk="1" hangingPunct="1">
              <a:lnSpc>
                <a:spcPct val="55000"/>
              </a:lnSpc>
              <a:buFont typeface="Wingdings" pitchFamily="2" charset="2"/>
              <a:buNone/>
            </a:pPr>
            <a:r>
              <a:rPr lang="en-US" sz="1100">
                <a:latin typeface="Courier New" pitchFamily="49" charset="0"/>
                <a:ea typeface="ＭＳ Ｐゴシック" pitchFamily="34" charset="-128"/>
              </a:rPr>
              <a:t>    </a:t>
            </a:r>
            <a:r>
              <a:rPr lang="en-US" sz="1100" u="sng">
                <a:latin typeface="Courier New" pitchFamily="49" charset="0"/>
                <a:ea typeface="ＭＳ Ｐゴシック" pitchFamily="34" charset="-128"/>
              </a:rPr>
              <a:t>140.0.0.2</a:t>
            </a:r>
            <a:r>
              <a:rPr lang="en-US" sz="1100">
                <a:latin typeface="Courier New" pitchFamily="49" charset="0"/>
                <a:ea typeface="ＭＳ Ｐゴシック" pitchFamily="34" charset="-128"/>
              </a:rPr>
              <a:t> (via eiBGP-multipath) from 140.0.0.2 (1.1.1.1)</a:t>
            </a:r>
          </a:p>
          <a:p>
            <a:pPr eaLnBrk="1" hangingPunct="1">
              <a:lnSpc>
                <a:spcPct val="55000"/>
              </a:lnSpc>
              <a:buFont typeface="Wingdings" pitchFamily="2" charset="2"/>
              <a:buNone/>
            </a:pPr>
            <a:r>
              <a:rPr lang="en-US" sz="1100">
                <a:latin typeface="Courier New" pitchFamily="49" charset="0"/>
                <a:ea typeface="ＭＳ Ｐゴシック" pitchFamily="34" charset="-128"/>
              </a:rPr>
              <a:t>      Origin IGP, metric 0, localpref 100, valid, external, multipath, best</a:t>
            </a:r>
          </a:p>
          <a:p>
            <a:pPr eaLnBrk="1" hangingPunct="1">
              <a:lnSpc>
                <a:spcPct val="55000"/>
              </a:lnSpc>
              <a:buFont typeface="Wingdings" pitchFamily="2" charset="2"/>
              <a:buNone/>
            </a:pPr>
            <a:r>
              <a:rPr lang="en-US" sz="1100">
                <a:latin typeface="Courier New" pitchFamily="49" charset="0"/>
                <a:ea typeface="ＭＳ Ｐゴシック" pitchFamily="34" charset="-128"/>
              </a:rPr>
              <a:t>      Extended Community: RT:1:1</a:t>
            </a:r>
          </a:p>
        </p:txBody>
      </p:sp>
      <p:sp>
        <p:nvSpPr>
          <p:cNvPr id="100356" name="Oval 4"/>
          <p:cNvSpPr>
            <a:spLocks noChangeArrowheads="1"/>
          </p:cNvSpPr>
          <p:nvPr/>
        </p:nvSpPr>
        <p:spPr bwMode="auto">
          <a:xfrm>
            <a:off x="2978150" y="1905000"/>
            <a:ext cx="1905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0357" name="Oval 5"/>
          <p:cNvSpPr>
            <a:spLocks noChangeArrowheads="1"/>
          </p:cNvSpPr>
          <p:nvPr/>
        </p:nvSpPr>
        <p:spPr bwMode="auto">
          <a:xfrm>
            <a:off x="0" y="2133600"/>
            <a:ext cx="947738"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0358" name="Oval 6"/>
          <p:cNvSpPr>
            <a:spLocks noChangeArrowheads="1"/>
          </p:cNvSpPr>
          <p:nvPr/>
        </p:nvSpPr>
        <p:spPr bwMode="auto">
          <a:xfrm>
            <a:off x="5000625" y="2982913"/>
            <a:ext cx="1143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0359" name="Oval 7"/>
          <p:cNvSpPr>
            <a:spLocks noChangeArrowheads="1"/>
          </p:cNvSpPr>
          <p:nvPr/>
        </p:nvSpPr>
        <p:spPr bwMode="auto">
          <a:xfrm>
            <a:off x="4845050" y="4038600"/>
            <a:ext cx="1143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0360" name="Oval 8"/>
          <p:cNvSpPr>
            <a:spLocks noChangeArrowheads="1"/>
          </p:cNvSpPr>
          <p:nvPr/>
        </p:nvSpPr>
        <p:spPr bwMode="auto">
          <a:xfrm>
            <a:off x="5965825" y="4021138"/>
            <a:ext cx="457200" cy="223837"/>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0361" name="Freeform 9"/>
          <p:cNvSpPr>
            <a:spLocks/>
          </p:cNvSpPr>
          <p:nvPr/>
        </p:nvSpPr>
        <p:spPr bwMode="auto">
          <a:xfrm rot="-1067079">
            <a:off x="328613" y="2262188"/>
            <a:ext cx="1336675" cy="3838575"/>
          </a:xfrm>
          <a:custGeom>
            <a:avLst/>
            <a:gdLst>
              <a:gd name="T0" fmla="*/ 2147483647 w 1272"/>
              <a:gd name="T1" fmla="*/ 2147483647 h 2496"/>
              <a:gd name="T2" fmla="*/ 2147483647 w 1272"/>
              <a:gd name="T3" fmla="*/ 2147483647 h 2496"/>
              <a:gd name="T4" fmla="*/ 2147483647 w 1272"/>
              <a:gd name="T5" fmla="*/ 2147483647 h 2496"/>
              <a:gd name="T6" fmla="*/ 2147483647 w 1272"/>
              <a:gd name="T7" fmla="*/ 2147483647 h 2496"/>
              <a:gd name="T8" fmla="*/ 0 60000 65536"/>
              <a:gd name="T9" fmla="*/ 0 60000 65536"/>
              <a:gd name="T10" fmla="*/ 0 60000 65536"/>
              <a:gd name="T11" fmla="*/ 0 60000 65536"/>
              <a:gd name="T12" fmla="*/ 0 w 1272"/>
              <a:gd name="T13" fmla="*/ 0 h 2496"/>
              <a:gd name="T14" fmla="*/ 1272 w 1272"/>
              <a:gd name="T15" fmla="*/ 2496 h 2496"/>
            </a:gdLst>
            <a:ahLst/>
            <a:cxnLst>
              <a:cxn ang="T8">
                <a:pos x="T0" y="T1"/>
              </a:cxn>
              <a:cxn ang="T9">
                <a:pos x="T2" y="T3"/>
              </a:cxn>
              <a:cxn ang="T10">
                <a:pos x="T4" y="T5"/>
              </a:cxn>
              <a:cxn ang="T11">
                <a:pos x="T6" y="T7"/>
              </a:cxn>
            </a:cxnLst>
            <a:rect l="T12" t="T13" r="T14" b="T15"/>
            <a:pathLst>
              <a:path w="1272" h="2496">
                <a:moveTo>
                  <a:pt x="936" y="104"/>
                </a:moveTo>
                <a:cubicBezTo>
                  <a:pt x="588" y="52"/>
                  <a:pt x="240" y="0"/>
                  <a:pt x="120" y="344"/>
                </a:cubicBezTo>
                <a:cubicBezTo>
                  <a:pt x="0" y="688"/>
                  <a:pt x="24" y="1840"/>
                  <a:pt x="216" y="2168"/>
                </a:cubicBezTo>
                <a:cubicBezTo>
                  <a:pt x="408" y="2496"/>
                  <a:pt x="840" y="2404"/>
                  <a:pt x="1272" y="231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0362" name="Freeform 10"/>
          <p:cNvSpPr>
            <a:spLocks/>
          </p:cNvSpPr>
          <p:nvPr/>
        </p:nvSpPr>
        <p:spPr bwMode="auto">
          <a:xfrm>
            <a:off x="4824413" y="1993900"/>
            <a:ext cx="4332287" cy="4089400"/>
          </a:xfrm>
          <a:custGeom>
            <a:avLst/>
            <a:gdLst>
              <a:gd name="T0" fmla="*/ 0 w 1976"/>
              <a:gd name="T1" fmla="*/ 0 h 2584"/>
              <a:gd name="T2" fmla="*/ 2147483647 w 1976"/>
              <a:gd name="T3" fmla="*/ 2147483647 h 2584"/>
              <a:gd name="T4" fmla="*/ 2147483647 w 1976"/>
              <a:gd name="T5" fmla="*/ 2147483647 h 2584"/>
              <a:gd name="T6" fmla="*/ 2147483647 w 1976"/>
              <a:gd name="T7" fmla="*/ 2147483647 h 2584"/>
              <a:gd name="T8" fmla="*/ 0 60000 65536"/>
              <a:gd name="T9" fmla="*/ 0 60000 65536"/>
              <a:gd name="T10" fmla="*/ 0 60000 65536"/>
              <a:gd name="T11" fmla="*/ 0 60000 65536"/>
              <a:gd name="T12" fmla="*/ 0 w 1976"/>
              <a:gd name="T13" fmla="*/ 0 h 2584"/>
              <a:gd name="T14" fmla="*/ 1976 w 1976"/>
              <a:gd name="T15" fmla="*/ 2584 h 2584"/>
            </a:gdLst>
            <a:ahLst/>
            <a:cxnLst>
              <a:cxn ang="T8">
                <a:pos x="T0" y="T1"/>
              </a:cxn>
              <a:cxn ang="T9">
                <a:pos x="T2" y="T3"/>
              </a:cxn>
              <a:cxn ang="T10">
                <a:pos x="T4" y="T5"/>
              </a:cxn>
              <a:cxn ang="T11">
                <a:pos x="T6" y="T7"/>
              </a:cxn>
            </a:cxnLst>
            <a:rect l="T12" t="T13" r="T14" b="T15"/>
            <a:pathLst>
              <a:path w="1976" h="2584">
                <a:moveTo>
                  <a:pt x="0" y="0"/>
                </a:moveTo>
                <a:cubicBezTo>
                  <a:pt x="740" y="168"/>
                  <a:pt x="1480" y="336"/>
                  <a:pt x="1728" y="720"/>
                </a:cubicBezTo>
                <a:cubicBezTo>
                  <a:pt x="1976" y="1104"/>
                  <a:pt x="1656" y="2024"/>
                  <a:pt x="1488" y="2304"/>
                </a:cubicBezTo>
                <a:cubicBezTo>
                  <a:pt x="1320" y="2584"/>
                  <a:pt x="848" y="2384"/>
                  <a:pt x="720" y="240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0363" name="Freeform 11"/>
          <p:cNvSpPr>
            <a:spLocks/>
          </p:cNvSpPr>
          <p:nvPr/>
        </p:nvSpPr>
        <p:spPr bwMode="auto">
          <a:xfrm>
            <a:off x="4779963" y="3063875"/>
            <a:ext cx="4173537" cy="3070225"/>
          </a:xfrm>
          <a:custGeom>
            <a:avLst/>
            <a:gdLst>
              <a:gd name="T0" fmla="*/ 2147483647 w 1032"/>
              <a:gd name="T1" fmla="*/ 0 h 1944"/>
              <a:gd name="T2" fmla="*/ 2147483647 w 1032"/>
              <a:gd name="T3" fmla="*/ 2147483647 h 1944"/>
              <a:gd name="T4" fmla="*/ 2147483647 w 1032"/>
              <a:gd name="T5" fmla="*/ 2147483647 h 1944"/>
              <a:gd name="T6" fmla="*/ 0 w 1032"/>
              <a:gd name="T7" fmla="*/ 2147483647 h 1944"/>
              <a:gd name="T8" fmla="*/ 0 60000 65536"/>
              <a:gd name="T9" fmla="*/ 0 60000 65536"/>
              <a:gd name="T10" fmla="*/ 0 60000 65536"/>
              <a:gd name="T11" fmla="*/ 0 60000 65536"/>
              <a:gd name="T12" fmla="*/ 0 w 1032"/>
              <a:gd name="T13" fmla="*/ 0 h 1944"/>
              <a:gd name="T14" fmla="*/ 1032 w 1032"/>
              <a:gd name="T15" fmla="*/ 1944 h 1944"/>
            </a:gdLst>
            <a:ahLst/>
            <a:cxnLst>
              <a:cxn ang="T8">
                <a:pos x="T0" y="T1"/>
              </a:cxn>
              <a:cxn ang="T9">
                <a:pos x="T2" y="T3"/>
              </a:cxn>
              <a:cxn ang="T10">
                <a:pos x="T4" y="T5"/>
              </a:cxn>
              <a:cxn ang="T11">
                <a:pos x="T6" y="T7"/>
              </a:cxn>
            </a:cxnLst>
            <a:rect l="T12" t="T13" r="T14" b="T15"/>
            <a:pathLst>
              <a:path w="1032" h="1944">
                <a:moveTo>
                  <a:pt x="336" y="0"/>
                </a:moveTo>
                <a:cubicBezTo>
                  <a:pt x="612" y="164"/>
                  <a:pt x="888" y="328"/>
                  <a:pt x="960" y="624"/>
                </a:cubicBezTo>
                <a:cubicBezTo>
                  <a:pt x="1032" y="920"/>
                  <a:pt x="928" y="1608"/>
                  <a:pt x="768" y="1776"/>
                </a:cubicBezTo>
                <a:cubicBezTo>
                  <a:pt x="608" y="1944"/>
                  <a:pt x="304" y="1788"/>
                  <a:pt x="0" y="163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0364" name="Freeform 12"/>
          <p:cNvSpPr>
            <a:spLocks/>
          </p:cNvSpPr>
          <p:nvPr/>
        </p:nvSpPr>
        <p:spPr bwMode="auto">
          <a:xfrm>
            <a:off x="4622800" y="4200525"/>
            <a:ext cx="2532063" cy="1993900"/>
          </a:xfrm>
          <a:custGeom>
            <a:avLst/>
            <a:gdLst>
              <a:gd name="T0" fmla="*/ 2147483647 w 1104"/>
              <a:gd name="T1" fmla="*/ 0 h 1320"/>
              <a:gd name="T2" fmla="*/ 2147483647 w 1104"/>
              <a:gd name="T3" fmla="*/ 2147483647 h 1320"/>
              <a:gd name="T4" fmla="*/ 2147483647 w 1104"/>
              <a:gd name="T5" fmla="*/ 2147483647 h 1320"/>
              <a:gd name="T6" fmla="*/ 0 w 1104"/>
              <a:gd name="T7" fmla="*/ 2147483647 h 1320"/>
              <a:gd name="T8" fmla="*/ 0 60000 65536"/>
              <a:gd name="T9" fmla="*/ 0 60000 65536"/>
              <a:gd name="T10" fmla="*/ 0 60000 65536"/>
              <a:gd name="T11" fmla="*/ 0 60000 65536"/>
              <a:gd name="T12" fmla="*/ 0 w 1104"/>
              <a:gd name="T13" fmla="*/ 0 h 1320"/>
              <a:gd name="T14" fmla="*/ 1104 w 1104"/>
              <a:gd name="T15" fmla="*/ 1320 h 1320"/>
            </a:gdLst>
            <a:ahLst/>
            <a:cxnLst>
              <a:cxn ang="T8">
                <a:pos x="T0" y="T1"/>
              </a:cxn>
              <a:cxn ang="T9">
                <a:pos x="T2" y="T3"/>
              </a:cxn>
              <a:cxn ang="T10">
                <a:pos x="T4" y="T5"/>
              </a:cxn>
              <a:cxn ang="T11">
                <a:pos x="T6" y="T7"/>
              </a:cxn>
            </a:cxnLst>
            <a:rect l="T12" t="T13" r="T14" b="T15"/>
            <a:pathLst>
              <a:path w="1104" h="1320">
                <a:moveTo>
                  <a:pt x="720" y="0"/>
                </a:moveTo>
                <a:cubicBezTo>
                  <a:pt x="912" y="160"/>
                  <a:pt x="1104" y="320"/>
                  <a:pt x="1104" y="528"/>
                </a:cubicBezTo>
                <a:cubicBezTo>
                  <a:pt x="1104" y="736"/>
                  <a:pt x="904" y="1176"/>
                  <a:pt x="720" y="1248"/>
                </a:cubicBezTo>
                <a:cubicBezTo>
                  <a:pt x="536" y="1320"/>
                  <a:pt x="268" y="1140"/>
                  <a:pt x="0" y="96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0365" name="Text Box 14"/>
          <p:cNvSpPr txBox="1">
            <a:spLocks noChangeArrowheads="1"/>
          </p:cNvSpPr>
          <p:nvPr/>
        </p:nvSpPr>
        <p:spPr bwMode="auto">
          <a:xfrm>
            <a:off x="1790700" y="5084763"/>
            <a:ext cx="52959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ctr" eaLnBrk="0" fontAlgn="base" hangingPunct="0">
              <a:lnSpc>
                <a:spcPct val="90000"/>
              </a:lnSpc>
              <a:spcBef>
                <a:spcPct val="0"/>
              </a:spcBef>
              <a:spcAft>
                <a:spcPct val="0"/>
              </a:spcAft>
            </a:pPr>
            <a:r>
              <a:rPr lang="en-US" sz="1800" baseline="0">
                <a:solidFill>
                  <a:prstClr val="black"/>
                </a:solidFill>
              </a:rPr>
              <a:t>PE is doing a loadbalancing for the</a:t>
            </a:r>
          </a:p>
          <a:p>
            <a:pPr algn="ctr" eaLnBrk="0" fontAlgn="base" hangingPunct="0">
              <a:lnSpc>
                <a:spcPct val="90000"/>
              </a:lnSpc>
              <a:spcBef>
                <a:spcPct val="0"/>
              </a:spcBef>
              <a:spcAft>
                <a:spcPct val="0"/>
              </a:spcAft>
            </a:pPr>
            <a:r>
              <a:rPr lang="en-US" sz="1800" baseline="0">
                <a:solidFill>
                  <a:prstClr val="black"/>
                </a:solidFill>
              </a:rPr>
              <a:t> prefix 1.1.1.1/32 both on the eBGP and iBPG path</a:t>
            </a:r>
          </a:p>
        </p:txBody>
      </p:sp>
    </p:spTree>
    <p:extLst>
      <p:ext uri="{BB962C8B-B14F-4D97-AF65-F5344CB8AC3E}">
        <p14:creationId xmlns:p14="http://schemas.microsoft.com/office/powerpoint/2010/main" val="300225754"/>
      </p:ext>
    </p:extLst>
  </p:cSld>
  <p:clrMapOvr>
    <a:masterClrMapping/>
  </p:clrMapOvr>
  <p:transition>
    <p:wipe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8"/>
          <p:cNvSpPr>
            <a:spLocks noGrp="1" noChangeArrowheads="1"/>
          </p:cNvSpPr>
          <p:nvPr>
            <p:ph type="title"/>
          </p:nvPr>
        </p:nvSpPr>
        <p:spPr/>
        <p:txBody>
          <a:bodyPr/>
          <a:lstStyle/>
          <a:p>
            <a:pPr eaLnBrk="1" hangingPunct="1"/>
            <a:r>
              <a:rPr lang="en-US">
                <a:ea typeface="ＭＳ Ｐゴシック" pitchFamily="34" charset="-128"/>
              </a:rPr>
              <a:t>eiBGP: At the PE Router</a:t>
            </a:r>
          </a:p>
        </p:txBody>
      </p:sp>
      <p:sp>
        <p:nvSpPr>
          <p:cNvPr id="101379" name="Rectangle 3"/>
          <p:cNvSpPr>
            <a:spLocks noGrp="1" noChangeArrowheads="1"/>
          </p:cNvSpPr>
          <p:nvPr>
            <p:ph type="body" idx="4294967295"/>
          </p:nvPr>
        </p:nvSpPr>
        <p:spPr>
          <a:xfrm>
            <a:off x="1066800" y="1219200"/>
            <a:ext cx="8077200" cy="1905000"/>
          </a:xfrm>
          <a:ln>
            <a:solidFill>
              <a:schemeClr val="folHlink"/>
            </a:solidFill>
            <a:miter lim="800000"/>
            <a:headEnd/>
            <a:tailEnd/>
          </a:ln>
        </p:spPr>
        <p:txBody>
          <a:bodyPr/>
          <a:lstStyle/>
          <a:p>
            <a:pPr eaLnBrk="1" hangingPunct="1">
              <a:lnSpc>
                <a:spcPct val="55000"/>
              </a:lnSpc>
              <a:buFont typeface="Wingdings" pitchFamily="2" charset="2"/>
              <a:buNone/>
            </a:pPr>
            <a:r>
              <a:rPr lang="en-US" sz="1200">
                <a:latin typeface="Courier New" pitchFamily="49" charset="0"/>
                <a:ea typeface="ＭＳ Ｐゴシック" pitchFamily="34" charset="-128"/>
              </a:rPr>
              <a:t>PE11# </a:t>
            </a:r>
            <a:r>
              <a:rPr lang="en-US" sz="1200" b="1">
                <a:latin typeface="Courier New" pitchFamily="49" charset="0"/>
                <a:ea typeface="ＭＳ Ｐゴシック" pitchFamily="34" charset="-128"/>
              </a:rPr>
              <a:t>show ip route vrf eiBGP-multipath 1.1.1.1</a:t>
            </a:r>
            <a:r>
              <a:rPr lang="en-US" sz="1200">
                <a:latin typeface="Courier New" pitchFamily="49" charset="0"/>
                <a:ea typeface="ＭＳ Ｐゴシック" pitchFamily="34" charset="-128"/>
              </a:rPr>
              <a:t> </a:t>
            </a:r>
          </a:p>
          <a:p>
            <a:pPr eaLnBrk="1" hangingPunct="1">
              <a:lnSpc>
                <a:spcPct val="55000"/>
              </a:lnSpc>
              <a:buFont typeface="Wingdings" pitchFamily="2" charset="2"/>
              <a:buNone/>
            </a:pPr>
            <a:r>
              <a:rPr lang="en-US" sz="1200">
                <a:latin typeface="Courier New" pitchFamily="49" charset="0"/>
                <a:ea typeface="ＭＳ Ｐゴシック" pitchFamily="34" charset="-128"/>
              </a:rPr>
              <a:t>Routing entry for 1.1.1.1/32</a:t>
            </a:r>
          </a:p>
          <a:p>
            <a:pPr eaLnBrk="1" hangingPunct="1">
              <a:lnSpc>
                <a:spcPct val="55000"/>
              </a:lnSpc>
              <a:buFont typeface="Wingdings" pitchFamily="2" charset="2"/>
              <a:buNone/>
            </a:pPr>
            <a:r>
              <a:rPr lang="en-US" sz="1200">
                <a:latin typeface="Courier New" pitchFamily="49" charset="0"/>
                <a:ea typeface="ＭＳ Ｐゴシック" pitchFamily="34" charset="-128"/>
              </a:rPr>
              <a:t>  Known via "bgp 65000", distance 20, metric 0</a:t>
            </a:r>
          </a:p>
          <a:p>
            <a:pPr eaLnBrk="1" hangingPunct="1">
              <a:lnSpc>
                <a:spcPct val="55000"/>
              </a:lnSpc>
              <a:buFont typeface="Wingdings" pitchFamily="2" charset="2"/>
              <a:buNone/>
            </a:pPr>
            <a:r>
              <a:rPr lang="en-US" sz="1200">
                <a:latin typeface="Courier New" pitchFamily="49" charset="0"/>
                <a:ea typeface="ＭＳ Ｐゴシック" pitchFamily="34" charset="-128"/>
              </a:rPr>
              <a:t>  * 140.0.0.2, from 140.0.0.2, 00:20:14 ago</a:t>
            </a:r>
          </a:p>
          <a:p>
            <a:pPr eaLnBrk="1" hangingPunct="1">
              <a:lnSpc>
                <a:spcPct val="55000"/>
              </a:lnSpc>
              <a:buFont typeface="Wingdings" pitchFamily="2" charset="2"/>
              <a:buNone/>
            </a:pPr>
            <a:r>
              <a:rPr lang="en-US" sz="1200">
                <a:latin typeface="Courier New" pitchFamily="49" charset="0"/>
                <a:ea typeface="ＭＳ Ｐゴシック" pitchFamily="34" charset="-128"/>
              </a:rPr>
              <a:t>      AS Hops 1, BGP network version 0</a:t>
            </a:r>
          </a:p>
          <a:p>
            <a:pPr eaLnBrk="1" hangingPunct="1">
              <a:lnSpc>
                <a:spcPct val="55000"/>
              </a:lnSpc>
              <a:buFont typeface="Wingdings" pitchFamily="2" charset="2"/>
              <a:buNone/>
            </a:pPr>
            <a:r>
              <a:rPr lang="en-US" sz="1200">
                <a:latin typeface="Courier New" pitchFamily="49" charset="0"/>
                <a:ea typeface="ＭＳ Ｐゴシック" pitchFamily="34" charset="-128"/>
              </a:rPr>
              <a:t>    12.12.12.12 (Default-IP-Routing-Table), from 12.12.12.12, 00:20:01 ago</a:t>
            </a:r>
          </a:p>
          <a:p>
            <a:pPr eaLnBrk="1" hangingPunct="1">
              <a:lnSpc>
                <a:spcPct val="55000"/>
              </a:lnSpc>
              <a:buFont typeface="Wingdings" pitchFamily="2" charset="2"/>
              <a:buNone/>
            </a:pPr>
            <a:r>
              <a:rPr lang="en-US" sz="1200">
                <a:latin typeface="Courier New" pitchFamily="49" charset="0"/>
                <a:ea typeface="ＭＳ Ｐゴシック" pitchFamily="34" charset="-128"/>
              </a:rPr>
              <a:t>     AS Hops 1, BGP network version 0</a:t>
            </a:r>
          </a:p>
        </p:txBody>
      </p:sp>
      <p:sp>
        <p:nvSpPr>
          <p:cNvPr id="101380" name="Oval 4"/>
          <p:cNvSpPr>
            <a:spLocks noChangeArrowheads="1"/>
          </p:cNvSpPr>
          <p:nvPr/>
        </p:nvSpPr>
        <p:spPr bwMode="auto">
          <a:xfrm>
            <a:off x="1066800" y="1981200"/>
            <a:ext cx="10668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81" name="Oval 5"/>
          <p:cNvSpPr>
            <a:spLocks noChangeArrowheads="1"/>
          </p:cNvSpPr>
          <p:nvPr/>
        </p:nvSpPr>
        <p:spPr bwMode="auto">
          <a:xfrm>
            <a:off x="990600" y="2514600"/>
            <a:ext cx="13716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82" name="Rectangle 6"/>
          <p:cNvSpPr>
            <a:spLocks noChangeArrowheads="1"/>
          </p:cNvSpPr>
          <p:nvPr/>
        </p:nvSpPr>
        <p:spPr bwMode="auto">
          <a:xfrm>
            <a:off x="914400" y="3352800"/>
            <a:ext cx="7467600" cy="20129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PE11#</a:t>
            </a:r>
            <a:r>
              <a:rPr lang="en-US" sz="1400" b="1">
                <a:solidFill>
                  <a:prstClr val="black"/>
                </a:solidFill>
                <a:latin typeface="Courier New" pitchFamily="49" charset="0"/>
                <a:ea typeface="ＭＳ Ｐゴシック" pitchFamily="34" charset="-128"/>
              </a:rPr>
              <a:t>show ip cef vrf eiBGP-multipath 1.1.1.1</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1.1.1.1/32, version 13, epoch 0, per-destination sharing</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via 140.0.0.2, 0 dependencies, recursive</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next hop 140.0.0.2, Serial2/0 via 140.0.0.0/30 (eiBGP-multipath)</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valid adjacency</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tag rewrite with Se2/0, point2point, tags imposed {}</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via 12.12.12.12, 0 dependencies, recursive</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next hop 130.0.0.2, Ethernet0/0 via 12.12.12.12/32 (Default)</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valid adjacency</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tag rewrite with Et0/0, 130.0.0.2, tags imposed {35}</a:t>
            </a:r>
          </a:p>
        </p:txBody>
      </p:sp>
      <p:sp>
        <p:nvSpPr>
          <p:cNvPr id="101383" name="Oval 7"/>
          <p:cNvSpPr>
            <a:spLocks noChangeArrowheads="1"/>
          </p:cNvSpPr>
          <p:nvPr/>
        </p:nvSpPr>
        <p:spPr bwMode="auto">
          <a:xfrm>
            <a:off x="1066800" y="3733800"/>
            <a:ext cx="17526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84" name="Oval 8"/>
          <p:cNvSpPr>
            <a:spLocks noChangeArrowheads="1"/>
          </p:cNvSpPr>
          <p:nvPr/>
        </p:nvSpPr>
        <p:spPr bwMode="auto">
          <a:xfrm>
            <a:off x="1066800" y="4495800"/>
            <a:ext cx="1905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85" name="Oval 9"/>
          <p:cNvSpPr>
            <a:spLocks noChangeArrowheads="1"/>
          </p:cNvSpPr>
          <p:nvPr/>
        </p:nvSpPr>
        <p:spPr bwMode="auto">
          <a:xfrm>
            <a:off x="3124200" y="4343400"/>
            <a:ext cx="762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86" name="Oval 10"/>
          <p:cNvSpPr>
            <a:spLocks noChangeArrowheads="1"/>
          </p:cNvSpPr>
          <p:nvPr/>
        </p:nvSpPr>
        <p:spPr bwMode="auto">
          <a:xfrm>
            <a:off x="3124200" y="5105400"/>
            <a:ext cx="762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87" name="Freeform 11"/>
          <p:cNvSpPr>
            <a:spLocks/>
          </p:cNvSpPr>
          <p:nvPr/>
        </p:nvSpPr>
        <p:spPr bwMode="auto">
          <a:xfrm>
            <a:off x="127000" y="2197100"/>
            <a:ext cx="1778000" cy="4787900"/>
          </a:xfrm>
          <a:custGeom>
            <a:avLst/>
            <a:gdLst>
              <a:gd name="T0" fmla="*/ 2147483647 w 1120"/>
              <a:gd name="T1" fmla="*/ 2147483647 h 3016"/>
              <a:gd name="T2" fmla="*/ 2147483647 w 1120"/>
              <a:gd name="T3" fmla="*/ 2147483647 h 3016"/>
              <a:gd name="T4" fmla="*/ 2147483647 w 1120"/>
              <a:gd name="T5" fmla="*/ 2147483647 h 3016"/>
              <a:gd name="T6" fmla="*/ 2147483647 w 1120"/>
              <a:gd name="T7" fmla="*/ 2147483647 h 3016"/>
              <a:gd name="T8" fmla="*/ 0 60000 65536"/>
              <a:gd name="T9" fmla="*/ 0 60000 65536"/>
              <a:gd name="T10" fmla="*/ 0 60000 65536"/>
              <a:gd name="T11" fmla="*/ 0 60000 65536"/>
              <a:gd name="T12" fmla="*/ 0 w 1120"/>
              <a:gd name="T13" fmla="*/ 0 h 3016"/>
              <a:gd name="T14" fmla="*/ 1120 w 1120"/>
              <a:gd name="T15" fmla="*/ 3016 h 3016"/>
            </a:gdLst>
            <a:ahLst/>
            <a:cxnLst>
              <a:cxn ang="T8">
                <a:pos x="T0" y="T1"/>
              </a:cxn>
              <a:cxn ang="T9">
                <a:pos x="T2" y="T3"/>
              </a:cxn>
              <a:cxn ang="T10">
                <a:pos x="T4" y="T5"/>
              </a:cxn>
              <a:cxn ang="T11">
                <a:pos x="T6" y="T7"/>
              </a:cxn>
            </a:cxnLst>
            <a:rect l="T12" t="T13" r="T14" b="T15"/>
            <a:pathLst>
              <a:path w="1120" h="3016">
                <a:moveTo>
                  <a:pt x="640" y="8"/>
                </a:moveTo>
                <a:cubicBezTo>
                  <a:pt x="440" y="4"/>
                  <a:pt x="240" y="0"/>
                  <a:pt x="160" y="440"/>
                </a:cubicBezTo>
                <a:cubicBezTo>
                  <a:pt x="80" y="880"/>
                  <a:pt x="0" y="2280"/>
                  <a:pt x="160" y="2648"/>
                </a:cubicBezTo>
                <a:cubicBezTo>
                  <a:pt x="320" y="3016"/>
                  <a:pt x="720" y="2832"/>
                  <a:pt x="1120" y="2648"/>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88" name="Freeform 12"/>
          <p:cNvSpPr>
            <a:spLocks/>
          </p:cNvSpPr>
          <p:nvPr/>
        </p:nvSpPr>
        <p:spPr bwMode="auto">
          <a:xfrm>
            <a:off x="330200" y="2273300"/>
            <a:ext cx="1422400" cy="4699000"/>
          </a:xfrm>
          <a:custGeom>
            <a:avLst/>
            <a:gdLst>
              <a:gd name="T0" fmla="*/ 2147483647 w 896"/>
              <a:gd name="T1" fmla="*/ 2147483647 h 2960"/>
              <a:gd name="T2" fmla="*/ 2147483647 w 896"/>
              <a:gd name="T3" fmla="*/ 2147483647 h 2960"/>
              <a:gd name="T4" fmla="*/ 2147483647 w 896"/>
              <a:gd name="T5" fmla="*/ 2147483647 h 2960"/>
              <a:gd name="T6" fmla="*/ 2147483647 w 896"/>
              <a:gd name="T7" fmla="*/ 2147483647 h 2960"/>
              <a:gd name="T8" fmla="*/ 0 60000 65536"/>
              <a:gd name="T9" fmla="*/ 0 60000 65536"/>
              <a:gd name="T10" fmla="*/ 0 60000 65536"/>
              <a:gd name="T11" fmla="*/ 0 60000 65536"/>
              <a:gd name="T12" fmla="*/ 0 w 896"/>
              <a:gd name="T13" fmla="*/ 0 h 2960"/>
              <a:gd name="T14" fmla="*/ 896 w 896"/>
              <a:gd name="T15" fmla="*/ 2960 h 2960"/>
            </a:gdLst>
            <a:ahLst/>
            <a:cxnLst>
              <a:cxn ang="T8">
                <a:pos x="T0" y="T1"/>
              </a:cxn>
              <a:cxn ang="T9">
                <a:pos x="T2" y="T3"/>
              </a:cxn>
              <a:cxn ang="T10">
                <a:pos x="T4" y="T5"/>
              </a:cxn>
              <a:cxn ang="T11">
                <a:pos x="T6" y="T7"/>
              </a:cxn>
            </a:cxnLst>
            <a:rect l="T12" t="T13" r="T14" b="T15"/>
            <a:pathLst>
              <a:path w="896" h="2960">
                <a:moveTo>
                  <a:pt x="416" y="248"/>
                </a:moveTo>
                <a:cubicBezTo>
                  <a:pt x="296" y="124"/>
                  <a:pt x="176" y="0"/>
                  <a:pt x="128" y="392"/>
                </a:cubicBezTo>
                <a:cubicBezTo>
                  <a:pt x="80" y="784"/>
                  <a:pt x="0" y="2240"/>
                  <a:pt x="128" y="2600"/>
                </a:cubicBezTo>
                <a:cubicBezTo>
                  <a:pt x="256" y="2960"/>
                  <a:pt x="576" y="2756"/>
                  <a:pt x="896" y="255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89" name="Freeform 13"/>
          <p:cNvSpPr>
            <a:spLocks/>
          </p:cNvSpPr>
          <p:nvPr/>
        </p:nvSpPr>
        <p:spPr bwMode="auto">
          <a:xfrm>
            <a:off x="571500" y="3683000"/>
            <a:ext cx="1333500" cy="3213100"/>
          </a:xfrm>
          <a:custGeom>
            <a:avLst/>
            <a:gdLst>
              <a:gd name="T0" fmla="*/ 2147483647 w 840"/>
              <a:gd name="T1" fmla="*/ 2147483647 h 2024"/>
              <a:gd name="T2" fmla="*/ 2147483647 w 840"/>
              <a:gd name="T3" fmla="*/ 2147483647 h 2024"/>
              <a:gd name="T4" fmla="*/ 2147483647 w 840"/>
              <a:gd name="T5" fmla="*/ 2147483647 h 2024"/>
              <a:gd name="T6" fmla="*/ 2147483647 w 840"/>
              <a:gd name="T7" fmla="*/ 2147483647 h 2024"/>
              <a:gd name="T8" fmla="*/ 0 60000 65536"/>
              <a:gd name="T9" fmla="*/ 0 60000 65536"/>
              <a:gd name="T10" fmla="*/ 0 60000 65536"/>
              <a:gd name="T11" fmla="*/ 0 60000 65536"/>
              <a:gd name="T12" fmla="*/ 0 w 840"/>
              <a:gd name="T13" fmla="*/ 0 h 2024"/>
              <a:gd name="T14" fmla="*/ 840 w 840"/>
              <a:gd name="T15" fmla="*/ 2024 h 2024"/>
            </a:gdLst>
            <a:ahLst/>
            <a:cxnLst>
              <a:cxn ang="T8">
                <a:pos x="T0" y="T1"/>
              </a:cxn>
              <a:cxn ang="T9">
                <a:pos x="T2" y="T3"/>
              </a:cxn>
              <a:cxn ang="T10">
                <a:pos x="T4" y="T5"/>
              </a:cxn>
              <a:cxn ang="T11">
                <a:pos x="T6" y="T7"/>
              </a:cxn>
            </a:cxnLst>
            <a:rect l="T12" t="T13" r="T14" b="T15"/>
            <a:pathLst>
              <a:path w="840" h="2024">
                <a:moveTo>
                  <a:pt x="360" y="128"/>
                </a:moveTo>
                <a:cubicBezTo>
                  <a:pt x="260" y="64"/>
                  <a:pt x="160" y="0"/>
                  <a:pt x="120" y="272"/>
                </a:cubicBezTo>
                <a:cubicBezTo>
                  <a:pt x="80" y="544"/>
                  <a:pt x="0" y="1496"/>
                  <a:pt x="120" y="1760"/>
                </a:cubicBezTo>
                <a:cubicBezTo>
                  <a:pt x="240" y="2024"/>
                  <a:pt x="540" y="1940"/>
                  <a:pt x="840" y="185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90" name="Freeform 14"/>
          <p:cNvSpPr>
            <a:spLocks/>
          </p:cNvSpPr>
          <p:nvPr/>
        </p:nvSpPr>
        <p:spPr bwMode="auto">
          <a:xfrm>
            <a:off x="647700" y="4648200"/>
            <a:ext cx="1333500" cy="1981200"/>
          </a:xfrm>
          <a:custGeom>
            <a:avLst/>
            <a:gdLst>
              <a:gd name="T0" fmla="*/ 2147483647 w 840"/>
              <a:gd name="T1" fmla="*/ 0 h 1248"/>
              <a:gd name="T2" fmla="*/ 2147483647 w 840"/>
              <a:gd name="T3" fmla="*/ 2147483647 h 1248"/>
              <a:gd name="T4" fmla="*/ 2147483647 w 840"/>
              <a:gd name="T5" fmla="*/ 2147483647 h 1248"/>
              <a:gd name="T6" fmla="*/ 2147483647 w 840"/>
              <a:gd name="T7" fmla="*/ 2147483647 h 1248"/>
              <a:gd name="T8" fmla="*/ 0 60000 65536"/>
              <a:gd name="T9" fmla="*/ 0 60000 65536"/>
              <a:gd name="T10" fmla="*/ 0 60000 65536"/>
              <a:gd name="T11" fmla="*/ 0 60000 65536"/>
              <a:gd name="T12" fmla="*/ 0 w 840"/>
              <a:gd name="T13" fmla="*/ 0 h 1248"/>
              <a:gd name="T14" fmla="*/ 840 w 840"/>
              <a:gd name="T15" fmla="*/ 1248 h 1248"/>
            </a:gdLst>
            <a:ahLst/>
            <a:cxnLst>
              <a:cxn ang="T8">
                <a:pos x="T0" y="T1"/>
              </a:cxn>
              <a:cxn ang="T9">
                <a:pos x="T2" y="T3"/>
              </a:cxn>
              <a:cxn ang="T10">
                <a:pos x="T4" y="T5"/>
              </a:cxn>
              <a:cxn ang="T11">
                <a:pos x="T6" y="T7"/>
              </a:cxn>
            </a:cxnLst>
            <a:rect l="T12" t="T13" r="T14" b="T15"/>
            <a:pathLst>
              <a:path w="840" h="1248">
                <a:moveTo>
                  <a:pt x="312" y="0"/>
                </a:moveTo>
                <a:cubicBezTo>
                  <a:pt x="180" y="76"/>
                  <a:pt x="48" y="152"/>
                  <a:pt x="24" y="336"/>
                </a:cubicBezTo>
                <a:cubicBezTo>
                  <a:pt x="0" y="520"/>
                  <a:pt x="32" y="960"/>
                  <a:pt x="168" y="1104"/>
                </a:cubicBezTo>
                <a:cubicBezTo>
                  <a:pt x="304" y="1248"/>
                  <a:pt x="572" y="1224"/>
                  <a:pt x="840" y="120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91" name="Freeform 15"/>
          <p:cNvSpPr>
            <a:spLocks/>
          </p:cNvSpPr>
          <p:nvPr/>
        </p:nvSpPr>
        <p:spPr bwMode="auto">
          <a:xfrm>
            <a:off x="685800" y="5181600"/>
            <a:ext cx="2438400" cy="1588"/>
          </a:xfrm>
          <a:custGeom>
            <a:avLst/>
            <a:gdLst>
              <a:gd name="T0" fmla="*/ 2147483647 w 1536"/>
              <a:gd name="T1" fmla="*/ 0 h 1"/>
              <a:gd name="T2" fmla="*/ 0 w 1536"/>
              <a:gd name="T3" fmla="*/ 0 h 1"/>
              <a:gd name="T4" fmla="*/ 0 60000 65536"/>
              <a:gd name="T5" fmla="*/ 0 60000 65536"/>
              <a:gd name="T6" fmla="*/ 0 w 1536"/>
              <a:gd name="T7" fmla="*/ 0 h 1"/>
              <a:gd name="T8" fmla="*/ 1536 w 1536"/>
              <a:gd name="T9" fmla="*/ 1 h 1"/>
            </a:gdLst>
            <a:ahLst/>
            <a:cxnLst>
              <a:cxn ang="T4">
                <a:pos x="T0" y="T1"/>
              </a:cxn>
              <a:cxn ang="T5">
                <a:pos x="T2" y="T3"/>
              </a:cxn>
            </a:cxnLst>
            <a:rect l="T6" t="T7" r="T8" b="T9"/>
            <a:pathLst>
              <a:path w="1536" h="1">
                <a:moveTo>
                  <a:pt x="1536" y="0"/>
                </a:moveTo>
                <a:cubicBezTo>
                  <a:pt x="896" y="0"/>
                  <a:pt x="256" y="0"/>
                  <a:pt x="0"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92" name="Line 16"/>
          <p:cNvSpPr>
            <a:spLocks noChangeShapeType="1"/>
          </p:cNvSpPr>
          <p:nvPr/>
        </p:nvSpPr>
        <p:spPr bwMode="auto">
          <a:xfrm flipH="1">
            <a:off x="762000" y="4419600"/>
            <a:ext cx="23622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1393" name="Text Box 17"/>
          <p:cNvSpPr txBox="1">
            <a:spLocks noChangeArrowheads="1"/>
          </p:cNvSpPr>
          <p:nvPr/>
        </p:nvSpPr>
        <p:spPr bwMode="auto">
          <a:xfrm>
            <a:off x="2100263" y="5705475"/>
            <a:ext cx="4987925" cy="8350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ctr" eaLnBrk="0" fontAlgn="base" hangingPunct="0">
              <a:lnSpc>
                <a:spcPct val="90000"/>
              </a:lnSpc>
              <a:spcBef>
                <a:spcPct val="0"/>
              </a:spcBef>
              <a:spcAft>
                <a:spcPct val="0"/>
              </a:spcAft>
            </a:pPr>
            <a:r>
              <a:rPr lang="en-US" sz="1800" baseline="0">
                <a:solidFill>
                  <a:prstClr val="black"/>
                </a:solidFill>
              </a:rPr>
              <a:t>We see both the IP-VRF RIB and VRF-CEF are</a:t>
            </a:r>
          </a:p>
          <a:p>
            <a:pPr algn="ctr" eaLnBrk="0" fontAlgn="base" hangingPunct="0">
              <a:lnSpc>
                <a:spcPct val="90000"/>
              </a:lnSpc>
              <a:spcBef>
                <a:spcPct val="0"/>
              </a:spcBef>
              <a:spcAft>
                <a:spcPct val="0"/>
              </a:spcAft>
            </a:pPr>
            <a:r>
              <a:rPr lang="en-US" sz="1800" baseline="0">
                <a:solidFill>
                  <a:prstClr val="black"/>
                </a:solidFill>
              </a:rPr>
              <a:t> doing the loadbalancing for the prefix </a:t>
            </a:r>
          </a:p>
          <a:p>
            <a:pPr algn="ctr" eaLnBrk="0" fontAlgn="base" hangingPunct="0">
              <a:lnSpc>
                <a:spcPct val="90000"/>
              </a:lnSpc>
              <a:spcBef>
                <a:spcPct val="0"/>
              </a:spcBef>
              <a:spcAft>
                <a:spcPct val="0"/>
              </a:spcAft>
            </a:pPr>
            <a:r>
              <a:rPr lang="en-US" sz="1800" baseline="0">
                <a:solidFill>
                  <a:prstClr val="black"/>
                </a:solidFill>
              </a:rPr>
              <a:t>1.1.1.1/32 reflecting the BGP-VPNv4-RIB. </a:t>
            </a:r>
          </a:p>
        </p:txBody>
      </p:sp>
    </p:spTree>
    <p:extLst>
      <p:ext uri="{BB962C8B-B14F-4D97-AF65-F5344CB8AC3E}">
        <p14:creationId xmlns:p14="http://schemas.microsoft.com/office/powerpoint/2010/main" val="1040701796"/>
      </p:ext>
    </p:extLst>
  </p:cSld>
  <p:clrMapOvr>
    <a:masterClrMapping/>
  </p:clrMapOvr>
  <p:transition>
    <p:wipe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ea typeface="ＭＳ Ｐゴシック" pitchFamily="34" charset="-128"/>
              </a:rPr>
              <a:t>eiBGP: PE Router Configuration</a:t>
            </a:r>
          </a:p>
        </p:txBody>
      </p:sp>
      <p:sp>
        <p:nvSpPr>
          <p:cNvPr id="102403" name="Rectangle 3"/>
          <p:cNvSpPr>
            <a:spLocks noGrp="1" noChangeArrowheads="1"/>
          </p:cNvSpPr>
          <p:nvPr>
            <p:ph type="body" idx="4294967295"/>
          </p:nvPr>
        </p:nvSpPr>
        <p:spPr>
          <a:xfrm>
            <a:off x="0" y="1057275"/>
            <a:ext cx="4297363" cy="5638800"/>
          </a:xfrm>
          <a:ln>
            <a:solidFill>
              <a:schemeClr val="folHlink"/>
            </a:solidFill>
            <a:miter lim="800000"/>
            <a:headEnd/>
            <a:tailEnd/>
          </a:ln>
        </p:spPr>
        <p:txBody>
          <a:bodyPr/>
          <a:lstStyle/>
          <a:p>
            <a:pPr eaLnBrk="1" hangingPunct="1">
              <a:lnSpc>
                <a:spcPct val="55000"/>
              </a:lnSpc>
              <a:buFont typeface="Wingdings" pitchFamily="2" charset="2"/>
              <a:buNone/>
            </a:pPr>
            <a:r>
              <a:rPr lang="en-US" sz="1100" b="1">
                <a:ea typeface="ＭＳ Ｐゴシック" pitchFamily="34" charset="-128"/>
              </a:rPr>
              <a:t>router bgp 65000</a:t>
            </a:r>
          </a:p>
          <a:p>
            <a:pPr eaLnBrk="1" hangingPunct="1">
              <a:lnSpc>
                <a:spcPct val="55000"/>
              </a:lnSpc>
              <a:buFont typeface="Wingdings" pitchFamily="2" charset="2"/>
              <a:buNone/>
            </a:pPr>
            <a:r>
              <a:rPr lang="en-US" sz="1100">
                <a:ea typeface="ＭＳ Ｐゴシック" pitchFamily="34" charset="-128"/>
              </a:rPr>
              <a:t> neighbor 12.12.12.12 remote-as 65000</a:t>
            </a:r>
          </a:p>
          <a:p>
            <a:pPr eaLnBrk="1" hangingPunct="1">
              <a:lnSpc>
                <a:spcPct val="55000"/>
              </a:lnSpc>
              <a:buFont typeface="Wingdings" pitchFamily="2" charset="2"/>
              <a:buNone/>
            </a:pPr>
            <a:r>
              <a:rPr lang="en-US" sz="1100">
                <a:ea typeface="ＭＳ Ｐゴシック" pitchFamily="34" charset="-128"/>
              </a:rPr>
              <a:t> neighbor 12.12.12.12 update-source Loopback0</a:t>
            </a:r>
          </a:p>
          <a:p>
            <a:pPr eaLnBrk="1" hangingPunct="1">
              <a:lnSpc>
                <a:spcPct val="55000"/>
              </a:lnSpc>
              <a:buFont typeface="Wingdings" pitchFamily="2" charset="2"/>
              <a:buNone/>
            </a:pPr>
            <a:r>
              <a:rPr lang="en-US" sz="1100">
                <a:ea typeface="ＭＳ Ｐゴシック" pitchFamily="34" charset="-128"/>
              </a:rPr>
              <a:t> neighbor 13.13.13.13 remote-as 65000</a:t>
            </a:r>
          </a:p>
          <a:p>
            <a:pPr eaLnBrk="1" hangingPunct="1">
              <a:lnSpc>
                <a:spcPct val="55000"/>
              </a:lnSpc>
              <a:buFont typeface="Wingdings" pitchFamily="2" charset="2"/>
              <a:buNone/>
            </a:pPr>
            <a:r>
              <a:rPr lang="en-US" sz="1100">
                <a:ea typeface="ＭＳ Ｐゴシック" pitchFamily="34" charset="-128"/>
              </a:rPr>
              <a:t> neighbor 13.13.13.13 update-source Loopback0</a:t>
            </a:r>
          </a:p>
          <a:p>
            <a:pPr eaLnBrk="1" hangingPunct="1">
              <a:lnSpc>
                <a:spcPct val="55000"/>
              </a:lnSpc>
              <a:buFont typeface="Wingdings" pitchFamily="2" charset="2"/>
              <a:buNone/>
            </a:pPr>
            <a:r>
              <a:rPr lang="en-US" sz="1100">
                <a:ea typeface="ＭＳ Ｐゴシック" pitchFamily="34" charset="-128"/>
              </a:rPr>
              <a:t> !</a:t>
            </a:r>
          </a:p>
          <a:p>
            <a:pPr eaLnBrk="1" hangingPunct="1">
              <a:lnSpc>
                <a:spcPct val="55000"/>
              </a:lnSpc>
              <a:buFont typeface="Wingdings" pitchFamily="2" charset="2"/>
              <a:buNone/>
            </a:pPr>
            <a:r>
              <a:rPr lang="en-US" sz="1100">
                <a:ea typeface="ＭＳ Ｐゴシック" pitchFamily="34" charset="-128"/>
              </a:rPr>
              <a:t> address-family vpnv4</a:t>
            </a:r>
          </a:p>
          <a:p>
            <a:pPr eaLnBrk="1" hangingPunct="1">
              <a:lnSpc>
                <a:spcPct val="55000"/>
              </a:lnSpc>
              <a:buFont typeface="Wingdings" pitchFamily="2" charset="2"/>
              <a:buNone/>
            </a:pPr>
            <a:r>
              <a:rPr lang="en-US" sz="1100">
                <a:ea typeface="ＭＳ Ｐゴシック" pitchFamily="34" charset="-128"/>
              </a:rPr>
              <a:t> neighbor 12.12.12.12 activate</a:t>
            </a:r>
          </a:p>
          <a:p>
            <a:pPr eaLnBrk="1" hangingPunct="1">
              <a:lnSpc>
                <a:spcPct val="55000"/>
              </a:lnSpc>
              <a:buFont typeface="Wingdings" pitchFamily="2" charset="2"/>
              <a:buNone/>
            </a:pPr>
            <a:r>
              <a:rPr lang="en-US" sz="1100">
                <a:ea typeface="ＭＳ Ｐゴシック" pitchFamily="34" charset="-128"/>
              </a:rPr>
              <a:t> neighbor 12.12.12.12 send-community extended</a:t>
            </a:r>
          </a:p>
          <a:p>
            <a:pPr eaLnBrk="1" hangingPunct="1">
              <a:lnSpc>
                <a:spcPct val="55000"/>
              </a:lnSpc>
              <a:buFont typeface="Wingdings" pitchFamily="2" charset="2"/>
              <a:buNone/>
            </a:pPr>
            <a:r>
              <a:rPr lang="en-US" sz="1100">
                <a:ea typeface="ＭＳ Ｐゴシック" pitchFamily="34" charset="-128"/>
              </a:rPr>
              <a:t> neighbor 13.13.13.13 activate</a:t>
            </a:r>
          </a:p>
          <a:p>
            <a:pPr eaLnBrk="1" hangingPunct="1">
              <a:lnSpc>
                <a:spcPct val="55000"/>
              </a:lnSpc>
              <a:buFont typeface="Wingdings" pitchFamily="2" charset="2"/>
              <a:buNone/>
            </a:pPr>
            <a:r>
              <a:rPr lang="en-US" sz="1100">
                <a:ea typeface="ＭＳ Ｐゴシック" pitchFamily="34" charset="-128"/>
              </a:rPr>
              <a:t> neighbor 13.13.13.13 send-community extended</a:t>
            </a:r>
          </a:p>
          <a:p>
            <a:pPr eaLnBrk="1" hangingPunct="1">
              <a:lnSpc>
                <a:spcPct val="55000"/>
              </a:lnSpc>
              <a:buFont typeface="Wingdings" pitchFamily="2" charset="2"/>
              <a:buNone/>
            </a:pPr>
            <a:r>
              <a:rPr lang="en-US" sz="1100">
                <a:ea typeface="ＭＳ Ｐゴシック" pitchFamily="34" charset="-128"/>
              </a:rPr>
              <a:t> exit-address-family</a:t>
            </a:r>
          </a:p>
          <a:p>
            <a:pPr eaLnBrk="1" hangingPunct="1">
              <a:lnSpc>
                <a:spcPct val="55000"/>
              </a:lnSpc>
              <a:buFont typeface="Wingdings" pitchFamily="2" charset="2"/>
              <a:buNone/>
            </a:pPr>
            <a:r>
              <a:rPr lang="en-US" sz="1100">
                <a:ea typeface="ＭＳ Ｐゴシック" pitchFamily="34" charset="-128"/>
              </a:rPr>
              <a:t> !</a:t>
            </a:r>
          </a:p>
          <a:p>
            <a:pPr eaLnBrk="1" hangingPunct="1">
              <a:lnSpc>
                <a:spcPct val="55000"/>
              </a:lnSpc>
              <a:buFont typeface="Wingdings" pitchFamily="2" charset="2"/>
              <a:buNone/>
            </a:pPr>
            <a:r>
              <a:rPr lang="en-US" sz="1100" b="1">
                <a:ea typeface="ＭＳ Ｐゴシック" pitchFamily="34" charset="-128"/>
              </a:rPr>
              <a:t> </a:t>
            </a:r>
            <a:r>
              <a:rPr lang="en-US" sz="1100" b="1">
                <a:solidFill>
                  <a:srgbClr val="B21A1A"/>
                </a:solidFill>
                <a:ea typeface="ＭＳ Ｐゴシック" pitchFamily="34" charset="-128"/>
              </a:rPr>
              <a:t>address-family ipv4 vrf eiBGP-multipath</a:t>
            </a:r>
          </a:p>
          <a:p>
            <a:pPr eaLnBrk="1" hangingPunct="1">
              <a:lnSpc>
                <a:spcPct val="55000"/>
              </a:lnSpc>
              <a:buFont typeface="Wingdings" pitchFamily="2" charset="2"/>
              <a:buNone/>
            </a:pPr>
            <a:r>
              <a:rPr lang="en-US" sz="1100">
                <a:ea typeface="ＭＳ Ｐゴシック" pitchFamily="34" charset="-128"/>
              </a:rPr>
              <a:t> redistribute connected</a:t>
            </a:r>
          </a:p>
          <a:p>
            <a:pPr eaLnBrk="1" hangingPunct="1">
              <a:lnSpc>
                <a:spcPct val="55000"/>
              </a:lnSpc>
              <a:buFont typeface="Wingdings" pitchFamily="2" charset="2"/>
              <a:buNone/>
            </a:pPr>
            <a:r>
              <a:rPr lang="en-US" sz="1100">
                <a:ea typeface="ＭＳ Ｐゴシック" pitchFamily="34" charset="-128"/>
              </a:rPr>
              <a:t> neighbor 140.0.0.2 remote-as 1</a:t>
            </a:r>
          </a:p>
          <a:p>
            <a:pPr eaLnBrk="1" hangingPunct="1">
              <a:lnSpc>
                <a:spcPct val="55000"/>
              </a:lnSpc>
              <a:buFont typeface="Wingdings" pitchFamily="2" charset="2"/>
              <a:buNone/>
            </a:pPr>
            <a:r>
              <a:rPr lang="en-US" sz="1100">
                <a:ea typeface="ＭＳ Ｐゴシック" pitchFamily="34" charset="-128"/>
              </a:rPr>
              <a:t> neighbor 140.0.0.2 activate</a:t>
            </a:r>
          </a:p>
          <a:p>
            <a:pPr eaLnBrk="1" hangingPunct="1">
              <a:lnSpc>
                <a:spcPct val="55000"/>
              </a:lnSpc>
              <a:buFont typeface="Wingdings" pitchFamily="2" charset="2"/>
              <a:buNone/>
            </a:pPr>
            <a:r>
              <a:rPr lang="en-US" sz="1100">
                <a:ea typeface="ＭＳ Ｐゴシック" pitchFamily="34" charset="-128"/>
              </a:rPr>
              <a:t> neighbor 140.0.0.2 as-override</a:t>
            </a:r>
          </a:p>
          <a:p>
            <a:pPr eaLnBrk="1" hangingPunct="1">
              <a:lnSpc>
                <a:spcPct val="55000"/>
              </a:lnSpc>
              <a:buFont typeface="Wingdings" pitchFamily="2" charset="2"/>
              <a:buNone/>
            </a:pPr>
            <a:r>
              <a:rPr lang="en-US" sz="1100" b="1">
                <a:solidFill>
                  <a:schemeClr val="tx2"/>
                </a:solidFill>
                <a:ea typeface="ＭＳ Ｐゴシック" pitchFamily="34" charset="-128"/>
              </a:rPr>
              <a:t> maximum-paths eibgp 2</a:t>
            </a:r>
          </a:p>
          <a:p>
            <a:pPr eaLnBrk="1" hangingPunct="1">
              <a:lnSpc>
                <a:spcPct val="55000"/>
              </a:lnSpc>
              <a:buFont typeface="Wingdings" pitchFamily="2" charset="2"/>
              <a:buNone/>
            </a:pPr>
            <a:r>
              <a:rPr lang="en-US" sz="1100">
                <a:ea typeface="ＭＳ Ｐゴシック" pitchFamily="34" charset="-128"/>
              </a:rPr>
              <a:t> no synchronization</a:t>
            </a:r>
          </a:p>
          <a:p>
            <a:pPr eaLnBrk="1" hangingPunct="1">
              <a:lnSpc>
                <a:spcPct val="55000"/>
              </a:lnSpc>
              <a:buFont typeface="Wingdings" pitchFamily="2" charset="2"/>
              <a:buNone/>
            </a:pPr>
            <a:r>
              <a:rPr lang="en-US" sz="1100">
                <a:ea typeface="ＭＳ Ｐゴシック" pitchFamily="34" charset="-128"/>
              </a:rPr>
              <a:t> exit-address-family</a:t>
            </a:r>
          </a:p>
        </p:txBody>
      </p:sp>
      <p:sp>
        <p:nvSpPr>
          <p:cNvPr id="102404" name="Oval 4"/>
          <p:cNvSpPr>
            <a:spLocks noChangeArrowheads="1"/>
          </p:cNvSpPr>
          <p:nvPr/>
        </p:nvSpPr>
        <p:spPr bwMode="auto">
          <a:xfrm>
            <a:off x="0" y="5857875"/>
            <a:ext cx="3324225" cy="280988"/>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2405" name="Text Box 5"/>
          <p:cNvSpPr txBox="1">
            <a:spLocks noChangeArrowheads="1"/>
          </p:cNvSpPr>
          <p:nvPr/>
        </p:nvSpPr>
        <p:spPr bwMode="auto">
          <a:xfrm>
            <a:off x="5353050" y="2312988"/>
            <a:ext cx="3248025" cy="5873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ctr" eaLnBrk="0" fontAlgn="base" hangingPunct="0">
              <a:lnSpc>
                <a:spcPct val="90000"/>
              </a:lnSpc>
              <a:spcBef>
                <a:spcPct val="0"/>
              </a:spcBef>
              <a:spcAft>
                <a:spcPct val="0"/>
              </a:spcAft>
            </a:pPr>
            <a:r>
              <a:rPr lang="en-US" sz="1800" baseline="0">
                <a:solidFill>
                  <a:prstClr val="black"/>
                </a:solidFill>
              </a:rPr>
              <a:t>eiBGP Multipath is configured </a:t>
            </a:r>
          </a:p>
          <a:p>
            <a:pPr algn="ctr" eaLnBrk="0" fontAlgn="base" hangingPunct="0">
              <a:lnSpc>
                <a:spcPct val="90000"/>
              </a:lnSpc>
              <a:spcBef>
                <a:spcPct val="0"/>
              </a:spcBef>
              <a:spcAft>
                <a:spcPct val="0"/>
              </a:spcAft>
            </a:pPr>
            <a:r>
              <a:rPr lang="en-US" sz="1800" baseline="0">
                <a:solidFill>
                  <a:prstClr val="black"/>
                </a:solidFill>
              </a:rPr>
              <a:t>under the AF IPv4-VRF</a:t>
            </a:r>
          </a:p>
        </p:txBody>
      </p:sp>
      <p:sp>
        <p:nvSpPr>
          <p:cNvPr id="102406" name="Freeform 6"/>
          <p:cNvSpPr>
            <a:spLocks/>
          </p:cNvSpPr>
          <p:nvPr/>
        </p:nvSpPr>
        <p:spPr bwMode="auto">
          <a:xfrm>
            <a:off x="3324225" y="2962275"/>
            <a:ext cx="2374900" cy="2971800"/>
          </a:xfrm>
          <a:custGeom>
            <a:avLst/>
            <a:gdLst>
              <a:gd name="T0" fmla="*/ 0 w 1496"/>
              <a:gd name="T1" fmla="*/ 2147483647 h 1872"/>
              <a:gd name="T2" fmla="*/ 2147483647 w 1496"/>
              <a:gd name="T3" fmla="*/ 2147483647 h 1872"/>
              <a:gd name="T4" fmla="*/ 2147483647 w 1496"/>
              <a:gd name="T5" fmla="*/ 0 h 1872"/>
              <a:gd name="T6" fmla="*/ 0 60000 65536"/>
              <a:gd name="T7" fmla="*/ 0 60000 65536"/>
              <a:gd name="T8" fmla="*/ 0 60000 65536"/>
              <a:gd name="T9" fmla="*/ 0 w 1496"/>
              <a:gd name="T10" fmla="*/ 0 h 1872"/>
              <a:gd name="T11" fmla="*/ 1496 w 1496"/>
              <a:gd name="T12" fmla="*/ 1872 h 1872"/>
            </a:gdLst>
            <a:ahLst/>
            <a:cxnLst>
              <a:cxn ang="T6">
                <a:pos x="T0" y="T1"/>
              </a:cxn>
              <a:cxn ang="T7">
                <a:pos x="T2" y="T3"/>
              </a:cxn>
              <a:cxn ang="T8">
                <a:pos x="T4" y="T5"/>
              </a:cxn>
            </a:cxnLst>
            <a:rect l="T9" t="T10" r="T11" b="T12"/>
            <a:pathLst>
              <a:path w="1496" h="1872">
                <a:moveTo>
                  <a:pt x="0" y="1872"/>
                </a:moveTo>
                <a:cubicBezTo>
                  <a:pt x="500" y="1860"/>
                  <a:pt x="1000" y="1848"/>
                  <a:pt x="1248" y="1536"/>
                </a:cubicBezTo>
                <a:cubicBezTo>
                  <a:pt x="1496" y="1224"/>
                  <a:pt x="1492" y="612"/>
                  <a:pt x="1488" y="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2407" name="Text Box 7"/>
          <p:cNvSpPr txBox="1">
            <a:spLocks noChangeArrowheads="1"/>
          </p:cNvSpPr>
          <p:nvPr/>
        </p:nvSpPr>
        <p:spPr bwMode="auto">
          <a:xfrm>
            <a:off x="5838825" y="3814763"/>
            <a:ext cx="2854325" cy="8350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ctr" eaLnBrk="0" fontAlgn="base" hangingPunct="0">
              <a:lnSpc>
                <a:spcPct val="90000"/>
              </a:lnSpc>
              <a:spcBef>
                <a:spcPct val="0"/>
              </a:spcBef>
              <a:spcAft>
                <a:spcPct val="0"/>
              </a:spcAft>
            </a:pPr>
            <a:r>
              <a:rPr lang="en-US" sz="1800" baseline="0">
                <a:solidFill>
                  <a:prstClr val="black"/>
                </a:solidFill>
              </a:rPr>
              <a:t>There is no any additional </a:t>
            </a:r>
          </a:p>
          <a:p>
            <a:pPr algn="ctr" eaLnBrk="0" fontAlgn="base" hangingPunct="0">
              <a:lnSpc>
                <a:spcPct val="90000"/>
              </a:lnSpc>
              <a:spcBef>
                <a:spcPct val="0"/>
              </a:spcBef>
              <a:spcAft>
                <a:spcPct val="0"/>
              </a:spcAft>
            </a:pPr>
            <a:r>
              <a:rPr lang="en-US" sz="1800" baseline="0">
                <a:solidFill>
                  <a:prstClr val="black"/>
                </a:solidFill>
              </a:rPr>
              <a:t>configuration is needed on</a:t>
            </a:r>
          </a:p>
          <a:p>
            <a:pPr algn="ctr" eaLnBrk="0" fontAlgn="base" hangingPunct="0">
              <a:lnSpc>
                <a:spcPct val="90000"/>
              </a:lnSpc>
              <a:spcBef>
                <a:spcPct val="0"/>
              </a:spcBef>
              <a:spcAft>
                <a:spcPct val="0"/>
              </a:spcAft>
            </a:pPr>
            <a:r>
              <a:rPr lang="en-US" sz="1800" baseline="0">
                <a:solidFill>
                  <a:prstClr val="black"/>
                </a:solidFill>
              </a:rPr>
              <a:t>the Customer routers (CE)</a:t>
            </a:r>
          </a:p>
        </p:txBody>
      </p:sp>
      <p:sp>
        <p:nvSpPr>
          <p:cNvPr id="102408" name="Text Box 8"/>
          <p:cNvSpPr txBox="1">
            <a:spLocks noChangeArrowheads="1"/>
          </p:cNvSpPr>
          <p:nvPr/>
        </p:nvSpPr>
        <p:spPr bwMode="auto">
          <a:xfrm>
            <a:off x="5340350" y="5165725"/>
            <a:ext cx="3516313" cy="13303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ctr" eaLnBrk="0" fontAlgn="base" hangingPunct="0">
              <a:lnSpc>
                <a:spcPct val="90000"/>
              </a:lnSpc>
              <a:spcBef>
                <a:spcPct val="0"/>
              </a:spcBef>
              <a:spcAft>
                <a:spcPct val="0"/>
              </a:spcAft>
            </a:pPr>
            <a:r>
              <a:rPr lang="en-US" sz="1800" baseline="0">
                <a:solidFill>
                  <a:prstClr val="black"/>
                </a:solidFill>
              </a:rPr>
              <a:t>A specific case where the customer wants their return traffic to be load balanced across the MPLS core using </a:t>
            </a:r>
          </a:p>
          <a:p>
            <a:pPr algn="ctr" eaLnBrk="0" fontAlgn="base" hangingPunct="0">
              <a:lnSpc>
                <a:spcPct val="90000"/>
              </a:lnSpc>
              <a:spcBef>
                <a:spcPct val="0"/>
              </a:spcBef>
              <a:spcAft>
                <a:spcPct val="0"/>
              </a:spcAft>
            </a:pPr>
            <a:r>
              <a:rPr lang="en-US" sz="1800" baseline="0">
                <a:solidFill>
                  <a:prstClr val="black"/>
                </a:solidFill>
              </a:rPr>
              <a:t>iBGP and eBGP paths </a:t>
            </a:r>
          </a:p>
        </p:txBody>
      </p:sp>
    </p:spTree>
    <p:extLst>
      <p:ext uri="{BB962C8B-B14F-4D97-AF65-F5344CB8AC3E}">
        <p14:creationId xmlns:p14="http://schemas.microsoft.com/office/powerpoint/2010/main" val="3225133569"/>
      </p:ext>
    </p:extLst>
  </p:cSld>
  <p:clrMapOvr>
    <a:masterClrMapping/>
  </p:clrMapOvr>
  <p:transition>
    <p:wipe dir="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Oval 134"/>
          <p:cNvSpPr>
            <a:spLocks noChangeArrowheads="1"/>
          </p:cNvSpPr>
          <p:nvPr/>
        </p:nvSpPr>
        <p:spPr bwMode="auto">
          <a:xfrm>
            <a:off x="5891213" y="2428875"/>
            <a:ext cx="2133600" cy="1481138"/>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103427" name="Oval 133"/>
          <p:cNvSpPr>
            <a:spLocks noChangeArrowheads="1"/>
          </p:cNvSpPr>
          <p:nvPr/>
        </p:nvSpPr>
        <p:spPr bwMode="auto">
          <a:xfrm>
            <a:off x="995363" y="2452688"/>
            <a:ext cx="2133600" cy="1433512"/>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103428" name="Line 135"/>
          <p:cNvSpPr>
            <a:spLocks noChangeShapeType="1"/>
          </p:cNvSpPr>
          <p:nvPr/>
        </p:nvSpPr>
        <p:spPr bwMode="auto">
          <a:xfrm flipH="1" flipV="1">
            <a:off x="2300288" y="3670300"/>
            <a:ext cx="1905000" cy="71278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03429" name="Line 136"/>
          <p:cNvSpPr>
            <a:spLocks noChangeShapeType="1"/>
          </p:cNvSpPr>
          <p:nvPr/>
        </p:nvSpPr>
        <p:spPr bwMode="auto">
          <a:xfrm flipV="1">
            <a:off x="4841875" y="3692525"/>
            <a:ext cx="1793875" cy="68421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03430" name="Line 138"/>
          <p:cNvSpPr>
            <a:spLocks noChangeShapeType="1"/>
          </p:cNvSpPr>
          <p:nvPr/>
        </p:nvSpPr>
        <p:spPr bwMode="auto">
          <a:xfrm>
            <a:off x="3986213" y="2370138"/>
            <a:ext cx="2676525" cy="43497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03431" name="Line 188"/>
          <p:cNvSpPr>
            <a:spLocks noChangeShapeType="1"/>
          </p:cNvSpPr>
          <p:nvPr/>
        </p:nvSpPr>
        <p:spPr bwMode="auto">
          <a:xfrm flipV="1">
            <a:off x="2398713" y="2343150"/>
            <a:ext cx="2795587" cy="53657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03432" name="Line 189"/>
          <p:cNvSpPr>
            <a:spLocks noChangeShapeType="1"/>
          </p:cNvSpPr>
          <p:nvPr/>
        </p:nvSpPr>
        <p:spPr bwMode="auto">
          <a:xfrm flipH="1" flipV="1">
            <a:off x="5834063" y="2371725"/>
            <a:ext cx="765175" cy="32861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03433" name="Line 192"/>
          <p:cNvSpPr>
            <a:spLocks noChangeShapeType="1"/>
          </p:cNvSpPr>
          <p:nvPr/>
        </p:nvSpPr>
        <p:spPr bwMode="auto">
          <a:xfrm flipV="1">
            <a:off x="2371725" y="3648075"/>
            <a:ext cx="4265613" cy="74453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03434" name="Line 194"/>
          <p:cNvSpPr>
            <a:spLocks noChangeShapeType="1"/>
          </p:cNvSpPr>
          <p:nvPr/>
        </p:nvSpPr>
        <p:spPr bwMode="auto">
          <a:xfrm flipH="1" flipV="1">
            <a:off x="2333625" y="3643313"/>
            <a:ext cx="4273550" cy="68103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03435" name="Line 195"/>
          <p:cNvSpPr>
            <a:spLocks noChangeShapeType="1"/>
          </p:cNvSpPr>
          <p:nvPr/>
        </p:nvSpPr>
        <p:spPr bwMode="auto">
          <a:xfrm flipH="1" flipV="1">
            <a:off x="2047875" y="3659188"/>
            <a:ext cx="1588" cy="60801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03436" name="Line 196"/>
          <p:cNvSpPr>
            <a:spLocks noChangeShapeType="1"/>
          </p:cNvSpPr>
          <p:nvPr/>
        </p:nvSpPr>
        <p:spPr bwMode="auto">
          <a:xfrm flipH="1" flipV="1">
            <a:off x="6965950" y="3662363"/>
            <a:ext cx="1588" cy="60801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03437" name="Rectangle 197"/>
          <p:cNvSpPr>
            <a:spLocks noGrp="1" noChangeArrowheads="1"/>
          </p:cNvSpPr>
          <p:nvPr>
            <p:ph type="title"/>
          </p:nvPr>
        </p:nvSpPr>
        <p:spPr>
          <a:xfrm>
            <a:off x="793750" y="304800"/>
            <a:ext cx="7435850" cy="838200"/>
          </a:xfrm>
        </p:spPr>
        <p:txBody>
          <a:bodyPr>
            <a:normAutofit fontScale="90000"/>
          </a:bodyPr>
          <a:lstStyle/>
          <a:p>
            <a:r>
              <a:rPr lang="en-US">
                <a:ea typeface="ＭＳ Ｐゴシック" pitchFamily="34" charset="-128"/>
              </a:rPr>
              <a:t>Loadbalancing Across Dual Providers</a:t>
            </a:r>
          </a:p>
        </p:txBody>
      </p:sp>
      <p:sp>
        <p:nvSpPr>
          <p:cNvPr id="103438" name="Content Placeholder 54"/>
          <p:cNvSpPr>
            <a:spLocks noGrp="1"/>
          </p:cNvSpPr>
          <p:nvPr>
            <p:ph idx="1"/>
          </p:nvPr>
        </p:nvSpPr>
        <p:spPr>
          <a:xfrm>
            <a:off x="793750" y="4983163"/>
            <a:ext cx="7435850" cy="1712912"/>
          </a:xfrm>
        </p:spPr>
        <p:txBody>
          <a:bodyPr>
            <a:normAutofit lnSpcReduction="10000"/>
          </a:bodyPr>
          <a:lstStyle/>
          <a:p>
            <a:pPr>
              <a:spcBef>
                <a:spcPts val="1000"/>
              </a:spcBef>
            </a:pPr>
            <a:r>
              <a:rPr lang="en-US" sz="1800">
                <a:ea typeface="ＭＳ Ｐゴシック" pitchFamily="34" charset="-128"/>
              </a:rPr>
              <a:t>Customer sites are connected to two Service Providers</a:t>
            </a:r>
          </a:p>
          <a:p>
            <a:pPr>
              <a:spcBef>
                <a:spcPts val="1000"/>
              </a:spcBef>
            </a:pPr>
            <a:r>
              <a:rPr lang="en-US" sz="1800">
                <a:ea typeface="ＭＳ Ｐゴシック" pitchFamily="34" charset="-128"/>
              </a:rPr>
              <a:t>Customer wants to do some form of load balancing across the dual SP Providers</a:t>
            </a:r>
          </a:p>
          <a:p>
            <a:pPr>
              <a:spcBef>
                <a:spcPts val="1000"/>
              </a:spcBef>
            </a:pPr>
            <a:r>
              <a:rPr lang="en-US" sz="1800">
                <a:ea typeface="ＭＳ Ｐゴシック" pitchFamily="34" charset="-128"/>
              </a:rPr>
              <a:t>This is for all the traffic originating both from the Spoke Sites to Hub sites vice versa</a:t>
            </a:r>
          </a:p>
        </p:txBody>
      </p:sp>
      <p:sp>
        <p:nvSpPr>
          <p:cNvPr id="103439" name="Line 137"/>
          <p:cNvSpPr>
            <a:spLocks noChangeShapeType="1"/>
          </p:cNvSpPr>
          <p:nvPr/>
        </p:nvSpPr>
        <p:spPr bwMode="auto">
          <a:xfrm flipH="1">
            <a:off x="2398713" y="2382838"/>
            <a:ext cx="914400" cy="40798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03440" name="Text Box 140"/>
          <p:cNvSpPr txBox="1">
            <a:spLocks noChangeArrowheads="1"/>
          </p:cNvSpPr>
          <p:nvPr/>
        </p:nvSpPr>
        <p:spPr bwMode="auto">
          <a:xfrm>
            <a:off x="3978275" y="4197350"/>
            <a:ext cx="10731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800" b="1" baseline="0"/>
              <a:t>Customer  XYZ</a:t>
            </a:r>
          </a:p>
          <a:p>
            <a:r>
              <a:rPr lang="en-US" sz="800" b="1" baseline="0"/>
              <a:t>Site 1</a:t>
            </a:r>
          </a:p>
        </p:txBody>
      </p:sp>
      <p:sp>
        <p:nvSpPr>
          <p:cNvPr id="103441" name="Text Box 141"/>
          <p:cNvSpPr txBox="1">
            <a:spLocks noChangeArrowheads="1"/>
          </p:cNvSpPr>
          <p:nvPr/>
        </p:nvSpPr>
        <p:spPr bwMode="auto">
          <a:xfrm>
            <a:off x="3727450" y="4525963"/>
            <a:ext cx="15668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nSpc>
                <a:spcPct val="80000"/>
              </a:lnSpc>
            </a:pPr>
            <a:r>
              <a:rPr lang="en-US" sz="1200" b="1" baseline="0"/>
              <a:t>Customer XYZ</a:t>
            </a:r>
          </a:p>
          <a:p>
            <a:pPr>
              <a:lnSpc>
                <a:spcPct val="80000"/>
              </a:lnSpc>
            </a:pPr>
            <a:r>
              <a:rPr lang="en-US" sz="1200" b="1" baseline="0"/>
              <a:t>Site 2</a:t>
            </a:r>
          </a:p>
        </p:txBody>
      </p:sp>
      <p:pic>
        <p:nvPicPr>
          <p:cNvPr id="103442" name="Picture 1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163" y="4094163"/>
            <a:ext cx="8413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3" name="Text Box 143"/>
          <p:cNvSpPr txBox="1">
            <a:spLocks noChangeArrowheads="1"/>
          </p:cNvSpPr>
          <p:nvPr/>
        </p:nvSpPr>
        <p:spPr bwMode="auto">
          <a:xfrm>
            <a:off x="4222750" y="4359275"/>
            <a:ext cx="5810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103444" name="AutoShape 56"/>
          <p:cNvSpPr>
            <a:spLocks/>
          </p:cNvSpPr>
          <p:nvPr/>
        </p:nvSpPr>
        <p:spPr bwMode="auto">
          <a:xfrm rot="5400000">
            <a:off x="4392613" y="-1000125"/>
            <a:ext cx="304800" cy="4724400"/>
          </a:xfrm>
          <a:prstGeom prst="rightBracket">
            <a:avLst>
              <a:gd name="adj" fmla="val 129167"/>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03445" name="Text Box 57"/>
          <p:cNvSpPr txBox="1">
            <a:spLocks noChangeArrowheads="1"/>
          </p:cNvSpPr>
          <p:nvPr/>
        </p:nvSpPr>
        <p:spPr bwMode="auto">
          <a:xfrm>
            <a:off x="2746375" y="1138238"/>
            <a:ext cx="3622675" cy="2841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Customer Server Farms and/or Applications</a:t>
            </a:r>
          </a:p>
        </p:txBody>
      </p:sp>
      <p:sp>
        <p:nvSpPr>
          <p:cNvPr id="103446" name="Line 58"/>
          <p:cNvSpPr>
            <a:spLocks noChangeShapeType="1"/>
          </p:cNvSpPr>
          <p:nvPr/>
        </p:nvSpPr>
        <p:spPr bwMode="auto">
          <a:xfrm flipH="1">
            <a:off x="3657600" y="1362075"/>
            <a:ext cx="9144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103447" name="Line 59"/>
          <p:cNvSpPr>
            <a:spLocks noChangeShapeType="1"/>
          </p:cNvSpPr>
          <p:nvPr/>
        </p:nvSpPr>
        <p:spPr bwMode="auto">
          <a:xfrm>
            <a:off x="4572000" y="1355725"/>
            <a:ext cx="9906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nvGrpSpPr>
          <p:cNvPr id="103448" name="Group 191"/>
          <p:cNvGrpSpPr>
            <a:grpSpLocks/>
          </p:cNvGrpSpPr>
          <p:nvPr/>
        </p:nvGrpSpPr>
        <p:grpSpPr bwMode="auto">
          <a:xfrm>
            <a:off x="6450013" y="3335338"/>
            <a:ext cx="1036637" cy="506412"/>
            <a:chOff x="4090" y="2107"/>
            <a:chExt cx="653" cy="319"/>
          </a:xfrm>
        </p:grpSpPr>
        <p:pic>
          <p:nvPicPr>
            <p:cNvPr id="103477" name="Picture 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 y="2107"/>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8" name="Text Box 149"/>
            <p:cNvSpPr txBox="1">
              <a:spLocks noChangeArrowheads="1"/>
            </p:cNvSpPr>
            <p:nvPr/>
          </p:nvSpPr>
          <p:spPr bwMode="auto">
            <a:xfrm>
              <a:off x="4090" y="2264"/>
              <a:ext cx="65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PE1SP2</a:t>
              </a:r>
            </a:p>
          </p:txBody>
        </p:sp>
      </p:grpSp>
      <p:pic>
        <p:nvPicPr>
          <p:cNvPr id="103449" name="Picture 1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2508250"/>
            <a:ext cx="8413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50" name="Text Box 153"/>
          <p:cNvSpPr txBox="1">
            <a:spLocks noChangeArrowheads="1"/>
          </p:cNvSpPr>
          <p:nvPr/>
        </p:nvSpPr>
        <p:spPr bwMode="auto">
          <a:xfrm>
            <a:off x="6503988" y="2759075"/>
            <a:ext cx="889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PE2SP2</a:t>
            </a:r>
          </a:p>
        </p:txBody>
      </p:sp>
      <p:sp>
        <p:nvSpPr>
          <p:cNvPr id="103451" name="Text Box 163"/>
          <p:cNvSpPr txBox="1">
            <a:spLocks noChangeArrowheads="1"/>
          </p:cNvSpPr>
          <p:nvPr/>
        </p:nvSpPr>
        <p:spPr bwMode="auto">
          <a:xfrm>
            <a:off x="6211888" y="2959100"/>
            <a:ext cx="14922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MPLS-VPN</a:t>
            </a:r>
          </a:p>
          <a:p>
            <a:r>
              <a:rPr lang="en-US" sz="1200" b="1" baseline="0"/>
              <a:t>Service Provider 2</a:t>
            </a:r>
          </a:p>
        </p:txBody>
      </p:sp>
      <p:grpSp>
        <p:nvGrpSpPr>
          <p:cNvPr id="103452" name="Group 190"/>
          <p:cNvGrpSpPr>
            <a:grpSpLocks/>
          </p:cNvGrpSpPr>
          <p:nvPr/>
        </p:nvGrpSpPr>
        <p:grpSpPr bwMode="auto">
          <a:xfrm>
            <a:off x="1595438" y="3341688"/>
            <a:ext cx="949325" cy="493712"/>
            <a:chOff x="1032" y="2107"/>
            <a:chExt cx="598" cy="311"/>
          </a:xfrm>
        </p:grpSpPr>
        <p:pic>
          <p:nvPicPr>
            <p:cNvPr id="103475"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2107"/>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6" name="Text Box 147"/>
            <p:cNvSpPr txBox="1">
              <a:spLocks noChangeArrowheads="1"/>
            </p:cNvSpPr>
            <p:nvPr/>
          </p:nvSpPr>
          <p:spPr bwMode="auto">
            <a:xfrm>
              <a:off x="1032" y="2254"/>
              <a:ext cx="59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PE1SP1</a:t>
              </a:r>
            </a:p>
          </p:txBody>
        </p:sp>
      </p:grpSp>
      <p:pic>
        <p:nvPicPr>
          <p:cNvPr id="103453" name="Picture 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2508250"/>
            <a:ext cx="8413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54" name="Text Box 151"/>
          <p:cNvSpPr txBox="1">
            <a:spLocks noChangeArrowheads="1"/>
          </p:cNvSpPr>
          <p:nvPr/>
        </p:nvSpPr>
        <p:spPr bwMode="auto">
          <a:xfrm>
            <a:off x="1560513" y="2771775"/>
            <a:ext cx="10382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PE2SP1</a:t>
            </a:r>
          </a:p>
        </p:txBody>
      </p:sp>
      <p:sp>
        <p:nvSpPr>
          <p:cNvPr id="103455" name="Text Box 164"/>
          <p:cNvSpPr txBox="1">
            <a:spLocks noChangeArrowheads="1"/>
          </p:cNvSpPr>
          <p:nvPr/>
        </p:nvSpPr>
        <p:spPr bwMode="auto">
          <a:xfrm>
            <a:off x="1316038" y="2957513"/>
            <a:ext cx="14922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MPLS-VPN</a:t>
            </a:r>
          </a:p>
          <a:p>
            <a:r>
              <a:rPr lang="en-US" sz="1200" b="1" baseline="0"/>
              <a:t>Service Provider 1</a:t>
            </a:r>
          </a:p>
        </p:txBody>
      </p:sp>
      <p:sp>
        <p:nvSpPr>
          <p:cNvPr id="103456" name="Oval 132"/>
          <p:cNvSpPr>
            <a:spLocks noChangeArrowheads="1"/>
          </p:cNvSpPr>
          <p:nvPr/>
        </p:nvSpPr>
        <p:spPr bwMode="auto">
          <a:xfrm>
            <a:off x="2759075" y="1600200"/>
            <a:ext cx="1704975" cy="102235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103457" name="Picture 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2036763"/>
            <a:ext cx="8413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58" name="Text Box 145"/>
          <p:cNvSpPr txBox="1">
            <a:spLocks noChangeArrowheads="1"/>
          </p:cNvSpPr>
          <p:nvPr/>
        </p:nvSpPr>
        <p:spPr bwMode="auto">
          <a:xfrm>
            <a:off x="3321050" y="2298700"/>
            <a:ext cx="5810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Hub1</a:t>
            </a:r>
          </a:p>
        </p:txBody>
      </p:sp>
      <p:sp>
        <p:nvSpPr>
          <p:cNvPr id="103459" name="Text Box 165"/>
          <p:cNvSpPr txBox="1">
            <a:spLocks noChangeArrowheads="1"/>
          </p:cNvSpPr>
          <p:nvPr/>
        </p:nvSpPr>
        <p:spPr bwMode="auto">
          <a:xfrm>
            <a:off x="2828925" y="1700213"/>
            <a:ext cx="15668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nSpc>
                <a:spcPct val="80000"/>
              </a:lnSpc>
            </a:pPr>
            <a:r>
              <a:rPr lang="en-US" sz="1200" b="1" baseline="0"/>
              <a:t>Customer XYZ</a:t>
            </a:r>
          </a:p>
          <a:p>
            <a:pPr>
              <a:lnSpc>
                <a:spcPct val="80000"/>
              </a:lnSpc>
            </a:pPr>
            <a:r>
              <a:rPr lang="en-US" sz="1200" b="1" baseline="0"/>
              <a:t>HUB Site 1</a:t>
            </a:r>
          </a:p>
        </p:txBody>
      </p:sp>
      <p:sp>
        <p:nvSpPr>
          <p:cNvPr id="103460" name="Text Box 166"/>
          <p:cNvSpPr txBox="1">
            <a:spLocks noChangeArrowheads="1"/>
          </p:cNvSpPr>
          <p:nvPr/>
        </p:nvSpPr>
        <p:spPr bwMode="auto">
          <a:xfrm>
            <a:off x="1517650" y="4133850"/>
            <a:ext cx="10731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800" b="1" baseline="0"/>
              <a:t>Customer  XYZ</a:t>
            </a:r>
          </a:p>
          <a:p>
            <a:r>
              <a:rPr lang="en-US" sz="800" b="1" baseline="0"/>
              <a:t>Site 1</a:t>
            </a:r>
          </a:p>
        </p:txBody>
      </p:sp>
      <p:sp>
        <p:nvSpPr>
          <p:cNvPr id="103461" name="Text Box 167"/>
          <p:cNvSpPr txBox="1">
            <a:spLocks noChangeArrowheads="1"/>
          </p:cNvSpPr>
          <p:nvPr/>
        </p:nvSpPr>
        <p:spPr bwMode="auto">
          <a:xfrm>
            <a:off x="1270000" y="4525963"/>
            <a:ext cx="15668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nSpc>
                <a:spcPct val="80000"/>
              </a:lnSpc>
            </a:pPr>
            <a:r>
              <a:rPr lang="en-US" sz="1200" b="1" baseline="0"/>
              <a:t>Customer XYZ</a:t>
            </a:r>
          </a:p>
          <a:p>
            <a:pPr>
              <a:lnSpc>
                <a:spcPct val="80000"/>
              </a:lnSpc>
            </a:pPr>
            <a:r>
              <a:rPr lang="en-US" sz="1200" b="1" baseline="0"/>
              <a:t>Site 1</a:t>
            </a:r>
          </a:p>
        </p:txBody>
      </p:sp>
      <p:pic>
        <p:nvPicPr>
          <p:cNvPr id="103462" name="Picture 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4094163"/>
            <a:ext cx="8413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63" name="Text Box 169"/>
          <p:cNvSpPr txBox="1">
            <a:spLocks noChangeArrowheads="1"/>
          </p:cNvSpPr>
          <p:nvPr/>
        </p:nvSpPr>
        <p:spPr bwMode="auto">
          <a:xfrm>
            <a:off x="1763713" y="4359275"/>
            <a:ext cx="5810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sp>
        <p:nvSpPr>
          <p:cNvPr id="103464" name="Oval 171"/>
          <p:cNvSpPr>
            <a:spLocks noChangeArrowheads="1"/>
          </p:cNvSpPr>
          <p:nvPr/>
        </p:nvSpPr>
        <p:spPr bwMode="auto">
          <a:xfrm>
            <a:off x="1201738" y="4046538"/>
            <a:ext cx="1704975" cy="871537"/>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03465" name="Text Box 172"/>
          <p:cNvSpPr txBox="1">
            <a:spLocks noChangeArrowheads="1"/>
          </p:cNvSpPr>
          <p:nvPr/>
        </p:nvSpPr>
        <p:spPr bwMode="auto">
          <a:xfrm>
            <a:off x="6413500" y="4165600"/>
            <a:ext cx="10731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800" b="1" baseline="0"/>
              <a:t>Customer  XYZ</a:t>
            </a:r>
          </a:p>
          <a:p>
            <a:r>
              <a:rPr lang="en-US" sz="800" b="1" baseline="0"/>
              <a:t>Site 1</a:t>
            </a:r>
          </a:p>
        </p:txBody>
      </p:sp>
      <p:sp>
        <p:nvSpPr>
          <p:cNvPr id="103466" name="Text Box 173"/>
          <p:cNvSpPr txBox="1">
            <a:spLocks noChangeArrowheads="1"/>
          </p:cNvSpPr>
          <p:nvPr/>
        </p:nvSpPr>
        <p:spPr bwMode="auto">
          <a:xfrm>
            <a:off x="6165850" y="4525963"/>
            <a:ext cx="15668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nSpc>
                <a:spcPct val="80000"/>
              </a:lnSpc>
            </a:pPr>
            <a:r>
              <a:rPr lang="en-US" sz="1200" b="1" baseline="0"/>
              <a:t>Customer XYZ</a:t>
            </a:r>
          </a:p>
          <a:p>
            <a:pPr>
              <a:lnSpc>
                <a:spcPct val="80000"/>
              </a:lnSpc>
            </a:pPr>
            <a:r>
              <a:rPr lang="en-US" sz="1200" b="1" baseline="0"/>
              <a:t>Site 3</a:t>
            </a:r>
          </a:p>
        </p:txBody>
      </p:sp>
      <p:pic>
        <p:nvPicPr>
          <p:cNvPr id="103467" name="Picture 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88" y="4094163"/>
            <a:ext cx="8413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68" name="Text Box 175"/>
          <p:cNvSpPr txBox="1">
            <a:spLocks noChangeArrowheads="1"/>
          </p:cNvSpPr>
          <p:nvPr/>
        </p:nvSpPr>
        <p:spPr bwMode="auto">
          <a:xfrm>
            <a:off x="6659563" y="4359275"/>
            <a:ext cx="5810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103469" name="Oval 177"/>
          <p:cNvSpPr>
            <a:spLocks noChangeArrowheads="1"/>
          </p:cNvSpPr>
          <p:nvPr/>
        </p:nvSpPr>
        <p:spPr bwMode="auto">
          <a:xfrm>
            <a:off x="6097588" y="4048125"/>
            <a:ext cx="1704975" cy="871538"/>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03470" name="Oval 178"/>
          <p:cNvSpPr>
            <a:spLocks noChangeArrowheads="1"/>
          </p:cNvSpPr>
          <p:nvPr/>
        </p:nvSpPr>
        <p:spPr bwMode="auto">
          <a:xfrm>
            <a:off x="4657725" y="1587500"/>
            <a:ext cx="1704975" cy="102235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103471" name="Picture 1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2024063"/>
            <a:ext cx="8413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2" name="Text Box 180"/>
          <p:cNvSpPr txBox="1">
            <a:spLocks noChangeArrowheads="1"/>
          </p:cNvSpPr>
          <p:nvPr/>
        </p:nvSpPr>
        <p:spPr bwMode="auto">
          <a:xfrm>
            <a:off x="5219700" y="2286000"/>
            <a:ext cx="5810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Hub2</a:t>
            </a:r>
          </a:p>
        </p:txBody>
      </p:sp>
      <p:sp>
        <p:nvSpPr>
          <p:cNvPr id="103473" name="Text Box 182"/>
          <p:cNvSpPr txBox="1">
            <a:spLocks noChangeArrowheads="1"/>
          </p:cNvSpPr>
          <p:nvPr/>
        </p:nvSpPr>
        <p:spPr bwMode="auto">
          <a:xfrm>
            <a:off x="4727575" y="1687513"/>
            <a:ext cx="15668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nSpc>
                <a:spcPct val="80000"/>
              </a:lnSpc>
            </a:pPr>
            <a:r>
              <a:rPr lang="en-US" sz="1200" b="1" baseline="0"/>
              <a:t>Customer XYZ</a:t>
            </a:r>
          </a:p>
          <a:p>
            <a:pPr>
              <a:lnSpc>
                <a:spcPct val="80000"/>
              </a:lnSpc>
            </a:pPr>
            <a:r>
              <a:rPr lang="en-US" sz="1200" b="1" baseline="0"/>
              <a:t>HUB Site 2</a:t>
            </a:r>
          </a:p>
        </p:txBody>
      </p:sp>
      <p:sp>
        <p:nvSpPr>
          <p:cNvPr id="103474" name="Oval 193"/>
          <p:cNvSpPr>
            <a:spLocks noChangeArrowheads="1"/>
          </p:cNvSpPr>
          <p:nvPr/>
        </p:nvSpPr>
        <p:spPr bwMode="auto">
          <a:xfrm>
            <a:off x="3676650" y="4048125"/>
            <a:ext cx="1704975" cy="871538"/>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Tree>
    <p:extLst>
      <p:ext uri="{BB962C8B-B14F-4D97-AF65-F5344CB8AC3E}">
        <p14:creationId xmlns:p14="http://schemas.microsoft.com/office/powerpoint/2010/main" val="2303199359"/>
      </p:ext>
    </p:extLst>
  </p:cSld>
  <p:clrMapOvr>
    <a:masterClrMapping/>
  </p:clrMapOvr>
  <p:transition>
    <p:wipe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6"/>
          <p:cNvSpPr>
            <a:spLocks noGrp="1" noChangeArrowheads="1"/>
          </p:cNvSpPr>
          <p:nvPr>
            <p:ph type="title"/>
          </p:nvPr>
        </p:nvSpPr>
        <p:spPr/>
        <p:txBody>
          <a:bodyPr/>
          <a:lstStyle/>
          <a:p>
            <a:pPr eaLnBrk="1" hangingPunct="1"/>
            <a:r>
              <a:rPr lang="en-US">
                <a:ea typeface="ＭＳ Ｐゴシック" pitchFamily="34" charset="-128"/>
              </a:rPr>
              <a:t>Loadbalancing Across Dual Providers</a:t>
            </a:r>
          </a:p>
        </p:txBody>
      </p:sp>
      <p:sp>
        <p:nvSpPr>
          <p:cNvPr id="104451" name="Rectangle 3"/>
          <p:cNvSpPr>
            <a:spLocks noGrp="1" noChangeArrowheads="1"/>
          </p:cNvSpPr>
          <p:nvPr>
            <p:ph type="body" idx="4294967295"/>
          </p:nvPr>
        </p:nvSpPr>
        <p:spPr>
          <a:xfrm>
            <a:off x="1214438" y="1241425"/>
            <a:ext cx="6172200" cy="2401888"/>
          </a:xfrm>
          <a:ln>
            <a:solidFill>
              <a:schemeClr val="folHlink"/>
            </a:solidFill>
            <a:miter lim="800000"/>
            <a:headEnd/>
            <a:tailEnd/>
          </a:ln>
        </p:spPr>
        <p:txBody>
          <a:bodyPr/>
          <a:lstStyle/>
          <a:p>
            <a:pPr eaLnBrk="1" hangingPunct="1">
              <a:spcBef>
                <a:spcPts val="725"/>
              </a:spcBef>
              <a:buFont typeface="Wingdings" pitchFamily="2" charset="2"/>
              <a:buNone/>
            </a:pPr>
            <a:r>
              <a:rPr lang="en-US" sz="1000">
                <a:ea typeface="ＭＳ Ｐゴシック" pitchFamily="34" charset="-128"/>
              </a:rPr>
              <a:t>CE2#</a:t>
            </a:r>
            <a:r>
              <a:rPr lang="en-US" sz="1000" b="1">
                <a:ea typeface="ＭＳ Ｐゴシック" pitchFamily="34" charset="-128"/>
              </a:rPr>
              <a:t>show ip bgp 1.1.1.1</a:t>
            </a:r>
          </a:p>
          <a:p>
            <a:pPr eaLnBrk="1" hangingPunct="1">
              <a:spcBef>
                <a:spcPts val="725"/>
              </a:spcBef>
              <a:buFont typeface="Wingdings" pitchFamily="2" charset="2"/>
              <a:buNone/>
            </a:pPr>
            <a:r>
              <a:rPr lang="en-US" sz="1000">
                <a:ea typeface="ＭＳ Ｐゴシック" pitchFamily="34" charset="-128"/>
              </a:rPr>
              <a:t>BGP routing table entry for 1.1.1.1/32, version 17</a:t>
            </a:r>
          </a:p>
          <a:p>
            <a:pPr eaLnBrk="1" hangingPunct="1">
              <a:spcBef>
                <a:spcPts val="725"/>
              </a:spcBef>
              <a:buFont typeface="Wingdings" pitchFamily="2" charset="2"/>
              <a:buNone/>
            </a:pPr>
            <a:r>
              <a:rPr lang="en-US" sz="1000">
                <a:ea typeface="ＭＳ Ｐゴシック" pitchFamily="34" charset="-128"/>
              </a:rPr>
              <a:t>Paths: (2 available, best #1)</a:t>
            </a:r>
          </a:p>
          <a:p>
            <a:pPr eaLnBrk="1" hangingPunct="1">
              <a:spcBef>
                <a:spcPts val="725"/>
              </a:spcBef>
              <a:buFont typeface="Wingdings" pitchFamily="2" charset="2"/>
              <a:buNone/>
            </a:pPr>
            <a:r>
              <a:rPr lang="en-US" sz="1000" b="1">
                <a:solidFill>
                  <a:srgbClr val="B21A1A"/>
                </a:solidFill>
                <a:ea typeface="ＭＳ Ｐゴシック" pitchFamily="34" charset="-128"/>
              </a:rPr>
              <a:t>Multipath: eBGP</a:t>
            </a:r>
          </a:p>
          <a:p>
            <a:pPr eaLnBrk="1" hangingPunct="1">
              <a:spcBef>
                <a:spcPts val="725"/>
              </a:spcBef>
              <a:buFont typeface="Wingdings" pitchFamily="2" charset="2"/>
              <a:buNone/>
            </a:pPr>
            <a:r>
              <a:rPr lang="en-US" sz="1000">
                <a:solidFill>
                  <a:schemeClr val="tx2"/>
                </a:solidFill>
                <a:ea typeface="ＭＳ Ｐゴシック" pitchFamily="34" charset="-128"/>
              </a:rPr>
              <a:t>  </a:t>
            </a:r>
            <a:r>
              <a:rPr lang="en-US" sz="1000" b="1">
                <a:solidFill>
                  <a:schemeClr val="tx2"/>
                </a:solidFill>
                <a:ea typeface="ＭＳ Ｐゴシック" pitchFamily="34" charset="-128"/>
              </a:rPr>
              <a:t>65535 65535</a:t>
            </a:r>
          </a:p>
          <a:p>
            <a:pPr eaLnBrk="1" hangingPunct="1">
              <a:spcBef>
                <a:spcPts val="725"/>
              </a:spcBef>
              <a:buFont typeface="Wingdings" pitchFamily="2" charset="2"/>
              <a:buNone/>
            </a:pPr>
            <a:r>
              <a:rPr lang="en-US" sz="1000">
                <a:ea typeface="ＭＳ Ｐゴシック" pitchFamily="34" charset="-128"/>
              </a:rPr>
              <a:t>    130.0.32.23 from 130.0.32.23 (23.23.23.23)</a:t>
            </a:r>
          </a:p>
          <a:p>
            <a:pPr eaLnBrk="1" hangingPunct="1">
              <a:spcBef>
                <a:spcPts val="725"/>
              </a:spcBef>
              <a:buFont typeface="Wingdings" pitchFamily="2" charset="2"/>
              <a:buNone/>
            </a:pPr>
            <a:r>
              <a:rPr lang="en-US" sz="1000">
                <a:ea typeface="ＭＳ Ｐゴシック" pitchFamily="34" charset="-128"/>
              </a:rPr>
              <a:t>      Origin IGP, localpref 100, valid, external, </a:t>
            </a:r>
            <a:r>
              <a:rPr lang="en-US" sz="1000" b="1">
                <a:solidFill>
                  <a:srgbClr val="B21A1A"/>
                </a:solidFill>
                <a:ea typeface="ＭＳ Ｐゴシック" pitchFamily="34" charset="-128"/>
              </a:rPr>
              <a:t>multipath</a:t>
            </a:r>
            <a:r>
              <a:rPr lang="en-US" sz="1000">
                <a:solidFill>
                  <a:srgbClr val="B21A1A"/>
                </a:solidFill>
                <a:ea typeface="ＭＳ Ｐゴシック" pitchFamily="34" charset="-128"/>
              </a:rPr>
              <a:t>, </a:t>
            </a:r>
            <a:r>
              <a:rPr lang="en-US" sz="1000" b="1">
                <a:solidFill>
                  <a:srgbClr val="B21A1A"/>
                </a:solidFill>
                <a:ea typeface="ＭＳ Ｐゴシック" pitchFamily="34" charset="-128"/>
              </a:rPr>
              <a:t>best</a:t>
            </a:r>
          </a:p>
          <a:p>
            <a:pPr eaLnBrk="1" hangingPunct="1">
              <a:spcBef>
                <a:spcPts val="725"/>
              </a:spcBef>
              <a:buFont typeface="Wingdings" pitchFamily="2" charset="2"/>
              <a:buNone/>
            </a:pPr>
            <a:r>
              <a:rPr lang="en-US" sz="1000">
                <a:solidFill>
                  <a:srgbClr val="000000"/>
                </a:solidFill>
                <a:ea typeface="ＭＳ Ｐゴシック" pitchFamily="34" charset="-128"/>
              </a:rPr>
              <a:t>  </a:t>
            </a:r>
            <a:r>
              <a:rPr lang="en-US" sz="1000" b="1">
                <a:solidFill>
                  <a:srgbClr val="000000"/>
                </a:solidFill>
                <a:ea typeface="ＭＳ Ｐゴシック" pitchFamily="34" charset="-128"/>
              </a:rPr>
              <a:t>65535 65535</a:t>
            </a:r>
          </a:p>
          <a:p>
            <a:pPr eaLnBrk="1" hangingPunct="1">
              <a:spcBef>
                <a:spcPts val="725"/>
              </a:spcBef>
              <a:buFont typeface="Wingdings" pitchFamily="2" charset="2"/>
              <a:buNone/>
            </a:pPr>
            <a:r>
              <a:rPr lang="en-US" sz="1000">
                <a:ea typeface="ＭＳ Ｐゴシック" pitchFamily="34" charset="-128"/>
              </a:rPr>
              <a:t>    130.0.2.13 from 130.0.2.13 (13.13.13.13)</a:t>
            </a:r>
          </a:p>
          <a:p>
            <a:pPr eaLnBrk="1" hangingPunct="1">
              <a:spcBef>
                <a:spcPts val="725"/>
              </a:spcBef>
              <a:buFont typeface="Wingdings" pitchFamily="2" charset="2"/>
              <a:buNone/>
            </a:pPr>
            <a:r>
              <a:rPr lang="en-US" sz="1000">
                <a:ea typeface="ＭＳ Ｐゴシック" pitchFamily="34" charset="-128"/>
              </a:rPr>
              <a:t>      Origin IGP, localpref 100, valid, external, </a:t>
            </a:r>
            <a:r>
              <a:rPr lang="en-US" sz="1000" b="1">
                <a:solidFill>
                  <a:srgbClr val="B21A1A"/>
                </a:solidFill>
                <a:ea typeface="ＭＳ Ｐゴシック" pitchFamily="34" charset="-128"/>
              </a:rPr>
              <a:t>multipath</a:t>
            </a:r>
          </a:p>
        </p:txBody>
      </p:sp>
      <p:sp>
        <p:nvSpPr>
          <p:cNvPr id="104452" name="Oval 4"/>
          <p:cNvSpPr>
            <a:spLocks noChangeArrowheads="1"/>
          </p:cNvSpPr>
          <p:nvPr/>
        </p:nvSpPr>
        <p:spPr bwMode="auto">
          <a:xfrm>
            <a:off x="1069975" y="1916113"/>
            <a:ext cx="1447800" cy="288925"/>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4453" name="Oval 5"/>
          <p:cNvSpPr>
            <a:spLocks noChangeArrowheads="1"/>
          </p:cNvSpPr>
          <p:nvPr/>
        </p:nvSpPr>
        <p:spPr bwMode="auto">
          <a:xfrm>
            <a:off x="1203325" y="2222500"/>
            <a:ext cx="1143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4454" name="Oval 6"/>
          <p:cNvSpPr>
            <a:spLocks noChangeArrowheads="1"/>
          </p:cNvSpPr>
          <p:nvPr/>
        </p:nvSpPr>
        <p:spPr bwMode="auto">
          <a:xfrm>
            <a:off x="1192213" y="2908300"/>
            <a:ext cx="1143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4455" name="Oval 7"/>
          <p:cNvSpPr>
            <a:spLocks noChangeArrowheads="1"/>
          </p:cNvSpPr>
          <p:nvPr/>
        </p:nvSpPr>
        <p:spPr bwMode="auto">
          <a:xfrm>
            <a:off x="3689350" y="2657475"/>
            <a:ext cx="16002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4456" name="Oval 8"/>
          <p:cNvSpPr>
            <a:spLocks noChangeArrowheads="1"/>
          </p:cNvSpPr>
          <p:nvPr/>
        </p:nvSpPr>
        <p:spPr bwMode="auto">
          <a:xfrm>
            <a:off x="3689350" y="3354388"/>
            <a:ext cx="10668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4457" name="Freeform 9"/>
          <p:cNvSpPr>
            <a:spLocks/>
          </p:cNvSpPr>
          <p:nvPr/>
        </p:nvSpPr>
        <p:spPr bwMode="auto">
          <a:xfrm>
            <a:off x="0" y="2384425"/>
            <a:ext cx="1414463" cy="4473575"/>
          </a:xfrm>
          <a:custGeom>
            <a:avLst/>
            <a:gdLst>
              <a:gd name="T0" fmla="*/ 2147483647 w 552"/>
              <a:gd name="T1" fmla="*/ 0 h 2960"/>
              <a:gd name="T2" fmla="*/ 2147483647 w 552"/>
              <a:gd name="T3" fmla="*/ 2147483647 h 2960"/>
              <a:gd name="T4" fmla="*/ 2147483647 w 552"/>
              <a:gd name="T5" fmla="*/ 2147483647 h 2960"/>
              <a:gd name="T6" fmla="*/ 2147483647 w 552"/>
              <a:gd name="T7" fmla="*/ 2147483647 h 2960"/>
              <a:gd name="T8" fmla="*/ 0 60000 65536"/>
              <a:gd name="T9" fmla="*/ 0 60000 65536"/>
              <a:gd name="T10" fmla="*/ 0 60000 65536"/>
              <a:gd name="T11" fmla="*/ 0 60000 65536"/>
              <a:gd name="T12" fmla="*/ 0 w 552"/>
              <a:gd name="T13" fmla="*/ 0 h 2960"/>
              <a:gd name="T14" fmla="*/ 552 w 552"/>
              <a:gd name="T15" fmla="*/ 2960 h 2960"/>
            </a:gdLst>
            <a:ahLst/>
            <a:cxnLst>
              <a:cxn ang="T8">
                <a:pos x="T0" y="T1"/>
              </a:cxn>
              <a:cxn ang="T9">
                <a:pos x="T2" y="T3"/>
              </a:cxn>
              <a:cxn ang="T10">
                <a:pos x="T4" y="T5"/>
              </a:cxn>
              <a:cxn ang="T11">
                <a:pos x="T6" y="T7"/>
              </a:cxn>
            </a:cxnLst>
            <a:rect l="T12" t="T13" r="T14" b="T15"/>
            <a:pathLst>
              <a:path w="552" h="2960">
                <a:moveTo>
                  <a:pt x="552" y="0"/>
                </a:moveTo>
                <a:cubicBezTo>
                  <a:pt x="376" y="92"/>
                  <a:pt x="200" y="184"/>
                  <a:pt x="120" y="624"/>
                </a:cubicBezTo>
                <a:cubicBezTo>
                  <a:pt x="40" y="1064"/>
                  <a:pt x="0" y="2320"/>
                  <a:pt x="72" y="2640"/>
                </a:cubicBezTo>
                <a:cubicBezTo>
                  <a:pt x="144" y="2960"/>
                  <a:pt x="348" y="2752"/>
                  <a:pt x="552" y="2544"/>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4458" name="Line 10"/>
          <p:cNvSpPr>
            <a:spLocks noChangeShapeType="1"/>
          </p:cNvSpPr>
          <p:nvPr/>
        </p:nvSpPr>
        <p:spPr bwMode="auto">
          <a:xfrm flipH="1">
            <a:off x="346075" y="2971800"/>
            <a:ext cx="949325" cy="33655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4459" name="Freeform 11"/>
          <p:cNvSpPr>
            <a:spLocks/>
          </p:cNvSpPr>
          <p:nvPr/>
        </p:nvSpPr>
        <p:spPr bwMode="auto">
          <a:xfrm>
            <a:off x="5068888" y="2717800"/>
            <a:ext cx="3744912" cy="4140200"/>
          </a:xfrm>
          <a:custGeom>
            <a:avLst/>
            <a:gdLst>
              <a:gd name="T0" fmla="*/ 0 w 992"/>
              <a:gd name="T1" fmla="*/ 0 h 2624"/>
              <a:gd name="T2" fmla="*/ 2147483647 w 992"/>
              <a:gd name="T3" fmla="*/ 2147483647 h 2624"/>
              <a:gd name="T4" fmla="*/ 2147483647 w 992"/>
              <a:gd name="T5" fmla="*/ 2147483647 h 2624"/>
              <a:gd name="T6" fmla="*/ 2147483647 w 992"/>
              <a:gd name="T7" fmla="*/ 2147483647 h 2624"/>
              <a:gd name="T8" fmla="*/ 0 60000 65536"/>
              <a:gd name="T9" fmla="*/ 0 60000 65536"/>
              <a:gd name="T10" fmla="*/ 0 60000 65536"/>
              <a:gd name="T11" fmla="*/ 0 60000 65536"/>
              <a:gd name="T12" fmla="*/ 0 w 992"/>
              <a:gd name="T13" fmla="*/ 0 h 2624"/>
              <a:gd name="T14" fmla="*/ 992 w 992"/>
              <a:gd name="T15" fmla="*/ 2624 h 2624"/>
            </a:gdLst>
            <a:ahLst/>
            <a:cxnLst>
              <a:cxn ang="T8">
                <a:pos x="T0" y="T1"/>
              </a:cxn>
              <a:cxn ang="T9">
                <a:pos x="T2" y="T3"/>
              </a:cxn>
              <a:cxn ang="T10">
                <a:pos x="T4" y="T5"/>
              </a:cxn>
              <a:cxn ang="T11">
                <a:pos x="T6" y="T7"/>
              </a:cxn>
            </a:cxnLst>
            <a:rect l="T12" t="T13" r="T14" b="T15"/>
            <a:pathLst>
              <a:path w="992" h="2624">
                <a:moveTo>
                  <a:pt x="0" y="0"/>
                </a:moveTo>
                <a:cubicBezTo>
                  <a:pt x="368" y="164"/>
                  <a:pt x="736" y="328"/>
                  <a:pt x="864" y="720"/>
                </a:cubicBezTo>
                <a:cubicBezTo>
                  <a:pt x="992" y="1112"/>
                  <a:pt x="872" y="2080"/>
                  <a:pt x="768" y="2352"/>
                </a:cubicBezTo>
                <a:cubicBezTo>
                  <a:pt x="664" y="2624"/>
                  <a:pt x="452" y="2488"/>
                  <a:pt x="240" y="235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4460" name="Line 12"/>
          <p:cNvSpPr>
            <a:spLocks noChangeShapeType="1"/>
          </p:cNvSpPr>
          <p:nvPr/>
        </p:nvSpPr>
        <p:spPr bwMode="auto">
          <a:xfrm flipV="1">
            <a:off x="4745038" y="3441700"/>
            <a:ext cx="3087687" cy="222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4461" name="Text Box 13"/>
          <p:cNvSpPr txBox="1">
            <a:spLocks noChangeArrowheads="1"/>
          </p:cNvSpPr>
          <p:nvPr/>
        </p:nvSpPr>
        <p:spPr bwMode="auto">
          <a:xfrm>
            <a:off x="762000" y="4648200"/>
            <a:ext cx="7558088" cy="91598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ctr" eaLnBrk="0" fontAlgn="base" hangingPunct="0">
              <a:lnSpc>
                <a:spcPct val="90000"/>
              </a:lnSpc>
              <a:spcBef>
                <a:spcPct val="0"/>
              </a:spcBef>
              <a:spcAft>
                <a:spcPct val="0"/>
              </a:spcAft>
            </a:pPr>
            <a:r>
              <a:rPr lang="en-US" sz="2000" baseline="0">
                <a:solidFill>
                  <a:prstClr val="black"/>
                </a:solidFill>
              </a:rPr>
              <a:t>We see that the Remote site prefix is learned via eBGP using </a:t>
            </a:r>
          </a:p>
          <a:p>
            <a:pPr algn="ctr" eaLnBrk="0" fontAlgn="base" hangingPunct="0">
              <a:lnSpc>
                <a:spcPct val="90000"/>
              </a:lnSpc>
              <a:spcBef>
                <a:spcPct val="0"/>
              </a:spcBef>
              <a:spcAft>
                <a:spcPct val="0"/>
              </a:spcAft>
            </a:pPr>
            <a:r>
              <a:rPr lang="en-US" sz="2000" baseline="0">
                <a:solidFill>
                  <a:prstClr val="black"/>
                </a:solidFill>
              </a:rPr>
              <a:t>multipath at the Site 2.   Both the AS Path Lengths have to match </a:t>
            </a:r>
          </a:p>
          <a:p>
            <a:pPr algn="ctr" eaLnBrk="0" fontAlgn="base" hangingPunct="0">
              <a:lnSpc>
                <a:spcPct val="90000"/>
              </a:lnSpc>
              <a:spcBef>
                <a:spcPct val="0"/>
              </a:spcBef>
              <a:spcAft>
                <a:spcPct val="0"/>
              </a:spcAft>
            </a:pPr>
            <a:r>
              <a:rPr lang="en-US" sz="2000" baseline="0">
                <a:solidFill>
                  <a:prstClr val="black"/>
                </a:solidFill>
              </a:rPr>
              <a:t>and have to be the same in order for the eBGP Multipath to work. </a:t>
            </a:r>
          </a:p>
        </p:txBody>
      </p:sp>
      <p:sp>
        <p:nvSpPr>
          <p:cNvPr id="104462" name="Rectangle 14"/>
          <p:cNvSpPr>
            <a:spLocks noChangeArrowheads="1"/>
          </p:cNvSpPr>
          <p:nvPr/>
        </p:nvSpPr>
        <p:spPr bwMode="auto">
          <a:xfrm>
            <a:off x="1295400" y="3733800"/>
            <a:ext cx="5675313" cy="75406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p>
            <a:pPr defTabSz="814388" eaLnBrk="0" fontAlgn="base" hangingPunct="0">
              <a:lnSpc>
                <a:spcPct val="90000"/>
              </a:lnSpc>
              <a:spcBef>
                <a:spcPct val="0"/>
              </a:spcBef>
              <a:spcAft>
                <a:spcPct val="0"/>
              </a:spcAft>
            </a:pPr>
            <a:r>
              <a:rPr lang="en-US" sz="1600">
                <a:solidFill>
                  <a:prstClr val="black"/>
                </a:solidFill>
                <a:latin typeface="Courier New" pitchFamily="49" charset="0"/>
                <a:ea typeface="ＭＳ Ｐゴシック" pitchFamily="34" charset="-128"/>
              </a:rPr>
              <a:t>CE2#</a:t>
            </a:r>
            <a:r>
              <a:rPr lang="en-US" sz="1600" b="1">
                <a:solidFill>
                  <a:prstClr val="black"/>
                </a:solidFill>
                <a:latin typeface="Courier New" pitchFamily="49" charset="0"/>
                <a:ea typeface="ＭＳ Ｐゴシック" pitchFamily="34" charset="-128"/>
              </a:rPr>
              <a:t>show ip route</a:t>
            </a:r>
          </a:p>
          <a:p>
            <a:pPr defTabSz="814388" eaLnBrk="0" fontAlgn="base" hangingPunct="0">
              <a:lnSpc>
                <a:spcPct val="90000"/>
              </a:lnSpc>
              <a:spcBef>
                <a:spcPct val="0"/>
              </a:spcBef>
              <a:spcAft>
                <a:spcPct val="0"/>
              </a:spcAft>
            </a:pPr>
            <a:r>
              <a:rPr lang="it-IT" sz="1600">
                <a:solidFill>
                  <a:prstClr val="black"/>
                </a:solidFill>
                <a:latin typeface="Courier New" pitchFamily="49" charset="0"/>
                <a:ea typeface="ＭＳ Ｐゴシック" pitchFamily="34" charset="-128"/>
              </a:rPr>
              <a:t>B    1.1.1.1 [20/0] via 130.0.2.13, 00:28:21</a:t>
            </a:r>
          </a:p>
          <a:p>
            <a:pPr defTabSz="814388" eaLnBrk="0" fontAlgn="base" hangingPunct="0">
              <a:lnSpc>
                <a:spcPct val="90000"/>
              </a:lnSpc>
              <a:spcBef>
                <a:spcPct val="0"/>
              </a:spcBef>
              <a:spcAft>
                <a:spcPct val="0"/>
              </a:spcAft>
            </a:pPr>
            <a:r>
              <a:rPr lang="it-IT" sz="1600">
                <a:solidFill>
                  <a:prstClr val="black"/>
                </a:solidFill>
                <a:latin typeface="Courier New" pitchFamily="49" charset="0"/>
                <a:ea typeface="ＭＳ Ｐゴシック" pitchFamily="34" charset="-128"/>
              </a:rPr>
              <a:t>             [20/0] via 130.0.32.23, 00:22:11</a:t>
            </a:r>
            <a:endParaRPr lang="en-US" sz="1600">
              <a:solidFill>
                <a:prstClr val="black"/>
              </a:solidFill>
              <a:latin typeface="Courier New" pitchFamily="49" charset="0"/>
              <a:ea typeface="ＭＳ Ｐゴシック" pitchFamily="34" charset="-128"/>
            </a:endParaRPr>
          </a:p>
        </p:txBody>
      </p:sp>
      <p:sp>
        <p:nvSpPr>
          <p:cNvPr id="104463" name="Text Box 15"/>
          <p:cNvSpPr txBox="1">
            <a:spLocks noChangeArrowheads="1"/>
          </p:cNvSpPr>
          <p:nvPr/>
        </p:nvSpPr>
        <p:spPr bwMode="auto">
          <a:xfrm>
            <a:off x="833438" y="5832475"/>
            <a:ext cx="7362825" cy="339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ctr" eaLnBrk="0" fontAlgn="base" hangingPunct="0">
              <a:lnSpc>
                <a:spcPct val="90000"/>
              </a:lnSpc>
              <a:spcBef>
                <a:spcPct val="0"/>
              </a:spcBef>
              <a:spcAft>
                <a:spcPct val="0"/>
              </a:spcAft>
            </a:pPr>
            <a:r>
              <a:rPr lang="en-US" sz="1800" baseline="0">
                <a:solidFill>
                  <a:prstClr val="black"/>
                </a:solidFill>
              </a:rPr>
              <a:t>This require SPs to agree on the AS Path Policy for the given customer</a:t>
            </a:r>
          </a:p>
        </p:txBody>
      </p:sp>
    </p:spTree>
    <p:extLst>
      <p:ext uri="{BB962C8B-B14F-4D97-AF65-F5344CB8AC3E}">
        <p14:creationId xmlns:p14="http://schemas.microsoft.com/office/powerpoint/2010/main" val="3602388704"/>
      </p:ext>
    </p:extLst>
  </p:cSld>
  <p:clrMapOvr>
    <a:masterClrMapping/>
  </p:clrMapOvr>
  <p:transition>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93750" y="304800"/>
            <a:ext cx="7435850" cy="838200"/>
          </a:xfrm>
        </p:spPr>
        <p:txBody>
          <a:bodyPr/>
          <a:lstStyle/>
          <a:p>
            <a:pPr eaLnBrk="1" hangingPunct="1"/>
            <a:r>
              <a:rPr lang="en-US">
                <a:ea typeface="ＭＳ Ｐゴシック" pitchFamily="34" charset="-128"/>
              </a:rPr>
              <a:t>Loadbalancing Across Dual Providers</a:t>
            </a:r>
          </a:p>
        </p:txBody>
      </p:sp>
      <p:sp>
        <p:nvSpPr>
          <p:cNvPr id="105475" name="Rectangle 3"/>
          <p:cNvSpPr>
            <a:spLocks noGrp="1" noChangeArrowheads="1"/>
          </p:cNvSpPr>
          <p:nvPr>
            <p:ph type="body" sz="quarter" idx="10"/>
          </p:nvPr>
        </p:nvSpPr>
        <p:spPr>
          <a:xfrm>
            <a:off x="793750" y="1125538"/>
            <a:ext cx="7597775" cy="381000"/>
          </a:xfrm>
        </p:spPr>
        <p:txBody>
          <a:bodyPr/>
          <a:lstStyle/>
          <a:p>
            <a:pPr eaLnBrk="1" hangingPunct="1"/>
            <a:r>
              <a:rPr lang="en-US" sz="2200">
                <a:ea typeface="ＭＳ Ｐゴシック" pitchFamily="34" charset="-128"/>
              </a:rPr>
              <a:t>A Typical Configuration on the SP PE Router Will Look Like:</a:t>
            </a:r>
          </a:p>
        </p:txBody>
      </p:sp>
      <p:sp>
        <p:nvSpPr>
          <p:cNvPr id="167940" name="Rectangle 4"/>
          <p:cNvSpPr>
            <a:spLocks noChangeArrowheads="1"/>
          </p:cNvSpPr>
          <p:nvPr/>
        </p:nvSpPr>
        <p:spPr bwMode="auto">
          <a:xfrm>
            <a:off x="609600" y="1524000"/>
            <a:ext cx="8153400" cy="2568575"/>
          </a:xfrm>
          <a:prstGeom prst="rect">
            <a:avLst/>
          </a:prstGeom>
          <a:noFill/>
          <a:ln w="9525">
            <a:solidFill>
              <a:schemeClr val="folHlink"/>
            </a:solidFill>
            <a:miter lim="800000"/>
            <a:headEnd/>
            <a:tailEnd/>
          </a:ln>
        </p:spPr>
        <p:txBody>
          <a:bodyPr lIns="82124" tIns="41061" rIns="82124" bIns="41061">
            <a:spAutoFit/>
          </a:bodyPr>
          <a:lstStyle/>
          <a:p>
            <a:pPr defTabSz="814388" eaLnBrk="0" fontAlgn="base" hangingPunct="0">
              <a:lnSpc>
                <a:spcPct val="90000"/>
              </a:lnSpc>
              <a:spcBef>
                <a:spcPct val="0"/>
              </a:spcBef>
              <a:spcAft>
                <a:spcPct val="0"/>
              </a:spcAft>
              <a:defRPr/>
            </a:pPr>
            <a:r>
              <a:rPr lang="en-US" b="1" dirty="0">
                <a:solidFill>
                  <a:prstClr val="black"/>
                </a:solidFill>
                <a:latin typeface="Courier New" pitchFamily="-110" charset="0"/>
                <a:ea typeface="ＭＳ Ｐゴシック" pitchFamily="34" charset="-128"/>
              </a:rPr>
              <a:t>router bgp 12345</a:t>
            </a:r>
            <a:r>
              <a:rPr lang="en-US" dirty="0">
                <a:solidFill>
                  <a:prstClr val="black"/>
                </a:solidFill>
                <a:latin typeface="Courier New" pitchFamily="-110" charset="0"/>
                <a:ea typeface="ＭＳ Ｐゴシック" pitchFamily="34" charset="-128"/>
              </a:rPr>
              <a:t> </a:t>
            </a:r>
          </a:p>
          <a:p>
            <a:pPr defTabSz="814388" eaLnBrk="0" fontAlgn="base" hangingPunct="0">
              <a:lnSpc>
                <a:spcPct val="90000"/>
              </a:lnSpc>
              <a:spcBef>
                <a:spcPct val="0"/>
              </a:spcBef>
              <a:spcAft>
                <a:spcPct val="0"/>
              </a:spcAft>
              <a:defRPr/>
            </a:pPr>
            <a:r>
              <a:rPr lang="en-US" dirty="0">
                <a:solidFill>
                  <a:prstClr val="black"/>
                </a:solidFill>
                <a:latin typeface="Courier New" pitchFamily="-110" charset="0"/>
                <a:ea typeface="ＭＳ Ｐゴシック" pitchFamily="34" charset="-128"/>
              </a:rPr>
              <a:t> </a:t>
            </a:r>
            <a:r>
              <a:rPr lang="en-US" b="1" dirty="0">
                <a:solidFill>
                  <a:prstClr val="black"/>
                </a:solidFill>
                <a:latin typeface="Courier New" pitchFamily="-110" charset="0"/>
                <a:ea typeface="ＭＳ Ｐゴシック" pitchFamily="34" charset="-128"/>
              </a:rPr>
              <a:t>address-family ipv4 vrf TEST</a:t>
            </a:r>
          </a:p>
          <a:p>
            <a:pPr defTabSz="814388" eaLnBrk="0" fontAlgn="base" hangingPunct="0">
              <a:lnSpc>
                <a:spcPct val="90000"/>
              </a:lnSpc>
              <a:spcBef>
                <a:spcPct val="0"/>
              </a:spcBef>
              <a:spcAft>
                <a:spcPct val="0"/>
              </a:spcAft>
              <a:defRPr/>
            </a:pPr>
            <a:r>
              <a:rPr lang="en-US" dirty="0">
                <a:solidFill>
                  <a:prstClr val="black"/>
                </a:solidFill>
                <a:latin typeface="Courier New" pitchFamily="-110" charset="0"/>
                <a:ea typeface="ＭＳ Ｐゴシック" pitchFamily="34" charset="-128"/>
              </a:rPr>
              <a:t> redistribute connected</a:t>
            </a:r>
          </a:p>
          <a:p>
            <a:pPr defTabSz="814388" eaLnBrk="0" fontAlgn="base" hangingPunct="0">
              <a:lnSpc>
                <a:spcPct val="90000"/>
              </a:lnSpc>
              <a:spcBef>
                <a:spcPct val="0"/>
              </a:spcBef>
              <a:spcAft>
                <a:spcPct val="0"/>
              </a:spcAft>
              <a:defRPr/>
            </a:pPr>
            <a:r>
              <a:rPr lang="en-US" dirty="0">
                <a:solidFill>
                  <a:prstClr val="black"/>
                </a:solidFill>
                <a:latin typeface="Courier New" pitchFamily="-110" charset="0"/>
                <a:ea typeface="ＭＳ Ｐゴシック" pitchFamily="34" charset="-128"/>
              </a:rPr>
              <a:t> neighbor 130.0.32.2 remote-as 65200</a:t>
            </a:r>
          </a:p>
          <a:p>
            <a:pPr defTabSz="814388" eaLnBrk="0" fontAlgn="base" hangingPunct="0">
              <a:lnSpc>
                <a:spcPct val="90000"/>
              </a:lnSpc>
              <a:spcBef>
                <a:spcPct val="0"/>
              </a:spcBef>
              <a:spcAft>
                <a:spcPct val="0"/>
              </a:spcAft>
              <a:defRPr/>
            </a:pPr>
            <a:r>
              <a:rPr lang="en-US" dirty="0">
                <a:solidFill>
                  <a:prstClr val="black"/>
                </a:solidFill>
                <a:latin typeface="Courier New" pitchFamily="-110" charset="0"/>
                <a:ea typeface="ＭＳ Ｐゴシック" pitchFamily="34" charset="-128"/>
              </a:rPr>
              <a:t> neighbor 130.0.32.2 </a:t>
            </a:r>
            <a:r>
              <a:rPr lang="en-US" b="1" dirty="0">
                <a:solidFill>
                  <a:srgbClr val="B21A1A"/>
                </a:solidFill>
                <a:latin typeface="Courier New" pitchFamily="-110" charset="0"/>
                <a:ea typeface="ＭＳ Ｐゴシック" pitchFamily="34" charset="-128"/>
              </a:rPr>
              <a:t>local-as 65535 no-prepend replace-as</a:t>
            </a:r>
          </a:p>
          <a:p>
            <a:pPr defTabSz="814388" eaLnBrk="0" fontAlgn="base" hangingPunct="0">
              <a:lnSpc>
                <a:spcPct val="90000"/>
              </a:lnSpc>
              <a:spcBef>
                <a:spcPct val="0"/>
              </a:spcBef>
              <a:spcAft>
                <a:spcPct val="0"/>
              </a:spcAft>
              <a:defRPr/>
            </a:pPr>
            <a:r>
              <a:rPr lang="en-US" dirty="0">
                <a:solidFill>
                  <a:prstClr val="black"/>
                </a:solidFill>
                <a:latin typeface="Courier New" pitchFamily="-110" charset="0"/>
                <a:ea typeface="ＭＳ Ｐゴシック" pitchFamily="34" charset="-128"/>
              </a:rPr>
              <a:t> neighbor 130.0.32.2 activate</a:t>
            </a:r>
          </a:p>
          <a:p>
            <a:pPr defTabSz="814388" eaLnBrk="0" fontAlgn="base" hangingPunct="0">
              <a:lnSpc>
                <a:spcPct val="90000"/>
              </a:lnSpc>
              <a:spcBef>
                <a:spcPct val="0"/>
              </a:spcBef>
              <a:spcAft>
                <a:spcPct val="0"/>
              </a:spcAft>
              <a:defRPr/>
            </a:pPr>
            <a:r>
              <a:rPr lang="en-US" dirty="0">
                <a:solidFill>
                  <a:prstClr val="black"/>
                </a:solidFill>
                <a:latin typeface="Courier New" pitchFamily="-110" charset="0"/>
                <a:ea typeface="ＭＳ Ｐゴシック" pitchFamily="34" charset="-128"/>
              </a:rPr>
              <a:t> neighbor 130.0.32.2 </a:t>
            </a:r>
            <a:r>
              <a:rPr lang="en-US" b="1" dirty="0">
                <a:solidFill>
                  <a:srgbClr val="B21A1A"/>
                </a:solidFill>
                <a:latin typeface="Courier New" pitchFamily="-110" charset="0"/>
                <a:ea typeface="ＭＳ Ｐゴシック" pitchFamily="34" charset="-128"/>
              </a:rPr>
              <a:t>as-override</a:t>
            </a:r>
          </a:p>
          <a:p>
            <a:pPr defTabSz="814388" eaLnBrk="0" fontAlgn="base" hangingPunct="0">
              <a:lnSpc>
                <a:spcPct val="90000"/>
              </a:lnSpc>
              <a:spcBef>
                <a:spcPct val="0"/>
              </a:spcBef>
              <a:spcAft>
                <a:spcPct val="0"/>
              </a:spcAft>
              <a:defRPr/>
            </a:pPr>
            <a:r>
              <a:rPr lang="en-US" dirty="0">
                <a:solidFill>
                  <a:prstClr val="black"/>
                </a:solidFill>
                <a:latin typeface="Courier New" pitchFamily="-110" charset="0"/>
                <a:ea typeface="ＭＳ Ｐゴシック" pitchFamily="34" charset="-128"/>
              </a:rPr>
              <a:t> no synchronization</a:t>
            </a:r>
          </a:p>
          <a:p>
            <a:pPr defTabSz="814388" eaLnBrk="0" fontAlgn="base" hangingPunct="0">
              <a:lnSpc>
                <a:spcPct val="90000"/>
              </a:lnSpc>
              <a:spcBef>
                <a:spcPct val="0"/>
              </a:spcBef>
              <a:spcAft>
                <a:spcPct val="0"/>
              </a:spcAft>
              <a:defRPr/>
            </a:pPr>
            <a:r>
              <a:rPr lang="en-US" dirty="0">
                <a:solidFill>
                  <a:prstClr val="black"/>
                </a:solidFill>
                <a:latin typeface="Courier New" pitchFamily="-110" charset="0"/>
                <a:ea typeface="ＭＳ Ｐゴシック" pitchFamily="34" charset="-128"/>
              </a:rPr>
              <a:t> exit-address-family</a:t>
            </a:r>
          </a:p>
          <a:p>
            <a:pPr defTabSz="814388" eaLnBrk="0" fontAlgn="base" hangingPunct="0">
              <a:lnSpc>
                <a:spcPct val="90000"/>
              </a:lnSpc>
              <a:spcBef>
                <a:spcPct val="0"/>
              </a:spcBef>
              <a:spcAft>
                <a:spcPct val="0"/>
              </a:spcAft>
              <a:defRPr/>
            </a:pPr>
            <a:r>
              <a:rPr lang="en-US" dirty="0">
                <a:solidFill>
                  <a:prstClr val="black"/>
                </a:solidFill>
                <a:latin typeface="Courier New" pitchFamily="-110" charset="0"/>
                <a:ea typeface="ＭＳ Ｐゴシック" pitchFamily="34" charset="-128"/>
              </a:rPr>
              <a:t>!</a:t>
            </a:r>
          </a:p>
        </p:txBody>
      </p:sp>
      <p:sp>
        <p:nvSpPr>
          <p:cNvPr id="105477" name="Oval 5"/>
          <p:cNvSpPr>
            <a:spLocks noChangeArrowheads="1"/>
          </p:cNvSpPr>
          <p:nvPr/>
        </p:nvSpPr>
        <p:spPr bwMode="auto">
          <a:xfrm>
            <a:off x="3505200" y="2514600"/>
            <a:ext cx="12192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5478" name="Text Box 6"/>
          <p:cNvSpPr txBox="1">
            <a:spLocks noChangeArrowheads="1"/>
          </p:cNvSpPr>
          <p:nvPr/>
        </p:nvSpPr>
        <p:spPr bwMode="auto">
          <a:xfrm>
            <a:off x="609600" y="4191000"/>
            <a:ext cx="5334000" cy="5334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0" fontAlgn="base" hangingPunct="0">
              <a:lnSpc>
                <a:spcPct val="90000"/>
              </a:lnSpc>
              <a:spcBef>
                <a:spcPct val="0"/>
              </a:spcBef>
              <a:spcAft>
                <a:spcPct val="0"/>
              </a:spcAft>
            </a:pPr>
            <a:r>
              <a:rPr lang="en-US" sz="1600" baseline="0">
                <a:solidFill>
                  <a:prstClr val="black"/>
                </a:solidFill>
              </a:rPr>
              <a:t>With </a:t>
            </a:r>
            <a:r>
              <a:rPr lang="en-US" sz="1600" b="1" baseline="0">
                <a:solidFill>
                  <a:srgbClr val="B21A1A"/>
                </a:solidFill>
              </a:rPr>
              <a:t>Local-AS</a:t>
            </a:r>
            <a:r>
              <a:rPr lang="en-US" sz="1600" baseline="0">
                <a:solidFill>
                  <a:srgbClr val="B21A1A"/>
                </a:solidFill>
              </a:rPr>
              <a:t> </a:t>
            </a:r>
            <a:r>
              <a:rPr lang="en-US" sz="1600" baseline="0">
                <a:solidFill>
                  <a:prstClr val="black"/>
                </a:solidFill>
              </a:rPr>
              <a:t>option, the Customer Dual-SP will use the</a:t>
            </a:r>
          </a:p>
          <a:p>
            <a:pPr eaLnBrk="0" fontAlgn="base" hangingPunct="0">
              <a:lnSpc>
                <a:spcPct val="90000"/>
              </a:lnSpc>
              <a:spcBef>
                <a:spcPct val="0"/>
              </a:spcBef>
              <a:spcAft>
                <a:spcPct val="0"/>
              </a:spcAft>
            </a:pPr>
            <a:r>
              <a:rPr lang="en-US" sz="1600" baseline="0">
                <a:solidFill>
                  <a:prstClr val="black"/>
                </a:solidFill>
              </a:rPr>
              <a:t>same AS number to peer with the customer CE routers  </a:t>
            </a:r>
          </a:p>
        </p:txBody>
      </p:sp>
      <p:sp>
        <p:nvSpPr>
          <p:cNvPr id="105479" name="Freeform 7"/>
          <p:cNvSpPr>
            <a:spLocks/>
          </p:cNvSpPr>
          <p:nvPr/>
        </p:nvSpPr>
        <p:spPr bwMode="auto">
          <a:xfrm>
            <a:off x="-38100" y="2667000"/>
            <a:ext cx="3543300" cy="1676400"/>
          </a:xfrm>
          <a:custGeom>
            <a:avLst/>
            <a:gdLst>
              <a:gd name="T0" fmla="*/ 2147483647 w 2232"/>
              <a:gd name="T1" fmla="*/ 0 h 1056"/>
              <a:gd name="T2" fmla="*/ 2147483647 w 2232"/>
              <a:gd name="T3" fmla="*/ 2147483647 h 1056"/>
              <a:gd name="T4" fmla="*/ 2147483647 w 2232"/>
              <a:gd name="T5" fmla="*/ 2147483647 h 1056"/>
              <a:gd name="T6" fmla="*/ 0 60000 65536"/>
              <a:gd name="T7" fmla="*/ 0 60000 65536"/>
              <a:gd name="T8" fmla="*/ 0 60000 65536"/>
              <a:gd name="T9" fmla="*/ 0 w 2232"/>
              <a:gd name="T10" fmla="*/ 0 h 1056"/>
              <a:gd name="T11" fmla="*/ 2232 w 2232"/>
              <a:gd name="T12" fmla="*/ 1056 h 1056"/>
            </a:gdLst>
            <a:ahLst/>
            <a:cxnLst>
              <a:cxn ang="T6">
                <a:pos x="T0" y="T1"/>
              </a:cxn>
              <a:cxn ang="T7">
                <a:pos x="T2" y="T3"/>
              </a:cxn>
              <a:cxn ang="T8">
                <a:pos x="T4" y="T5"/>
              </a:cxn>
            </a:cxnLst>
            <a:rect l="T9" t="T10" r="T11" b="T12"/>
            <a:pathLst>
              <a:path w="2232" h="1056">
                <a:moveTo>
                  <a:pt x="2232" y="0"/>
                </a:moveTo>
                <a:cubicBezTo>
                  <a:pt x="1428" y="104"/>
                  <a:pt x="624" y="208"/>
                  <a:pt x="312" y="384"/>
                </a:cubicBezTo>
                <a:cubicBezTo>
                  <a:pt x="0" y="560"/>
                  <a:pt x="180" y="808"/>
                  <a:pt x="360" y="105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5480" name="Oval 8"/>
          <p:cNvSpPr>
            <a:spLocks noChangeArrowheads="1"/>
          </p:cNvSpPr>
          <p:nvPr/>
        </p:nvSpPr>
        <p:spPr bwMode="auto">
          <a:xfrm>
            <a:off x="5562600" y="2514600"/>
            <a:ext cx="15240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5481" name="Text Box 9"/>
          <p:cNvSpPr txBox="1">
            <a:spLocks noChangeArrowheads="1"/>
          </p:cNvSpPr>
          <p:nvPr/>
        </p:nvSpPr>
        <p:spPr bwMode="auto">
          <a:xfrm>
            <a:off x="609600" y="4953000"/>
            <a:ext cx="8375650" cy="31273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0" fontAlgn="base" hangingPunct="0">
              <a:lnSpc>
                <a:spcPct val="90000"/>
              </a:lnSpc>
              <a:spcBef>
                <a:spcPct val="0"/>
              </a:spcBef>
              <a:spcAft>
                <a:spcPct val="0"/>
              </a:spcAft>
            </a:pPr>
            <a:r>
              <a:rPr lang="en-US" sz="1600" baseline="0">
                <a:solidFill>
                  <a:prstClr val="black"/>
                </a:solidFill>
              </a:rPr>
              <a:t>With </a:t>
            </a:r>
            <a:r>
              <a:rPr lang="en-US" sz="1600" b="1" baseline="0">
                <a:solidFill>
                  <a:srgbClr val="B21A1A"/>
                </a:solidFill>
              </a:rPr>
              <a:t>No-Prepend</a:t>
            </a:r>
            <a:r>
              <a:rPr lang="en-US" sz="1600" baseline="0">
                <a:solidFill>
                  <a:srgbClr val="B21A1A"/>
                </a:solidFill>
              </a:rPr>
              <a:t> </a:t>
            </a:r>
            <a:r>
              <a:rPr lang="en-US" sz="1600" baseline="0">
                <a:solidFill>
                  <a:prstClr val="black"/>
                </a:solidFill>
              </a:rPr>
              <a:t>option, local-as is not going to be prepended to update from eBGP peers</a:t>
            </a:r>
          </a:p>
        </p:txBody>
      </p:sp>
      <p:sp>
        <p:nvSpPr>
          <p:cNvPr id="105482" name="Freeform 10"/>
          <p:cNvSpPr>
            <a:spLocks/>
          </p:cNvSpPr>
          <p:nvPr/>
        </p:nvSpPr>
        <p:spPr bwMode="auto">
          <a:xfrm>
            <a:off x="5994400" y="1879600"/>
            <a:ext cx="3238500" cy="2921000"/>
          </a:xfrm>
          <a:custGeom>
            <a:avLst/>
            <a:gdLst>
              <a:gd name="T0" fmla="*/ 2147483647 w 2040"/>
              <a:gd name="T1" fmla="*/ 2147483647 h 1840"/>
              <a:gd name="T2" fmla="*/ 2147483647 w 2040"/>
              <a:gd name="T3" fmla="*/ 2147483647 h 1840"/>
              <a:gd name="T4" fmla="*/ 2147483647 w 2040"/>
              <a:gd name="T5" fmla="*/ 2147483647 h 1840"/>
              <a:gd name="T6" fmla="*/ 2147483647 w 2040"/>
              <a:gd name="T7" fmla="*/ 2147483647 h 1840"/>
              <a:gd name="T8" fmla="*/ 2147483647 w 2040"/>
              <a:gd name="T9" fmla="*/ 2147483647 h 1840"/>
              <a:gd name="T10" fmla="*/ 2147483647 w 2040"/>
              <a:gd name="T11" fmla="*/ 2147483647 h 1840"/>
              <a:gd name="T12" fmla="*/ 0 60000 65536"/>
              <a:gd name="T13" fmla="*/ 0 60000 65536"/>
              <a:gd name="T14" fmla="*/ 0 60000 65536"/>
              <a:gd name="T15" fmla="*/ 0 60000 65536"/>
              <a:gd name="T16" fmla="*/ 0 60000 65536"/>
              <a:gd name="T17" fmla="*/ 0 60000 65536"/>
              <a:gd name="T18" fmla="*/ 0 w 2040"/>
              <a:gd name="T19" fmla="*/ 0 h 1840"/>
              <a:gd name="T20" fmla="*/ 2040 w 2040"/>
              <a:gd name="T21" fmla="*/ 1840 h 1840"/>
            </a:gdLst>
            <a:ahLst/>
            <a:cxnLst>
              <a:cxn ang="T12">
                <a:pos x="T0" y="T1"/>
              </a:cxn>
              <a:cxn ang="T13">
                <a:pos x="T2" y="T3"/>
              </a:cxn>
              <a:cxn ang="T14">
                <a:pos x="T4" y="T5"/>
              </a:cxn>
              <a:cxn ang="T15">
                <a:pos x="T6" y="T7"/>
              </a:cxn>
              <a:cxn ang="T16">
                <a:pos x="T8" y="T9"/>
              </a:cxn>
              <a:cxn ang="T17">
                <a:pos x="T10" y="T11"/>
              </a:cxn>
            </a:cxnLst>
            <a:rect l="T18" t="T19" r="T20" b="T21"/>
            <a:pathLst>
              <a:path w="2040" h="1840">
                <a:moveTo>
                  <a:pt x="256" y="400"/>
                </a:moveTo>
                <a:cubicBezTo>
                  <a:pt x="128" y="216"/>
                  <a:pt x="0" y="32"/>
                  <a:pt x="256" y="16"/>
                </a:cubicBezTo>
                <a:cubicBezTo>
                  <a:pt x="512" y="0"/>
                  <a:pt x="1544" y="64"/>
                  <a:pt x="1792" y="304"/>
                </a:cubicBezTo>
                <a:cubicBezTo>
                  <a:pt x="2040" y="544"/>
                  <a:pt x="1856" y="1264"/>
                  <a:pt x="1744" y="1456"/>
                </a:cubicBezTo>
                <a:cubicBezTo>
                  <a:pt x="1632" y="1648"/>
                  <a:pt x="1240" y="1392"/>
                  <a:pt x="1120" y="1456"/>
                </a:cubicBezTo>
                <a:cubicBezTo>
                  <a:pt x="1000" y="1520"/>
                  <a:pt x="1012" y="1680"/>
                  <a:pt x="1024" y="184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5483" name="Text Box 11"/>
          <p:cNvSpPr txBox="1">
            <a:spLocks noChangeArrowheads="1"/>
          </p:cNvSpPr>
          <p:nvPr/>
        </p:nvSpPr>
        <p:spPr bwMode="auto">
          <a:xfrm>
            <a:off x="609600" y="5562600"/>
            <a:ext cx="7059613" cy="31273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0" fontAlgn="base" hangingPunct="0">
              <a:lnSpc>
                <a:spcPct val="90000"/>
              </a:lnSpc>
              <a:spcBef>
                <a:spcPct val="0"/>
              </a:spcBef>
              <a:spcAft>
                <a:spcPct val="0"/>
              </a:spcAft>
            </a:pPr>
            <a:r>
              <a:rPr lang="en-US" sz="1600" baseline="0">
                <a:solidFill>
                  <a:prstClr val="black"/>
                </a:solidFill>
              </a:rPr>
              <a:t>With </a:t>
            </a:r>
            <a:r>
              <a:rPr lang="en-US" sz="1600" b="1" baseline="0">
                <a:solidFill>
                  <a:srgbClr val="B21A1A"/>
                </a:solidFill>
              </a:rPr>
              <a:t>Replace-AS</a:t>
            </a:r>
            <a:r>
              <a:rPr lang="en-US" sz="1600" baseline="0">
                <a:solidFill>
                  <a:srgbClr val="B21A1A"/>
                </a:solidFill>
              </a:rPr>
              <a:t> </a:t>
            </a:r>
            <a:r>
              <a:rPr lang="en-US" sz="1600" baseline="0">
                <a:solidFill>
                  <a:prstClr val="black"/>
                </a:solidFill>
              </a:rPr>
              <a:t>option, replace real AS with local AS in the eBGP Updates</a:t>
            </a:r>
          </a:p>
        </p:txBody>
      </p:sp>
      <p:sp>
        <p:nvSpPr>
          <p:cNvPr id="105484" name="Oval 12"/>
          <p:cNvSpPr>
            <a:spLocks noChangeArrowheads="1"/>
          </p:cNvSpPr>
          <p:nvPr/>
        </p:nvSpPr>
        <p:spPr bwMode="auto">
          <a:xfrm>
            <a:off x="7010400" y="2514600"/>
            <a:ext cx="15240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5485" name="Freeform 13"/>
          <p:cNvSpPr>
            <a:spLocks/>
          </p:cNvSpPr>
          <p:nvPr/>
        </p:nvSpPr>
        <p:spPr bwMode="auto">
          <a:xfrm>
            <a:off x="7772400" y="2235200"/>
            <a:ext cx="1371600" cy="3657600"/>
          </a:xfrm>
          <a:custGeom>
            <a:avLst/>
            <a:gdLst>
              <a:gd name="T0" fmla="*/ 2147483647 w 936"/>
              <a:gd name="T1" fmla="*/ 2147483647 h 2304"/>
              <a:gd name="T2" fmla="*/ 2147483647 w 936"/>
              <a:gd name="T3" fmla="*/ 2147483647 h 2304"/>
              <a:gd name="T4" fmla="*/ 2147483647 w 936"/>
              <a:gd name="T5" fmla="*/ 2147483647 h 2304"/>
              <a:gd name="T6" fmla="*/ 2147483647 w 936"/>
              <a:gd name="T7" fmla="*/ 2147483647 h 2304"/>
              <a:gd name="T8" fmla="*/ 0 w 936"/>
              <a:gd name="T9" fmla="*/ 2147483647 h 2304"/>
              <a:gd name="T10" fmla="*/ 0 60000 65536"/>
              <a:gd name="T11" fmla="*/ 0 60000 65536"/>
              <a:gd name="T12" fmla="*/ 0 60000 65536"/>
              <a:gd name="T13" fmla="*/ 0 60000 65536"/>
              <a:gd name="T14" fmla="*/ 0 60000 65536"/>
              <a:gd name="T15" fmla="*/ 0 w 936"/>
              <a:gd name="T16" fmla="*/ 0 h 2304"/>
              <a:gd name="T17" fmla="*/ 936 w 936"/>
              <a:gd name="T18" fmla="*/ 2304 h 2304"/>
            </a:gdLst>
            <a:ahLst/>
            <a:cxnLst>
              <a:cxn ang="T10">
                <a:pos x="T0" y="T1"/>
              </a:cxn>
              <a:cxn ang="T11">
                <a:pos x="T2" y="T3"/>
              </a:cxn>
              <a:cxn ang="T12">
                <a:pos x="T4" y="T5"/>
              </a:cxn>
              <a:cxn ang="T13">
                <a:pos x="T6" y="T7"/>
              </a:cxn>
              <a:cxn ang="T14">
                <a:pos x="T8" y="T9"/>
              </a:cxn>
            </a:cxnLst>
            <a:rect l="T15" t="T16" r="T17" b="T18"/>
            <a:pathLst>
              <a:path w="936" h="2304">
                <a:moveTo>
                  <a:pt x="48" y="176"/>
                </a:moveTo>
                <a:cubicBezTo>
                  <a:pt x="112" y="88"/>
                  <a:pt x="176" y="0"/>
                  <a:pt x="288" y="32"/>
                </a:cubicBezTo>
                <a:cubicBezTo>
                  <a:pt x="400" y="64"/>
                  <a:pt x="632" y="40"/>
                  <a:pt x="720" y="368"/>
                </a:cubicBezTo>
                <a:cubicBezTo>
                  <a:pt x="808" y="696"/>
                  <a:pt x="936" y="1696"/>
                  <a:pt x="816" y="2000"/>
                </a:cubicBezTo>
                <a:cubicBezTo>
                  <a:pt x="696" y="2304"/>
                  <a:pt x="348" y="2248"/>
                  <a:pt x="0" y="219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5486" name="Oval 14"/>
          <p:cNvSpPr>
            <a:spLocks noChangeArrowheads="1"/>
          </p:cNvSpPr>
          <p:nvPr/>
        </p:nvSpPr>
        <p:spPr bwMode="auto">
          <a:xfrm>
            <a:off x="3505200" y="3048000"/>
            <a:ext cx="16764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5487" name="Text Box 15"/>
          <p:cNvSpPr txBox="1">
            <a:spLocks noChangeArrowheads="1"/>
          </p:cNvSpPr>
          <p:nvPr/>
        </p:nvSpPr>
        <p:spPr bwMode="auto">
          <a:xfrm>
            <a:off x="609600" y="6096000"/>
            <a:ext cx="6648450" cy="5334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0" fontAlgn="base" hangingPunct="0">
              <a:lnSpc>
                <a:spcPct val="90000"/>
              </a:lnSpc>
              <a:spcBef>
                <a:spcPct val="0"/>
              </a:spcBef>
              <a:spcAft>
                <a:spcPct val="0"/>
              </a:spcAft>
            </a:pPr>
            <a:r>
              <a:rPr lang="en-US" sz="1600" b="1" baseline="0">
                <a:solidFill>
                  <a:srgbClr val="B21A1A"/>
                </a:solidFill>
              </a:rPr>
              <a:t>AS-Override</a:t>
            </a:r>
            <a:r>
              <a:rPr lang="en-US" sz="1600" baseline="0">
                <a:solidFill>
                  <a:srgbClr val="B21A1A"/>
                </a:solidFill>
              </a:rPr>
              <a:t> </a:t>
            </a:r>
            <a:r>
              <a:rPr lang="en-US" sz="1600" baseline="0">
                <a:solidFill>
                  <a:prstClr val="black"/>
                </a:solidFill>
              </a:rPr>
              <a:t>option is used to replace the customer AS # with SP AS # </a:t>
            </a:r>
          </a:p>
          <a:p>
            <a:pPr eaLnBrk="0" fontAlgn="base" hangingPunct="0">
              <a:lnSpc>
                <a:spcPct val="90000"/>
              </a:lnSpc>
              <a:spcBef>
                <a:spcPct val="0"/>
              </a:spcBef>
              <a:spcAft>
                <a:spcPct val="0"/>
              </a:spcAft>
            </a:pPr>
            <a:r>
              <a:rPr lang="en-US" sz="1600" baseline="0">
                <a:solidFill>
                  <a:prstClr val="black"/>
                </a:solidFill>
              </a:rPr>
              <a:t>when they use the Same AS at different customer Sites </a:t>
            </a:r>
          </a:p>
        </p:txBody>
      </p:sp>
      <p:sp>
        <p:nvSpPr>
          <p:cNvPr id="105488" name="Freeform 16"/>
          <p:cNvSpPr>
            <a:spLocks/>
          </p:cNvSpPr>
          <p:nvPr/>
        </p:nvSpPr>
        <p:spPr bwMode="auto">
          <a:xfrm>
            <a:off x="-76200" y="3124200"/>
            <a:ext cx="3657600" cy="3048000"/>
          </a:xfrm>
          <a:custGeom>
            <a:avLst/>
            <a:gdLst>
              <a:gd name="T0" fmla="*/ 2147483647 w 2232"/>
              <a:gd name="T1" fmla="*/ 0 h 1920"/>
              <a:gd name="T2" fmla="*/ 2147483647 w 2232"/>
              <a:gd name="T3" fmla="*/ 2147483647 h 1920"/>
              <a:gd name="T4" fmla="*/ 2147483647 w 2232"/>
              <a:gd name="T5" fmla="*/ 2147483647 h 1920"/>
              <a:gd name="T6" fmla="*/ 0 60000 65536"/>
              <a:gd name="T7" fmla="*/ 0 60000 65536"/>
              <a:gd name="T8" fmla="*/ 0 60000 65536"/>
              <a:gd name="T9" fmla="*/ 0 w 2232"/>
              <a:gd name="T10" fmla="*/ 0 h 1920"/>
              <a:gd name="T11" fmla="*/ 2232 w 2232"/>
              <a:gd name="T12" fmla="*/ 1920 h 1920"/>
            </a:gdLst>
            <a:ahLst/>
            <a:cxnLst>
              <a:cxn ang="T6">
                <a:pos x="T0" y="T1"/>
              </a:cxn>
              <a:cxn ang="T7">
                <a:pos x="T2" y="T3"/>
              </a:cxn>
              <a:cxn ang="T8">
                <a:pos x="T4" y="T5"/>
              </a:cxn>
            </a:cxnLst>
            <a:rect l="T9" t="T10" r="T11" b="T12"/>
            <a:pathLst>
              <a:path w="2232" h="1920">
                <a:moveTo>
                  <a:pt x="2232" y="0"/>
                </a:moveTo>
                <a:cubicBezTo>
                  <a:pt x="1428" y="56"/>
                  <a:pt x="624" y="112"/>
                  <a:pt x="312" y="432"/>
                </a:cubicBezTo>
                <a:cubicBezTo>
                  <a:pt x="0" y="752"/>
                  <a:pt x="180" y="1336"/>
                  <a:pt x="360" y="192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Tree>
    <p:extLst>
      <p:ext uri="{BB962C8B-B14F-4D97-AF65-F5344CB8AC3E}">
        <p14:creationId xmlns:p14="http://schemas.microsoft.com/office/powerpoint/2010/main" val="213192583"/>
      </p:ext>
    </p:extLst>
  </p:cSld>
  <p:clrMapOvr>
    <a:masterClrMapping/>
  </p:clrMapOvr>
  <p:transition>
    <p:wipe dir="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9"/>
          <p:cNvSpPr>
            <a:spLocks noGrp="1" noChangeArrowheads="1"/>
          </p:cNvSpPr>
          <p:nvPr>
            <p:ph type="title"/>
          </p:nvPr>
        </p:nvSpPr>
        <p:spPr/>
        <p:txBody>
          <a:bodyPr/>
          <a:lstStyle/>
          <a:p>
            <a:pPr eaLnBrk="1" hangingPunct="1"/>
            <a:r>
              <a:rPr lang="en-US">
                <a:ea typeface="ＭＳ Ｐゴシック" pitchFamily="34" charset="-128"/>
              </a:rPr>
              <a:t>Loadbalancing Across Dual Providers</a:t>
            </a:r>
          </a:p>
        </p:txBody>
      </p:sp>
      <p:sp>
        <p:nvSpPr>
          <p:cNvPr id="107523" name="Rectangle 3"/>
          <p:cNvSpPr>
            <a:spLocks noGrp="1" noChangeArrowheads="1"/>
          </p:cNvSpPr>
          <p:nvPr>
            <p:ph type="body" idx="4294967295"/>
          </p:nvPr>
        </p:nvSpPr>
        <p:spPr>
          <a:xfrm>
            <a:off x="668338" y="1154113"/>
            <a:ext cx="6858000" cy="1908175"/>
          </a:xfrm>
          <a:ln>
            <a:solidFill>
              <a:schemeClr val="folHlink"/>
            </a:solidFill>
            <a:miter lim="800000"/>
            <a:headEnd/>
            <a:tailEnd/>
          </a:ln>
        </p:spPr>
        <p:txBody>
          <a:bodyPr/>
          <a:lstStyle/>
          <a:p>
            <a:pPr eaLnBrk="1" hangingPunct="1">
              <a:lnSpc>
                <a:spcPct val="55000"/>
              </a:lnSpc>
              <a:buFont typeface="Wingdings" pitchFamily="2" charset="2"/>
              <a:buNone/>
            </a:pPr>
            <a:r>
              <a:rPr lang="en-US" sz="1200">
                <a:latin typeface="Courier New" pitchFamily="49" charset="0"/>
                <a:ea typeface="ＭＳ Ｐゴシック" pitchFamily="34" charset="-128"/>
              </a:rPr>
              <a:t>PE1# </a:t>
            </a:r>
            <a:r>
              <a:rPr lang="en-US" sz="1200" b="1">
                <a:latin typeface="Courier New" pitchFamily="49" charset="0"/>
                <a:ea typeface="ＭＳ Ｐゴシック" pitchFamily="34" charset="-128"/>
              </a:rPr>
              <a:t>show ip bgp vpnv4 all 8.8.8.8</a:t>
            </a:r>
          </a:p>
          <a:p>
            <a:pPr eaLnBrk="1" hangingPunct="1">
              <a:lnSpc>
                <a:spcPct val="55000"/>
              </a:lnSpc>
              <a:buFont typeface="Wingdings" pitchFamily="2" charset="2"/>
              <a:buNone/>
            </a:pPr>
            <a:r>
              <a:rPr lang="en-US" sz="1200">
                <a:latin typeface="Courier New" pitchFamily="49" charset="0"/>
                <a:ea typeface="ＭＳ Ｐゴシック" pitchFamily="34" charset="-128"/>
              </a:rPr>
              <a:t>BGP routing table entry for </a:t>
            </a:r>
            <a:r>
              <a:rPr lang="en-US" sz="1200" b="1">
                <a:solidFill>
                  <a:schemeClr val="accent2"/>
                </a:solidFill>
                <a:latin typeface="Courier New" pitchFamily="49" charset="0"/>
                <a:ea typeface="ＭＳ Ｐゴシック" pitchFamily="34" charset="-128"/>
              </a:rPr>
              <a:t>65000:65000:8.8.8.8/32</a:t>
            </a:r>
            <a:r>
              <a:rPr lang="en-US" sz="1200">
                <a:latin typeface="Courier New" pitchFamily="49" charset="0"/>
                <a:ea typeface="ＭＳ Ｐゴシック" pitchFamily="34" charset="-128"/>
              </a:rPr>
              <a:t>, version 11</a:t>
            </a:r>
          </a:p>
          <a:p>
            <a:pPr eaLnBrk="1" hangingPunct="1">
              <a:lnSpc>
                <a:spcPct val="55000"/>
              </a:lnSpc>
              <a:buFont typeface="Wingdings" pitchFamily="2" charset="2"/>
              <a:buNone/>
            </a:pPr>
            <a:r>
              <a:rPr lang="en-US" sz="1200">
                <a:latin typeface="Courier New" pitchFamily="49" charset="0"/>
                <a:ea typeface="ＭＳ Ｐゴシック" pitchFamily="34" charset="-128"/>
              </a:rPr>
              <a:t>Paths: (1 available, best #1, table TEST)</a:t>
            </a:r>
          </a:p>
          <a:p>
            <a:pPr eaLnBrk="1" hangingPunct="1">
              <a:lnSpc>
                <a:spcPct val="55000"/>
              </a:lnSpc>
              <a:buFont typeface="Wingdings" pitchFamily="2" charset="2"/>
              <a:buNone/>
            </a:pPr>
            <a:r>
              <a:rPr lang="en-US" sz="1200">
                <a:latin typeface="Courier New" pitchFamily="49" charset="0"/>
                <a:ea typeface="ＭＳ Ｐゴシック" pitchFamily="34" charset="-128"/>
              </a:rPr>
              <a:t>  </a:t>
            </a:r>
            <a:r>
              <a:rPr lang="en-US" sz="1200" b="1">
                <a:solidFill>
                  <a:srgbClr val="0505FF"/>
                </a:solidFill>
                <a:latin typeface="Courier New" pitchFamily="49" charset="0"/>
                <a:ea typeface="ＭＳ Ｐゴシック" pitchFamily="34" charset="-128"/>
              </a:rPr>
              <a:t>65200 65000</a:t>
            </a:r>
          </a:p>
          <a:p>
            <a:pPr eaLnBrk="1" hangingPunct="1">
              <a:lnSpc>
                <a:spcPct val="55000"/>
              </a:lnSpc>
              <a:buFont typeface="Wingdings" pitchFamily="2" charset="2"/>
              <a:buNone/>
            </a:pPr>
            <a:r>
              <a:rPr lang="en-US" sz="1200">
                <a:latin typeface="Courier New" pitchFamily="49" charset="0"/>
                <a:ea typeface="ＭＳ Ｐゴシック" pitchFamily="34" charset="-128"/>
              </a:rPr>
              <a:t>    130.0.11.1 (via boa) from 130.0.11.1 (1.1.1.1)</a:t>
            </a:r>
          </a:p>
          <a:p>
            <a:pPr eaLnBrk="1" hangingPunct="1">
              <a:lnSpc>
                <a:spcPct val="55000"/>
              </a:lnSpc>
              <a:buFont typeface="Wingdings" pitchFamily="2" charset="2"/>
              <a:buNone/>
            </a:pPr>
            <a:r>
              <a:rPr lang="en-US" sz="1200">
                <a:latin typeface="Courier New" pitchFamily="49" charset="0"/>
                <a:ea typeface="ＭＳ Ｐゴシック" pitchFamily="34" charset="-128"/>
              </a:rPr>
              <a:t>      Origin IGP, localpref 100, valid, </a:t>
            </a:r>
            <a:r>
              <a:rPr lang="en-US" sz="1200" b="1">
                <a:solidFill>
                  <a:srgbClr val="0505FF"/>
                </a:solidFill>
                <a:latin typeface="Courier New" pitchFamily="49" charset="0"/>
                <a:ea typeface="ＭＳ Ｐゴシック" pitchFamily="34" charset="-128"/>
              </a:rPr>
              <a:t>external</a:t>
            </a:r>
            <a:r>
              <a:rPr lang="en-US" sz="1200">
                <a:latin typeface="Courier New" pitchFamily="49" charset="0"/>
                <a:ea typeface="ＭＳ Ｐゴシック" pitchFamily="34" charset="-128"/>
              </a:rPr>
              <a:t>, </a:t>
            </a:r>
            <a:r>
              <a:rPr lang="en-US" sz="1200" b="1">
                <a:solidFill>
                  <a:srgbClr val="0505FF"/>
                </a:solidFill>
                <a:latin typeface="Courier New" pitchFamily="49" charset="0"/>
                <a:ea typeface="ＭＳ Ｐゴシック" pitchFamily="34" charset="-128"/>
              </a:rPr>
              <a:t>best</a:t>
            </a:r>
          </a:p>
          <a:p>
            <a:pPr eaLnBrk="1" hangingPunct="1">
              <a:lnSpc>
                <a:spcPct val="55000"/>
              </a:lnSpc>
              <a:buFont typeface="Wingdings" pitchFamily="2" charset="2"/>
              <a:buNone/>
            </a:pPr>
            <a:r>
              <a:rPr lang="en-US" sz="1200">
                <a:latin typeface="Courier New" pitchFamily="49" charset="0"/>
                <a:ea typeface="ＭＳ Ｐゴシック" pitchFamily="34" charset="-128"/>
              </a:rPr>
              <a:t>      Extended Community: RT:65000:65000</a:t>
            </a:r>
          </a:p>
        </p:txBody>
      </p:sp>
      <p:sp>
        <p:nvSpPr>
          <p:cNvPr id="107524" name="Rectangle 4"/>
          <p:cNvSpPr>
            <a:spLocks noChangeArrowheads="1"/>
          </p:cNvSpPr>
          <p:nvPr/>
        </p:nvSpPr>
        <p:spPr bwMode="auto">
          <a:xfrm>
            <a:off x="152400" y="3581400"/>
            <a:ext cx="8686800" cy="2571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defTabSz="814388" eaLnBrk="0" fontAlgn="base" hangingPunct="0">
              <a:lnSpc>
                <a:spcPct val="90000"/>
              </a:lnSpc>
              <a:spcBef>
                <a:spcPct val="0"/>
              </a:spcBef>
              <a:spcAft>
                <a:spcPct val="0"/>
              </a:spcAft>
            </a:pPr>
            <a:r>
              <a:rPr lang="en-US" sz="1200" b="1">
                <a:solidFill>
                  <a:prstClr val="black"/>
                </a:solidFill>
                <a:latin typeface="Courier New" pitchFamily="49" charset="0"/>
                <a:ea typeface="ＭＳ Ｐゴシック" pitchFamily="34" charset="-128"/>
              </a:rPr>
              <a:t>BGP(0): 130.0.11.1 rcv UPDATE about 8.8.8.8/32 -- DENIED due to: AS-PATH contains our own AS</a:t>
            </a:r>
          </a:p>
        </p:txBody>
      </p:sp>
      <p:sp>
        <p:nvSpPr>
          <p:cNvPr id="107525" name="Text Box 5"/>
          <p:cNvSpPr txBox="1">
            <a:spLocks noChangeArrowheads="1"/>
          </p:cNvSpPr>
          <p:nvPr/>
        </p:nvSpPr>
        <p:spPr bwMode="auto">
          <a:xfrm>
            <a:off x="457200" y="4267200"/>
            <a:ext cx="5153025" cy="5873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0" fontAlgn="base" hangingPunct="0">
              <a:lnSpc>
                <a:spcPct val="90000"/>
              </a:lnSpc>
              <a:spcBef>
                <a:spcPct val="0"/>
              </a:spcBef>
              <a:spcAft>
                <a:spcPct val="0"/>
              </a:spcAft>
            </a:pPr>
            <a:r>
              <a:rPr lang="en-US" sz="1800" baseline="0">
                <a:solidFill>
                  <a:prstClr val="black"/>
                </a:solidFill>
              </a:rPr>
              <a:t>PE accepts the route matching with its own AS # </a:t>
            </a:r>
          </a:p>
          <a:p>
            <a:pPr eaLnBrk="0" fontAlgn="base" hangingPunct="0">
              <a:lnSpc>
                <a:spcPct val="90000"/>
              </a:lnSpc>
              <a:spcBef>
                <a:spcPct val="0"/>
              </a:spcBef>
              <a:spcAft>
                <a:spcPct val="0"/>
              </a:spcAft>
            </a:pPr>
            <a:r>
              <a:rPr lang="en-US" sz="1800" baseline="0">
                <a:solidFill>
                  <a:prstClr val="black"/>
                </a:solidFill>
              </a:rPr>
              <a:t>due to the knob of  </a:t>
            </a:r>
            <a:r>
              <a:rPr lang="en-US" sz="1800" b="1" baseline="0">
                <a:solidFill>
                  <a:srgbClr val="0505FF"/>
                </a:solidFill>
              </a:rPr>
              <a:t>allowas-in</a:t>
            </a:r>
            <a:r>
              <a:rPr lang="en-US" sz="1800" baseline="0">
                <a:solidFill>
                  <a:prstClr val="black"/>
                </a:solidFill>
              </a:rPr>
              <a:t> option</a:t>
            </a:r>
          </a:p>
        </p:txBody>
      </p:sp>
      <p:sp>
        <p:nvSpPr>
          <p:cNvPr id="107526" name="Freeform 6"/>
          <p:cNvSpPr>
            <a:spLocks/>
          </p:cNvSpPr>
          <p:nvPr/>
        </p:nvSpPr>
        <p:spPr bwMode="auto">
          <a:xfrm>
            <a:off x="2590800" y="2057400"/>
            <a:ext cx="6642100" cy="2514600"/>
          </a:xfrm>
          <a:custGeom>
            <a:avLst/>
            <a:gdLst>
              <a:gd name="T0" fmla="*/ 0 w 4184"/>
              <a:gd name="T1" fmla="*/ 0 h 1584"/>
              <a:gd name="T2" fmla="*/ 2147483647 w 4184"/>
              <a:gd name="T3" fmla="*/ 2147483647 h 1584"/>
              <a:gd name="T4" fmla="*/ 2147483647 w 4184"/>
              <a:gd name="T5" fmla="*/ 2147483647 h 1584"/>
              <a:gd name="T6" fmla="*/ 2147483647 w 4184"/>
              <a:gd name="T7" fmla="*/ 2147483647 h 1584"/>
              <a:gd name="T8" fmla="*/ 0 60000 65536"/>
              <a:gd name="T9" fmla="*/ 0 60000 65536"/>
              <a:gd name="T10" fmla="*/ 0 60000 65536"/>
              <a:gd name="T11" fmla="*/ 0 60000 65536"/>
              <a:gd name="T12" fmla="*/ 0 w 4184"/>
              <a:gd name="T13" fmla="*/ 0 h 1584"/>
              <a:gd name="T14" fmla="*/ 4184 w 4184"/>
              <a:gd name="T15" fmla="*/ 1584 h 1584"/>
            </a:gdLst>
            <a:ahLst/>
            <a:cxnLst>
              <a:cxn ang="T8">
                <a:pos x="T0" y="T1"/>
              </a:cxn>
              <a:cxn ang="T9">
                <a:pos x="T2" y="T3"/>
              </a:cxn>
              <a:cxn ang="T10">
                <a:pos x="T4" y="T5"/>
              </a:cxn>
              <a:cxn ang="T11">
                <a:pos x="T6" y="T7"/>
              </a:cxn>
            </a:cxnLst>
            <a:rect l="T12" t="T13" r="T14" b="T15"/>
            <a:pathLst>
              <a:path w="4184" h="1584">
                <a:moveTo>
                  <a:pt x="0" y="0"/>
                </a:moveTo>
                <a:cubicBezTo>
                  <a:pt x="1152" y="32"/>
                  <a:pt x="2304" y="64"/>
                  <a:pt x="2976" y="240"/>
                </a:cubicBezTo>
                <a:cubicBezTo>
                  <a:pt x="3648" y="416"/>
                  <a:pt x="4184" y="832"/>
                  <a:pt x="4032" y="1056"/>
                </a:cubicBezTo>
                <a:cubicBezTo>
                  <a:pt x="3880" y="1280"/>
                  <a:pt x="2972" y="1432"/>
                  <a:pt x="2064" y="1584"/>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7527" name="Text Box 7"/>
          <p:cNvSpPr txBox="1">
            <a:spLocks noChangeArrowheads="1"/>
          </p:cNvSpPr>
          <p:nvPr/>
        </p:nvSpPr>
        <p:spPr bwMode="auto">
          <a:xfrm>
            <a:off x="498475" y="5334000"/>
            <a:ext cx="4835525" cy="5873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0" fontAlgn="base" hangingPunct="0">
              <a:lnSpc>
                <a:spcPct val="90000"/>
              </a:lnSpc>
              <a:spcBef>
                <a:spcPct val="0"/>
              </a:spcBef>
              <a:spcAft>
                <a:spcPct val="0"/>
              </a:spcAft>
            </a:pPr>
            <a:r>
              <a:rPr lang="en-US" sz="1800" baseline="0">
                <a:solidFill>
                  <a:prstClr val="black"/>
                </a:solidFill>
              </a:rPr>
              <a:t>In the debug we see that the prefix is DENIED</a:t>
            </a:r>
          </a:p>
          <a:p>
            <a:pPr eaLnBrk="0" fontAlgn="base" hangingPunct="0">
              <a:lnSpc>
                <a:spcPct val="90000"/>
              </a:lnSpc>
              <a:spcBef>
                <a:spcPct val="0"/>
              </a:spcBef>
              <a:spcAft>
                <a:spcPct val="0"/>
              </a:spcAft>
            </a:pPr>
            <a:r>
              <a:rPr lang="en-US" sz="1800" baseline="0">
                <a:solidFill>
                  <a:prstClr val="black"/>
                </a:solidFill>
              </a:rPr>
              <a:t>if the allowas-in option is not turned on. </a:t>
            </a:r>
          </a:p>
        </p:txBody>
      </p:sp>
      <p:sp>
        <p:nvSpPr>
          <p:cNvPr id="107528" name="Freeform 8"/>
          <p:cNvSpPr>
            <a:spLocks/>
          </p:cNvSpPr>
          <p:nvPr/>
        </p:nvSpPr>
        <p:spPr bwMode="auto">
          <a:xfrm>
            <a:off x="5867400" y="3733800"/>
            <a:ext cx="3416300" cy="2006600"/>
          </a:xfrm>
          <a:custGeom>
            <a:avLst/>
            <a:gdLst>
              <a:gd name="T0" fmla="*/ 2147483647 w 2152"/>
              <a:gd name="T1" fmla="*/ 0 h 1264"/>
              <a:gd name="T2" fmla="*/ 2147483647 w 2152"/>
              <a:gd name="T3" fmla="*/ 2147483647 h 1264"/>
              <a:gd name="T4" fmla="*/ 2147483647 w 2152"/>
              <a:gd name="T5" fmla="*/ 2147483647 h 1264"/>
              <a:gd name="T6" fmla="*/ 0 w 2152"/>
              <a:gd name="T7" fmla="*/ 2147483647 h 1264"/>
              <a:gd name="T8" fmla="*/ 0 60000 65536"/>
              <a:gd name="T9" fmla="*/ 0 60000 65536"/>
              <a:gd name="T10" fmla="*/ 0 60000 65536"/>
              <a:gd name="T11" fmla="*/ 0 60000 65536"/>
              <a:gd name="T12" fmla="*/ 0 w 2152"/>
              <a:gd name="T13" fmla="*/ 0 h 1264"/>
              <a:gd name="T14" fmla="*/ 2152 w 2152"/>
              <a:gd name="T15" fmla="*/ 1264 h 1264"/>
            </a:gdLst>
            <a:ahLst/>
            <a:cxnLst>
              <a:cxn ang="T8">
                <a:pos x="T0" y="T1"/>
              </a:cxn>
              <a:cxn ang="T9">
                <a:pos x="T2" y="T3"/>
              </a:cxn>
              <a:cxn ang="T10">
                <a:pos x="T4" y="T5"/>
              </a:cxn>
              <a:cxn ang="T11">
                <a:pos x="T6" y="T7"/>
              </a:cxn>
            </a:cxnLst>
            <a:rect l="T12" t="T13" r="T14" b="T15"/>
            <a:pathLst>
              <a:path w="2152" h="1264">
                <a:moveTo>
                  <a:pt x="1872" y="0"/>
                </a:moveTo>
                <a:cubicBezTo>
                  <a:pt x="1924" y="52"/>
                  <a:pt x="1976" y="104"/>
                  <a:pt x="1968" y="288"/>
                </a:cubicBezTo>
                <a:cubicBezTo>
                  <a:pt x="1960" y="472"/>
                  <a:pt x="2152" y="944"/>
                  <a:pt x="1824" y="1104"/>
                </a:cubicBezTo>
                <a:cubicBezTo>
                  <a:pt x="1496" y="1264"/>
                  <a:pt x="748" y="1256"/>
                  <a:pt x="0" y="1248"/>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Tree>
    <p:extLst>
      <p:ext uri="{BB962C8B-B14F-4D97-AF65-F5344CB8AC3E}">
        <p14:creationId xmlns:p14="http://schemas.microsoft.com/office/powerpoint/2010/main" val="84829527"/>
      </p:ext>
    </p:extLst>
  </p:cSld>
  <p:clrMapOvr>
    <a:masterClrMapping/>
  </p:clrMapOvr>
  <p:transition>
    <p:wipe dir="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ea typeface="ＭＳ Ｐゴシック" pitchFamily="34" charset="-128"/>
              </a:rPr>
              <a:t>Loadbalancing Across Dual Providers</a:t>
            </a:r>
          </a:p>
        </p:txBody>
      </p:sp>
      <p:sp>
        <p:nvSpPr>
          <p:cNvPr id="108547" name="Rectangle 3"/>
          <p:cNvSpPr>
            <a:spLocks noGrp="1" noChangeArrowheads="1"/>
          </p:cNvSpPr>
          <p:nvPr>
            <p:ph type="body" idx="4294967295"/>
          </p:nvPr>
        </p:nvSpPr>
        <p:spPr>
          <a:xfrm>
            <a:off x="3970338" y="1139825"/>
            <a:ext cx="4452937" cy="2133600"/>
          </a:xfrm>
          <a:ln>
            <a:solidFill>
              <a:schemeClr val="folHlink"/>
            </a:solidFill>
            <a:miter lim="800000"/>
            <a:headEnd/>
            <a:tailEnd/>
          </a:ln>
        </p:spPr>
        <p:txBody>
          <a:bodyPr/>
          <a:lstStyle/>
          <a:p>
            <a:pPr eaLnBrk="1" hangingPunct="1">
              <a:lnSpc>
                <a:spcPct val="55000"/>
              </a:lnSpc>
              <a:buFont typeface="Wingdings" pitchFamily="2" charset="2"/>
              <a:buNone/>
            </a:pPr>
            <a:r>
              <a:rPr lang="en-US" sz="800">
                <a:ea typeface="ＭＳ Ｐゴシック" pitchFamily="34" charset="-128"/>
              </a:rPr>
              <a:t>CE2#</a:t>
            </a:r>
            <a:r>
              <a:rPr lang="en-US" sz="800" b="1">
                <a:ea typeface="ＭＳ Ｐゴシック" pitchFamily="34" charset="-128"/>
              </a:rPr>
              <a:t>show ip bgp 8.8.8.8</a:t>
            </a:r>
          </a:p>
          <a:p>
            <a:pPr eaLnBrk="1" hangingPunct="1">
              <a:lnSpc>
                <a:spcPct val="55000"/>
              </a:lnSpc>
              <a:buFont typeface="Wingdings" pitchFamily="2" charset="2"/>
              <a:buNone/>
            </a:pPr>
            <a:r>
              <a:rPr lang="en-US" sz="800">
                <a:ea typeface="ＭＳ Ｐゴシック" pitchFamily="34" charset="-128"/>
              </a:rPr>
              <a:t>BGP routing table entry for 8.8.8.8/32, version 11</a:t>
            </a:r>
          </a:p>
          <a:p>
            <a:pPr eaLnBrk="1" hangingPunct="1">
              <a:lnSpc>
                <a:spcPct val="55000"/>
              </a:lnSpc>
              <a:buFont typeface="Wingdings" pitchFamily="2" charset="2"/>
              <a:buNone/>
            </a:pPr>
            <a:r>
              <a:rPr lang="en-US" sz="800" b="1">
                <a:ea typeface="ＭＳ Ｐゴシック" pitchFamily="34" charset="-128"/>
              </a:rPr>
              <a:t>Multipath: </a:t>
            </a:r>
            <a:r>
              <a:rPr lang="en-US" sz="800" b="1">
                <a:solidFill>
                  <a:srgbClr val="0505FF"/>
                </a:solidFill>
                <a:ea typeface="ＭＳ Ｐゴシック" pitchFamily="34" charset="-128"/>
              </a:rPr>
              <a:t>eBGP</a:t>
            </a:r>
          </a:p>
          <a:p>
            <a:pPr eaLnBrk="1" hangingPunct="1">
              <a:lnSpc>
                <a:spcPct val="55000"/>
              </a:lnSpc>
              <a:buFont typeface="Wingdings" pitchFamily="2" charset="2"/>
              <a:buNone/>
            </a:pPr>
            <a:r>
              <a:rPr lang="en-US" sz="800">
                <a:ea typeface="ＭＳ Ｐゴシック" pitchFamily="34" charset="-128"/>
              </a:rPr>
              <a:t>  </a:t>
            </a:r>
            <a:r>
              <a:rPr lang="en-US" sz="800" b="1">
                <a:solidFill>
                  <a:schemeClr val="accent2"/>
                </a:solidFill>
                <a:ea typeface="ＭＳ Ｐゴシック" pitchFamily="34" charset="-128"/>
              </a:rPr>
              <a:t>65535 65535 65000</a:t>
            </a:r>
          </a:p>
          <a:p>
            <a:pPr eaLnBrk="1" hangingPunct="1">
              <a:lnSpc>
                <a:spcPct val="55000"/>
              </a:lnSpc>
              <a:buFont typeface="Wingdings" pitchFamily="2" charset="2"/>
              <a:buNone/>
            </a:pPr>
            <a:r>
              <a:rPr lang="en-US" sz="800">
                <a:ea typeface="ＭＳ Ｐゴシック" pitchFamily="34" charset="-128"/>
              </a:rPr>
              <a:t>    130.0.32.23 from 130.0.32.23 (23.23.23.23)</a:t>
            </a:r>
          </a:p>
          <a:p>
            <a:pPr eaLnBrk="1" hangingPunct="1">
              <a:lnSpc>
                <a:spcPct val="55000"/>
              </a:lnSpc>
              <a:buFont typeface="Wingdings" pitchFamily="2" charset="2"/>
              <a:buNone/>
            </a:pPr>
            <a:r>
              <a:rPr lang="en-US" sz="800">
                <a:ea typeface="ＭＳ Ｐゴシック" pitchFamily="34" charset="-128"/>
              </a:rPr>
              <a:t>      Origin IGP, localpref 100, valid, external, </a:t>
            </a:r>
            <a:r>
              <a:rPr lang="en-US" sz="800" b="1">
                <a:solidFill>
                  <a:srgbClr val="0505FF"/>
                </a:solidFill>
                <a:ea typeface="ＭＳ Ｐゴシック" pitchFamily="34" charset="-128"/>
              </a:rPr>
              <a:t>multipath</a:t>
            </a:r>
            <a:r>
              <a:rPr lang="en-US" sz="800">
                <a:ea typeface="ＭＳ Ｐゴシック" pitchFamily="34" charset="-128"/>
              </a:rPr>
              <a:t>, </a:t>
            </a:r>
            <a:r>
              <a:rPr lang="en-US" sz="800" b="1">
                <a:solidFill>
                  <a:srgbClr val="0505FF"/>
                </a:solidFill>
                <a:ea typeface="ＭＳ Ｐゴシック" pitchFamily="34" charset="-128"/>
              </a:rPr>
              <a:t>best</a:t>
            </a:r>
          </a:p>
          <a:p>
            <a:pPr eaLnBrk="1" hangingPunct="1">
              <a:lnSpc>
                <a:spcPct val="55000"/>
              </a:lnSpc>
              <a:buFont typeface="Wingdings" pitchFamily="2" charset="2"/>
              <a:buNone/>
            </a:pPr>
            <a:r>
              <a:rPr lang="en-US" sz="800">
                <a:ea typeface="ＭＳ Ｐゴシック" pitchFamily="34" charset="-128"/>
              </a:rPr>
              <a:t>  </a:t>
            </a:r>
            <a:r>
              <a:rPr lang="en-US" sz="800" b="1">
                <a:solidFill>
                  <a:schemeClr val="accent2"/>
                </a:solidFill>
                <a:ea typeface="ＭＳ Ｐゴシック" pitchFamily="34" charset="-128"/>
              </a:rPr>
              <a:t>65535 65535 65000</a:t>
            </a:r>
          </a:p>
          <a:p>
            <a:pPr eaLnBrk="1" hangingPunct="1">
              <a:lnSpc>
                <a:spcPct val="55000"/>
              </a:lnSpc>
              <a:buFont typeface="Wingdings" pitchFamily="2" charset="2"/>
              <a:buNone/>
            </a:pPr>
            <a:r>
              <a:rPr lang="en-US" sz="800">
                <a:ea typeface="ＭＳ Ｐゴシック" pitchFamily="34" charset="-128"/>
              </a:rPr>
              <a:t>    130.0.2.13 from 130.0.2.13 (13.13.13.13)</a:t>
            </a:r>
          </a:p>
          <a:p>
            <a:pPr eaLnBrk="1" hangingPunct="1">
              <a:lnSpc>
                <a:spcPct val="55000"/>
              </a:lnSpc>
              <a:buFont typeface="Wingdings" pitchFamily="2" charset="2"/>
              <a:buNone/>
            </a:pPr>
            <a:r>
              <a:rPr lang="en-US" sz="800">
                <a:ea typeface="ＭＳ Ｐゴシック" pitchFamily="34" charset="-128"/>
              </a:rPr>
              <a:t>      Origin IGP, localpref 100, valid, external, </a:t>
            </a:r>
            <a:r>
              <a:rPr lang="en-US" sz="800" b="1">
                <a:solidFill>
                  <a:srgbClr val="0505FF"/>
                </a:solidFill>
                <a:ea typeface="ＭＳ Ｐゴシック" pitchFamily="34" charset="-128"/>
              </a:rPr>
              <a:t>multipath</a:t>
            </a:r>
          </a:p>
        </p:txBody>
      </p:sp>
      <p:sp>
        <p:nvSpPr>
          <p:cNvPr id="108548" name="Rectangle 4"/>
          <p:cNvSpPr>
            <a:spLocks noChangeArrowheads="1"/>
          </p:cNvSpPr>
          <p:nvPr/>
        </p:nvSpPr>
        <p:spPr bwMode="auto">
          <a:xfrm>
            <a:off x="1219200" y="3505200"/>
            <a:ext cx="5943600" cy="207803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defTabSz="814388" eaLnBrk="0" fontAlgn="base" hangingPunct="0">
              <a:lnSpc>
                <a:spcPct val="90000"/>
              </a:lnSpc>
              <a:spcBef>
                <a:spcPct val="0"/>
              </a:spcBef>
              <a:spcAft>
                <a:spcPct val="0"/>
              </a:spcAft>
            </a:pPr>
            <a:r>
              <a:rPr lang="en-US" sz="1600">
                <a:solidFill>
                  <a:prstClr val="black"/>
                </a:solidFill>
                <a:latin typeface="Courier New" pitchFamily="49" charset="0"/>
                <a:ea typeface="ＭＳ Ｐゴシック" pitchFamily="34" charset="-128"/>
              </a:rPr>
              <a:t>CE2#</a:t>
            </a:r>
            <a:r>
              <a:rPr lang="en-US" sz="1600" b="1">
                <a:solidFill>
                  <a:prstClr val="black"/>
                </a:solidFill>
                <a:latin typeface="Courier New" pitchFamily="49" charset="0"/>
                <a:ea typeface="ＭＳ Ｐゴシック" pitchFamily="34" charset="-128"/>
              </a:rPr>
              <a:t>show ip route 8.8.8.8</a:t>
            </a:r>
          </a:p>
          <a:p>
            <a:pPr defTabSz="814388" eaLnBrk="0" fontAlgn="base" hangingPunct="0">
              <a:lnSpc>
                <a:spcPct val="90000"/>
              </a:lnSpc>
              <a:spcBef>
                <a:spcPct val="0"/>
              </a:spcBef>
              <a:spcAft>
                <a:spcPct val="0"/>
              </a:spcAft>
            </a:pPr>
            <a:r>
              <a:rPr lang="en-US" sz="1600">
                <a:solidFill>
                  <a:prstClr val="black"/>
                </a:solidFill>
                <a:latin typeface="Courier New" pitchFamily="49" charset="0"/>
                <a:ea typeface="ＭＳ Ｐゴシック" pitchFamily="34" charset="-128"/>
              </a:rPr>
              <a:t>Routing entry for 8.8.8.8/32</a:t>
            </a:r>
          </a:p>
          <a:p>
            <a:pPr defTabSz="814388" eaLnBrk="0" fontAlgn="base" hangingPunct="0">
              <a:lnSpc>
                <a:spcPct val="90000"/>
              </a:lnSpc>
              <a:spcBef>
                <a:spcPct val="0"/>
              </a:spcBef>
              <a:spcAft>
                <a:spcPct val="0"/>
              </a:spcAft>
            </a:pPr>
            <a:r>
              <a:rPr lang="en-US" sz="1600">
                <a:solidFill>
                  <a:prstClr val="black"/>
                </a:solidFill>
                <a:latin typeface="Courier New" pitchFamily="49" charset="0"/>
                <a:ea typeface="ＭＳ Ｐゴシック" pitchFamily="34" charset="-128"/>
              </a:rPr>
              <a:t>  Known via "bgp 65200", distance 20, metric 0</a:t>
            </a:r>
          </a:p>
          <a:p>
            <a:pPr defTabSz="814388" eaLnBrk="0" fontAlgn="base" hangingPunct="0">
              <a:lnSpc>
                <a:spcPct val="90000"/>
              </a:lnSpc>
              <a:spcBef>
                <a:spcPct val="0"/>
              </a:spcBef>
              <a:spcAft>
                <a:spcPct val="0"/>
              </a:spcAft>
            </a:pPr>
            <a:r>
              <a:rPr lang="en-US" sz="1600">
                <a:solidFill>
                  <a:prstClr val="black"/>
                </a:solidFill>
                <a:latin typeface="Courier New" pitchFamily="49" charset="0"/>
                <a:ea typeface="ＭＳ Ｐゴシック" pitchFamily="34" charset="-128"/>
              </a:rPr>
              <a:t>  * </a:t>
            </a:r>
            <a:r>
              <a:rPr lang="en-US" sz="1600" b="1">
                <a:solidFill>
                  <a:prstClr val="black"/>
                </a:solidFill>
                <a:latin typeface="Courier New" pitchFamily="49" charset="0"/>
                <a:ea typeface="ＭＳ Ｐゴシック" pitchFamily="34" charset="-128"/>
              </a:rPr>
              <a:t>130.0.2.13</a:t>
            </a:r>
            <a:r>
              <a:rPr lang="en-US" sz="1600">
                <a:solidFill>
                  <a:prstClr val="black"/>
                </a:solidFill>
                <a:latin typeface="Courier New" pitchFamily="49" charset="0"/>
                <a:ea typeface="ＭＳ Ｐゴシック" pitchFamily="34" charset="-128"/>
              </a:rPr>
              <a:t>, from 130.0.2.13, 00:00:17 ago</a:t>
            </a:r>
          </a:p>
          <a:p>
            <a:pPr defTabSz="814388" eaLnBrk="0" fontAlgn="base" hangingPunct="0">
              <a:lnSpc>
                <a:spcPct val="90000"/>
              </a:lnSpc>
              <a:spcBef>
                <a:spcPct val="0"/>
              </a:spcBef>
              <a:spcAft>
                <a:spcPct val="0"/>
              </a:spcAft>
            </a:pPr>
            <a:r>
              <a:rPr lang="en-US" sz="1600">
                <a:solidFill>
                  <a:prstClr val="black"/>
                </a:solidFill>
                <a:latin typeface="Courier New" pitchFamily="49" charset="0"/>
                <a:ea typeface="ＭＳ Ｐゴシック" pitchFamily="34" charset="-128"/>
              </a:rPr>
              <a:t>      AS Hops 3, BGP network version 0</a:t>
            </a:r>
          </a:p>
          <a:p>
            <a:pPr defTabSz="814388" eaLnBrk="0" fontAlgn="base" hangingPunct="0">
              <a:lnSpc>
                <a:spcPct val="90000"/>
              </a:lnSpc>
              <a:spcBef>
                <a:spcPct val="0"/>
              </a:spcBef>
              <a:spcAft>
                <a:spcPct val="0"/>
              </a:spcAft>
            </a:pPr>
            <a:r>
              <a:rPr lang="en-US" sz="1600">
                <a:solidFill>
                  <a:prstClr val="black"/>
                </a:solidFill>
                <a:latin typeface="Courier New" pitchFamily="49" charset="0"/>
                <a:ea typeface="ＭＳ Ｐゴシック" pitchFamily="34" charset="-128"/>
              </a:rPr>
              <a:t>      Route tag 65535</a:t>
            </a:r>
          </a:p>
          <a:p>
            <a:pPr defTabSz="814388" eaLnBrk="0" fontAlgn="base" hangingPunct="0">
              <a:lnSpc>
                <a:spcPct val="90000"/>
              </a:lnSpc>
              <a:spcBef>
                <a:spcPct val="0"/>
              </a:spcBef>
              <a:spcAft>
                <a:spcPct val="0"/>
              </a:spcAft>
            </a:pPr>
            <a:r>
              <a:rPr lang="en-US" sz="1600">
                <a:solidFill>
                  <a:prstClr val="black"/>
                </a:solidFill>
                <a:latin typeface="Courier New" pitchFamily="49" charset="0"/>
                <a:ea typeface="ＭＳ Ｐゴシック" pitchFamily="34" charset="-128"/>
              </a:rPr>
              <a:t>    </a:t>
            </a:r>
            <a:r>
              <a:rPr lang="en-US" sz="1600" b="1">
                <a:solidFill>
                  <a:prstClr val="black"/>
                </a:solidFill>
                <a:latin typeface="Courier New" pitchFamily="49" charset="0"/>
                <a:ea typeface="ＭＳ Ｐゴシック" pitchFamily="34" charset="-128"/>
              </a:rPr>
              <a:t>130.0.32.23</a:t>
            </a:r>
            <a:r>
              <a:rPr lang="en-US" sz="1600">
                <a:solidFill>
                  <a:prstClr val="black"/>
                </a:solidFill>
                <a:latin typeface="Courier New" pitchFamily="49" charset="0"/>
                <a:ea typeface="ＭＳ Ｐゴシック" pitchFamily="34" charset="-128"/>
              </a:rPr>
              <a:t>, from 130.0.32.23, 00:00:16 ago</a:t>
            </a:r>
          </a:p>
          <a:p>
            <a:pPr defTabSz="814388" eaLnBrk="0" fontAlgn="base" hangingPunct="0">
              <a:lnSpc>
                <a:spcPct val="90000"/>
              </a:lnSpc>
              <a:spcBef>
                <a:spcPct val="0"/>
              </a:spcBef>
              <a:spcAft>
                <a:spcPct val="0"/>
              </a:spcAft>
            </a:pPr>
            <a:r>
              <a:rPr lang="en-US" sz="1600">
                <a:solidFill>
                  <a:prstClr val="black"/>
                </a:solidFill>
                <a:latin typeface="Courier New" pitchFamily="49" charset="0"/>
                <a:ea typeface="ＭＳ Ｐゴシック" pitchFamily="34" charset="-128"/>
              </a:rPr>
              <a:t>      AS Hops 3, BGP network version 0</a:t>
            </a:r>
          </a:p>
          <a:p>
            <a:pPr defTabSz="814388" eaLnBrk="0" fontAlgn="base" hangingPunct="0">
              <a:lnSpc>
                <a:spcPct val="90000"/>
              </a:lnSpc>
              <a:spcBef>
                <a:spcPct val="0"/>
              </a:spcBef>
              <a:spcAft>
                <a:spcPct val="0"/>
              </a:spcAft>
            </a:pPr>
            <a:r>
              <a:rPr lang="en-US" sz="1600">
                <a:solidFill>
                  <a:prstClr val="black"/>
                </a:solidFill>
                <a:latin typeface="Courier New" pitchFamily="49" charset="0"/>
                <a:ea typeface="ＭＳ Ｐゴシック" pitchFamily="34" charset="-128"/>
              </a:rPr>
              <a:t>      Route tag 65535</a:t>
            </a:r>
          </a:p>
        </p:txBody>
      </p:sp>
      <p:sp>
        <p:nvSpPr>
          <p:cNvPr id="108549" name="Oval 5"/>
          <p:cNvSpPr>
            <a:spLocks noChangeArrowheads="1"/>
          </p:cNvSpPr>
          <p:nvPr/>
        </p:nvSpPr>
        <p:spPr bwMode="auto">
          <a:xfrm>
            <a:off x="5791200" y="2241550"/>
            <a:ext cx="1601788" cy="423863"/>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defTabSz="814388"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8550" name="Oval 6"/>
          <p:cNvSpPr>
            <a:spLocks noChangeArrowheads="1"/>
          </p:cNvSpPr>
          <p:nvPr/>
        </p:nvSpPr>
        <p:spPr bwMode="auto">
          <a:xfrm>
            <a:off x="5791200" y="2947988"/>
            <a:ext cx="10668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8551" name="Oval 7"/>
          <p:cNvSpPr>
            <a:spLocks noChangeArrowheads="1"/>
          </p:cNvSpPr>
          <p:nvPr/>
        </p:nvSpPr>
        <p:spPr bwMode="auto">
          <a:xfrm>
            <a:off x="1676400" y="4191000"/>
            <a:ext cx="15240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8552" name="Oval 8"/>
          <p:cNvSpPr>
            <a:spLocks noChangeArrowheads="1"/>
          </p:cNvSpPr>
          <p:nvPr/>
        </p:nvSpPr>
        <p:spPr bwMode="auto">
          <a:xfrm>
            <a:off x="1752600" y="4800600"/>
            <a:ext cx="15240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8553" name="Text Box 9"/>
          <p:cNvSpPr txBox="1">
            <a:spLocks noChangeArrowheads="1"/>
          </p:cNvSpPr>
          <p:nvPr/>
        </p:nvSpPr>
        <p:spPr bwMode="auto">
          <a:xfrm>
            <a:off x="771525" y="5843588"/>
            <a:ext cx="7337425" cy="339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ctr" eaLnBrk="0" fontAlgn="base" hangingPunct="0">
              <a:lnSpc>
                <a:spcPct val="90000"/>
              </a:lnSpc>
              <a:spcBef>
                <a:spcPct val="0"/>
              </a:spcBef>
              <a:spcAft>
                <a:spcPct val="0"/>
              </a:spcAft>
            </a:pPr>
            <a:r>
              <a:rPr lang="en-US" sz="1800" baseline="0">
                <a:solidFill>
                  <a:prstClr val="black"/>
                </a:solidFill>
              </a:rPr>
              <a:t>The prefix 8.8.8.8/32 is being Load balanced using the eBGP Multipath</a:t>
            </a:r>
          </a:p>
        </p:txBody>
      </p:sp>
      <p:sp>
        <p:nvSpPr>
          <p:cNvPr id="108554" name="Freeform 10"/>
          <p:cNvSpPr>
            <a:spLocks/>
          </p:cNvSpPr>
          <p:nvPr/>
        </p:nvSpPr>
        <p:spPr bwMode="auto">
          <a:xfrm>
            <a:off x="952500" y="4343400"/>
            <a:ext cx="723900" cy="1371600"/>
          </a:xfrm>
          <a:custGeom>
            <a:avLst/>
            <a:gdLst>
              <a:gd name="T0" fmla="*/ 2147483647 w 456"/>
              <a:gd name="T1" fmla="*/ 0 h 864"/>
              <a:gd name="T2" fmla="*/ 2147483647 w 456"/>
              <a:gd name="T3" fmla="*/ 2147483647 h 864"/>
              <a:gd name="T4" fmla="*/ 2147483647 w 456"/>
              <a:gd name="T5" fmla="*/ 2147483647 h 864"/>
              <a:gd name="T6" fmla="*/ 0 60000 65536"/>
              <a:gd name="T7" fmla="*/ 0 60000 65536"/>
              <a:gd name="T8" fmla="*/ 0 60000 65536"/>
              <a:gd name="T9" fmla="*/ 0 w 456"/>
              <a:gd name="T10" fmla="*/ 0 h 864"/>
              <a:gd name="T11" fmla="*/ 456 w 456"/>
              <a:gd name="T12" fmla="*/ 864 h 864"/>
            </a:gdLst>
            <a:ahLst/>
            <a:cxnLst>
              <a:cxn ang="T6">
                <a:pos x="T0" y="T1"/>
              </a:cxn>
              <a:cxn ang="T7">
                <a:pos x="T2" y="T3"/>
              </a:cxn>
              <a:cxn ang="T8">
                <a:pos x="T4" y="T5"/>
              </a:cxn>
            </a:cxnLst>
            <a:rect l="T9" t="T10" r="T11" b="T12"/>
            <a:pathLst>
              <a:path w="456" h="864">
                <a:moveTo>
                  <a:pt x="456" y="0"/>
                </a:moveTo>
                <a:cubicBezTo>
                  <a:pt x="300" y="0"/>
                  <a:pt x="144" y="0"/>
                  <a:pt x="72" y="144"/>
                </a:cubicBezTo>
                <a:cubicBezTo>
                  <a:pt x="0" y="288"/>
                  <a:pt x="12" y="576"/>
                  <a:pt x="24" y="864"/>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8555" name="Freeform 11"/>
          <p:cNvSpPr>
            <a:spLocks/>
          </p:cNvSpPr>
          <p:nvPr/>
        </p:nvSpPr>
        <p:spPr bwMode="auto">
          <a:xfrm>
            <a:off x="990600" y="4953000"/>
            <a:ext cx="762000" cy="1588"/>
          </a:xfrm>
          <a:custGeom>
            <a:avLst/>
            <a:gdLst>
              <a:gd name="T0" fmla="*/ 2147483647 w 480"/>
              <a:gd name="T1" fmla="*/ 0 h 1"/>
              <a:gd name="T2" fmla="*/ 0 w 480"/>
              <a:gd name="T3" fmla="*/ 0 h 1"/>
              <a:gd name="T4" fmla="*/ 0 60000 65536"/>
              <a:gd name="T5" fmla="*/ 0 60000 65536"/>
              <a:gd name="T6" fmla="*/ 0 w 480"/>
              <a:gd name="T7" fmla="*/ 0 h 1"/>
              <a:gd name="T8" fmla="*/ 480 w 480"/>
              <a:gd name="T9" fmla="*/ 1 h 1"/>
            </a:gdLst>
            <a:ahLst/>
            <a:cxnLst>
              <a:cxn ang="T4">
                <a:pos x="T0" y="T1"/>
              </a:cxn>
              <a:cxn ang="T5">
                <a:pos x="T2" y="T3"/>
              </a:cxn>
            </a:cxnLst>
            <a:rect l="T6" t="T7" r="T8" b="T9"/>
            <a:pathLst>
              <a:path w="480" h="1">
                <a:moveTo>
                  <a:pt x="480" y="0"/>
                </a:moveTo>
                <a:cubicBezTo>
                  <a:pt x="280" y="0"/>
                  <a:pt x="80" y="0"/>
                  <a:pt x="0" y="0"/>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8556" name="Freeform 12"/>
          <p:cNvSpPr>
            <a:spLocks/>
          </p:cNvSpPr>
          <p:nvPr/>
        </p:nvSpPr>
        <p:spPr bwMode="auto">
          <a:xfrm>
            <a:off x="7391400" y="2324100"/>
            <a:ext cx="723900" cy="3467100"/>
          </a:xfrm>
          <a:custGeom>
            <a:avLst/>
            <a:gdLst>
              <a:gd name="T0" fmla="*/ 0 w 456"/>
              <a:gd name="T1" fmla="*/ 2147483647 h 2184"/>
              <a:gd name="T2" fmla="*/ 2147483647 w 456"/>
              <a:gd name="T3" fmla="*/ 2147483647 h 2184"/>
              <a:gd name="T4" fmla="*/ 2147483647 w 456"/>
              <a:gd name="T5" fmla="*/ 2147483647 h 2184"/>
              <a:gd name="T6" fmla="*/ 0 60000 65536"/>
              <a:gd name="T7" fmla="*/ 0 60000 65536"/>
              <a:gd name="T8" fmla="*/ 0 60000 65536"/>
              <a:gd name="T9" fmla="*/ 0 w 456"/>
              <a:gd name="T10" fmla="*/ 0 h 2184"/>
              <a:gd name="T11" fmla="*/ 456 w 456"/>
              <a:gd name="T12" fmla="*/ 2184 h 2184"/>
            </a:gdLst>
            <a:ahLst/>
            <a:cxnLst>
              <a:cxn ang="T6">
                <a:pos x="T0" y="T1"/>
              </a:cxn>
              <a:cxn ang="T7">
                <a:pos x="T2" y="T3"/>
              </a:cxn>
              <a:cxn ang="T8">
                <a:pos x="T4" y="T5"/>
              </a:cxn>
            </a:cxnLst>
            <a:rect l="T9" t="T10" r="T11" b="T12"/>
            <a:pathLst>
              <a:path w="456" h="2184">
                <a:moveTo>
                  <a:pt x="0" y="24"/>
                </a:moveTo>
                <a:cubicBezTo>
                  <a:pt x="204" y="12"/>
                  <a:pt x="408" y="0"/>
                  <a:pt x="432" y="360"/>
                </a:cubicBezTo>
                <a:cubicBezTo>
                  <a:pt x="456" y="720"/>
                  <a:pt x="300" y="1452"/>
                  <a:pt x="144" y="2184"/>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08557" name="Line 13"/>
          <p:cNvSpPr>
            <a:spLocks noChangeShapeType="1"/>
          </p:cNvSpPr>
          <p:nvPr/>
        </p:nvSpPr>
        <p:spPr bwMode="auto">
          <a:xfrm>
            <a:off x="6858000" y="3100388"/>
            <a:ext cx="1219200" cy="1524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Tree>
    <p:extLst>
      <p:ext uri="{BB962C8B-B14F-4D97-AF65-F5344CB8AC3E}">
        <p14:creationId xmlns:p14="http://schemas.microsoft.com/office/powerpoint/2010/main" val="976881950"/>
      </p:ext>
    </p:extLst>
  </p:cSld>
  <p:clrMapOvr>
    <a:masterClrMapping/>
  </p:clrMapOvr>
  <p:transition>
    <p:wipe dir="r"/>
  </p:transition>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white">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a:endParaRPr lang="en-US" dirty="0">
              <a:solidFill>
                <a:srgbClr val="000000"/>
              </a:solidFill>
            </a:endParaRPr>
          </a:p>
        </p:txBody>
      </p:sp>
      <p:sp>
        <p:nvSpPr>
          <p:cNvPr id="7171" name="Rectangle 3"/>
          <p:cNvSpPr>
            <a:spLocks noChangeArrowheads="1"/>
          </p:cNvSpPr>
          <p:nvPr/>
        </p:nvSpPr>
        <p:spPr bwMode="gray">
          <a:xfrm>
            <a:off x="0" y="1922463"/>
            <a:ext cx="3436938"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2" name="Rectangle 4"/>
          <p:cNvSpPr>
            <a:spLocks noChangeArrowheads="1"/>
          </p:cNvSpPr>
          <p:nvPr/>
        </p:nvSpPr>
        <p:spPr bwMode="gray">
          <a:xfrm>
            <a:off x="3665538" y="1938338"/>
            <a:ext cx="5478462"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3" name="Rectangle 5"/>
          <p:cNvSpPr>
            <a:spLocks noChangeArrowheads="1"/>
          </p:cNvSpPr>
          <p:nvPr/>
        </p:nvSpPr>
        <p:spPr bwMode="white">
          <a:xfrm>
            <a:off x="4041775" y="3011488"/>
            <a:ext cx="4508500" cy="830262"/>
          </a:xfrm>
          <a:prstGeom prst="rect">
            <a:avLst/>
          </a:prstGeom>
          <a:noFill/>
          <a:ln w="9525" algn="ctr">
            <a:noFill/>
            <a:miter lim="800000"/>
            <a:headEnd/>
            <a:tailEnd/>
          </a:ln>
        </p:spPr>
        <p:txBody>
          <a:bodyPr lIns="82124" tIns="41061" rIns="82124" bIns="41061" anchor="ctr"/>
          <a:lstStyle/>
          <a:p>
            <a:pPr>
              <a:lnSpc>
                <a:spcPct val="95000"/>
              </a:lnSpc>
            </a:pPr>
            <a:r>
              <a:rPr lang="en-US" sz="3700" dirty="0">
                <a:solidFill>
                  <a:srgbClr val="FFFFFF"/>
                </a:solidFill>
              </a:rPr>
              <a:t>Deployment Scenarios with </a:t>
            </a:r>
            <a:r>
              <a:rPr lang="en-US" sz="3700" dirty="0" err="1">
                <a:solidFill>
                  <a:srgbClr val="FFFFFF"/>
                </a:solidFill>
              </a:rPr>
              <a:t>OSPF</a:t>
            </a:r>
            <a:endParaRPr lang="en-US" sz="3700" dirty="0">
              <a:solidFill>
                <a:srgbClr val="FFFFFF"/>
              </a:solidFill>
            </a:endParaRPr>
          </a:p>
        </p:txBody>
      </p:sp>
      <p:grpSp>
        <p:nvGrpSpPr>
          <p:cNvPr id="7174" name="Group 6"/>
          <p:cNvGrpSpPr>
            <a:grpSpLocks/>
          </p:cNvGrpSpPr>
          <p:nvPr/>
        </p:nvGrpSpPr>
        <p:grpSpPr bwMode="auto">
          <a:xfrm>
            <a:off x="1474788" y="2657475"/>
            <a:ext cx="1270000" cy="1276350"/>
            <a:chOff x="942" y="1524"/>
            <a:chExt cx="1026" cy="1032"/>
          </a:xfrm>
        </p:grpSpPr>
        <p:grpSp>
          <p:nvGrpSpPr>
            <p:cNvPr id="7177" name="Group 7"/>
            <p:cNvGrpSpPr>
              <a:grpSpLocks/>
            </p:cNvGrpSpPr>
            <p:nvPr/>
          </p:nvGrpSpPr>
          <p:grpSpPr bwMode="auto">
            <a:xfrm>
              <a:off x="942" y="1524"/>
              <a:ext cx="210" cy="1032"/>
              <a:chOff x="942" y="1524"/>
              <a:chExt cx="210" cy="1032"/>
            </a:xfrm>
          </p:grpSpPr>
          <p:sp>
            <p:nvSpPr>
              <p:cNvPr id="7186" name="Oval 8"/>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7" name="Oval 9"/>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8" name="Oval 10"/>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8" name="Group 11"/>
            <p:cNvGrpSpPr>
              <a:grpSpLocks/>
            </p:cNvGrpSpPr>
            <p:nvPr/>
          </p:nvGrpSpPr>
          <p:grpSpPr bwMode="auto">
            <a:xfrm>
              <a:off x="1350" y="1524"/>
              <a:ext cx="210" cy="1032"/>
              <a:chOff x="942" y="1524"/>
              <a:chExt cx="210" cy="1032"/>
            </a:xfrm>
          </p:grpSpPr>
          <p:sp>
            <p:nvSpPr>
              <p:cNvPr id="7183" name="Oval 12"/>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4" name="Oval 13"/>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5" name="Oval 14"/>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9" name="Group 15"/>
            <p:cNvGrpSpPr>
              <a:grpSpLocks/>
            </p:cNvGrpSpPr>
            <p:nvPr/>
          </p:nvGrpSpPr>
          <p:grpSpPr bwMode="auto">
            <a:xfrm>
              <a:off x="1758" y="1524"/>
              <a:ext cx="210" cy="1032"/>
              <a:chOff x="942" y="1524"/>
              <a:chExt cx="210" cy="1032"/>
            </a:xfrm>
          </p:grpSpPr>
          <p:sp>
            <p:nvSpPr>
              <p:cNvPr id="7180" name="Oval 16"/>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1" name="Oval 17"/>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2" name="Oval 18"/>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sp>
        <p:nvSpPr>
          <p:cNvPr id="7175" name="Text Box 18"/>
          <p:cNvSpPr txBox="1">
            <a:spLocks noChangeArrowheads="1"/>
          </p:cNvSpPr>
          <p:nvPr/>
        </p:nvSpPr>
        <p:spPr bwMode="white">
          <a:xfrm>
            <a:off x="228600" y="2819400"/>
            <a:ext cx="1253869" cy="861774"/>
          </a:xfrm>
          <a:prstGeom prst="rect">
            <a:avLst/>
          </a:prstGeom>
          <a:noFill/>
          <a:ln w="9525">
            <a:noFill/>
            <a:miter lim="800000"/>
            <a:headEnd/>
            <a:tailEnd/>
          </a:ln>
        </p:spPr>
        <p:txBody>
          <a:bodyPr wrap="none">
            <a:spAutoFit/>
          </a:bodyPr>
          <a:lstStyle/>
          <a:p>
            <a:pPr defTabSz="814388"/>
            <a:r>
              <a:rPr lang="en-US" sz="5000" dirty="0">
                <a:solidFill>
                  <a:srgbClr val="FFFFFF"/>
                </a:solidFill>
                <a:latin typeface="Arial Black" pitchFamily="34" charset="0"/>
                <a:ea typeface="ＭＳ Ｐゴシック" pitchFamily="34" charset="-128"/>
              </a:rPr>
              <a:t>3.6</a:t>
            </a:r>
          </a:p>
        </p:txBody>
      </p:sp>
    </p:spTree>
    <p:extLst>
      <p:ext uri="{BB962C8B-B14F-4D97-AF65-F5344CB8AC3E}">
        <p14:creationId xmlns:p14="http://schemas.microsoft.com/office/powerpoint/2010/main" val="6058440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lstStyle/>
          <a:p>
            <a:r>
              <a:rPr lang="en-US" dirty="0">
                <a:solidFill>
                  <a:srgbClr val="0070C0"/>
                </a:solidFill>
              </a:rPr>
              <a:t>Route Distinguishers </a:t>
            </a:r>
          </a:p>
        </p:txBody>
      </p:sp>
      <p:sp>
        <p:nvSpPr>
          <p:cNvPr id="694275" name="Rectangle 3"/>
          <p:cNvSpPr>
            <a:spLocks noGrp="1" noChangeArrowheads="1"/>
          </p:cNvSpPr>
          <p:nvPr>
            <p:ph type="body" idx="1"/>
          </p:nvPr>
        </p:nvSpPr>
        <p:spPr>
          <a:xfrm>
            <a:off x="307181" y="3657600"/>
            <a:ext cx="8224838" cy="3571875"/>
          </a:xfrm>
        </p:spPr>
        <p:txBody>
          <a:bodyPr/>
          <a:lstStyle/>
          <a:p>
            <a:pPr lvl="1"/>
            <a:r>
              <a:rPr lang="en-US" dirty="0"/>
              <a:t>The 64-bit route distinguisher (RD) is prepended to an </a:t>
            </a:r>
            <a:r>
              <a:rPr lang="en-US" dirty="0" err="1"/>
              <a:t>IPv4</a:t>
            </a:r>
            <a:r>
              <a:rPr lang="en-US" dirty="0"/>
              <a:t> address to make it globally unique. </a:t>
            </a:r>
          </a:p>
          <a:p>
            <a:pPr lvl="1"/>
            <a:r>
              <a:rPr lang="en-US" dirty="0"/>
              <a:t>The resulting address is a  </a:t>
            </a:r>
            <a:r>
              <a:rPr lang="en-US" dirty="0" err="1"/>
              <a:t>VPNv4</a:t>
            </a:r>
            <a:r>
              <a:rPr lang="en-US" dirty="0"/>
              <a:t> address. </a:t>
            </a:r>
          </a:p>
          <a:p>
            <a:pPr lvl="1"/>
            <a:r>
              <a:rPr lang="en-US" dirty="0" err="1"/>
              <a:t>VPNv4</a:t>
            </a:r>
            <a:r>
              <a:rPr lang="en-US" dirty="0"/>
              <a:t> addresses are exchanged between PE routers via BGP. </a:t>
            </a:r>
          </a:p>
          <a:p>
            <a:pPr lvl="2"/>
            <a:r>
              <a:rPr lang="en-US" sz="2200" dirty="0"/>
              <a:t>BGP that supports address families other than </a:t>
            </a:r>
            <a:r>
              <a:rPr lang="en-US" sz="2200" dirty="0" err="1"/>
              <a:t>IPv4</a:t>
            </a:r>
            <a:r>
              <a:rPr lang="en-US" sz="2200" dirty="0"/>
              <a:t> addresses is called Multiprotocol BGP (MP-BGP). </a:t>
            </a:r>
          </a:p>
        </p:txBody>
      </p:sp>
      <p:sp>
        <p:nvSpPr>
          <p:cNvPr id="694276" name="Rectangle 4"/>
          <p:cNvSpPr>
            <a:spLocks noChangeArrowheads="1"/>
          </p:cNvSpPr>
          <p:nvPr/>
        </p:nvSpPr>
        <p:spPr bwMode="auto">
          <a:xfrm>
            <a:off x="1398588" y="2036763"/>
            <a:ext cx="1878012" cy="347662"/>
          </a:xfrm>
          <a:prstGeom prst="rect">
            <a:avLst/>
          </a:prstGeom>
          <a:solidFill>
            <a:srgbClr val="FFCC99"/>
          </a:solidFill>
          <a:ln w="9525">
            <a:solidFill>
              <a:schemeClr val="tx1"/>
            </a:solidFill>
            <a:miter lim="800000"/>
            <a:headEnd/>
            <a:tailEnd/>
          </a:ln>
          <a:effectLst/>
        </p:spPr>
        <p:txBody>
          <a:bodyPr wrap="none" lIns="73025" tIns="36512" rIns="73025" bIns="36512" anchor="ctr"/>
          <a:lstStyle/>
          <a:p>
            <a:endParaRPr lang="en-US"/>
          </a:p>
        </p:txBody>
      </p:sp>
      <p:sp>
        <p:nvSpPr>
          <p:cNvPr id="694277" name="Line 5"/>
          <p:cNvSpPr>
            <a:spLocks noChangeShapeType="1"/>
          </p:cNvSpPr>
          <p:nvPr/>
        </p:nvSpPr>
        <p:spPr bwMode="auto">
          <a:xfrm>
            <a:off x="1447800" y="1828800"/>
            <a:ext cx="2895600" cy="0"/>
          </a:xfrm>
          <a:prstGeom prst="line">
            <a:avLst/>
          </a:prstGeom>
          <a:noFill/>
          <a:ln w="9525">
            <a:solidFill>
              <a:schemeClr val="tx1"/>
            </a:solidFill>
            <a:round/>
            <a:headEnd type="triangle" w="med" len="med"/>
            <a:tailEnd type="triangle" w="med" len="med"/>
          </a:ln>
          <a:effectLst/>
        </p:spPr>
        <p:txBody>
          <a:bodyPr lIns="73025" tIns="36512" rIns="73025" bIns="36512"/>
          <a:lstStyle/>
          <a:p>
            <a:endParaRPr lang="en-US"/>
          </a:p>
        </p:txBody>
      </p:sp>
      <p:sp>
        <p:nvSpPr>
          <p:cNvPr id="694278" name="Text Box 6"/>
          <p:cNvSpPr txBox="1">
            <a:spLocks noChangeArrowheads="1"/>
          </p:cNvSpPr>
          <p:nvPr/>
        </p:nvSpPr>
        <p:spPr bwMode="auto">
          <a:xfrm>
            <a:off x="1447800" y="2057400"/>
            <a:ext cx="1484313" cy="285750"/>
          </a:xfrm>
          <a:prstGeom prst="rect">
            <a:avLst/>
          </a:prstGeom>
          <a:noFill/>
          <a:ln w="9525">
            <a:noFill/>
            <a:miter lim="800000"/>
            <a:headEnd/>
            <a:tailEnd/>
          </a:ln>
          <a:effectLst/>
        </p:spPr>
        <p:txBody>
          <a:bodyPr wrap="none" lIns="73025" tIns="36512" rIns="73025" bIns="36512">
            <a:spAutoFit/>
          </a:bodyPr>
          <a:lstStyle/>
          <a:p>
            <a:r>
              <a:rPr lang="en-US" sz="1400"/>
              <a:t>          100:1        </a:t>
            </a:r>
          </a:p>
        </p:txBody>
      </p:sp>
      <p:sp>
        <p:nvSpPr>
          <p:cNvPr id="694279" name="Text Box 7"/>
          <p:cNvSpPr txBox="1">
            <a:spLocks noChangeArrowheads="1"/>
          </p:cNvSpPr>
          <p:nvPr/>
        </p:nvSpPr>
        <p:spPr bwMode="auto">
          <a:xfrm>
            <a:off x="2438400" y="1524000"/>
            <a:ext cx="874713" cy="285750"/>
          </a:xfrm>
          <a:prstGeom prst="rect">
            <a:avLst/>
          </a:prstGeom>
          <a:noFill/>
          <a:ln w="9525">
            <a:noFill/>
            <a:miter lim="800000"/>
            <a:headEnd/>
            <a:tailEnd/>
          </a:ln>
          <a:effectLst/>
        </p:spPr>
        <p:txBody>
          <a:bodyPr wrap="none" lIns="73025" tIns="36512" rIns="73025" bIns="36512">
            <a:spAutoFit/>
          </a:bodyPr>
          <a:lstStyle/>
          <a:p>
            <a:r>
              <a:rPr lang="en-US" sz="1400"/>
              <a:t>12 Bytes</a:t>
            </a:r>
          </a:p>
        </p:txBody>
      </p:sp>
      <p:sp>
        <p:nvSpPr>
          <p:cNvPr id="694280" name="Text Box 8"/>
          <p:cNvSpPr txBox="1">
            <a:spLocks noChangeArrowheads="1"/>
          </p:cNvSpPr>
          <p:nvPr/>
        </p:nvSpPr>
        <p:spPr bwMode="auto">
          <a:xfrm>
            <a:off x="2054225" y="2341563"/>
            <a:ext cx="403225" cy="285750"/>
          </a:xfrm>
          <a:prstGeom prst="rect">
            <a:avLst/>
          </a:prstGeom>
          <a:noFill/>
          <a:ln w="9525">
            <a:noFill/>
            <a:miter lim="800000"/>
            <a:headEnd/>
            <a:tailEnd/>
          </a:ln>
          <a:effectLst/>
        </p:spPr>
        <p:txBody>
          <a:bodyPr wrap="none" lIns="73025" tIns="36512" rIns="73025" bIns="36512">
            <a:spAutoFit/>
          </a:bodyPr>
          <a:lstStyle/>
          <a:p>
            <a:r>
              <a:rPr lang="en-US" sz="1400"/>
              <a:t>RD</a:t>
            </a:r>
          </a:p>
        </p:txBody>
      </p:sp>
      <p:sp>
        <p:nvSpPr>
          <p:cNvPr id="694281" name="Text Box 9"/>
          <p:cNvSpPr txBox="1">
            <a:spLocks noChangeArrowheads="1"/>
          </p:cNvSpPr>
          <p:nvPr/>
        </p:nvSpPr>
        <p:spPr bwMode="auto">
          <a:xfrm>
            <a:off x="2693988" y="2341563"/>
            <a:ext cx="1600200" cy="285750"/>
          </a:xfrm>
          <a:prstGeom prst="rect">
            <a:avLst/>
          </a:prstGeom>
          <a:noFill/>
          <a:ln w="9525">
            <a:noFill/>
            <a:miter lim="800000"/>
            <a:headEnd/>
            <a:tailEnd/>
          </a:ln>
          <a:effectLst/>
        </p:spPr>
        <p:txBody>
          <a:bodyPr lIns="73025" tIns="36512" rIns="73025" bIns="36512">
            <a:spAutoFit/>
          </a:bodyPr>
          <a:lstStyle/>
          <a:p>
            <a:r>
              <a:rPr lang="en-US" sz="1400"/>
              <a:t>+ 	IPv4</a:t>
            </a:r>
          </a:p>
        </p:txBody>
      </p:sp>
      <p:sp>
        <p:nvSpPr>
          <p:cNvPr id="694282" name="AutoShape 10"/>
          <p:cNvSpPr>
            <a:spLocks/>
          </p:cNvSpPr>
          <p:nvPr/>
        </p:nvSpPr>
        <p:spPr bwMode="auto">
          <a:xfrm rot="16200000">
            <a:off x="2857500" y="1111251"/>
            <a:ext cx="103187" cy="3021012"/>
          </a:xfrm>
          <a:prstGeom prst="leftBrace">
            <a:avLst>
              <a:gd name="adj1" fmla="val 243976"/>
              <a:gd name="adj2" fmla="val 50000"/>
            </a:avLst>
          </a:prstGeom>
          <a:noFill/>
          <a:ln w="9525">
            <a:solidFill>
              <a:schemeClr val="tx1"/>
            </a:solidFill>
            <a:round/>
            <a:headEnd/>
            <a:tailEnd/>
          </a:ln>
          <a:effectLst/>
        </p:spPr>
        <p:txBody>
          <a:bodyPr vert="eaVert" wrap="none" lIns="73025" tIns="36512" rIns="73025" bIns="36512" anchor="ctr"/>
          <a:lstStyle/>
          <a:p>
            <a:pPr algn="ctr"/>
            <a:endParaRPr lang="en-US" sz="1400" i="1"/>
          </a:p>
        </p:txBody>
      </p:sp>
      <p:sp>
        <p:nvSpPr>
          <p:cNvPr id="694283" name="Text Box 11"/>
          <p:cNvSpPr txBox="1">
            <a:spLocks noChangeArrowheads="1"/>
          </p:cNvSpPr>
          <p:nvPr/>
        </p:nvSpPr>
        <p:spPr bwMode="auto">
          <a:xfrm>
            <a:off x="2209800" y="2667000"/>
            <a:ext cx="1468438" cy="285750"/>
          </a:xfrm>
          <a:prstGeom prst="rect">
            <a:avLst/>
          </a:prstGeom>
          <a:noFill/>
          <a:ln w="9525">
            <a:noFill/>
            <a:miter lim="800000"/>
            <a:headEnd/>
            <a:tailEnd/>
          </a:ln>
          <a:effectLst/>
        </p:spPr>
        <p:txBody>
          <a:bodyPr wrap="none" lIns="73025" tIns="36512" rIns="73025" bIns="36512">
            <a:spAutoFit/>
          </a:bodyPr>
          <a:lstStyle/>
          <a:p>
            <a:r>
              <a:rPr lang="en-US" sz="1400">
                <a:solidFill>
                  <a:srgbClr val="00252E"/>
                </a:solidFill>
              </a:rPr>
              <a:t>VPNv4 Address</a:t>
            </a:r>
          </a:p>
        </p:txBody>
      </p:sp>
      <p:sp>
        <p:nvSpPr>
          <p:cNvPr id="694284" name="Rectangle 12"/>
          <p:cNvSpPr>
            <a:spLocks noChangeArrowheads="1"/>
          </p:cNvSpPr>
          <p:nvPr/>
        </p:nvSpPr>
        <p:spPr bwMode="auto">
          <a:xfrm>
            <a:off x="3303588" y="2036763"/>
            <a:ext cx="1039812" cy="347662"/>
          </a:xfrm>
          <a:prstGeom prst="rect">
            <a:avLst/>
          </a:prstGeom>
          <a:solidFill>
            <a:srgbClr val="99CCCC"/>
          </a:solidFill>
          <a:ln w="9525">
            <a:solidFill>
              <a:schemeClr val="tx1"/>
            </a:solidFill>
            <a:miter lim="800000"/>
            <a:headEnd/>
            <a:tailEnd/>
          </a:ln>
          <a:effectLst/>
        </p:spPr>
        <p:txBody>
          <a:bodyPr wrap="none" lIns="73025" tIns="36512" rIns="73025" bIns="36512" anchor="ctr"/>
          <a:lstStyle/>
          <a:p>
            <a:endParaRPr lang="en-US"/>
          </a:p>
        </p:txBody>
      </p:sp>
      <p:sp>
        <p:nvSpPr>
          <p:cNvPr id="694285" name="Text Box 13"/>
          <p:cNvSpPr txBox="1">
            <a:spLocks noChangeArrowheads="1"/>
          </p:cNvSpPr>
          <p:nvPr/>
        </p:nvSpPr>
        <p:spPr bwMode="auto">
          <a:xfrm>
            <a:off x="3382963" y="2057400"/>
            <a:ext cx="982662" cy="285750"/>
          </a:xfrm>
          <a:prstGeom prst="rect">
            <a:avLst/>
          </a:prstGeom>
          <a:noFill/>
          <a:ln w="9525">
            <a:noFill/>
            <a:miter lim="800000"/>
            <a:headEnd/>
            <a:tailEnd/>
          </a:ln>
          <a:effectLst/>
        </p:spPr>
        <p:txBody>
          <a:bodyPr wrap="none" lIns="73025" tIns="36512" rIns="73025" bIns="36512">
            <a:spAutoFit/>
          </a:bodyPr>
          <a:lstStyle/>
          <a:p>
            <a:r>
              <a:rPr lang="en-US" sz="1400"/>
              <a:t>10.10.10.0</a:t>
            </a:r>
          </a:p>
        </p:txBody>
      </p:sp>
    </p:spTree>
    <p:extLst>
      <p:ext uri="{BB962C8B-B14F-4D97-AF65-F5344CB8AC3E}">
        <p14:creationId xmlns:p14="http://schemas.microsoft.com/office/powerpoint/2010/main" val="2809988920"/>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val 5"/>
          <p:cNvSpPr>
            <a:spLocks noChangeArrowheads="1"/>
          </p:cNvSpPr>
          <p:nvPr/>
        </p:nvSpPr>
        <p:spPr bwMode="auto">
          <a:xfrm>
            <a:off x="990600" y="1114425"/>
            <a:ext cx="7543800" cy="1341438"/>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110595" name="Line 19"/>
          <p:cNvSpPr>
            <a:spLocks noChangeShapeType="1"/>
          </p:cNvSpPr>
          <p:nvPr/>
        </p:nvSpPr>
        <p:spPr bwMode="auto">
          <a:xfrm flipV="1">
            <a:off x="2217738" y="2149475"/>
            <a:ext cx="0" cy="77152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0596" name="Line 20"/>
          <p:cNvSpPr>
            <a:spLocks noChangeShapeType="1"/>
          </p:cNvSpPr>
          <p:nvPr/>
        </p:nvSpPr>
        <p:spPr bwMode="auto">
          <a:xfrm flipV="1">
            <a:off x="6978650" y="2089150"/>
            <a:ext cx="0" cy="80645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0597" name="Line 26"/>
          <p:cNvSpPr>
            <a:spLocks noChangeShapeType="1"/>
          </p:cNvSpPr>
          <p:nvPr/>
        </p:nvSpPr>
        <p:spPr bwMode="auto">
          <a:xfrm>
            <a:off x="2217738" y="3308350"/>
            <a:ext cx="0" cy="403225"/>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nvGrpSpPr>
          <p:cNvPr id="110598" name="Group 38"/>
          <p:cNvGrpSpPr>
            <a:grpSpLocks/>
          </p:cNvGrpSpPr>
          <p:nvPr/>
        </p:nvGrpSpPr>
        <p:grpSpPr bwMode="auto">
          <a:xfrm>
            <a:off x="1671638" y="1579563"/>
            <a:ext cx="1046162" cy="614362"/>
            <a:chOff x="965" y="1034"/>
            <a:chExt cx="659" cy="387"/>
          </a:xfrm>
        </p:grpSpPr>
        <p:pic>
          <p:nvPicPr>
            <p:cNvPr id="110626"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 y="1034"/>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27" name="Text Box 8"/>
            <p:cNvSpPr txBox="1">
              <a:spLocks noChangeArrowheads="1"/>
            </p:cNvSpPr>
            <p:nvPr/>
          </p:nvSpPr>
          <p:spPr bwMode="auto">
            <a:xfrm>
              <a:off x="1035" y="1259"/>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grpSp>
      <p:grpSp>
        <p:nvGrpSpPr>
          <p:cNvPr id="110599" name="Group 39"/>
          <p:cNvGrpSpPr>
            <a:grpSpLocks/>
          </p:cNvGrpSpPr>
          <p:nvPr/>
        </p:nvGrpSpPr>
        <p:grpSpPr bwMode="auto">
          <a:xfrm>
            <a:off x="6454775" y="1581150"/>
            <a:ext cx="1046163" cy="614363"/>
            <a:chOff x="3848" y="1047"/>
            <a:chExt cx="659" cy="387"/>
          </a:xfrm>
        </p:grpSpPr>
        <p:pic>
          <p:nvPicPr>
            <p:cNvPr id="110624"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 y="1047"/>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25" name="Text Box 11"/>
            <p:cNvSpPr txBox="1">
              <a:spLocks noChangeArrowheads="1"/>
            </p:cNvSpPr>
            <p:nvPr/>
          </p:nvSpPr>
          <p:spPr bwMode="auto">
            <a:xfrm>
              <a:off x="3918" y="1272"/>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grpSp>
      <p:grpSp>
        <p:nvGrpSpPr>
          <p:cNvPr id="110600" name="Group 40"/>
          <p:cNvGrpSpPr>
            <a:grpSpLocks/>
          </p:cNvGrpSpPr>
          <p:nvPr/>
        </p:nvGrpSpPr>
        <p:grpSpPr bwMode="auto">
          <a:xfrm>
            <a:off x="1670050" y="2692400"/>
            <a:ext cx="1046163" cy="615950"/>
            <a:chOff x="888" y="1681"/>
            <a:chExt cx="659" cy="388"/>
          </a:xfrm>
        </p:grpSpPr>
        <p:pic>
          <p:nvPicPr>
            <p:cNvPr id="110622"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 y="1681"/>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23" name="Text Box 14"/>
            <p:cNvSpPr txBox="1">
              <a:spLocks noChangeArrowheads="1"/>
            </p:cNvSpPr>
            <p:nvPr/>
          </p:nvSpPr>
          <p:spPr bwMode="auto">
            <a:xfrm>
              <a:off x="958" y="1907"/>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grpSp>
      <p:grpSp>
        <p:nvGrpSpPr>
          <p:cNvPr id="110601" name="Group 41"/>
          <p:cNvGrpSpPr>
            <a:grpSpLocks/>
          </p:cNvGrpSpPr>
          <p:nvPr/>
        </p:nvGrpSpPr>
        <p:grpSpPr bwMode="auto">
          <a:xfrm>
            <a:off x="6454775" y="2836863"/>
            <a:ext cx="1046163" cy="615950"/>
            <a:chOff x="3926" y="1694"/>
            <a:chExt cx="659" cy="388"/>
          </a:xfrm>
        </p:grpSpPr>
        <p:pic>
          <p:nvPicPr>
            <p:cNvPr id="110620"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 y="1694"/>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21" name="Text Box 17"/>
            <p:cNvSpPr txBox="1">
              <a:spLocks noChangeArrowheads="1"/>
            </p:cNvSpPr>
            <p:nvPr/>
          </p:nvSpPr>
          <p:spPr bwMode="auto">
            <a:xfrm>
              <a:off x="3996" y="1920"/>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grpSp>
      <p:sp>
        <p:nvSpPr>
          <p:cNvPr id="110602" name="Text Box 18"/>
          <p:cNvSpPr txBox="1">
            <a:spLocks noChangeArrowheads="1"/>
          </p:cNvSpPr>
          <p:nvPr/>
        </p:nvSpPr>
        <p:spPr bwMode="auto">
          <a:xfrm>
            <a:off x="3649663" y="2038350"/>
            <a:ext cx="22256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600" b="1" baseline="0"/>
              <a:t>MPLS VPN Cloud</a:t>
            </a:r>
          </a:p>
        </p:txBody>
      </p:sp>
      <p:sp>
        <p:nvSpPr>
          <p:cNvPr id="110603" name="Oval 21"/>
          <p:cNvSpPr>
            <a:spLocks noChangeArrowheads="1"/>
          </p:cNvSpPr>
          <p:nvPr/>
        </p:nvSpPr>
        <p:spPr bwMode="auto">
          <a:xfrm>
            <a:off x="5932488" y="2751138"/>
            <a:ext cx="2087562" cy="95885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0604" name="Text Box 22"/>
          <p:cNvSpPr txBox="1">
            <a:spLocks noChangeArrowheads="1"/>
          </p:cNvSpPr>
          <p:nvPr/>
        </p:nvSpPr>
        <p:spPr bwMode="auto">
          <a:xfrm>
            <a:off x="6364288" y="3395663"/>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110605" name="Text Box 23"/>
          <p:cNvSpPr txBox="1">
            <a:spLocks noChangeArrowheads="1"/>
          </p:cNvSpPr>
          <p:nvPr/>
        </p:nvSpPr>
        <p:spPr bwMode="auto">
          <a:xfrm>
            <a:off x="2154238" y="3295650"/>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110606" name="Text Box 24"/>
          <p:cNvSpPr txBox="1">
            <a:spLocks noChangeArrowheads="1"/>
          </p:cNvSpPr>
          <p:nvPr/>
        </p:nvSpPr>
        <p:spPr bwMode="auto">
          <a:xfrm rot="-5400000">
            <a:off x="1658143" y="2313782"/>
            <a:ext cx="7477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Area 0</a:t>
            </a:r>
          </a:p>
        </p:txBody>
      </p:sp>
      <p:sp>
        <p:nvSpPr>
          <p:cNvPr id="110607" name="Text Box 25"/>
          <p:cNvSpPr txBox="1">
            <a:spLocks noChangeArrowheads="1"/>
          </p:cNvSpPr>
          <p:nvPr/>
        </p:nvSpPr>
        <p:spPr bwMode="auto">
          <a:xfrm rot="-5400000">
            <a:off x="6351588" y="2398713"/>
            <a:ext cx="749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Area 1</a:t>
            </a:r>
          </a:p>
        </p:txBody>
      </p:sp>
      <p:sp>
        <p:nvSpPr>
          <p:cNvPr id="110608" name="Oval 27"/>
          <p:cNvSpPr>
            <a:spLocks noChangeArrowheads="1"/>
          </p:cNvSpPr>
          <p:nvPr/>
        </p:nvSpPr>
        <p:spPr bwMode="auto">
          <a:xfrm>
            <a:off x="1333500" y="3711575"/>
            <a:ext cx="1738313" cy="46990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0609" name="Text Box 28"/>
          <p:cNvSpPr txBox="1">
            <a:spLocks noChangeArrowheads="1"/>
          </p:cNvSpPr>
          <p:nvPr/>
        </p:nvSpPr>
        <p:spPr bwMode="auto">
          <a:xfrm>
            <a:off x="1582738" y="3846513"/>
            <a:ext cx="12398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a:t>Area 2</a:t>
            </a:r>
          </a:p>
        </p:txBody>
      </p:sp>
      <p:sp>
        <p:nvSpPr>
          <p:cNvPr id="110610" name="AutoShape 29"/>
          <p:cNvSpPr>
            <a:spLocks noChangeArrowheads="1"/>
          </p:cNvSpPr>
          <p:nvPr/>
        </p:nvSpPr>
        <p:spPr bwMode="auto">
          <a:xfrm>
            <a:off x="7000875" y="2222500"/>
            <a:ext cx="290513" cy="565150"/>
          </a:xfrm>
          <a:prstGeom prst="upArrow">
            <a:avLst>
              <a:gd name="adj1" fmla="val 50000"/>
              <a:gd name="adj2" fmla="val 48634"/>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110611" name="Text Box 30"/>
          <p:cNvSpPr txBox="1">
            <a:spLocks noChangeArrowheads="1"/>
          </p:cNvSpPr>
          <p:nvPr/>
        </p:nvSpPr>
        <p:spPr bwMode="auto">
          <a:xfrm>
            <a:off x="7056438" y="2433638"/>
            <a:ext cx="1600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Type 1 or 2 LSA</a:t>
            </a:r>
          </a:p>
        </p:txBody>
      </p:sp>
      <p:sp>
        <p:nvSpPr>
          <p:cNvPr id="110612" name="Freeform 31"/>
          <p:cNvSpPr>
            <a:spLocks/>
          </p:cNvSpPr>
          <p:nvPr/>
        </p:nvSpPr>
        <p:spPr bwMode="auto">
          <a:xfrm>
            <a:off x="1744663" y="1311275"/>
            <a:ext cx="5888037" cy="368300"/>
          </a:xfrm>
          <a:custGeom>
            <a:avLst/>
            <a:gdLst>
              <a:gd name="T0" fmla="*/ 2147483647 w 3709"/>
              <a:gd name="T1" fmla="*/ 2147483647 h 232"/>
              <a:gd name="T2" fmla="*/ 2147483647 w 3709"/>
              <a:gd name="T3" fmla="*/ 2147483647 h 232"/>
              <a:gd name="T4" fmla="*/ 2147483647 w 3709"/>
              <a:gd name="T5" fmla="*/ 2147483647 h 232"/>
              <a:gd name="T6" fmla="*/ 2147483647 w 3709"/>
              <a:gd name="T7" fmla="*/ 2147483647 h 232"/>
              <a:gd name="T8" fmla="*/ 0 60000 65536"/>
              <a:gd name="T9" fmla="*/ 0 60000 65536"/>
              <a:gd name="T10" fmla="*/ 0 60000 65536"/>
              <a:gd name="T11" fmla="*/ 0 60000 65536"/>
              <a:gd name="T12" fmla="*/ 0 w 3709"/>
              <a:gd name="T13" fmla="*/ 0 h 232"/>
              <a:gd name="T14" fmla="*/ 3709 w 3709"/>
              <a:gd name="T15" fmla="*/ 232 h 232"/>
            </a:gdLst>
            <a:ahLst/>
            <a:cxnLst>
              <a:cxn ang="T8">
                <a:pos x="T0" y="T1"/>
              </a:cxn>
              <a:cxn ang="T9">
                <a:pos x="T2" y="T3"/>
              </a:cxn>
              <a:cxn ang="T10">
                <a:pos x="T4" y="T5"/>
              </a:cxn>
              <a:cxn ang="T11">
                <a:pos x="T6" y="T7"/>
              </a:cxn>
            </a:cxnLst>
            <a:rect l="T12" t="T13" r="T14" b="T15"/>
            <a:pathLst>
              <a:path w="3709" h="232">
                <a:moveTo>
                  <a:pt x="3427" y="232"/>
                </a:moveTo>
                <a:cubicBezTo>
                  <a:pt x="3391" y="199"/>
                  <a:pt x="3709" y="66"/>
                  <a:pt x="3220" y="33"/>
                </a:cubicBezTo>
                <a:cubicBezTo>
                  <a:pt x="2731" y="0"/>
                  <a:pt x="982" y="6"/>
                  <a:pt x="491" y="34"/>
                </a:cubicBezTo>
                <a:cubicBezTo>
                  <a:pt x="0" y="62"/>
                  <a:pt x="318" y="168"/>
                  <a:pt x="273" y="203"/>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10613" name="Text Box 32"/>
          <p:cNvSpPr txBox="1">
            <a:spLocks noChangeArrowheads="1"/>
          </p:cNvSpPr>
          <p:nvPr/>
        </p:nvSpPr>
        <p:spPr bwMode="auto">
          <a:xfrm>
            <a:off x="3962400" y="11049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VPNv4 Update</a:t>
            </a:r>
          </a:p>
        </p:txBody>
      </p:sp>
      <p:sp>
        <p:nvSpPr>
          <p:cNvPr id="110614" name="Text Box 34"/>
          <p:cNvSpPr txBox="1">
            <a:spLocks noChangeArrowheads="1"/>
          </p:cNvSpPr>
          <p:nvPr/>
        </p:nvSpPr>
        <p:spPr bwMode="auto">
          <a:xfrm>
            <a:off x="709613" y="3476625"/>
            <a:ext cx="1066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Type 3 LSA</a:t>
            </a:r>
          </a:p>
        </p:txBody>
      </p:sp>
      <p:sp>
        <p:nvSpPr>
          <p:cNvPr id="110615" name="Rectangle 35"/>
          <p:cNvSpPr>
            <a:spLocks noChangeArrowheads="1"/>
          </p:cNvSpPr>
          <p:nvPr/>
        </p:nvSpPr>
        <p:spPr bwMode="auto">
          <a:xfrm>
            <a:off x="3575050" y="1781175"/>
            <a:ext cx="23749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p>
            <a:pPr defTabSz="814388"/>
            <a:r>
              <a:rPr lang="en-US" sz="1600" b="1" baseline="0">
                <a:solidFill>
                  <a:schemeClr val="accent2"/>
                </a:solidFill>
              </a:rPr>
              <a:t>OSPF Super Backbone</a:t>
            </a:r>
          </a:p>
        </p:txBody>
      </p:sp>
      <p:sp>
        <p:nvSpPr>
          <p:cNvPr id="110616" name="AutoShape 42"/>
          <p:cNvSpPr>
            <a:spLocks noChangeArrowheads="1"/>
          </p:cNvSpPr>
          <p:nvPr/>
        </p:nvSpPr>
        <p:spPr bwMode="auto">
          <a:xfrm flipV="1">
            <a:off x="1666875" y="3309938"/>
            <a:ext cx="290513" cy="536575"/>
          </a:xfrm>
          <a:prstGeom prst="upArrow">
            <a:avLst>
              <a:gd name="adj1" fmla="val 50000"/>
              <a:gd name="adj2" fmla="val 46175"/>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110617" name="Oval 43"/>
          <p:cNvSpPr>
            <a:spLocks noChangeArrowheads="1"/>
          </p:cNvSpPr>
          <p:nvPr/>
        </p:nvSpPr>
        <p:spPr bwMode="auto">
          <a:xfrm>
            <a:off x="1160463" y="2620963"/>
            <a:ext cx="2087562" cy="95885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0618" name="Rectangle 36"/>
          <p:cNvSpPr>
            <a:spLocks noGrp="1" noChangeArrowheads="1"/>
          </p:cNvSpPr>
          <p:nvPr>
            <p:ph type="title"/>
          </p:nvPr>
        </p:nvSpPr>
        <p:spPr>
          <a:xfrm>
            <a:off x="793750" y="304800"/>
            <a:ext cx="7435850" cy="838200"/>
          </a:xfrm>
        </p:spPr>
        <p:txBody>
          <a:bodyPr/>
          <a:lstStyle/>
          <a:p>
            <a:r>
              <a:rPr lang="en-US">
                <a:ea typeface="ＭＳ Ｐゴシック" pitchFamily="34" charset="-128"/>
              </a:rPr>
              <a:t>OSPF Area 0 Placement</a:t>
            </a:r>
          </a:p>
        </p:txBody>
      </p:sp>
      <p:sp>
        <p:nvSpPr>
          <p:cNvPr id="110619" name="Content Placeholder 35"/>
          <p:cNvSpPr>
            <a:spLocks noGrp="1"/>
          </p:cNvSpPr>
          <p:nvPr>
            <p:ph idx="1"/>
          </p:nvPr>
        </p:nvSpPr>
        <p:spPr>
          <a:xfrm>
            <a:off x="793750" y="4322763"/>
            <a:ext cx="7791450" cy="2220912"/>
          </a:xfrm>
        </p:spPr>
        <p:txBody>
          <a:bodyPr/>
          <a:lstStyle/>
          <a:p>
            <a:r>
              <a:rPr lang="en-US" sz="1800">
                <a:ea typeface="ＭＳ Ｐゴシック" pitchFamily="34" charset="-128"/>
              </a:rPr>
              <a:t>Placing of the Customer OSPF Area 0 is very important</a:t>
            </a:r>
          </a:p>
          <a:p>
            <a:r>
              <a:rPr lang="en-US" sz="1800">
                <a:ea typeface="ＭＳ Ｐゴシック" pitchFamily="34" charset="-128"/>
              </a:rPr>
              <a:t>If a Customer Site has area 0, it MUST touch the MPLS-VPN PE Router</a:t>
            </a:r>
          </a:p>
          <a:p>
            <a:r>
              <a:rPr lang="en-US" sz="1800">
                <a:ea typeface="ＭＳ Ｐゴシック" pitchFamily="34" charset="-128"/>
              </a:rPr>
              <a:t>In the above example, some site(s) consist of non-OSPF area 0 as well as area 0 Sites</a:t>
            </a:r>
          </a:p>
          <a:p>
            <a:r>
              <a:rPr lang="en-US" sz="1800">
                <a:ea typeface="ＭＳ Ｐゴシック" pitchFamily="34" charset="-128"/>
              </a:rPr>
              <a:t>A type 1 or 2 LSA coming from non-OSPF area 0 will be flooded as a type 3 LSA</a:t>
            </a:r>
          </a:p>
        </p:txBody>
      </p:sp>
    </p:spTree>
    <p:extLst>
      <p:ext uri="{BB962C8B-B14F-4D97-AF65-F5344CB8AC3E}">
        <p14:creationId xmlns:p14="http://schemas.microsoft.com/office/powerpoint/2010/main" val="3821547246"/>
      </p:ext>
    </p:extLst>
  </p:cSld>
  <p:clrMapOvr>
    <a:masterClrMapping/>
  </p:clrMapOvr>
  <p:transition>
    <p:wipe dir="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7"/>
          <p:cNvSpPr>
            <a:spLocks noGrp="1" noChangeArrowheads="1"/>
          </p:cNvSpPr>
          <p:nvPr>
            <p:ph type="title"/>
          </p:nvPr>
        </p:nvSpPr>
        <p:spPr>
          <a:xfrm>
            <a:off x="793750" y="304800"/>
            <a:ext cx="7435850" cy="838200"/>
          </a:xfrm>
        </p:spPr>
        <p:txBody>
          <a:bodyPr/>
          <a:lstStyle/>
          <a:p>
            <a:r>
              <a:rPr lang="en-US">
                <a:ea typeface="ＭＳ Ｐゴシック" pitchFamily="34" charset="-128"/>
              </a:rPr>
              <a:t>OSPF Area 0 Placement</a:t>
            </a:r>
          </a:p>
        </p:txBody>
      </p:sp>
      <p:sp>
        <p:nvSpPr>
          <p:cNvPr id="111619" name="Content Placeholder 40"/>
          <p:cNvSpPr>
            <a:spLocks noGrp="1"/>
          </p:cNvSpPr>
          <p:nvPr>
            <p:ph idx="1"/>
          </p:nvPr>
        </p:nvSpPr>
        <p:spPr>
          <a:xfrm>
            <a:off x="793750" y="4262438"/>
            <a:ext cx="7618413" cy="2341562"/>
          </a:xfrm>
        </p:spPr>
        <p:txBody>
          <a:bodyPr/>
          <a:lstStyle/>
          <a:p>
            <a:pPr>
              <a:lnSpc>
                <a:spcPct val="90000"/>
              </a:lnSpc>
              <a:spcBef>
                <a:spcPts val="800"/>
              </a:spcBef>
            </a:pPr>
            <a:r>
              <a:rPr lang="en-US" sz="1600" dirty="0">
                <a:ea typeface="ＭＳ Ｐゴシック" pitchFamily="34" charset="-128"/>
              </a:rPr>
              <a:t>In the above topology, the customer </a:t>
            </a:r>
            <a:r>
              <a:rPr lang="en-US" sz="1600" dirty="0" err="1">
                <a:ea typeface="ＭＳ Ｐゴシック" pitchFamily="34" charset="-128"/>
              </a:rPr>
              <a:t>OSPF</a:t>
            </a:r>
            <a:r>
              <a:rPr lang="en-US" sz="1600" dirty="0">
                <a:ea typeface="ＭＳ Ｐゴシック" pitchFamily="34" charset="-128"/>
              </a:rPr>
              <a:t> area 0 is not directly connected to the PE </a:t>
            </a:r>
          </a:p>
          <a:p>
            <a:pPr>
              <a:lnSpc>
                <a:spcPct val="90000"/>
              </a:lnSpc>
              <a:spcBef>
                <a:spcPts val="800"/>
              </a:spcBef>
            </a:pPr>
            <a:r>
              <a:rPr lang="en-US" sz="1600" dirty="0">
                <a:ea typeface="ＭＳ Ｐゴシック" pitchFamily="34" charset="-128"/>
              </a:rPr>
              <a:t>A type 1 or 2 </a:t>
            </a:r>
            <a:r>
              <a:rPr lang="en-US" sz="1600" dirty="0" err="1">
                <a:ea typeface="ＭＳ Ｐゴシック" pitchFamily="34" charset="-128"/>
              </a:rPr>
              <a:t>LSA</a:t>
            </a:r>
            <a:r>
              <a:rPr lang="en-US" sz="1600" dirty="0">
                <a:ea typeface="ＭＳ Ｐゴシック" pitchFamily="34" charset="-128"/>
              </a:rPr>
              <a:t>, coming from MPLS-VPN </a:t>
            </a:r>
            <a:r>
              <a:rPr lang="en-US" sz="1600" dirty="0" err="1">
                <a:ea typeface="ＭＳ Ｐゴシック" pitchFamily="34" charset="-128"/>
              </a:rPr>
              <a:t>superbackbone</a:t>
            </a:r>
            <a:r>
              <a:rPr lang="en-US" sz="1600" dirty="0">
                <a:ea typeface="ＭＳ Ｐゴシック" pitchFamily="34" charset="-128"/>
              </a:rPr>
              <a:t> will be summarized and be sent as a Type 3 </a:t>
            </a:r>
            <a:r>
              <a:rPr lang="en-US" sz="1600" dirty="0" err="1">
                <a:ea typeface="ＭＳ Ｐゴシック" pitchFamily="34" charset="-128"/>
              </a:rPr>
              <a:t>LSA</a:t>
            </a:r>
            <a:r>
              <a:rPr lang="en-US" sz="1600" dirty="0">
                <a:ea typeface="ＭＳ Ｐゴシック" pitchFamily="34" charset="-128"/>
              </a:rPr>
              <a:t> into area 2. </a:t>
            </a:r>
          </a:p>
          <a:p>
            <a:pPr>
              <a:lnSpc>
                <a:spcPct val="90000"/>
              </a:lnSpc>
              <a:spcBef>
                <a:spcPts val="800"/>
              </a:spcBef>
            </a:pPr>
            <a:r>
              <a:rPr lang="en-US" sz="1600" dirty="0">
                <a:ea typeface="ＭＳ Ｐゴシック" pitchFamily="34" charset="-128"/>
              </a:rPr>
              <a:t>Then area 2 will send this type 3 </a:t>
            </a:r>
            <a:r>
              <a:rPr lang="en-US" sz="1600" dirty="0" err="1">
                <a:ea typeface="ＭＳ Ｐゴシック" pitchFamily="34" charset="-128"/>
              </a:rPr>
              <a:t>LSA</a:t>
            </a:r>
            <a:r>
              <a:rPr lang="en-US" sz="1600" dirty="0">
                <a:ea typeface="ＭＳ Ｐゴシック" pitchFamily="34" charset="-128"/>
              </a:rPr>
              <a:t> into  AREA 0 below AND </a:t>
            </a:r>
          </a:p>
          <a:p>
            <a:pPr>
              <a:lnSpc>
                <a:spcPct val="90000"/>
              </a:lnSpc>
              <a:spcBef>
                <a:spcPts val="800"/>
              </a:spcBef>
            </a:pPr>
            <a:r>
              <a:rPr lang="en-US" sz="1600" dirty="0">
                <a:ea typeface="ＭＳ Ｐゴシック" pitchFamily="34" charset="-128"/>
              </a:rPr>
              <a:t>Summary routes are not advertised (back) into  Area 0  </a:t>
            </a:r>
          </a:p>
          <a:p>
            <a:pPr>
              <a:lnSpc>
                <a:spcPct val="90000"/>
              </a:lnSpc>
              <a:spcBef>
                <a:spcPts val="800"/>
              </a:spcBef>
            </a:pPr>
            <a:r>
              <a:rPr lang="en-US" sz="1600" dirty="0">
                <a:ea typeface="ＭＳ Ｐゴシック" pitchFamily="34" charset="-128"/>
              </a:rPr>
              <a:t>In this case, you need a Virtual-link to connect the Area 0 </a:t>
            </a:r>
          </a:p>
          <a:p>
            <a:pPr>
              <a:lnSpc>
                <a:spcPct val="90000"/>
              </a:lnSpc>
              <a:spcBef>
                <a:spcPts val="800"/>
              </a:spcBef>
            </a:pPr>
            <a:r>
              <a:rPr lang="en-US" sz="1600" dirty="0">
                <a:ea typeface="ＭＳ Ｐゴシック" pitchFamily="34" charset="-128"/>
              </a:rPr>
              <a:t>Recommended to: Have the </a:t>
            </a:r>
            <a:r>
              <a:rPr lang="en-US" sz="1600" dirty="0" err="1">
                <a:ea typeface="ＭＳ Ｐゴシック" pitchFamily="34" charset="-128"/>
              </a:rPr>
              <a:t>OSPF</a:t>
            </a:r>
            <a:r>
              <a:rPr lang="en-US" sz="1600" dirty="0">
                <a:ea typeface="ＭＳ Ｐゴシック" pitchFamily="34" charset="-128"/>
              </a:rPr>
              <a:t> AREA 0 connected to the MPLS-VPN Core</a:t>
            </a:r>
          </a:p>
        </p:txBody>
      </p:sp>
      <p:sp>
        <p:nvSpPr>
          <p:cNvPr id="111620" name="Oval 43"/>
          <p:cNvSpPr>
            <a:spLocks noChangeArrowheads="1"/>
          </p:cNvSpPr>
          <p:nvPr/>
        </p:nvSpPr>
        <p:spPr bwMode="auto">
          <a:xfrm>
            <a:off x="990600" y="1114425"/>
            <a:ext cx="7543800" cy="1341438"/>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111621" name="Line 57"/>
          <p:cNvSpPr>
            <a:spLocks noChangeShapeType="1"/>
          </p:cNvSpPr>
          <p:nvPr/>
        </p:nvSpPr>
        <p:spPr bwMode="auto">
          <a:xfrm flipV="1">
            <a:off x="2217738" y="2149475"/>
            <a:ext cx="0" cy="77152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1622" name="Line 58"/>
          <p:cNvSpPr>
            <a:spLocks noChangeShapeType="1"/>
          </p:cNvSpPr>
          <p:nvPr/>
        </p:nvSpPr>
        <p:spPr bwMode="auto">
          <a:xfrm flipV="1">
            <a:off x="6978650" y="2089150"/>
            <a:ext cx="0" cy="80645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1623" name="Line 64"/>
          <p:cNvSpPr>
            <a:spLocks noChangeShapeType="1"/>
          </p:cNvSpPr>
          <p:nvPr/>
        </p:nvSpPr>
        <p:spPr bwMode="auto">
          <a:xfrm>
            <a:off x="2217738" y="3308350"/>
            <a:ext cx="0" cy="403225"/>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1624" name="Text Box 38"/>
          <p:cNvSpPr txBox="1">
            <a:spLocks noChangeArrowheads="1"/>
          </p:cNvSpPr>
          <p:nvPr/>
        </p:nvSpPr>
        <p:spPr bwMode="auto">
          <a:xfrm>
            <a:off x="3487738" y="3133725"/>
            <a:ext cx="1485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Virtual Link</a:t>
            </a:r>
          </a:p>
        </p:txBody>
      </p:sp>
      <p:sp>
        <p:nvSpPr>
          <p:cNvPr id="111625" name="Text Box 40"/>
          <p:cNvSpPr txBox="1">
            <a:spLocks noChangeArrowheads="1"/>
          </p:cNvSpPr>
          <p:nvPr/>
        </p:nvSpPr>
        <p:spPr bwMode="auto">
          <a:xfrm>
            <a:off x="30163" y="3595688"/>
            <a:ext cx="1905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nSpc>
                <a:spcPct val="80000"/>
              </a:lnSpc>
            </a:pPr>
            <a:r>
              <a:rPr lang="en-US" sz="1200" b="1" baseline="0"/>
              <a:t>Summary routes </a:t>
            </a:r>
            <a:br>
              <a:rPr lang="en-US" sz="1200" b="1" baseline="0"/>
            </a:br>
            <a:r>
              <a:rPr lang="en-US" sz="1200" b="1" baseline="0"/>
              <a:t>are not advertised </a:t>
            </a:r>
            <a:br>
              <a:rPr lang="en-US" sz="1200" b="1" baseline="0"/>
            </a:br>
            <a:r>
              <a:rPr lang="en-US" sz="1200" b="1" baseline="0"/>
              <a:t>into OSPF Area 0</a:t>
            </a:r>
          </a:p>
        </p:txBody>
      </p:sp>
      <p:grpSp>
        <p:nvGrpSpPr>
          <p:cNvPr id="111626" name="Group 44"/>
          <p:cNvGrpSpPr>
            <a:grpSpLocks/>
          </p:cNvGrpSpPr>
          <p:nvPr/>
        </p:nvGrpSpPr>
        <p:grpSpPr bwMode="auto">
          <a:xfrm>
            <a:off x="1671638" y="1579563"/>
            <a:ext cx="1046162" cy="614362"/>
            <a:chOff x="965" y="1034"/>
            <a:chExt cx="659" cy="387"/>
          </a:xfrm>
        </p:grpSpPr>
        <p:pic>
          <p:nvPicPr>
            <p:cNvPr id="111655" name="Picture 4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 y="1034"/>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56" name="Text Box 46"/>
            <p:cNvSpPr txBox="1">
              <a:spLocks noChangeArrowheads="1"/>
            </p:cNvSpPr>
            <p:nvPr/>
          </p:nvSpPr>
          <p:spPr bwMode="auto">
            <a:xfrm>
              <a:off x="1035" y="1259"/>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grpSp>
      <p:grpSp>
        <p:nvGrpSpPr>
          <p:cNvPr id="111627" name="Group 47"/>
          <p:cNvGrpSpPr>
            <a:grpSpLocks/>
          </p:cNvGrpSpPr>
          <p:nvPr/>
        </p:nvGrpSpPr>
        <p:grpSpPr bwMode="auto">
          <a:xfrm>
            <a:off x="6454775" y="1581150"/>
            <a:ext cx="1046163" cy="614363"/>
            <a:chOff x="3848" y="1047"/>
            <a:chExt cx="659" cy="387"/>
          </a:xfrm>
        </p:grpSpPr>
        <p:pic>
          <p:nvPicPr>
            <p:cNvPr id="111653" name="Picture 4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 y="1047"/>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54" name="Text Box 49"/>
            <p:cNvSpPr txBox="1">
              <a:spLocks noChangeArrowheads="1"/>
            </p:cNvSpPr>
            <p:nvPr/>
          </p:nvSpPr>
          <p:spPr bwMode="auto">
            <a:xfrm>
              <a:off x="3918" y="1272"/>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grpSp>
      <p:grpSp>
        <p:nvGrpSpPr>
          <p:cNvPr id="111628" name="Group 50"/>
          <p:cNvGrpSpPr>
            <a:grpSpLocks/>
          </p:cNvGrpSpPr>
          <p:nvPr/>
        </p:nvGrpSpPr>
        <p:grpSpPr bwMode="auto">
          <a:xfrm>
            <a:off x="1670050" y="2692400"/>
            <a:ext cx="1046163" cy="615950"/>
            <a:chOff x="888" y="1681"/>
            <a:chExt cx="659" cy="388"/>
          </a:xfrm>
        </p:grpSpPr>
        <p:pic>
          <p:nvPicPr>
            <p:cNvPr id="111651" name="Picture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 y="1681"/>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52" name="Text Box 52"/>
            <p:cNvSpPr txBox="1">
              <a:spLocks noChangeArrowheads="1"/>
            </p:cNvSpPr>
            <p:nvPr/>
          </p:nvSpPr>
          <p:spPr bwMode="auto">
            <a:xfrm>
              <a:off x="958" y="1907"/>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grpSp>
      <p:grpSp>
        <p:nvGrpSpPr>
          <p:cNvPr id="111629" name="Group 53"/>
          <p:cNvGrpSpPr>
            <a:grpSpLocks/>
          </p:cNvGrpSpPr>
          <p:nvPr/>
        </p:nvGrpSpPr>
        <p:grpSpPr bwMode="auto">
          <a:xfrm>
            <a:off x="6454775" y="2836863"/>
            <a:ext cx="1046163" cy="615950"/>
            <a:chOff x="3926" y="1694"/>
            <a:chExt cx="659" cy="388"/>
          </a:xfrm>
        </p:grpSpPr>
        <p:pic>
          <p:nvPicPr>
            <p:cNvPr id="111649" name="Picture 5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 y="1694"/>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50" name="Text Box 55"/>
            <p:cNvSpPr txBox="1">
              <a:spLocks noChangeArrowheads="1"/>
            </p:cNvSpPr>
            <p:nvPr/>
          </p:nvSpPr>
          <p:spPr bwMode="auto">
            <a:xfrm>
              <a:off x="3996" y="1920"/>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grpSp>
      <p:sp>
        <p:nvSpPr>
          <p:cNvPr id="111630" name="Text Box 56"/>
          <p:cNvSpPr txBox="1">
            <a:spLocks noChangeArrowheads="1"/>
          </p:cNvSpPr>
          <p:nvPr/>
        </p:nvSpPr>
        <p:spPr bwMode="auto">
          <a:xfrm>
            <a:off x="3649663" y="2038350"/>
            <a:ext cx="22256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600" b="1" baseline="0"/>
              <a:t>MPLS VPN Cloud</a:t>
            </a:r>
          </a:p>
        </p:txBody>
      </p:sp>
      <p:sp>
        <p:nvSpPr>
          <p:cNvPr id="111631" name="Oval 59"/>
          <p:cNvSpPr>
            <a:spLocks noChangeArrowheads="1"/>
          </p:cNvSpPr>
          <p:nvPr/>
        </p:nvSpPr>
        <p:spPr bwMode="auto">
          <a:xfrm>
            <a:off x="5932488" y="2751138"/>
            <a:ext cx="2087562" cy="95885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1632" name="Text Box 60"/>
          <p:cNvSpPr txBox="1">
            <a:spLocks noChangeArrowheads="1"/>
          </p:cNvSpPr>
          <p:nvPr/>
        </p:nvSpPr>
        <p:spPr bwMode="auto">
          <a:xfrm>
            <a:off x="6364288" y="3395663"/>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111633" name="Text Box 61"/>
          <p:cNvSpPr txBox="1">
            <a:spLocks noChangeArrowheads="1"/>
          </p:cNvSpPr>
          <p:nvPr/>
        </p:nvSpPr>
        <p:spPr bwMode="auto">
          <a:xfrm>
            <a:off x="2154238" y="3295650"/>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111634" name="Text Box 62"/>
          <p:cNvSpPr txBox="1">
            <a:spLocks noChangeArrowheads="1"/>
          </p:cNvSpPr>
          <p:nvPr/>
        </p:nvSpPr>
        <p:spPr bwMode="auto">
          <a:xfrm rot="-5400000">
            <a:off x="1658143" y="2313782"/>
            <a:ext cx="7477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Area 2</a:t>
            </a:r>
          </a:p>
        </p:txBody>
      </p:sp>
      <p:sp>
        <p:nvSpPr>
          <p:cNvPr id="111635" name="Text Box 63"/>
          <p:cNvSpPr txBox="1">
            <a:spLocks noChangeArrowheads="1"/>
          </p:cNvSpPr>
          <p:nvPr/>
        </p:nvSpPr>
        <p:spPr bwMode="auto">
          <a:xfrm rot="-5400000">
            <a:off x="6351588" y="2398713"/>
            <a:ext cx="749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Area 1</a:t>
            </a:r>
          </a:p>
        </p:txBody>
      </p:sp>
      <p:sp>
        <p:nvSpPr>
          <p:cNvPr id="111636" name="Oval 65"/>
          <p:cNvSpPr>
            <a:spLocks noChangeArrowheads="1"/>
          </p:cNvSpPr>
          <p:nvPr/>
        </p:nvSpPr>
        <p:spPr bwMode="auto">
          <a:xfrm>
            <a:off x="1333500" y="3711575"/>
            <a:ext cx="1738313" cy="46990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1637" name="Text Box 66"/>
          <p:cNvSpPr txBox="1">
            <a:spLocks noChangeArrowheads="1"/>
          </p:cNvSpPr>
          <p:nvPr/>
        </p:nvSpPr>
        <p:spPr bwMode="auto">
          <a:xfrm>
            <a:off x="1582738" y="3846513"/>
            <a:ext cx="12398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a:t>Area 0</a:t>
            </a:r>
          </a:p>
        </p:txBody>
      </p:sp>
      <p:sp>
        <p:nvSpPr>
          <p:cNvPr id="111638" name="AutoShape 67"/>
          <p:cNvSpPr>
            <a:spLocks noChangeArrowheads="1"/>
          </p:cNvSpPr>
          <p:nvPr/>
        </p:nvSpPr>
        <p:spPr bwMode="auto">
          <a:xfrm>
            <a:off x="7000875" y="2222500"/>
            <a:ext cx="290513" cy="565150"/>
          </a:xfrm>
          <a:prstGeom prst="upArrow">
            <a:avLst>
              <a:gd name="adj1" fmla="val 50000"/>
              <a:gd name="adj2" fmla="val 48634"/>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111639" name="Text Box 68"/>
          <p:cNvSpPr txBox="1">
            <a:spLocks noChangeArrowheads="1"/>
          </p:cNvSpPr>
          <p:nvPr/>
        </p:nvSpPr>
        <p:spPr bwMode="auto">
          <a:xfrm>
            <a:off x="7056438" y="2433638"/>
            <a:ext cx="1600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Type 1 or 2 LSA</a:t>
            </a:r>
          </a:p>
        </p:txBody>
      </p:sp>
      <p:sp>
        <p:nvSpPr>
          <p:cNvPr id="111640" name="Freeform 69"/>
          <p:cNvSpPr>
            <a:spLocks/>
          </p:cNvSpPr>
          <p:nvPr/>
        </p:nvSpPr>
        <p:spPr bwMode="auto">
          <a:xfrm>
            <a:off x="1744663" y="1311275"/>
            <a:ext cx="5888037" cy="368300"/>
          </a:xfrm>
          <a:custGeom>
            <a:avLst/>
            <a:gdLst>
              <a:gd name="T0" fmla="*/ 2147483647 w 3709"/>
              <a:gd name="T1" fmla="*/ 2147483647 h 232"/>
              <a:gd name="T2" fmla="*/ 2147483647 w 3709"/>
              <a:gd name="T3" fmla="*/ 2147483647 h 232"/>
              <a:gd name="T4" fmla="*/ 2147483647 w 3709"/>
              <a:gd name="T5" fmla="*/ 2147483647 h 232"/>
              <a:gd name="T6" fmla="*/ 2147483647 w 3709"/>
              <a:gd name="T7" fmla="*/ 2147483647 h 232"/>
              <a:gd name="T8" fmla="*/ 0 60000 65536"/>
              <a:gd name="T9" fmla="*/ 0 60000 65536"/>
              <a:gd name="T10" fmla="*/ 0 60000 65536"/>
              <a:gd name="T11" fmla="*/ 0 60000 65536"/>
              <a:gd name="T12" fmla="*/ 0 w 3709"/>
              <a:gd name="T13" fmla="*/ 0 h 232"/>
              <a:gd name="T14" fmla="*/ 3709 w 3709"/>
              <a:gd name="T15" fmla="*/ 232 h 232"/>
            </a:gdLst>
            <a:ahLst/>
            <a:cxnLst>
              <a:cxn ang="T8">
                <a:pos x="T0" y="T1"/>
              </a:cxn>
              <a:cxn ang="T9">
                <a:pos x="T2" y="T3"/>
              </a:cxn>
              <a:cxn ang="T10">
                <a:pos x="T4" y="T5"/>
              </a:cxn>
              <a:cxn ang="T11">
                <a:pos x="T6" y="T7"/>
              </a:cxn>
            </a:cxnLst>
            <a:rect l="T12" t="T13" r="T14" b="T15"/>
            <a:pathLst>
              <a:path w="3709" h="232">
                <a:moveTo>
                  <a:pt x="3427" y="232"/>
                </a:moveTo>
                <a:cubicBezTo>
                  <a:pt x="3391" y="199"/>
                  <a:pt x="3709" y="66"/>
                  <a:pt x="3220" y="33"/>
                </a:cubicBezTo>
                <a:cubicBezTo>
                  <a:pt x="2731" y="0"/>
                  <a:pt x="982" y="6"/>
                  <a:pt x="491" y="34"/>
                </a:cubicBezTo>
                <a:cubicBezTo>
                  <a:pt x="0" y="62"/>
                  <a:pt x="318" y="168"/>
                  <a:pt x="273" y="203"/>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11641" name="Text Box 70"/>
          <p:cNvSpPr txBox="1">
            <a:spLocks noChangeArrowheads="1"/>
          </p:cNvSpPr>
          <p:nvPr/>
        </p:nvSpPr>
        <p:spPr bwMode="auto">
          <a:xfrm>
            <a:off x="3962400" y="11049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VPNv4 Update</a:t>
            </a:r>
          </a:p>
        </p:txBody>
      </p:sp>
      <p:sp>
        <p:nvSpPr>
          <p:cNvPr id="111642" name="Text Box 71"/>
          <p:cNvSpPr txBox="1">
            <a:spLocks noChangeArrowheads="1"/>
          </p:cNvSpPr>
          <p:nvPr/>
        </p:nvSpPr>
        <p:spPr bwMode="auto">
          <a:xfrm>
            <a:off x="725488" y="3260725"/>
            <a:ext cx="1066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Type 3 LSA</a:t>
            </a:r>
          </a:p>
        </p:txBody>
      </p:sp>
      <p:sp>
        <p:nvSpPr>
          <p:cNvPr id="111643" name="Rectangle 72"/>
          <p:cNvSpPr>
            <a:spLocks noChangeArrowheads="1"/>
          </p:cNvSpPr>
          <p:nvPr/>
        </p:nvSpPr>
        <p:spPr bwMode="auto">
          <a:xfrm>
            <a:off x="3575050" y="1781175"/>
            <a:ext cx="23749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p>
            <a:pPr defTabSz="814388"/>
            <a:r>
              <a:rPr lang="en-US" sz="1600" b="1" baseline="0">
                <a:solidFill>
                  <a:schemeClr val="accent2"/>
                </a:solidFill>
              </a:rPr>
              <a:t>OSPF Super Backbone</a:t>
            </a:r>
          </a:p>
        </p:txBody>
      </p:sp>
      <p:sp>
        <p:nvSpPr>
          <p:cNvPr id="111644" name="AutoShape 73"/>
          <p:cNvSpPr>
            <a:spLocks noChangeArrowheads="1"/>
          </p:cNvSpPr>
          <p:nvPr/>
        </p:nvSpPr>
        <p:spPr bwMode="auto">
          <a:xfrm flipV="1">
            <a:off x="1666875" y="3309938"/>
            <a:ext cx="290513" cy="536575"/>
          </a:xfrm>
          <a:prstGeom prst="upArrow">
            <a:avLst>
              <a:gd name="adj1" fmla="val 50000"/>
              <a:gd name="adj2" fmla="val 46175"/>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111645" name="Oval 74"/>
          <p:cNvSpPr>
            <a:spLocks noChangeArrowheads="1"/>
          </p:cNvSpPr>
          <p:nvPr/>
        </p:nvSpPr>
        <p:spPr bwMode="auto">
          <a:xfrm>
            <a:off x="1160463" y="2620963"/>
            <a:ext cx="2087562" cy="95885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1646" name="Freeform 37"/>
          <p:cNvSpPr>
            <a:spLocks/>
          </p:cNvSpPr>
          <p:nvPr/>
        </p:nvSpPr>
        <p:spPr bwMode="auto">
          <a:xfrm>
            <a:off x="2773363" y="2108200"/>
            <a:ext cx="1004887" cy="1874838"/>
          </a:xfrm>
          <a:custGeom>
            <a:avLst/>
            <a:gdLst>
              <a:gd name="T0" fmla="*/ 2147483647 w 633"/>
              <a:gd name="T1" fmla="*/ 2147483647 h 1181"/>
              <a:gd name="T2" fmla="*/ 2147483647 w 633"/>
              <a:gd name="T3" fmla="*/ 2147483647 h 1181"/>
              <a:gd name="T4" fmla="*/ 0 w 633"/>
              <a:gd name="T5" fmla="*/ 0 h 1181"/>
              <a:gd name="T6" fmla="*/ 0 60000 65536"/>
              <a:gd name="T7" fmla="*/ 0 60000 65536"/>
              <a:gd name="T8" fmla="*/ 0 60000 65536"/>
              <a:gd name="T9" fmla="*/ 0 w 633"/>
              <a:gd name="T10" fmla="*/ 0 h 1181"/>
              <a:gd name="T11" fmla="*/ 633 w 633"/>
              <a:gd name="T12" fmla="*/ 1181 h 1181"/>
            </a:gdLst>
            <a:ahLst/>
            <a:cxnLst>
              <a:cxn ang="T6">
                <a:pos x="T0" y="T1"/>
              </a:cxn>
              <a:cxn ang="T7">
                <a:pos x="T2" y="T3"/>
              </a:cxn>
              <a:cxn ang="T8">
                <a:pos x="T4" y="T5"/>
              </a:cxn>
            </a:cxnLst>
            <a:rect l="T9" t="T10" r="T11" b="T12"/>
            <a:pathLst>
              <a:path w="633" h="1181">
                <a:moveTo>
                  <a:pt x="39" y="1181"/>
                </a:moveTo>
                <a:cubicBezTo>
                  <a:pt x="137" y="1108"/>
                  <a:pt x="633" y="952"/>
                  <a:pt x="627" y="755"/>
                </a:cubicBezTo>
                <a:cubicBezTo>
                  <a:pt x="621" y="558"/>
                  <a:pt x="131" y="157"/>
                  <a:pt x="0" y="0"/>
                </a:cubicBezTo>
              </a:path>
            </a:pathLst>
          </a:custGeom>
          <a:noFill/>
          <a:ln w="1905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11647" name="Text Box 75"/>
          <p:cNvSpPr txBox="1">
            <a:spLocks noChangeArrowheads="1"/>
          </p:cNvSpPr>
          <p:nvPr/>
        </p:nvSpPr>
        <p:spPr bwMode="auto">
          <a:xfrm>
            <a:off x="706438" y="2357438"/>
            <a:ext cx="1066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Type 3 LSA</a:t>
            </a:r>
          </a:p>
        </p:txBody>
      </p:sp>
      <p:sp>
        <p:nvSpPr>
          <p:cNvPr id="111648" name="AutoShape 76"/>
          <p:cNvSpPr>
            <a:spLocks noChangeArrowheads="1"/>
          </p:cNvSpPr>
          <p:nvPr/>
        </p:nvSpPr>
        <p:spPr bwMode="auto">
          <a:xfrm flipV="1">
            <a:off x="1663700" y="2190750"/>
            <a:ext cx="290513" cy="536575"/>
          </a:xfrm>
          <a:prstGeom prst="upArrow">
            <a:avLst>
              <a:gd name="adj1" fmla="val 50000"/>
              <a:gd name="adj2" fmla="val 46175"/>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Tree>
    <p:extLst>
      <p:ext uri="{BB962C8B-B14F-4D97-AF65-F5344CB8AC3E}">
        <p14:creationId xmlns:p14="http://schemas.microsoft.com/office/powerpoint/2010/main" val="187238874"/>
      </p:ext>
    </p:extLst>
  </p:cSld>
  <p:clrMapOvr>
    <a:masterClrMapping/>
  </p:clrMapOvr>
  <p:transition>
    <p:wipe dir="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Line 29"/>
          <p:cNvSpPr>
            <a:spLocks noChangeShapeType="1"/>
          </p:cNvSpPr>
          <p:nvPr/>
        </p:nvSpPr>
        <p:spPr bwMode="auto">
          <a:xfrm>
            <a:off x="2673350" y="3576638"/>
            <a:ext cx="3910013"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2643" name="Oval 36"/>
          <p:cNvSpPr>
            <a:spLocks noChangeArrowheads="1"/>
          </p:cNvSpPr>
          <p:nvPr/>
        </p:nvSpPr>
        <p:spPr bwMode="auto">
          <a:xfrm>
            <a:off x="990600" y="1479550"/>
            <a:ext cx="7543800" cy="1341438"/>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112644" name="Line 37"/>
          <p:cNvSpPr>
            <a:spLocks noChangeShapeType="1"/>
          </p:cNvSpPr>
          <p:nvPr/>
        </p:nvSpPr>
        <p:spPr bwMode="auto">
          <a:xfrm flipV="1">
            <a:off x="2217738" y="2514600"/>
            <a:ext cx="0" cy="77152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2645" name="Line 38"/>
          <p:cNvSpPr>
            <a:spLocks noChangeShapeType="1"/>
          </p:cNvSpPr>
          <p:nvPr/>
        </p:nvSpPr>
        <p:spPr bwMode="auto">
          <a:xfrm flipV="1">
            <a:off x="6978650" y="2454275"/>
            <a:ext cx="0" cy="80645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nvGrpSpPr>
          <p:cNvPr id="112646" name="Group 42"/>
          <p:cNvGrpSpPr>
            <a:grpSpLocks/>
          </p:cNvGrpSpPr>
          <p:nvPr/>
        </p:nvGrpSpPr>
        <p:grpSpPr bwMode="auto">
          <a:xfrm>
            <a:off x="1671638" y="1944688"/>
            <a:ext cx="1046162" cy="614362"/>
            <a:chOff x="965" y="1034"/>
            <a:chExt cx="659" cy="387"/>
          </a:xfrm>
        </p:grpSpPr>
        <p:pic>
          <p:nvPicPr>
            <p:cNvPr id="112671" name="Picture 4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 y="1034"/>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2" name="Text Box 44"/>
            <p:cNvSpPr txBox="1">
              <a:spLocks noChangeArrowheads="1"/>
            </p:cNvSpPr>
            <p:nvPr/>
          </p:nvSpPr>
          <p:spPr bwMode="auto">
            <a:xfrm>
              <a:off x="1035" y="1259"/>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grpSp>
      <p:grpSp>
        <p:nvGrpSpPr>
          <p:cNvPr id="112647" name="Group 45"/>
          <p:cNvGrpSpPr>
            <a:grpSpLocks/>
          </p:cNvGrpSpPr>
          <p:nvPr/>
        </p:nvGrpSpPr>
        <p:grpSpPr bwMode="auto">
          <a:xfrm>
            <a:off x="6454775" y="1946275"/>
            <a:ext cx="1046163" cy="614363"/>
            <a:chOff x="3848" y="1047"/>
            <a:chExt cx="659" cy="387"/>
          </a:xfrm>
        </p:grpSpPr>
        <p:pic>
          <p:nvPicPr>
            <p:cNvPr id="112669" name="Picture 4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 y="1047"/>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0" name="Text Box 47"/>
            <p:cNvSpPr txBox="1">
              <a:spLocks noChangeArrowheads="1"/>
            </p:cNvSpPr>
            <p:nvPr/>
          </p:nvSpPr>
          <p:spPr bwMode="auto">
            <a:xfrm>
              <a:off x="3918" y="1272"/>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grpSp>
      <p:grpSp>
        <p:nvGrpSpPr>
          <p:cNvPr id="112648" name="Group 48"/>
          <p:cNvGrpSpPr>
            <a:grpSpLocks/>
          </p:cNvGrpSpPr>
          <p:nvPr/>
        </p:nvGrpSpPr>
        <p:grpSpPr bwMode="auto">
          <a:xfrm>
            <a:off x="1670050" y="3200400"/>
            <a:ext cx="1046163" cy="615950"/>
            <a:chOff x="888" y="1681"/>
            <a:chExt cx="659" cy="388"/>
          </a:xfrm>
        </p:grpSpPr>
        <p:pic>
          <p:nvPicPr>
            <p:cNvPr id="112667" name="Picture 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 y="1681"/>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8" name="Text Box 50"/>
            <p:cNvSpPr txBox="1">
              <a:spLocks noChangeArrowheads="1"/>
            </p:cNvSpPr>
            <p:nvPr/>
          </p:nvSpPr>
          <p:spPr bwMode="auto">
            <a:xfrm>
              <a:off x="958" y="1907"/>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grpSp>
      <p:grpSp>
        <p:nvGrpSpPr>
          <p:cNvPr id="112649" name="Group 51"/>
          <p:cNvGrpSpPr>
            <a:grpSpLocks/>
          </p:cNvGrpSpPr>
          <p:nvPr/>
        </p:nvGrpSpPr>
        <p:grpSpPr bwMode="auto">
          <a:xfrm>
            <a:off x="6454775" y="3201988"/>
            <a:ext cx="1046163" cy="615950"/>
            <a:chOff x="3926" y="1694"/>
            <a:chExt cx="659" cy="388"/>
          </a:xfrm>
        </p:grpSpPr>
        <p:pic>
          <p:nvPicPr>
            <p:cNvPr id="112665" name="Pictur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 y="1694"/>
              <a:ext cx="659"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6" name="Text Box 53"/>
            <p:cNvSpPr txBox="1">
              <a:spLocks noChangeArrowheads="1"/>
            </p:cNvSpPr>
            <p:nvPr/>
          </p:nvSpPr>
          <p:spPr bwMode="auto">
            <a:xfrm>
              <a:off x="3996" y="1920"/>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grpSp>
      <p:sp>
        <p:nvSpPr>
          <p:cNvPr id="112650" name="Text Box 54"/>
          <p:cNvSpPr txBox="1">
            <a:spLocks noChangeArrowheads="1"/>
          </p:cNvSpPr>
          <p:nvPr/>
        </p:nvSpPr>
        <p:spPr bwMode="auto">
          <a:xfrm>
            <a:off x="3649663" y="2403475"/>
            <a:ext cx="22256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600" b="1" baseline="0"/>
              <a:t>MPLS VPN Cloud</a:t>
            </a:r>
          </a:p>
        </p:txBody>
      </p:sp>
      <p:sp>
        <p:nvSpPr>
          <p:cNvPr id="112651" name="Oval 55"/>
          <p:cNvSpPr>
            <a:spLocks noChangeArrowheads="1"/>
          </p:cNvSpPr>
          <p:nvPr/>
        </p:nvSpPr>
        <p:spPr bwMode="auto">
          <a:xfrm>
            <a:off x="5932488" y="3116263"/>
            <a:ext cx="2087562" cy="95885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2652" name="Text Box 56"/>
          <p:cNvSpPr txBox="1">
            <a:spLocks noChangeArrowheads="1"/>
          </p:cNvSpPr>
          <p:nvPr/>
        </p:nvSpPr>
        <p:spPr bwMode="auto">
          <a:xfrm>
            <a:off x="6364288" y="3760788"/>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112653" name="Text Box 57"/>
          <p:cNvSpPr txBox="1">
            <a:spLocks noChangeArrowheads="1"/>
          </p:cNvSpPr>
          <p:nvPr/>
        </p:nvSpPr>
        <p:spPr bwMode="auto">
          <a:xfrm>
            <a:off x="2154238" y="3803650"/>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112654" name="Text Box 58"/>
          <p:cNvSpPr txBox="1">
            <a:spLocks noChangeArrowheads="1"/>
          </p:cNvSpPr>
          <p:nvPr/>
        </p:nvSpPr>
        <p:spPr bwMode="auto">
          <a:xfrm rot="-5400000">
            <a:off x="1658143" y="2678907"/>
            <a:ext cx="7477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Area 0</a:t>
            </a:r>
          </a:p>
        </p:txBody>
      </p:sp>
      <p:sp>
        <p:nvSpPr>
          <p:cNvPr id="112655" name="Text Box 59"/>
          <p:cNvSpPr txBox="1">
            <a:spLocks noChangeArrowheads="1"/>
          </p:cNvSpPr>
          <p:nvPr/>
        </p:nvSpPr>
        <p:spPr bwMode="auto">
          <a:xfrm rot="-5400000">
            <a:off x="6351588" y="2763838"/>
            <a:ext cx="749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Area 1</a:t>
            </a:r>
          </a:p>
        </p:txBody>
      </p:sp>
      <p:sp>
        <p:nvSpPr>
          <p:cNvPr id="112656" name="Freeform 64"/>
          <p:cNvSpPr>
            <a:spLocks/>
          </p:cNvSpPr>
          <p:nvPr/>
        </p:nvSpPr>
        <p:spPr bwMode="auto">
          <a:xfrm>
            <a:off x="1744663" y="1676400"/>
            <a:ext cx="5888037" cy="368300"/>
          </a:xfrm>
          <a:custGeom>
            <a:avLst/>
            <a:gdLst>
              <a:gd name="T0" fmla="*/ 2147483647 w 3709"/>
              <a:gd name="T1" fmla="*/ 2147483647 h 232"/>
              <a:gd name="T2" fmla="*/ 2147483647 w 3709"/>
              <a:gd name="T3" fmla="*/ 2147483647 h 232"/>
              <a:gd name="T4" fmla="*/ 2147483647 w 3709"/>
              <a:gd name="T5" fmla="*/ 2147483647 h 232"/>
              <a:gd name="T6" fmla="*/ 2147483647 w 3709"/>
              <a:gd name="T7" fmla="*/ 2147483647 h 232"/>
              <a:gd name="T8" fmla="*/ 0 60000 65536"/>
              <a:gd name="T9" fmla="*/ 0 60000 65536"/>
              <a:gd name="T10" fmla="*/ 0 60000 65536"/>
              <a:gd name="T11" fmla="*/ 0 60000 65536"/>
              <a:gd name="T12" fmla="*/ 0 w 3709"/>
              <a:gd name="T13" fmla="*/ 0 h 232"/>
              <a:gd name="T14" fmla="*/ 3709 w 3709"/>
              <a:gd name="T15" fmla="*/ 232 h 232"/>
            </a:gdLst>
            <a:ahLst/>
            <a:cxnLst>
              <a:cxn ang="T8">
                <a:pos x="T0" y="T1"/>
              </a:cxn>
              <a:cxn ang="T9">
                <a:pos x="T2" y="T3"/>
              </a:cxn>
              <a:cxn ang="T10">
                <a:pos x="T4" y="T5"/>
              </a:cxn>
              <a:cxn ang="T11">
                <a:pos x="T6" y="T7"/>
              </a:cxn>
            </a:cxnLst>
            <a:rect l="T12" t="T13" r="T14" b="T15"/>
            <a:pathLst>
              <a:path w="3709" h="232">
                <a:moveTo>
                  <a:pt x="3427" y="232"/>
                </a:moveTo>
                <a:cubicBezTo>
                  <a:pt x="3391" y="199"/>
                  <a:pt x="3709" y="66"/>
                  <a:pt x="3220" y="33"/>
                </a:cubicBezTo>
                <a:cubicBezTo>
                  <a:pt x="2731" y="0"/>
                  <a:pt x="982" y="6"/>
                  <a:pt x="491" y="34"/>
                </a:cubicBezTo>
                <a:cubicBezTo>
                  <a:pt x="0" y="62"/>
                  <a:pt x="318" y="168"/>
                  <a:pt x="273" y="203"/>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12657" name="Text Box 65"/>
          <p:cNvSpPr txBox="1">
            <a:spLocks noChangeArrowheads="1"/>
          </p:cNvSpPr>
          <p:nvPr/>
        </p:nvSpPr>
        <p:spPr bwMode="auto">
          <a:xfrm>
            <a:off x="3867150" y="1438275"/>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VPNv4 Update</a:t>
            </a:r>
          </a:p>
        </p:txBody>
      </p:sp>
      <p:sp>
        <p:nvSpPr>
          <p:cNvPr id="112658" name="Rectangle 67"/>
          <p:cNvSpPr>
            <a:spLocks noChangeArrowheads="1"/>
          </p:cNvSpPr>
          <p:nvPr/>
        </p:nvSpPr>
        <p:spPr bwMode="auto">
          <a:xfrm>
            <a:off x="3575050" y="2174875"/>
            <a:ext cx="23749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p>
            <a:pPr defTabSz="814388"/>
            <a:r>
              <a:rPr lang="en-US" sz="1600" b="1" baseline="0">
                <a:solidFill>
                  <a:schemeClr val="accent2"/>
                </a:solidFill>
              </a:rPr>
              <a:t>OSPF Super Backbone</a:t>
            </a:r>
          </a:p>
        </p:txBody>
      </p:sp>
      <p:sp>
        <p:nvSpPr>
          <p:cNvPr id="112659" name="Oval 69"/>
          <p:cNvSpPr>
            <a:spLocks noChangeArrowheads="1"/>
          </p:cNvSpPr>
          <p:nvPr/>
        </p:nvSpPr>
        <p:spPr bwMode="auto">
          <a:xfrm>
            <a:off x="1160463" y="3128963"/>
            <a:ext cx="2087562" cy="95885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2660" name="Rectangle 34"/>
          <p:cNvSpPr>
            <a:spLocks noGrp="1" noChangeArrowheads="1"/>
          </p:cNvSpPr>
          <p:nvPr>
            <p:ph type="title"/>
          </p:nvPr>
        </p:nvSpPr>
        <p:spPr>
          <a:xfrm>
            <a:off x="793750" y="304800"/>
            <a:ext cx="7435850" cy="838200"/>
          </a:xfrm>
        </p:spPr>
        <p:txBody>
          <a:bodyPr/>
          <a:lstStyle/>
          <a:p>
            <a:r>
              <a:rPr lang="en-US">
                <a:ea typeface="ＭＳ Ｐゴシック" pitchFamily="34" charset="-128"/>
              </a:rPr>
              <a:t>OSPF Area 0 Placement—Sham Link </a:t>
            </a:r>
          </a:p>
        </p:txBody>
      </p:sp>
      <p:sp>
        <p:nvSpPr>
          <p:cNvPr id="112661" name="Content Placeholder 32"/>
          <p:cNvSpPr>
            <a:spLocks noGrp="1"/>
          </p:cNvSpPr>
          <p:nvPr>
            <p:ph idx="1"/>
          </p:nvPr>
        </p:nvSpPr>
        <p:spPr>
          <a:xfrm>
            <a:off x="793750" y="4251325"/>
            <a:ext cx="7435850" cy="2149475"/>
          </a:xfrm>
        </p:spPr>
        <p:txBody>
          <a:bodyPr/>
          <a:lstStyle/>
          <a:p>
            <a:pPr>
              <a:spcBef>
                <a:spcPts val="800"/>
              </a:spcBef>
            </a:pPr>
            <a:r>
              <a:rPr lang="en-GB" sz="1600">
                <a:ea typeface="ＭＳ Ｐゴシック" pitchFamily="34" charset="-128"/>
              </a:rPr>
              <a:t>When Customer sites are connected via backdoor links – sham-links are recommended so that the MPLS-VPN core will be preferred rather than through the backdoor link </a:t>
            </a:r>
          </a:p>
          <a:p>
            <a:pPr>
              <a:spcBef>
                <a:spcPts val="800"/>
              </a:spcBef>
            </a:pPr>
            <a:r>
              <a:rPr lang="en-GB" sz="1600">
                <a:ea typeface="ＭＳ Ｐゴシック" pitchFamily="34" charset="-128"/>
              </a:rPr>
              <a:t>The sham link is treated as a virtual-link: unnumbered, ptp, DC link</a:t>
            </a:r>
          </a:p>
          <a:p>
            <a:pPr>
              <a:spcBef>
                <a:spcPts val="800"/>
              </a:spcBef>
            </a:pPr>
            <a:r>
              <a:rPr lang="en-GB" sz="1600">
                <a:ea typeface="ＭＳ Ｐゴシック" pitchFamily="34" charset="-128"/>
              </a:rPr>
              <a:t>The sham link is reported in the router LSA’s type 1 originated by the two routers connecting to the sham link </a:t>
            </a:r>
          </a:p>
          <a:p>
            <a:pPr>
              <a:spcBef>
                <a:spcPts val="800"/>
              </a:spcBef>
            </a:pPr>
            <a:r>
              <a:rPr lang="en-GB" sz="1600">
                <a:ea typeface="ＭＳ Ｐゴシック" pitchFamily="34" charset="-128"/>
              </a:rPr>
              <a:t>The MPLS VPN backbone or the backdoor link can be made preferred path by tweaking the metrics</a:t>
            </a:r>
            <a:endParaRPr lang="en-US" sz="1600">
              <a:ea typeface="ＭＳ Ｐゴシック" pitchFamily="34" charset="-128"/>
            </a:endParaRPr>
          </a:p>
          <a:p>
            <a:pPr>
              <a:spcBef>
                <a:spcPts val="800"/>
              </a:spcBef>
            </a:pPr>
            <a:endParaRPr lang="en-US" sz="1600">
              <a:ea typeface="ＭＳ Ｐゴシック" pitchFamily="34" charset="-128"/>
            </a:endParaRPr>
          </a:p>
        </p:txBody>
      </p:sp>
      <p:sp>
        <p:nvSpPr>
          <p:cNvPr id="112662" name="Text Box 30"/>
          <p:cNvSpPr txBox="1">
            <a:spLocks noChangeArrowheads="1"/>
          </p:cNvSpPr>
          <p:nvPr/>
        </p:nvSpPr>
        <p:spPr bwMode="auto">
          <a:xfrm>
            <a:off x="3873500" y="3578225"/>
            <a:ext cx="1395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Backdoor Link</a:t>
            </a:r>
          </a:p>
        </p:txBody>
      </p:sp>
      <p:sp>
        <p:nvSpPr>
          <p:cNvPr id="112663" name="Freeform 31"/>
          <p:cNvSpPr>
            <a:spLocks/>
          </p:cNvSpPr>
          <p:nvPr/>
        </p:nvSpPr>
        <p:spPr bwMode="auto">
          <a:xfrm>
            <a:off x="1835150" y="2009775"/>
            <a:ext cx="5562600" cy="1198563"/>
          </a:xfrm>
          <a:custGeom>
            <a:avLst/>
            <a:gdLst>
              <a:gd name="T0" fmla="*/ 2147483647 w 3504"/>
              <a:gd name="T1" fmla="*/ 2147483647 h 755"/>
              <a:gd name="T2" fmla="*/ 2147483647 w 3504"/>
              <a:gd name="T3" fmla="*/ 2147483647 h 755"/>
              <a:gd name="T4" fmla="*/ 2147483647 w 3504"/>
              <a:gd name="T5" fmla="*/ 2147483647 h 755"/>
              <a:gd name="T6" fmla="*/ 2147483647 w 3504"/>
              <a:gd name="T7" fmla="*/ 2147483647 h 755"/>
              <a:gd name="T8" fmla="*/ 0 60000 65536"/>
              <a:gd name="T9" fmla="*/ 0 60000 65536"/>
              <a:gd name="T10" fmla="*/ 0 60000 65536"/>
              <a:gd name="T11" fmla="*/ 0 60000 65536"/>
              <a:gd name="T12" fmla="*/ 0 w 3504"/>
              <a:gd name="T13" fmla="*/ 0 h 755"/>
              <a:gd name="T14" fmla="*/ 3504 w 3504"/>
              <a:gd name="T15" fmla="*/ 755 h 755"/>
            </a:gdLst>
            <a:ahLst/>
            <a:cxnLst>
              <a:cxn ang="T8">
                <a:pos x="T0" y="T1"/>
              </a:cxn>
              <a:cxn ang="T9">
                <a:pos x="T2" y="T3"/>
              </a:cxn>
              <a:cxn ang="T10">
                <a:pos x="T4" y="T5"/>
              </a:cxn>
              <a:cxn ang="T11">
                <a:pos x="T6" y="T7"/>
              </a:cxn>
            </a:cxnLst>
            <a:rect l="T12" t="T13" r="T14" b="T15"/>
            <a:pathLst>
              <a:path w="3504" h="755">
                <a:moveTo>
                  <a:pt x="3306" y="755"/>
                </a:moveTo>
                <a:cubicBezTo>
                  <a:pt x="3259" y="652"/>
                  <a:pt x="3504" y="245"/>
                  <a:pt x="3032" y="136"/>
                </a:cubicBezTo>
                <a:cubicBezTo>
                  <a:pt x="2560" y="27"/>
                  <a:pt x="948" y="0"/>
                  <a:pt x="474" y="103"/>
                </a:cubicBezTo>
                <a:cubicBezTo>
                  <a:pt x="0" y="206"/>
                  <a:pt x="250" y="619"/>
                  <a:pt x="191" y="755"/>
                </a:cubicBezTo>
              </a:path>
            </a:pathLst>
          </a:custGeom>
          <a:noFill/>
          <a:ln w="28575">
            <a:solidFill>
              <a:srgbClr val="5F5F65"/>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2664" name="Text Box 32"/>
          <p:cNvSpPr txBox="1">
            <a:spLocks noChangeArrowheads="1"/>
          </p:cNvSpPr>
          <p:nvPr/>
        </p:nvSpPr>
        <p:spPr bwMode="auto">
          <a:xfrm>
            <a:off x="2940050" y="1812925"/>
            <a:ext cx="3221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Customer traffic using Sham-link</a:t>
            </a:r>
          </a:p>
        </p:txBody>
      </p:sp>
    </p:spTree>
    <p:extLst>
      <p:ext uri="{BB962C8B-B14F-4D97-AF65-F5344CB8AC3E}">
        <p14:creationId xmlns:p14="http://schemas.microsoft.com/office/powerpoint/2010/main" val="838538710"/>
      </p:ext>
    </p:extLst>
  </p:cSld>
  <p:clrMapOvr>
    <a:masterClrMapping/>
  </p:clrMapOvr>
  <p:transition>
    <p:wipe dir="r"/>
  </p:transition>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white">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a:endParaRPr lang="en-US" dirty="0">
              <a:solidFill>
                <a:srgbClr val="000000"/>
              </a:solidFill>
            </a:endParaRPr>
          </a:p>
        </p:txBody>
      </p:sp>
      <p:sp>
        <p:nvSpPr>
          <p:cNvPr id="7171" name="Rectangle 3"/>
          <p:cNvSpPr>
            <a:spLocks noChangeArrowheads="1"/>
          </p:cNvSpPr>
          <p:nvPr/>
        </p:nvSpPr>
        <p:spPr bwMode="gray">
          <a:xfrm>
            <a:off x="0" y="1922463"/>
            <a:ext cx="3436938"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2" name="Rectangle 4"/>
          <p:cNvSpPr>
            <a:spLocks noChangeArrowheads="1"/>
          </p:cNvSpPr>
          <p:nvPr/>
        </p:nvSpPr>
        <p:spPr bwMode="gray">
          <a:xfrm>
            <a:off x="3665538" y="1938338"/>
            <a:ext cx="5478462"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3" name="Rectangle 5"/>
          <p:cNvSpPr>
            <a:spLocks noChangeArrowheads="1"/>
          </p:cNvSpPr>
          <p:nvPr/>
        </p:nvSpPr>
        <p:spPr bwMode="white">
          <a:xfrm>
            <a:off x="4041775" y="3011488"/>
            <a:ext cx="4508500" cy="830262"/>
          </a:xfrm>
          <a:prstGeom prst="rect">
            <a:avLst/>
          </a:prstGeom>
          <a:noFill/>
          <a:ln w="9525" algn="ctr">
            <a:noFill/>
            <a:miter lim="800000"/>
            <a:headEnd/>
            <a:tailEnd/>
          </a:ln>
        </p:spPr>
        <p:txBody>
          <a:bodyPr lIns="82124" tIns="41061" rIns="82124" bIns="41061" anchor="ctr"/>
          <a:lstStyle/>
          <a:p>
            <a:pPr>
              <a:lnSpc>
                <a:spcPct val="95000"/>
              </a:lnSpc>
            </a:pPr>
            <a:r>
              <a:rPr lang="en-US" sz="3700" dirty="0">
                <a:solidFill>
                  <a:srgbClr val="FFFFFF"/>
                </a:solidFill>
              </a:rPr>
              <a:t>Deployment Scenarios with </a:t>
            </a:r>
            <a:r>
              <a:rPr lang="en-US" sz="3700" dirty="0" err="1">
                <a:solidFill>
                  <a:srgbClr val="FFFFFF"/>
                </a:solidFill>
              </a:rPr>
              <a:t>EIGRP</a:t>
            </a:r>
            <a:endParaRPr lang="en-US" sz="3700" dirty="0">
              <a:solidFill>
                <a:srgbClr val="FFFFFF"/>
              </a:solidFill>
            </a:endParaRPr>
          </a:p>
        </p:txBody>
      </p:sp>
      <p:grpSp>
        <p:nvGrpSpPr>
          <p:cNvPr id="7174" name="Group 6"/>
          <p:cNvGrpSpPr>
            <a:grpSpLocks/>
          </p:cNvGrpSpPr>
          <p:nvPr/>
        </p:nvGrpSpPr>
        <p:grpSpPr bwMode="auto">
          <a:xfrm>
            <a:off x="1474788" y="2657475"/>
            <a:ext cx="1270000" cy="1276350"/>
            <a:chOff x="942" y="1524"/>
            <a:chExt cx="1026" cy="1032"/>
          </a:xfrm>
        </p:grpSpPr>
        <p:grpSp>
          <p:nvGrpSpPr>
            <p:cNvPr id="7177" name="Group 7"/>
            <p:cNvGrpSpPr>
              <a:grpSpLocks/>
            </p:cNvGrpSpPr>
            <p:nvPr/>
          </p:nvGrpSpPr>
          <p:grpSpPr bwMode="auto">
            <a:xfrm>
              <a:off x="942" y="1524"/>
              <a:ext cx="210" cy="1032"/>
              <a:chOff x="942" y="1524"/>
              <a:chExt cx="210" cy="1032"/>
            </a:xfrm>
          </p:grpSpPr>
          <p:sp>
            <p:nvSpPr>
              <p:cNvPr id="7186" name="Oval 8"/>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7" name="Oval 9"/>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8" name="Oval 10"/>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8" name="Group 11"/>
            <p:cNvGrpSpPr>
              <a:grpSpLocks/>
            </p:cNvGrpSpPr>
            <p:nvPr/>
          </p:nvGrpSpPr>
          <p:grpSpPr bwMode="auto">
            <a:xfrm>
              <a:off x="1350" y="1524"/>
              <a:ext cx="210" cy="1032"/>
              <a:chOff x="942" y="1524"/>
              <a:chExt cx="210" cy="1032"/>
            </a:xfrm>
          </p:grpSpPr>
          <p:sp>
            <p:nvSpPr>
              <p:cNvPr id="7183" name="Oval 12"/>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4" name="Oval 13"/>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5" name="Oval 14"/>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9" name="Group 15"/>
            <p:cNvGrpSpPr>
              <a:grpSpLocks/>
            </p:cNvGrpSpPr>
            <p:nvPr/>
          </p:nvGrpSpPr>
          <p:grpSpPr bwMode="auto">
            <a:xfrm>
              <a:off x="1758" y="1524"/>
              <a:ext cx="210" cy="1032"/>
              <a:chOff x="942" y="1524"/>
              <a:chExt cx="210" cy="1032"/>
            </a:xfrm>
          </p:grpSpPr>
          <p:sp>
            <p:nvSpPr>
              <p:cNvPr id="7180" name="Oval 16"/>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1" name="Oval 17"/>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2" name="Oval 18"/>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sp>
        <p:nvSpPr>
          <p:cNvPr id="7175" name="Text Box 18"/>
          <p:cNvSpPr txBox="1">
            <a:spLocks noChangeArrowheads="1"/>
          </p:cNvSpPr>
          <p:nvPr/>
        </p:nvSpPr>
        <p:spPr bwMode="white">
          <a:xfrm>
            <a:off x="228600" y="2819400"/>
            <a:ext cx="1253869" cy="861774"/>
          </a:xfrm>
          <a:prstGeom prst="rect">
            <a:avLst/>
          </a:prstGeom>
          <a:noFill/>
          <a:ln w="9525">
            <a:noFill/>
            <a:miter lim="800000"/>
            <a:headEnd/>
            <a:tailEnd/>
          </a:ln>
        </p:spPr>
        <p:txBody>
          <a:bodyPr wrap="none">
            <a:spAutoFit/>
          </a:bodyPr>
          <a:lstStyle/>
          <a:p>
            <a:pPr defTabSz="814388"/>
            <a:r>
              <a:rPr lang="en-US" sz="5000" dirty="0">
                <a:solidFill>
                  <a:srgbClr val="FFFFFF"/>
                </a:solidFill>
                <a:latin typeface="Arial Black" pitchFamily="34" charset="0"/>
                <a:ea typeface="ＭＳ Ｐゴシック" pitchFamily="34" charset="-128"/>
              </a:rPr>
              <a:t>3.6</a:t>
            </a:r>
          </a:p>
        </p:txBody>
      </p:sp>
    </p:spTree>
    <p:extLst>
      <p:ext uri="{BB962C8B-B14F-4D97-AF65-F5344CB8AC3E}">
        <p14:creationId xmlns:p14="http://schemas.microsoft.com/office/powerpoint/2010/main" val="3346541974"/>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7"/>
          <p:cNvSpPr>
            <a:spLocks noGrp="1" noChangeArrowheads="1"/>
          </p:cNvSpPr>
          <p:nvPr>
            <p:ph type="title"/>
          </p:nvPr>
        </p:nvSpPr>
        <p:spPr>
          <a:xfrm>
            <a:off x="793750" y="304800"/>
            <a:ext cx="7435850" cy="838200"/>
          </a:xfrm>
        </p:spPr>
        <p:txBody>
          <a:bodyPr/>
          <a:lstStyle/>
          <a:p>
            <a:r>
              <a:rPr lang="en-US">
                <a:ea typeface="ＭＳ Ｐゴシック" pitchFamily="34" charset="-128"/>
              </a:rPr>
              <a:t>Default-Gateway Using EIGRP PE-CE</a:t>
            </a:r>
          </a:p>
        </p:txBody>
      </p:sp>
      <p:sp>
        <p:nvSpPr>
          <p:cNvPr id="114691" name="Content Placeholder 46"/>
          <p:cNvSpPr>
            <a:spLocks noGrp="1"/>
          </p:cNvSpPr>
          <p:nvPr>
            <p:ph idx="1"/>
          </p:nvPr>
        </p:nvSpPr>
        <p:spPr>
          <a:xfrm>
            <a:off x="793750" y="4554538"/>
            <a:ext cx="7435850" cy="1998662"/>
          </a:xfrm>
        </p:spPr>
        <p:txBody>
          <a:bodyPr/>
          <a:lstStyle/>
          <a:p>
            <a:r>
              <a:rPr lang="en-US" sz="1600">
                <a:ea typeface="ＭＳ Ｐゴシック" pitchFamily="34" charset="-128"/>
              </a:rPr>
              <a:t>A typical deployment scenario with the Self-Managed MPLS network where big enterprises manage their own MPLS core</a:t>
            </a:r>
          </a:p>
          <a:p>
            <a:r>
              <a:rPr lang="en-US" sz="1600">
                <a:ea typeface="ＭＳ Ｐゴシック" pitchFamily="34" charset="-128"/>
              </a:rPr>
              <a:t>Customer has peering to two ISPs at two different locations</a:t>
            </a:r>
          </a:p>
          <a:p>
            <a:r>
              <a:rPr lang="en-US" sz="1600">
                <a:ea typeface="ＭＳ Ｐゴシック" pitchFamily="34" charset="-128"/>
              </a:rPr>
              <a:t>They want the default-route to get propagated into the non-Internet sites</a:t>
            </a:r>
          </a:p>
          <a:p>
            <a:r>
              <a:rPr lang="en-US" sz="1600">
                <a:ea typeface="ＭＳ Ｐゴシック" pitchFamily="34" charset="-128"/>
              </a:rPr>
              <a:t>In the above example: Site 1 and Site 2 are Internet Connected Sites and Site 3 is not</a:t>
            </a:r>
          </a:p>
          <a:p>
            <a:endParaRPr lang="en-US" sz="1600">
              <a:ea typeface="ＭＳ Ｐゴシック" pitchFamily="34" charset="-128"/>
            </a:endParaRPr>
          </a:p>
        </p:txBody>
      </p:sp>
      <p:grpSp>
        <p:nvGrpSpPr>
          <p:cNvPr id="114692" name="Group 61"/>
          <p:cNvGrpSpPr>
            <a:grpSpLocks/>
          </p:cNvGrpSpPr>
          <p:nvPr/>
        </p:nvGrpSpPr>
        <p:grpSpPr bwMode="auto">
          <a:xfrm>
            <a:off x="792163" y="1228725"/>
            <a:ext cx="7394575" cy="3140075"/>
            <a:chOff x="519" y="900"/>
            <a:chExt cx="4658" cy="1978"/>
          </a:xfrm>
        </p:grpSpPr>
        <p:sp>
          <p:nvSpPr>
            <p:cNvPr id="114693" name="Oval 5"/>
            <p:cNvSpPr>
              <a:spLocks noChangeArrowheads="1"/>
            </p:cNvSpPr>
            <p:nvPr/>
          </p:nvSpPr>
          <p:spPr bwMode="auto">
            <a:xfrm>
              <a:off x="1527" y="1519"/>
              <a:ext cx="2688" cy="724"/>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114694" name="Line 15"/>
            <p:cNvSpPr>
              <a:spLocks noChangeShapeType="1"/>
            </p:cNvSpPr>
            <p:nvPr/>
          </p:nvSpPr>
          <p:spPr bwMode="auto">
            <a:xfrm flipH="1">
              <a:off x="3621" y="1448"/>
              <a:ext cx="489" cy="45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4695" name="Line 40"/>
            <p:cNvSpPr>
              <a:spLocks noChangeShapeType="1"/>
            </p:cNvSpPr>
            <p:nvPr/>
          </p:nvSpPr>
          <p:spPr bwMode="auto">
            <a:xfrm flipV="1">
              <a:off x="4311" y="1141"/>
              <a:ext cx="354" cy="27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4696" name="Line 14"/>
            <p:cNvSpPr>
              <a:spLocks noChangeShapeType="1"/>
            </p:cNvSpPr>
            <p:nvPr/>
          </p:nvSpPr>
          <p:spPr bwMode="auto">
            <a:xfrm>
              <a:off x="1762" y="1523"/>
              <a:ext cx="288" cy="37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4697" name="Line 35"/>
            <p:cNvSpPr>
              <a:spLocks noChangeShapeType="1"/>
            </p:cNvSpPr>
            <p:nvPr/>
          </p:nvSpPr>
          <p:spPr bwMode="auto">
            <a:xfrm flipH="1" flipV="1">
              <a:off x="980" y="1160"/>
              <a:ext cx="468" cy="27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14698" name="Line 9"/>
            <p:cNvSpPr>
              <a:spLocks noChangeShapeType="1"/>
            </p:cNvSpPr>
            <p:nvPr/>
          </p:nvSpPr>
          <p:spPr bwMode="auto">
            <a:xfrm flipV="1">
              <a:off x="2873" y="2038"/>
              <a:ext cx="1" cy="49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nvGrpSpPr>
            <p:cNvPr id="114699" name="Group 58"/>
            <p:cNvGrpSpPr>
              <a:grpSpLocks/>
            </p:cNvGrpSpPr>
            <p:nvPr/>
          </p:nvGrpSpPr>
          <p:grpSpPr bwMode="auto">
            <a:xfrm>
              <a:off x="3861" y="1315"/>
              <a:ext cx="530" cy="315"/>
              <a:chOff x="3861" y="1315"/>
              <a:chExt cx="530" cy="315"/>
            </a:xfrm>
          </p:grpSpPr>
          <p:pic>
            <p:nvPicPr>
              <p:cNvPr id="114733"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 y="1315"/>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34" name="Text Box 24"/>
              <p:cNvSpPr txBox="1">
                <a:spLocks noChangeArrowheads="1"/>
              </p:cNvSpPr>
              <p:nvPr/>
            </p:nvSpPr>
            <p:spPr bwMode="auto">
              <a:xfrm>
                <a:off x="3934" y="1468"/>
                <a:ext cx="3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grpSp>
        <p:grpSp>
          <p:nvGrpSpPr>
            <p:cNvPr id="114700" name="Group 57"/>
            <p:cNvGrpSpPr>
              <a:grpSpLocks/>
            </p:cNvGrpSpPr>
            <p:nvPr/>
          </p:nvGrpSpPr>
          <p:grpSpPr bwMode="auto">
            <a:xfrm>
              <a:off x="1329" y="1315"/>
              <a:ext cx="530" cy="316"/>
              <a:chOff x="1329" y="1315"/>
              <a:chExt cx="530" cy="316"/>
            </a:xfrm>
          </p:grpSpPr>
          <p:pic>
            <p:nvPicPr>
              <p:cNvPr id="114731"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 y="1315"/>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32" name="Text Box 21"/>
              <p:cNvSpPr txBox="1">
                <a:spLocks noChangeArrowheads="1"/>
              </p:cNvSpPr>
              <p:nvPr/>
            </p:nvSpPr>
            <p:spPr bwMode="auto">
              <a:xfrm>
                <a:off x="1402" y="1469"/>
                <a:ext cx="3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grpSp>
        <p:sp>
          <p:nvSpPr>
            <p:cNvPr id="114701" name="Text Box 6"/>
            <p:cNvSpPr txBox="1">
              <a:spLocks noChangeArrowheads="1"/>
            </p:cNvSpPr>
            <p:nvPr/>
          </p:nvSpPr>
          <p:spPr bwMode="auto">
            <a:xfrm>
              <a:off x="2286" y="1555"/>
              <a:ext cx="116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MPLS-VPN</a:t>
              </a:r>
            </a:p>
            <a:p>
              <a:r>
                <a:rPr lang="en-US" sz="1400" b="1" baseline="0"/>
                <a:t>Service Provider 1</a:t>
              </a:r>
            </a:p>
          </p:txBody>
        </p:sp>
        <p:sp>
          <p:nvSpPr>
            <p:cNvPr id="114702" name="Text Box 7"/>
            <p:cNvSpPr txBox="1">
              <a:spLocks noChangeArrowheads="1"/>
            </p:cNvSpPr>
            <p:nvPr/>
          </p:nvSpPr>
          <p:spPr bwMode="auto">
            <a:xfrm>
              <a:off x="3250" y="2642"/>
              <a:ext cx="47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sp>
          <p:nvSpPr>
            <p:cNvPr id="114703" name="Oval 8"/>
            <p:cNvSpPr>
              <a:spLocks noChangeArrowheads="1"/>
            </p:cNvSpPr>
            <p:nvPr/>
          </p:nvSpPr>
          <p:spPr bwMode="auto">
            <a:xfrm>
              <a:off x="2367" y="2303"/>
              <a:ext cx="1013" cy="57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4704" name="Text Box 11"/>
            <p:cNvSpPr txBox="1">
              <a:spLocks noChangeArrowheads="1"/>
            </p:cNvSpPr>
            <p:nvPr/>
          </p:nvSpPr>
          <p:spPr bwMode="auto">
            <a:xfrm>
              <a:off x="1101" y="1644"/>
              <a:ext cx="4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114705" name="Oval 12"/>
            <p:cNvSpPr>
              <a:spLocks noChangeArrowheads="1"/>
            </p:cNvSpPr>
            <p:nvPr/>
          </p:nvSpPr>
          <p:spPr bwMode="auto">
            <a:xfrm>
              <a:off x="3628" y="1134"/>
              <a:ext cx="938" cy="513"/>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4706" name="Text Box 13"/>
            <p:cNvSpPr txBox="1">
              <a:spLocks noChangeArrowheads="1"/>
            </p:cNvSpPr>
            <p:nvPr/>
          </p:nvSpPr>
          <p:spPr bwMode="auto">
            <a:xfrm>
              <a:off x="4213" y="1607"/>
              <a:ext cx="4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grpSp>
          <p:nvGrpSpPr>
            <p:cNvPr id="114707" name="Group 56"/>
            <p:cNvGrpSpPr>
              <a:grpSpLocks/>
            </p:cNvGrpSpPr>
            <p:nvPr/>
          </p:nvGrpSpPr>
          <p:grpSpPr bwMode="auto">
            <a:xfrm>
              <a:off x="2608" y="2504"/>
              <a:ext cx="530" cy="334"/>
              <a:chOff x="2608" y="2423"/>
              <a:chExt cx="530" cy="334"/>
            </a:xfrm>
          </p:grpSpPr>
          <p:pic>
            <p:nvPicPr>
              <p:cNvPr id="11472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2423"/>
                <a:ext cx="530"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30" name="Text Box 18"/>
              <p:cNvSpPr txBox="1">
                <a:spLocks noChangeArrowheads="1"/>
              </p:cNvSpPr>
              <p:nvPr/>
            </p:nvSpPr>
            <p:spPr bwMode="auto">
              <a:xfrm>
                <a:off x="2681" y="2595"/>
                <a:ext cx="3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grpSp>
        <p:grpSp>
          <p:nvGrpSpPr>
            <p:cNvPr id="114708" name="Group 52"/>
            <p:cNvGrpSpPr>
              <a:grpSpLocks/>
            </p:cNvGrpSpPr>
            <p:nvPr/>
          </p:nvGrpSpPr>
          <p:grpSpPr bwMode="auto">
            <a:xfrm>
              <a:off x="1875" y="1830"/>
              <a:ext cx="530" cy="317"/>
              <a:chOff x="1875" y="1830"/>
              <a:chExt cx="530" cy="317"/>
            </a:xfrm>
          </p:grpSpPr>
          <p:pic>
            <p:nvPicPr>
              <p:cNvPr id="114727"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 y="1830"/>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28" name="Text Box 27"/>
              <p:cNvSpPr txBox="1">
                <a:spLocks noChangeArrowheads="1"/>
              </p:cNvSpPr>
              <p:nvPr/>
            </p:nvSpPr>
            <p:spPr bwMode="auto">
              <a:xfrm>
                <a:off x="1899" y="1985"/>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grpSp>
        <p:grpSp>
          <p:nvGrpSpPr>
            <p:cNvPr id="114709" name="Group 51"/>
            <p:cNvGrpSpPr>
              <a:grpSpLocks/>
            </p:cNvGrpSpPr>
            <p:nvPr/>
          </p:nvGrpSpPr>
          <p:grpSpPr bwMode="auto">
            <a:xfrm>
              <a:off x="3285" y="1830"/>
              <a:ext cx="530" cy="317"/>
              <a:chOff x="3285" y="1830"/>
              <a:chExt cx="530" cy="317"/>
            </a:xfrm>
          </p:grpSpPr>
          <p:pic>
            <p:nvPicPr>
              <p:cNvPr id="114725" name="Picture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 y="1830"/>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26" name="Text Box 30"/>
              <p:cNvSpPr txBox="1">
                <a:spLocks noChangeArrowheads="1"/>
              </p:cNvSpPr>
              <p:nvPr/>
            </p:nvSpPr>
            <p:spPr bwMode="auto">
              <a:xfrm>
                <a:off x="3309" y="1985"/>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grpSp>
        <p:grpSp>
          <p:nvGrpSpPr>
            <p:cNvPr id="114710" name="Group 50"/>
            <p:cNvGrpSpPr>
              <a:grpSpLocks/>
            </p:cNvGrpSpPr>
            <p:nvPr/>
          </p:nvGrpSpPr>
          <p:grpSpPr bwMode="auto">
            <a:xfrm>
              <a:off x="2608" y="1915"/>
              <a:ext cx="530" cy="321"/>
              <a:chOff x="2608" y="1915"/>
              <a:chExt cx="530" cy="321"/>
            </a:xfrm>
          </p:grpSpPr>
          <p:pic>
            <p:nvPicPr>
              <p:cNvPr id="114723" name="Picture 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1915"/>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24" name="Text Box 33"/>
              <p:cNvSpPr txBox="1">
                <a:spLocks noChangeArrowheads="1"/>
              </p:cNvSpPr>
              <p:nvPr/>
            </p:nvSpPr>
            <p:spPr bwMode="auto">
              <a:xfrm>
                <a:off x="2629" y="2074"/>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grpSp>
        <p:sp>
          <p:nvSpPr>
            <p:cNvPr id="114711" name="AutoShape 34"/>
            <p:cNvSpPr>
              <a:spLocks/>
            </p:cNvSpPr>
            <p:nvPr/>
          </p:nvSpPr>
          <p:spPr bwMode="auto">
            <a:xfrm rot="2260740">
              <a:off x="905" y="921"/>
              <a:ext cx="240" cy="534"/>
            </a:xfrm>
            <a:prstGeom prst="rightBracket">
              <a:avLst>
                <a:gd name="adj" fmla="val 18542"/>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114712" name="Group 60"/>
            <p:cNvGrpSpPr>
              <a:grpSpLocks/>
            </p:cNvGrpSpPr>
            <p:nvPr/>
          </p:nvGrpSpPr>
          <p:grpSpPr bwMode="auto">
            <a:xfrm>
              <a:off x="519" y="918"/>
              <a:ext cx="599" cy="351"/>
              <a:chOff x="519" y="918"/>
              <a:chExt cx="599" cy="351"/>
            </a:xfrm>
          </p:grpSpPr>
          <p:pic>
            <p:nvPicPr>
              <p:cNvPr id="114721"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 y="918"/>
                <a:ext cx="59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22" name="Text Box 38"/>
              <p:cNvSpPr txBox="1">
                <a:spLocks noChangeArrowheads="1"/>
              </p:cNvSpPr>
              <p:nvPr/>
            </p:nvSpPr>
            <p:spPr bwMode="auto">
              <a:xfrm>
                <a:off x="539" y="1103"/>
                <a:ext cx="5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Int Rtr  1</a:t>
                </a:r>
              </a:p>
            </p:txBody>
          </p:sp>
        </p:grpSp>
        <p:grpSp>
          <p:nvGrpSpPr>
            <p:cNvPr id="114713" name="Group 59"/>
            <p:cNvGrpSpPr>
              <a:grpSpLocks/>
            </p:cNvGrpSpPr>
            <p:nvPr/>
          </p:nvGrpSpPr>
          <p:grpSpPr bwMode="auto">
            <a:xfrm>
              <a:off x="4578" y="917"/>
              <a:ext cx="599" cy="351"/>
              <a:chOff x="4578" y="917"/>
              <a:chExt cx="599" cy="351"/>
            </a:xfrm>
          </p:grpSpPr>
          <p:pic>
            <p:nvPicPr>
              <p:cNvPr id="114719" name="Picture 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 y="917"/>
                <a:ext cx="59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20" name="Text Box 43"/>
              <p:cNvSpPr txBox="1">
                <a:spLocks noChangeArrowheads="1"/>
              </p:cNvSpPr>
              <p:nvPr/>
            </p:nvSpPr>
            <p:spPr bwMode="auto">
              <a:xfrm>
                <a:off x="4598" y="1100"/>
                <a:ext cx="5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Int Rtr  2</a:t>
                </a:r>
              </a:p>
            </p:txBody>
          </p:sp>
        </p:grpSp>
        <p:sp>
          <p:nvSpPr>
            <p:cNvPr id="114714" name="Text Box 45"/>
            <p:cNvSpPr txBox="1">
              <a:spLocks noChangeArrowheads="1"/>
            </p:cNvSpPr>
            <p:nvPr/>
          </p:nvSpPr>
          <p:spPr bwMode="auto">
            <a:xfrm rot="-122521">
              <a:off x="3720" y="1179"/>
              <a:ext cx="7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Internet Site</a:t>
              </a:r>
            </a:p>
          </p:txBody>
        </p:sp>
        <p:sp>
          <p:nvSpPr>
            <p:cNvPr id="114715" name="Text Box 46"/>
            <p:cNvSpPr txBox="1">
              <a:spLocks noChangeArrowheads="1"/>
            </p:cNvSpPr>
            <p:nvPr/>
          </p:nvSpPr>
          <p:spPr bwMode="auto">
            <a:xfrm>
              <a:off x="2369" y="2368"/>
              <a:ext cx="10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Non-Internet Site</a:t>
              </a:r>
            </a:p>
          </p:txBody>
        </p:sp>
        <p:sp>
          <p:nvSpPr>
            <p:cNvPr id="114716" name="AutoShape 49"/>
            <p:cNvSpPr>
              <a:spLocks/>
            </p:cNvSpPr>
            <p:nvPr/>
          </p:nvSpPr>
          <p:spPr bwMode="auto">
            <a:xfrm rot="19339260" flipH="1">
              <a:off x="4586" y="900"/>
              <a:ext cx="240" cy="534"/>
            </a:xfrm>
            <a:prstGeom prst="rightBracket">
              <a:avLst>
                <a:gd name="adj" fmla="val 18542"/>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4717" name="Oval 54"/>
            <p:cNvSpPr>
              <a:spLocks noChangeArrowheads="1"/>
            </p:cNvSpPr>
            <p:nvPr/>
          </p:nvSpPr>
          <p:spPr bwMode="auto">
            <a:xfrm>
              <a:off x="1105" y="1134"/>
              <a:ext cx="938" cy="513"/>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4718" name="Text Box 55"/>
            <p:cNvSpPr txBox="1">
              <a:spLocks noChangeArrowheads="1"/>
            </p:cNvSpPr>
            <p:nvPr/>
          </p:nvSpPr>
          <p:spPr bwMode="auto">
            <a:xfrm rot="-122521">
              <a:off x="1191" y="1179"/>
              <a:ext cx="7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Internet Site</a:t>
              </a:r>
            </a:p>
          </p:txBody>
        </p:sp>
      </p:grpSp>
    </p:spTree>
    <p:extLst>
      <p:ext uri="{BB962C8B-B14F-4D97-AF65-F5344CB8AC3E}">
        <p14:creationId xmlns:p14="http://schemas.microsoft.com/office/powerpoint/2010/main" val="3094266491"/>
      </p:ext>
    </p:extLst>
  </p:cSld>
  <p:clrMapOvr>
    <a:masterClrMapping/>
  </p:clrMapOvr>
  <p:transition>
    <p:wipe dir="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a:xfrm>
            <a:off x="793750" y="304800"/>
            <a:ext cx="7435850" cy="838200"/>
          </a:xfrm>
        </p:spPr>
        <p:txBody>
          <a:bodyPr/>
          <a:lstStyle/>
          <a:p>
            <a:r>
              <a:rPr lang="en-US">
                <a:ea typeface="ＭＳ Ｐゴシック" pitchFamily="34" charset="-128"/>
              </a:rPr>
              <a:t>Default-Gateway Using EIGRP PE-CE</a:t>
            </a:r>
          </a:p>
        </p:txBody>
      </p:sp>
      <p:sp>
        <p:nvSpPr>
          <p:cNvPr id="115715" name="Rectangle 3"/>
          <p:cNvSpPr>
            <a:spLocks noGrp="1" noChangeArrowheads="1"/>
          </p:cNvSpPr>
          <p:nvPr>
            <p:ph idx="1"/>
          </p:nvPr>
        </p:nvSpPr>
        <p:spPr>
          <a:xfrm>
            <a:off x="793750" y="1600200"/>
            <a:ext cx="7435850" cy="4525963"/>
          </a:xfrm>
        </p:spPr>
        <p:txBody>
          <a:bodyPr/>
          <a:lstStyle/>
          <a:p>
            <a:pPr>
              <a:lnSpc>
                <a:spcPct val="90000"/>
              </a:lnSpc>
            </a:pPr>
            <a:r>
              <a:rPr lang="en-US">
                <a:ea typeface="ＭＳ Ｐゴシック" pitchFamily="34" charset="-128"/>
              </a:rPr>
              <a:t>PE needs the “</a:t>
            </a:r>
            <a:r>
              <a:rPr lang="en-US" b="1">
                <a:solidFill>
                  <a:srgbClr val="C00000"/>
                </a:solidFill>
                <a:ea typeface="ＭＳ Ｐゴシック" pitchFamily="34" charset="-128"/>
              </a:rPr>
              <a:t>default-information originate</a:t>
            </a:r>
            <a:r>
              <a:rPr lang="en-US">
                <a:ea typeface="ＭＳ Ｐゴシック" pitchFamily="34" charset="-128"/>
              </a:rPr>
              <a:t>” under the IPv4-VRF-AF for the default-route to get propagated across the MPLS-Core which was learned via EIGRP </a:t>
            </a:r>
          </a:p>
          <a:p>
            <a:pPr>
              <a:lnSpc>
                <a:spcPct val="90000"/>
              </a:lnSpc>
            </a:pPr>
            <a:r>
              <a:rPr lang="en-US">
                <a:ea typeface="ＭＳ Ｐゴシック" pitchFamily="34" charset="-128"/>
              </a:rPr>
              <a:t>By default, if a PE receives the same prefix from Customer site and also from MPLS-VPN backbone, then the metrics components which are carried in the BGP Extended communities are compared to the EIGRP metrics from the customer site </a:t>
            </a:r>
          </a:p>
          <a:p>
            <a:pPr>
              <a:lnSpc>
                <a:spcPct val="90000"/>
              </a:lnSpc>
            </a:pPr>
            <a:r>
              <a:rPr lang="en-US">
                <a:ea typeface="ＭＳ Ｐゴシック" pitchFamily="34" charset="-128"/>
              </a:rPr>
              <a:t>In our Ex.: 0.0.0.0/0 is learned by PE2 from MPLS-VPN cloud via CE1-(Site 1)</a:t>
            </a:r>
            <a:r>
              <a:rPr lang="en-US">
                <a:ea typeface="ＭＳ Ｐゴシック" pitchFamily="34" charset="-128"/>
                <a:sym typeface="Wingdings" pitchFamily="2" charset="2"/>
              </a:rPr>
              <a:t> PE1 and also from the CE2 at Site 2 </a:t>
            </a:r>
            <a:endParaRPr lang="en-US">
              <a:ea typeface="ＭＳ Ｐゴシック" pitchFamily="34" charset="-128"/>
            </a:endParaRPr>
          </a:p>
          <a:p>
            <a:pPr>
              <a:lnSpc>
                <a:spcPct val="90000"/>
              </a:lnSpc>
            </a:pPr>
            <a:r>
              <a:rPr lang="en-US">
                <a:ea typeface="ＭＳ Ｐゴシック" pitchFamily="34" charset="-128"/>
              </a:rPr>
              <a:t>Metric of the path determines which path is better </a:t>
            </a:r>
          </a:p>
        </p:txBody>
      </p:sp>
      <p:sp>
        <p:nvSpPr>
          <p:cNvPr id="115716" name="Text Placeholder 4"/>
          <p:cNvSpPr>
            <a:spLocks noGrp="1"/>
          </p:cNvSpPr>
          <p:nvPr>
            <p:ph type="body" sz="quarter" idx="10"/>
          </p:nvPr>
        </p:nvSpPr>
        <p:spPr>
          <a:xfrm>
            <a:off x="793750" y="1185863"/>
            <a:ext cx="7435850" cy="381000"/>
          </a:xfrm>
        </p:spPr>
        <p:txBody>
          <a:bodyPr/>
          <a:lstStyle/>
          <a:p>
            <a:r>
              <a:rPr lang="en-US" b="1" u="sng">
                <a:solidFill>
                  <a:schemeClr val="accent1"/>
                </a:solidFill>
                <a:ea typeface="ＭＳ Ｐゴシック" pitchFamily="34" charset="-128"/>
              </a:rPr>
              <a:t>Note:</a:t>
            </a:r>
          </a:p>
        </p:txBody>
      </p:sp>
    </p:spTree>
    <p:extLst>
      <p:ext uri="{BB962C8B-B14F-4D97-AF65-F5344CB8AC3E}">
        <p14:creationId xmlns:p14="http://schemas.microsoft.com/office/powerpoint/2010/main" val="1256239857"/>
      </p:ext>
    </p:extLst>
  </p:cSld>
  <p:clrMapOvr>
    <a:masterClrMapping/>
  </p:clrMapOvr>
  <p:transition>
    <p:wipe dir="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5"/>
          <p:cNvSpPr>
            <a:spLocks noGrp="1" noChangeArrowheads="1"/>
          </p:cNvSpPr>
          <p:nvPr>
            <p:ph type="title"/>
          </p:nvPr>
        </p:nvSpPr>
        <p:spPr/>
        <p:txBody>
          <a:bodyPr/>
          <a:lstStyle/>
          <a:p>
            <a:pPr eaLnBrk="1" hangingPunct="1"/>
            <a:r>
              <a:rPr lang="en-US">
                <a:ea typeface="ＭＳ Ｐゴシック" pitchFamily="34" charset="-128"/>
              </a:rPr>
              <a:t>Default-Gateway Using EIGRP PE-CE</a:t>
            </a:r>
          </a:p>
        </p:txBody>
      </p:sp>
      <p:sp>
        <p:nvSpPr>
          <p:cNvPr id="116739" name="Rectangle 3"/>
          <p:cNvSpPr>
            <a:spLocks noGrp="1" noChangeArrowheads="1"/>
          </p:cNvSpPr>
          <p:nvPr>
            <p:ph type="body" idx="4294967295"/>
          </p:nvPr>
        </p:nvSpPr>
        <p:spPr>
          <a:xfrm>
            <a:off x="762000" y="1295400"/>
            <a:ext cx="8382000" cy="2743200"/>
          </a:xfrm>
          <a:ln>
            <a:solidFill>
              <a:schemeClr val="folHlink"/>
            </a:solidFill>
            <a:miter lim="800000"/>
            <a:headEnd/>
            <a:tailEnd/>
          </a:ln>
        </p:spPr>
        <p:txBody>
          <a:bodyPr/>
          <a:lstStyle/>
          <a:p>
            <a:pPr eaLnBrk="1" hangingPunct="1">
              <a:lnSpc>
                <a:spcPct val="55000"/>
              </a:lnSpc>
              <a:buFont typeface="Wingdings" pitchFamily="2" charset="2"/>
              <a:buNone/>
            </a:pPr>
            <a:r>
              <a:rPr lang="en-US" sz="1200">
                <a:latin typeface="Courier New" pitchFamily="49" charset="0"/>
                <a:ea typeface="ＭＳ Ｐゴシック" pitchFamily="34" charset="-128"/>
              </a:rPr>
              <a:t>PE2#</a:t>
            </a:r>
            <a:r>
              <a:rPr lang="en-US" sz="1200" b="1">
                <a:latin typeface="Courier New" pitchFamily="49" charset="0"/>
                <a:ea typeface="ＭＳ Ｐゴシック" pitchFamily="34" charset="-128"/>
              </a:rPr>
              <a:t>show ip bgp vpnv4 all 0.0.0.0</a:t>
            </a:r>
          </a:p>
          <a:p>
            <a:pPr eaLnBrk="1" hangingPunct="1">
              <a:lnSpc>
                <a:spcPct val="55000"/>
              </a:lnSpc>
              <a:buFont typeface="Wingdings" pitchFamily="2" charset="2"/>
              <a:buNone/>
            </a:pPr>
            <a:r>
              <a:rPr lang="en-US" sz="1200">
                <a:latin typeface="Courier New" pitchFamily="49" charset="0"/>
                <a:ea typeface="ＭＳ Ｐゴシック" pitchFamily="34" charset="-128"/>
              </a:rPr>
              <a:t>BGP routing table entry for 1234:2:0.0.0.0/0, version 124</a:t>
            </a:r>
          </a:p>
          <a:p>
            <a:pPr eaLnBrk="1" hangingPunct="1">
              <a:lnSpc>
                <a:spcPct val="55000"/>
              </a:lnSpc>
              <a:buFont typeface="Wingdings" pitchFamily="2" charset="2"/>
              <a:buNone/>
            </a:pPr>
            <a:r>
              <a:rPr lang="en-US" sz="1200">
                <a:latin typeface="Courier New" pitchFamily="49" charset="0"/>
                <a:ea typeface="ＭＳ Ｐゴシック" pitchFamily="34" charset="-128"/>
              </a:rPr>
              <a:t>Paths: (1 available, best #1, table intranet)</a:t>
            </a:r>
          </a:p>
          <a:p>
            <a:pPr eaLnBrk="1" hangingPunct="1">
              <a:lnSpc>
                <a:spcPct val="55000"/>
              </a:lnSpc>
              <a:buFont typeface="Wingdings" pitchFamily="2" charset="2"/>
              <a:buNone/>
            </a:pPr>
            <a:r>
              <a:rPr lang="en-US" sz="1200">
                <a:latin typeface="Courier New" pitchFamily="49" charset="0"/>
                <a:ea typeface="ＭＳ Ｐゴシック" pitchFamily="34" charset="-128"/>
              </a:rPr>
              <a:t>  Local, imported path from 1234:1:0.0.0.0/0</a:t>
            </a:r>
          </a:p>
          <a:p>
            <a:pPr eaLnBrk="1" hangingPunct="1">
              <a:lnSpc>
                <a:spcPct val="55000"/>
              </a:lnSpc>
              <a:buFont typeface="Wingdings" pitchFamily="2" charset="2"/>
              <a:buNone/>
            </a:pPr>
            <a:r>
              <a:rPr lang="en-US" sz="1200">
                <a:latin typeface="Courier New" pitchFamily="49" charset="0"/>
                <a:ea typeface="ＭＳ Ｐゴシック" pitchFamily="34" charset="-128"/>
              </a:rPr>
              <a:t>    11.11.11.11 (metric 30) from 22.22.22.22 (22.22.22.22)</a:t>
            </a:r>
          </a:p>
          <a:p>
            <a:pPr eaLnBrk="1" hangingPunct="1">
              <a:lnSpc>
                <a:spcPct val="55000"/>
              </a:lnSpc>
              <a:buFont typeface="Wingdings" pitchFamily="2" charset="2"/>
              <a:buNone/>
            </a:pPr>
            <a:r>
              <a:rPr lang="en-US" sz="1200">
                <a:latin typeface="Courier New" pitchFamily="49" charset="0"/>
                <a:ea typeface="ＭＳ Ｐゴシック" pitchFamily="34" charset="-128"/>
              </a:rPr>
              <a:t>      Origin incomplete, metric 281856, localpref 100, valid, internal, best</a:t>
            </a:r>
          </a:p>
          <a:p>
            <a:pPr eaLnBrk="1" hangingPunct="1">
              <a:lnSpc>
                <a:spcPct val="55000"/>
              </a:lnSpc>
              <a:buFont typeface="Wingdings" pitchFamily="2" charset="2"/>
              <a:buNone/>
            </a:pPr>
            <a:r>
              <a:rPr lang="en-US" sz="1200">
                <a:latin typeface="Courier New" pitchFamily="49" charset="0"/>
                <a:ea typeface="ＭＳ Ｐゴシック" pitchFamily="34" charset="-128"/>
              </a:rPr>
              <a:t>      Extended Community: RT:1234:123 Cost:pre-bestpath:129:281856 0x8800:0:5</a:t>
            </a:r>
          </a:p>
          <a:p>
            <a:pPr eaLnBrk="1" hangingPunct="1">
              <a:lnSpc>
                <a:spcPct val="55000"/>
              </a:lnSpc>
              <a:buFont typeface="Wingdings" pitchFamily="2" charset="2"/>
              <a:buNone/>
            </a:pPr>
            <a:r>
              <a:rPr lang="en-US" sz="1200">
                <a:latin typeface="Courier New" pitchFamily="49" charset="0"/>
                <a:ea typeface="ＭＳ Ｐゴシック" pitchFamily="34" charset="-128"/>
              </a:rPr>
              <a:t>        0x8801:1:25856 0x8802:65281:256000 0x8803:65281:1500</a:t>
            </a:r>
          </a:p>
          <a:p>
            <a:pPr eaLnBrk="1" hangingPunct="1">
              <a:lnSpc>
                <a:spcPct val="55000"/>
              </a:lnSpc>
              <a:buFont typeface="Wingdings" pitchFamily="2" charset="2"/>
              <a:buNone/>
            </a:pPr>
            <a:r>
              <a:rPr lang="en-US" sz="1200">
                <a:latin typeface="Courier New" pitchFamily="49" charset="0"/>
                <a:ea typeface="ＭＳ Ｐゴシック" pitchFamily="34" charset="-128"/>
              </a:rPr>
              <a:t>        0x8804:1:2802450433 0x8805:9:0</a:t>
            </a:r>
          </a:p>
          <a:p>
            <a:pPr eaLnBrk="1" hangingPunct="1">
              <a:lnSpc>
                <a:spcPct val="55000"/>
              </a:lnSpc>
              <a:buFont typeface="Wingdings" pitchFamily="2" charset="2"/>
              <a:buNone/>
            </a:pPr>
            <a:r>
              <a:rPr lang="en-US" sz="1200">
                <a:latin typeface="Courier New" pitchFamily="49" charset="0"/>
                <a:ea typeface="ＭＳ Ｐゴシック" pitchFamily="34" charset="-128"/>
              </a:rPr>
              <a:t>      Originator: 11.11.11.11, Cluster list: 22.22.22.22, 21.21.21.21</a:t>
            </a:r>
          </a:p>
        </p:txBody>
      </p:sp>
      <p:sp>
        <p:nvSpPr>
          <p:cNvPr id="116740" name="Text Box 4"/>
          <p:cNvSpPr txBox="1">
            <a:spLocks noChangeArrowheads="1"/>
          </p:cNvSpPr>
          <p:nvPr/>
        </p:nvSpPr>
        <p:spPr bwMode="auto">
          <a:xfrm>
            <a:off x="914400" y="4267200"/>
            <a:ext cx="6550025" cy="8350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r>
              <a:rPr lang="en-US" sz="1800" baseline="0"/>
              <a:t>PE2  prefers the DEFAULT from PE1 as the metric received in </a:t>
            </a:r>
          </a:p>
          <a:p>
            <a:pPr algn="l"/>
            <a:r>
              <a:rPr lang="en-US" sz="1800" baseline="0"/>
              <a:t>the Pre-Bestpath is better than the  metric received via EIGRP</a:t>
            </a:r>
          </a:p>
          <a:p>
            <a:pPr algn="l"/>
            <a:r>
              <a:rPr lang="en-US" sz="1800" baseline="0">
                <a:solidFill>
                  <a:srgbClr val="B21A1A"/>
                </a:solidFill>
              </a:rPr>
              <a:t>via MPLS-Core:  281856                     via EIGRP: 1762048</a:t>
            </a:r>
          </a:p>
        </p:txBody>
      </p:sp>
      <p:sp>
        <p:nvSpPr>
          <p:cNvPr id="116741" name="Oval 5"/>
          <p:cNvSpPr>
            <a:spLocks noChangeArrowheads="1"/>
          </p:cNvSpPr>
          <p:nvPr/>
        </p:nvSpPr>
        <p:spPr bwMode="auto">
          <a:xfrm>
            <a:off x="6705600" y="2895600"/>
            <a:ext cx="9144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6742" name="Oval 6"/>
          <p:cNvSpPr>
            <a:spLocks noChangeArrowheads="1"/>
          </p:cNvSpPr>
          <p:nvPr/>
        </p:nvSpPr>
        <p:spPr bwMode="auto">
          <a:xfrm>
            <a:off x="762000" y="2362200"/>
            <a:ext cx="14478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6743" name="Rectangle 7"/>
          <p:cNvSpPr>
            <a:spLocks noChangeArrowheads="1"/>
          </p:cNvSpPr>
          <p:nvPr/>
        </p:nvSpPr>
        <p:spPr bwMode="auto">
          <a:xfrm>
            <a:off x="914400" y="5319713"/>
            <a:ext cx="5029200" cy="1143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p>
            <a:pPr marL="236538" indent="-236538" algn="l" defTabSz="814388">
              <a:lnSpc>
                <a:spcPct val="95000"/>
              </a:lnSpc>
              <a:spcBef>
                <a:spcPct val="50000"/>
              </a:spcBef>
              <a:buClr>
                <a:schemeClr val="tx2"/>
              </a:buClr>
              <a:buSzPct val="100000"/>
              <a:buFont typeface="Wingdings" pitchFamily="2" charset="2"/>
              <a:buNone/>
            </a:pPr>
            <a:r>
              <a:rPr lang="en-US" sz="1200" baseline="0">
                <a:latin typeface="Courier New" pitchFamily="49" charset="0"/>
              </a:rPr>
              <a:t>PE2#</a:t>
            </a:r>
            <a:r>
              <a:rPr lang="en-US" sz="1200" b="1" baseline="0">
                <a:latin typeface="Courier New" pitchFamily="49" charset="0"/>
              </a:rPr>
              <a:t>show ip eigrp vrf intranet topology</a:t>
            </a:r>
          </a:p>
          <a:p>
            <a:pPr marL="236538" indent="-236538" algn="l" defTabSz="814388">
              <a:lnSpc>
                <a:spcPct val="95000"/>
              </a:lnSpc>
              <a:spcBef>
                <a:spcPct val="50000"/>
              </a:spcBef>
              <a:buClr>
                <a:schemeClr val="tx2"/>
              </a:buClr>
              <a:buSzPct val="100000"/>
              <a:buFont typeface="Wingdings" pitchFamily="2" charset="2"/>
              <a:buNone/>
            </a:pPr>
            <a:r>
              <a:rPr lang="en-US" sz="1200" baseline="0">
                <a:latin typeface="Courier New" pitchFamily="49" charset="0"/>
              </a:rPr>
              <a:t>P 0.0.0.0/0, 1 successors, FD is 281856, tag is 5</a:t>
            </a:r>
          </a:p>
          <a:p>
            <a:pPr marL="236538" indent="-236538" algn="l" defTabSz="814388">
              <a:lnSpc>
                <a:spcPct val="95000"/>
              </a:lnSpc>
              <a:spcBef>
                <a:spcPct val="50000"/>
              </a:spcBef>
              <a:buClr>
                <a:schemeClr val="tx2"/>
              </a:buClr>
              <a:buSzPct val="100000"/>
              <a:buFont typeface="Wingdings" pitchFamily="2" charset="2"/>
              <a:buNone/>
            </a:pPr>
            <a:r>
              <a:rPr lang="en-US" sz="1200" baseline="0">
                <a:latin typeface="Courier New" pitchFamily="49" charset="0"/>
              </a:rPr>
              <a:t>         via VPNv4 Sourced (281856/0)</a:t>
            </a:r>
          </a:p>
          <a:p>
            <a:pPr marL="236538" indent="-236538" algn="l" defTabSz="814388">
              <a:lnSpc>
                <a:spcPct val="95000"/>
              </a:lnSpc>
              <a:spcBef>
                <a:spcPct val="50000"/>
              </a:spcBef>
              <a:buClr>
                <a:schemeClr val="tx2"/>
              </a:buClr>
              <a:buSzPct val="100000"/>
              <a:buFont typeface="Wingdings" pitchFamily="2" charset="2"/>
              <a:buNone/>
            </a:pPr>
            <a:r>
              <a:rPr lang="en-US" sz="1200" baseline="0">
                <a:latin typeface="Courier New" pitchFamily="49" charset="0"/>
              </a:rPr>
              <a:t>         via 167.51.51.1 (1762048/256256), Serial2/0</a:t>
            </a:r>
          </a:p>
        </p:txBody>
      </p:sp>
      <p:sp>
        <p:nvSpPr>
          <p:cNvPr id="116744" name="Oval 8"/>
          <p:cNvSpPr>
            <a:spLocks noChangeArrowheads="1"/>
          </p:cNvSpPr>
          <p:nvPr/>
        </p:nvSpPr>
        <p:spPr bwMode="auto">
          <a:xfrm>
            <a:off x="3276600" y="6157913"/>
            <a:ext cx="8382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6745" name="Oval 9"/>
          <p:cNvSpPr>
            <a:spLocks noChangeArrowheads="1"/>
          </p:cNvSpPr>
          <p:nvPr/>
        </p:nvSpPr>
        <p:spPr bwMode="auto">
          <a:xfrm>
            <a:off x="3505200" y="5853113"/>
            <a:ext cx="6858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6746" name="Text Box 10"/>
          <p:cNvSpPr txBox="1">
            <a:spLocks noChangeArrowheads="1"/>
          </p:cNvSpPr>
          <p:nvPr/>
        </p:nvSpPr>
        <p:spPr bwMode="auto">
          <a:xfrm>
            <a:off x="6635750" y="5851525"/>
            <a:ext cx="2206625" cy="5873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Metric Determines</a:t>
            </a:r>
          </a:p>
          <a:p>
            <a:r>
              <a:rPr lang="en-US" sz="1800" baseline="0"/>
              <a:t> which path is better</a:t>
            </a:r>
          </a:p>
        </p:txBody>
      </p:sp>
      <p:sp>
        <p:nvSpPr>
          <p:cNvPr id="116747" name="Freeform 11"/>
          <p:cNvSpPr>
            <a:spLocks/>
          </p:cNvSpPr>
          <p:nvPr/>
        </p:nvSpPr>
        <p:spPr bwMode="auto">
          <a:xfrm>
            <a:off x="63500" y="2514600"/>
            <a:ext cx="698500" cy="2057400"/>
          </a:xfrm>
          <a:custGeom>
            <a:avLst/>
            <a:gdLst>
              <a:gd name="T0" fmla="*/ 2147483647 w 440"/>
              <a:gd name="T1" fmla="*/ 0 h 1296"/>
              <a:gd name="T2" fmla="*/ 2147483647 w 440"/>
              <a:gd name="T3" fmla="*/ 2147483647 h 1296"/>
              <a:gd name="T4" fmla="*/ 2147483647 w 440"/>
              <a:gd name="T5" fmla="*/ 2147483647 h 1296"/>
              <a:gd name="T6" fmla="*/ 2147483647 w 440"/>
              <a:gd name="T7" fmla="*/ 2147483647 h 1296"/>
              <a:gd name="T8" fmla="*/ 0 60000 65536"/>
              <a:gd name="T9" fmla="*/ 0 60000 65536"/>
              <a:gd name="T10" fmla="*/ 0 60000 65536"/>
              <a:gd name="T11" fmla="*/ 0 60000 65536"/>
              <a:gd name="T12" fmla="*/ 0 w 440"/>
              <a:gd name="T13" fmla="*/ 0 h 1296"/>
              <a:gd name="T14" fmla="*/ 440 w 440"/>
              <a:gd name="T15" fmla="*/ 1296 h 1296"/>
            </a:gdLst>
            <a:ahLst/>
            <a:cxnLst>
              <a:cxn ang="T8">
                <a:pos x="T0" y="T1"/>
              </a:cxn>
              <a:cxn ang="T9">
                <a:pos x="T2" y="T3"/>
              </a:cxn>
              <a:cxn ang="T10">
                <a:pos x="T4" y="T5"/>
              </a:cxn>
              <a:cxn ang="T11">
                <a:pos x="T6" y="T7"/>
              </a:cxn>
            </a:cxnLst>
            <a:rect l="T12" t="T13" r="T14" b="T15"/>
            <a:pathLst>
              <a:path w="440" h="1296">
                <a:moveTo>
                  <a:pt x="440" y="0"/>
                </a:moveTo>
                <a:cubicBezTo>
                  <a:pt x="276" y="32"/>
                  <a:pt x="112" y="64"/>
                  <a:pt x="56" y="240"/>
                </a:cubicBezTo>
                <a:cubicBezTo>
                  <a:pt x="0" y="416"/>
                  <a:pt x="48" y="880"/>
                  <a:pt x="104" y="1056"/>
                </a:cubicBezTo>
                <a:cubicBezTo>
                  <a:pt x="160" y="1232"/>
                  <a:pt x="276" y="1264"/>
                  <a:pt x="392" y="129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16748" name="Freeform 12"/>
          <p:cNvSpPr>
            <a:spLocks/>
          </p:cNvSpPr>
          <p:nvPr/>
        </p:nvSpPr>
        <p:spPr bwMode="auto">
          <a:xfrm>
            <a:off x="7543800" y="3048000"/>
            <a:ext cx="1301750" cy="1598613"/>
          </a:xfrm>
          <a:custGeom>
            <a:avLst/>
            <a:gdLst>
              <a:gd name="T0" fmla="*/ 0 w 820"/>
              <a:gd name="T1" fmla="*/ 0 h 1007"/>
              <a:gd name="T2" fmla="*/ 2147483647 w 820"/>
              <a:gd name="T3" fmla="*/ 2147483647 h 1007"/>
              <a:gd name="T4" fmla="*/ 2147483647 w 820"/>
              <a:gd name="T5" fmla="*/ 2147483647 h 1007"/>
              <a:gd name="T6" fmla="*/ 2147483647 w 820"/>
              <a:gd name="T7" fmla="*/ 2147483647 h 1007"/>
              <a:gd name="T8" fmla="*/ 0 60000 65536"/>
              <a:gd name="T9" fmla="*/ 0 60000 65536"/>
              <a:gd name="T10" fmla="*/ 0 60000 65536"/>
              <a:gd name="T11" fmla="*/ 0 60000 65536"/>
              <a:gd name="T12" fmla="*/ 0 w 820"/>
              <a:gd name="T13" fmla="*/ 0 h 1007"/>
              <a:gd name="T14" fmla="*/ 820 w 820"/>
              <a:gd name="T15" fmla="*/ 1007 h 1007"/>
            </a:gdLst>
            <a:ahLst/>
            <a:cxnLst>
              <a:cxn ang="T8">
                <a:pos x="T0" y="T1"/>
              </a:cxn>
              <a:cxn ang="T9">
                <a:pos x="T2" y="T3"/>
              </a:cxn>
              <a:cxn ang="T10">
                <a:pos x="T4" y="T5"/>
              </a:cxn>
              <a:cxn ang="T11">
                <a:pos x="T6" y="T7"/>
              </a:cxn>
            </a:cxnLst>
            <a:rect l="T12" t="T13" r="T14" b="T15"/>
            <a:pathLst>
              <a:path w="820" h="1007">
                <a:moveTo>
                  <a:pt x="0" y="0"/>
                </a:moveTo>
                <a:cubicBezTo>
                  <a:pt x="128" y="44"/>
                  <a:pt x="256" y="88"/>
                  <a:pt x="384" y="220"/>
                </a:cubicBezTo>
                <a:cubicBezTo>
                  <a:pt x="512" y="351"/>
                  <a:pt x="820" y="659"/>
                  <a:pt x="768" y="790"/>
                </a:cubicBezTo>
                <a:cubicBezTo>
                  <a:pt x="716" y="921"/>
                  <a:pt x="218" y="962"/>
                  <a:pt x="73" y="1007"/>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6749" name="Freeform 13"/>
          <p:cNvSpPr>
            <a:spLocks/>
          </p:cNvSpPr>
          <p:nvPr/>
        </p:nvSpPr>
        <p:spPr bwMode="auto">
          <a:xfrm>
            <a:off x="4191000" y="4710113"/>
            <a:ext cx="3619500" cy="1295400"/>
          </a:xfrm>
          <a:custGeom>
            <a:avLst/>
            <a:gdLst>
              <a:gd name="T0" fmla="*/ 0 w 2280"/>
              <a:gd name="T1" fmla="*/ 2147483647 h 816"/>
              <a:gd name="T2" fmla="*/ 2147483647 w 2280"/>
              <a:gd name="T3" fmla="*/ 2147483647 h 816"/>
              <a:gd name="T4" fmla="*/ 2147483647 w 2280"/>
              <a:gd name="T5" fmla="*/ 0 h 816"/>
              <a:gd name="T6" fmla="*/ 0 60000 65536"/>
              <a:gd name="T7" fmla="*/ 0 60000 65536"/>
              <a:gd name="T8" fmla="*/ 0 60000 65536"/>
              <a:gd name="T9" fmla="*/ 0 w 2280"/>
              <a:gd name="T10" fmla="*/ 0 h 816"/>
              <a:gd name="T11" fmla="*/ 2280 w 2280"/>
              <a:gd name="T12" fmla="*/ 816 h 816"/>
            </a:gdLst>
            <a:ahLst/>
            <a:cxnLst>
              <a:cxn ang="T6">
                <a:pos x="T0" y="T1"/>
              </a:cxn>
              <a:cxn ang="T7">
                <a:pos x="T2" y="T3"/>
              </a:cxn>
              <a:cxn ang="T8">
                <a:pos x="T4" y="T5"/>
              </a:cxn>
            </a:cxnLst>
            <a:rect l="T9" t="T10" r="T11" b="T12"/>
            <a:pathLst>
              <a:path w="2280" h="816">
                <a:moveTo>
                  <a:pt x="0" y="816"/>
                </a:moveTo>
                <a:cubicBezTo>
                  <a:pt x="780" y="692"/>
                  <a:pt x="1560" y="568"/>
                  <a:pt x="1920" y="432"/>
                </a:cubicBezTo>
                <a:cubicBezTo>
                  <a:pt x="2280" y="296"/>
                  <a:pt x="2220" y="148"/>
                  <a:pt x="2160" y="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16750" name="Line 14"/>
          <p:cNvSpPr>
            <a:spLocks noChangeShapeType="1"/>
          </p:cNvSpPr>
          <p:nvPr/>
        </p:nvSpPr>
        <p:spPr bwMode="auto">
          <a:xfrm flipV="1">
            <a:off x="4114800" y="5929313"/>
            <a:ext cx="609600" cy="3048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Tree>
    <p:extLst>
      <p:ext uri="{BB962C8B-B14F-4D97-AF65-F5344CB8AC3E}">
        <p14:creationId xmlns:p14="http://schemas.microsoft.com/office/powerpoint/2010/main" val="3994643879"/>
      </p:ext>
    </p:extLst>
  </p:cSld>
  <p:clrMapOvr>
    <a:masterClrMapping/>
  </p:clrMapOvr>
  <p:transition>
    <p:wipe dir="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9"/>
          <p:cNvSpPr>
            <a:spLocks noGrp="1" noChangeArrowheads="1"/>
          </p:cNvSpPr>
          <p:nvPr>
            <p:ph type="title"/>
          </p:nvPr>
        </p:nvSpPr>
        <p:spPr/>
        <p:txBody>
          <a:bodyPr/>
          <a:lstStyle/>
          <a:p>
            <a:pPr eaLnBrk="1" hangingPunct="1"/>
            <a:r>
              <a:rPr lang="en-US">
                <a:ea typeface="ＭＳ Ｐゴシック" pitchFamily="34" charset="-128"/>
              </a:rPr>
              <a:t>Default-Gateway Using EIGRP PE-CE</a:t>
            </a:r>
          </a:p>
        </p:txBody>
      </p:sp>
      <p:sp>
        <p:nvSpPr>
          <p:cNvPr id="117763" name="Rectangle 3"/>
          <p:cNvSpPr>
            <a:spLocks noChangeArrowheads="1"/>
          </p:cNvSpPr>
          <p:nvPr/>
        </p:nvSpPr>
        <p:spPr bwMode="auto">
          <a:xfrm>
            <a:off x="762000" y="1143000"/>
            <a:ext cx="7543800" cy="30638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PE2#</a:t>
            </a:r>
            <a:r>
              <a:rPr lang="en-US" sz="1200" b="1">
                <a:solidFill>
                  <a:prstClr val="black"/>
                </a:solidFill>
                <a:latin typeface="Courier New" pitchFamily="49" charset="0"/>
                <a:ea typeface="ＭＳ Ｐゴシック" pitchFamily="34" charset="-128"/>
              </a:rPr>
              <a:t>show ip eigrp vrf intranet topology 0.0.0.0 0.0.0.0</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IP-EIGRP topology entry for 0.0.0.0/0</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State is Passive, Query origin flag is 1, 1 Successor(s), FD is 281856</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a:t>
            </a:r>
            <a:r>
              <a:rPr lang="en-US" sz="1200" b="1">
                <a:solidFill>
                  <a:prstClr val="black"/>
                </a:solidFill>
                <a:latin typeface="Courier New" pitchFamily="49" charset="0"/>
                <a:ea typeface="ＭＳ Ｐゴシック" pitchFamily="34" charset="-128"/>
              </a:rPr>
              <a:t>0.0.0.0, from 0.0.0.0,</a:t>
            </a:r>
            <a:r>
              <a:rPr lang="en-US" sz="1200">
                <a:solidFill>
                  <a:prstClr val="black"/>
                </a:solidFill>
                <a:latin typeface="Courier New" pitchFamily="49" charset="0"/>
                <a:ea typeface="ＭＳ Ｐゴシック" pitchFamily="34" charset="-128"/>
              </a:rPr>
              <a:t> Send flag is 0x0</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a:t>
            </a:r>
            <a:r>
              <a:rPr lang="en-US" sz="1200" b="1">
                <a:solidFill>
                  <a:prstClr val="black"/>
                </a:solidFill>
                <a:latin typeface="Courier New" pitchFamily="49" charset="0"/>
                <a:ea typeface="ＭＳ Ｐゴシック" pitchFamily="34" charset="-128"/>
              </a:rPr>
              <a:t>Composite metric is (</a:t>
            </a:r>
            <a:r>
              <a:rPr lang="en-US" sz="1200" b="1">
                <a:solidFill>
                  <a:srgbClr val="B21A1A"/>
                </a:solidFill>
                <a:latin typeface="Courier New" pitchFamily="49" charset="0"/>
                <a:ea typeface="ＭＳ Ｐゴシック" pitchFamily="34" charset="-128"/>
              </a:rPr>
              <a:t>281856/0</a:t>
            </a:r>
            <a:r>
              <a:rPr lang="en-US" sz="1200" b="1">
                <a:solidFill>
                  <a:prstClr val="black"/>
                </a:solidFill>
                <a:latin typeface="Courier New" pitchFamily="49" charset="0"/>
                <a:ea typeface="ＭＳ Ｐゴシック" pitchFamily="34" charset="-128"/>
              </a:rPr>
              <a:t>)</a:t>
            </a:r>
            <a:r>
              <a:rPr lang="en-US" sz="1200">
                <a:solidFill>
                  <a:prstClr val="black"/>
                </a:solidFill>
                <a:latin typeface="Courier New" pitchFamily="49" charset="0"/>
                <a:ea typeface="ＭＳ Ｐゴシック" pitchFamily="34" charset="-128"/>
              </a:rPr>
              <a:t>, Route is External (VPNv4 Sourced)</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External data:</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Originating router is 167.10.0.1</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AS number of route is 1</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External protocol is BGP, external metric is 0</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Administrator tag is 5 (0x00000005)</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a:t>
            </a:r>
            <a:r>
              <a:rPr lang="en-US" sz="1200" b="1">
                <a:solidFill>
                  <a:prstClr val="black"/>
                </a:solidFill>
                <a:latin typeface="Courier New" pitchFamily="49" charset="0"/>
                <a:ea typeface="ＭＳ Ｐゴシック" pitchFamily="34" charset="-128"/>
              </a:rPr>
              <a:t>167.51.51.1 (Serial2/0)</a:t>
            </a:r>
            <a:r>
              <a:rPr lang="en-US" sz="1200">
                <a:solidFill>
                  <a:prstClr val="black"/>
                </a:solidFill>
                <a:latin typeface="Courier New" pitchFamily="49" charset="0"/>
                <a:ea typeface="ＭＳ Ｐゴシック" pitchFamily="34" charset="-128"/>
              </a:rPr>
              <a:t>, from 167.51.51.1, Send flag is 0x0</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a:t>
            </a:r>
            <a:r>
              <a:rPr lang="en-US" sz="1200" b="1">
                <a:solidFill>
                  <a:prstClr val="black"/>
                </a:solidFill>
                <a:latin typeface="Courier New" pitchFamily="49" charset="0"/>
                <a:ea typeface="ＭＳ Ｐゴシック" pitchFamily="34" charset="-128"/>
              </a:rPr>
              <a:t>Composite metric is (</a:t>
            </a:r>
            <a:r>
              <a:rPr lang="en-US" sz="1200" b="1">
                <a:solidFill>
                  <a:srgbClr val="B21A1A"/>
                </a:solidFill>
                <a:latin typeface="Courier New" pitchFamily="49" charset="0"/>
                <a:ea typeface="ＭＳ Ｐゴシック" pitchFamily="34" charset="-128"/>
              </a:rPr>
              <a:t>1762048/256256</a:t>
            </a:r>
            <a:r>
              <a:rPr lang="en-US" sz="1200" b="1">
                <a:solidFill>
                  <a:prstClr val="black"/>
                </a:solidFill>
                <a:latin typeface="Courier New" pitchFamily="49" charset="0"/>
                <a:ea typeface="ＭＳ Ｐゴシック" pitchFamily="34" charset="-128"/>
              </a:rPr>
              <a:t>)</a:t>
            </a:r>
            <a:r>
              <a:rPr lang="en-US" sz="1200">
                <a:solidFill>
                  <a:prstClr val="black"/>
                </a:solidFill>
                <a:latin typeface="Courier New" pitchFamily="49" charset="0"/>
                <a:ea typeface="ＭＳ Ｐゴシック" pitchFamily="34" charset="-128"/>
              </a:rPr>
              <a:t>, Route is External</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External data:</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Originating router is 2.2.2.2</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AS number of route is 2</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External protocol is BGP, external metric is 0</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Administrator tag is 6 (0x00000006)</a:t>
            </a:r>
          </a:p>
          <a:p>
            <a:pPr defTabSz="814388" eaLnBrk="0" fontAlgn="base" hangingPunct="0">
              <a:lnSpc>
                <a:spcPct val="90000"/>
              </a:lnSpc>
              <a:spcBef>
                <a:spcPct val="0"/>
              </a:spcBef>
              <a:spcAft>
                <a:spcPct val="0"/>
              </a:spcAft>
            </a:pPr>
            <a:r>
              <a:rPr lang="en-US" sz="1200">
                <a:solidFill>
                  <a:prstClr val="black"/>
                </a:solidFill>
                <a:latin typeface="Courier New" pitchFamily="49" charset="0"/>
                <a:ea typeface="ＭＳ Ｐゴシック" pitchFamily="34" charset="-128"/>
              </a:rPr>
              <a:t>        Exterior flag is set</a:t>
            </a:r>
          </a:p>
        </p:txBody>
      </p:sp>
      <p:sp>
        <p:nvSpPr>
          <p:cNvPr id="117764" name="Text Box 4"/>
          <p:cNvSpPr txBox="1">
            <a:spLocks noChangeArrowheads="1"/>
          </p:cNvSpPr>
          <p:nvPr/>
        </p:nvSpPr>
        <p:spPr bwMode="auto">
          <a:xfrm>
            <a:off x="838200" y="4800600"/>
            <a:ext cx="7375525" cy="10826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0" fontAlgn="base" hangingPunct="0">
              <a:lnSpc>
                <a:spcPct val="90000"/>
              </a:lnSpc>
              <a:spcBef>
                <a:spcPct val="0"/>
              </a:spcBef>
              <a:spcAft>
                <a:spcPct val="0"/>
              </a:spcAft>
            </a:pPr>
            <a:r>
              <a:rPr lang="en-US" sz="1800" baseline="0">
                <a:solidFill>
                  <a:prstClr val="black"/>
                </a:solidFill>
              </a:rPr>
              <a:t>The EIGRP-VRF topology shows the metrics received via the EIGRP </a:t>
            </a:r>
          </a:p>
          <a:p>
            <a:pPr eaLnBrk="0" fontAlgn="base" hangingPunct="0">
              <a:lnSpc>
                <a:spcPct val="90000"/>
              </a:lnSpc>
              <a:spcBef>
                <a:spcPct val="0"/>
              </a:spcBef>
              <a:spcAft>
                <a:spcPct val="0"/>
              </a:spcAft>
            </a:pPr>
            <a:r>
              <a:rPr lang="en-US" sz="1800" baseline="0">
                <a:solidFill>
                  <a:prstClr val="black"/>
                </a:solidFill>
              </a:rPr>
              <a:t>Path and via MP-BGP path.    The Composite-metric received from the </a:t>
            </a:r>
          </a:p>
          <a:p>
            <a:pPr eaLnBrk="0" fontAlgn="base" hangingPunct="0">
              <a:lnSpc>
                <a:spcPct val="90000"/>
              </a:lnSpc>
              <a:spcBef>
                <a:spcPct val="0"/>
              </a:spcBef>
              <a:spcAft>
                <a:spcPct val="0"/>
              </a:spcAft>
            </a:pPr>
            <a:r>
              <a:rPr lang="en-US" sz="1800" baseline="0">
                <a:solidFill>
                  <a:prstClr val="black"/>
                </a:solidFill>
              </a:rPr>
              <a:t>MPLS-VPN core (281856) is better than the one received from the</a:t>
            </a:r>
          </a:p>
          <a:p>
            <a:pPr eaLnBrk="0" fontAlgn="base" hangingPunct="0">
              <a:lnSpc>
                <a:spcPct val="90000"/>
              </a:lnSpc>
              <a:spcBef>
                <a:spcPct val="0"/>
              </a:spcBef>
              <a:spcAft>
                <a:spcPct val="0"/>
              </a:spcAft>
            </a:pPr>
            <a:r>
              <a:rPr lang="en-US" sz="1800" baseline="0">
                <a:solidFill>
                  <a:prstClr val="black"/>
                </a:solidFill>
              </a:rPr>
              <a:t>EIGRP-neighbor (1762048)  </a:t>
            </a:r>
          </a:p>
        </p:txBody>
      </p:sp>
      <p:sp>
        <p:nvSpPr>
          <p:cNvPr id="117765" name="Oval 5"/>
          <p:cNvSpPr>
            <a:spLocks noChangeArrowheads="1"/>
          </p:cNvSpPr>
          <p:nvPr/>
        </p:nvSpPr>
        <p:spPr bwMode="auto">
          <a:xfrm>
            <a:off x="3200400" y="2971800"/>
            <a:ext cx="8382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17766" name="Oval 6"/>
          <p:cNvSpPr>
            <a:spLocks noChangeArrowheads="1"/>
          </p:cNvSpPr>
          <p:nvPr/>
        </p:nvSpPr>
        <p:spPr bwMode="auto">
          <a:xfrm>
            <a:off x="3200400" y="1828800"/>
            <a:ext cx="762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17767" name="Freeform 7"/>
          <p:cNvSpPr>
            <a:spLocks/>
          </p:cNvSpPr>
          <p:nvPr/>
        </p:nvSpPr>
        <p:spPr bwMode="auto">
          <a:xfrm>
            <a:off x="127000" y="1981200"/>
            <a:ext cx="3073400" cy="3200400"/>
          </a:xfrm>
          <a:custGeom>
            <a:avLst/>
            <a:gdLst>
              <a:gd name="T0" fmla="*/ 2147483647 w 1936"/>
              <a:gd name="T1" fmla="*/ 0 h 2016"/>
              <a:gd name="T2" fmla="*/ 2147483647 w 1936"/>
              <a:gd name="T3" fmla="*/ 2147483647 h 2016"/>
              <a:gd name="T4" fmla="*/ 2147483647 w 1936"/>
              <a:gd name="T5" fmla="*/ 2147483647 h 2016"/>
              <a:gd name="T6" fmla="*/ 2147483647 w 1936"/>
              <a:gd name="T7" fmla="*/ 2147483647 h 2016"/>
              <a:gd name="T8" fmla="*/ 0 60000 65536"/>
              <a:gd name="T9" fmla="*/ 0 60000 65536"/>
              <a:gd name="T10" fmla="*/ 0 60000 65536"/>
              <a:gd name="T11" fmla="*/ 0 60000 65536"/>
              <a:gd name="T12" fmla="*/ 0 w 1936"/>
              <a:gd name="T13" fmla="*/ 0 h 2016"/>
              <a:gd name="T14" fmla="*/ 1936 w 1936"/>
              <a:gd name="T15" fmla="*/ 2016 h 2016"/>
            </a:gdLst>
            <a:ahLst/>
            <a:cxnLst>
              <a:cxn ang="T8">
                <a:pos x="T0" y="T1"/>
              </a:cxn>
              <a:cxn ang="T9">
                <a:pos x="T2" y="T3"/>
              </a:cxn>
              <a:cxn ang="T10">
                <a:pos x="T4" y="T5"/>
              </a:cxn>
              <a:cxn ang="T11">
                <a:pos x="T6" y="T7"/>
              </a:cxn>
            </a:cxnLst>
            <a:rect l="T12" t="T13" r="T14" b="T15"/>
            <a:pathLst>
              <a:path w="1936" h="2016">
                <a:moveTo>
                  <a:pt x="1936" y="0"/>
                </a:moveTo>
                <a:cubicBezTo>
                  <a:pt x="1272" y="12"/>
                  <a:pt x="608" y="24"/>
                  <a:pt x="304" y="288"/>
                </a:cubicBezTo>
                <a:cubicBezTo>
                  <a:pt x="0" y="552"/>
                  <a:pt x="112" y="1296"/>
                  <a:pt x="112" y="1584"/>
                </a:cubicBezTo>
                <a:cubicBezTo>
                  <a:pt x="112" y="1872"/>
                  <a:pt x="208" y="1944"/>
                  <a:pt x="304" y="201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17768" name="Line 8"/>
          <p:cNvSpPr>
            <a:spLocks noChangeShapeType="1"/>
          </p:cNvSpPr>
          <p:nvPr/>
        </p:nvSpPr>
        <p:spPr bwMode="auto">
          <a:xfrm flipH="1">
            <a:off x="304800" y="3124200"/>
            <a:ext cx="28956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Tree>
    <p:extLst>
      <p:ext uri="{BB962C8B-B14F-4D97-AF65-F5344CB8AC3E}">
        <p14:creationId xmlns:p14="http://schemas.microsoft.com/office/powerpoint/2010/main" val="375061768"/>
      </p:ext>
    </p:extLst>
  </p:cSld>
  <p:clrMapOvr>
    <a:masterClrMapping/>
  </p:clrMapOvr>
  <p:transition>
    <p:wipe dir="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9"/>
          <p:cNvSpPr>
            <a:spLocks noGrp="1" noChangeArrowheads="1"/>
          </p:cNvSpPr>
          <p:nvPr>
            <p:ph type="title"/>
          </p:nvPr>
        </p:nvSpPr>
        <p:spPr/>
        <p:txBody>
          <a:bodyPr/>
          <a:lstStyle/>
          <a:p>
            <a:pPr eaLnBrk="1" hangingPunct="1"/>
            <a:r>
              <a:rPr lang="en-US">
                <a:ea typeface="ＭＳ Ｐゴシック" pitchFamily="34" charset="-128"/>
              </a:rPr>
              <a:t>Default-Gateway Using EIGRP PE-CE</a:t>
            </a:r>
          </a:p>
        </p:txBody>
      </p:sp>
      <p:sp>
        <p:nvSpPr>
          <p:cNvPr id="118787" name="Rectangle 3"/>
          <p:cNvSpPr>
            <a:spLocks noGrp="1" noChangeArrowheads="1"/>
          </p:cNvSpPr>
          <p:nvPr>
            <p:ph type="body" idx="4294967295"/>
          </p:nvPr>
        </p:nvSpPr>
        <p:spPr>
          <a:xfrm>
            <a:off x="1444625" y="1262063"/>
            <a:ext cx="6665913" cy="3048000"/>
          </a:xfrm>
          <a:ln>
            <a:solidFill>
              <a:schemeClr val="folHlink"/>
            </a:solidFill>
            <a:miter lim="800000"/>
            <a:headEnd/>
            <a:tailEnd/>
          </a:ln>
        </p:spPr>
        <p:txBody>
          <a:bodyPr/>
          <a:lstStyle/>
          <a:p>
            <a:pPr eaLnBrk="1" hangingPunct="1">
              <a:lnSpc>
                <a:spcPct val="85000"/>
              </a:lnSpc>
              <a:spcBef>
                <a:spcPts val="725"/>
              </a:spcBef>
              <a:buFont typeface="Wingdings" pitchFamily="2" charset="2"/>
              <a:buNone/>
            </a:pPr>
            <a:r>
              <a:rPr lang="en-US" sz="1100">
                <a:ea typeface="ＭＳ Ｐゴシック" pitchFamily="34" charset="-128"/>
              </a:rPr>
              <a:t>PE2#</a:t>
            </a:r>
            <a:r>
              <a:rPr lang="en-US" sz="1100" b="1">
                <a:ea typeface="ＭＳ Ｐゴシック" pitchFamily="34" charset="-128"/>
              </a:rPr>
              <a:t>show ip bgp vpnv4 all 0.0.0.0</a:t>
            </a:r>
          </a:p>
          <a:p>
            <a:pPr eaLnBrk="1" hangingPunct="1">
              <a:lnSpc>
                <a:spcPct val="85000"/>
              </a:lnSpc>
              <a:spcBef>
                <a:spcPts val="725"/>
              </a:spcBef>
              <a:buFont typeface="Wingdings" pitchFamily="2" charset="2"/>
              <a:buNone/>
            </a:pPr>
            <a:r>
              <a:rPr lang="en-US" sz="1100">
                <a:ea typeface="ＭＳ Ｐゴシック" pitchFamily="34" charset="-128"/>
              </a:rPr>
              <a:t>BGP routing table entry for 1234:2:0.0.0.0/0, version 105</a:t>
            </a:r>
          </a:p>
          <a:p>
            <a:pPr eaLnBrk="1" hangingPunct="1">
              <a:lnSpc>
                <a:spcPct val="85000"/>
              </a:lnSpc>
              <a:spcBef>
                <a:spcPts val="725"/>
              </a:spcBef>
              <a:buFont typeface="Wingdings" pitchFamily="2" charset="2"/>
              <a:buNone/>
            </a:pPr>
            <a:r>
              <a:rPr lang="en-US" sz="1100">
                <a:ea typeface="ＭＳ Ｐゴシック" pitchFamily="34" charset="-128"/>
              </a:rPr>
              <a:t>Paths: (2 available, best #2, table intranet)</a:t>
            </a:r>
          </a:p>
          <a:p>
            <a:pPr eaLnBrk="1" hangingPunct="1">
              <a:lnSpc>
                <a:spcPct val="85000"/>
              </a:lnSpc>
              <a:spcBef>
                <a:spcPts val="725"/>
              </a:spcBef>
              <a:buFont typeface="Wingdings" pitchFamily="2" charset="2"/>
              <a:buNone/>
            </a:pPr>
            <a:r>
              <a:rPr lang="en-US" sz="1100">
                <a:ea typeface="ＭＳ Ｐゴシック" pitchFamily="34" charset="-128"/>
              </a:rPr>
              <a:t>  Local, imported path from 1234:1:0.0.0.0/0</a:t>
            </a:r>
          </a:p>
          <a:p>
            <a:pPr eaLnBrk="1" hangingPunct="1">
              <a:lnSpc>
                <a:spcPct val="85000"/>
              </a:lnSpc>
              <a:spcBef>
                <a:spcPts val="725"/>
              </a:spcBef>
              <a:buFont typeface="Wingdings" pitchFamily="2" charset="2"/>
              <a:buNone/>
            </a:pPr>
            <a:r>
              <a:rPr lang="en-US" sz="1100">
                <a:ea typeface="ＭＳ Ｐゴシック" pitchFamily="34" charset="-128"/>
              </a:rPr>
              <a:t>    </a:t>
            </a:r>
            <a:r>
              <a:rPr lang="en-US" sz="1100" b="1">
                <a:solidFill>
                  <a:srgbClr val="B21A1A"/>
                </a:solidFill>
                <a:ea typeface="ＭＳ Ｐゴシック" pitchFamily="34" charset="-128"/>
              </a:rPr>
              <a:t>11.11.11.11</a:t>
            </a:r>
            <a:r>
              <a:rPr lang="en-US" sz="1100">
                <a:ea typeface="ＭＳ Ｐゴシック" pitchFamily="34" charset="-128"/>
              </a:rPr>
              <a:t> (metric 30) from 22.22.22.22 (22.22.22.22)</a:t>
            </a:r>
          </a:p>
          <a:p>
            <a:pPr eaLnBrk="1" hangingPunct="1">
              <a:lnSpc>
                <a:spcPct val="85000"/>
              </a:lnSpc>
              <a:spcBef>
                <a:spcPts val="725"/>
              </a:spcBef>
              <a:buFont typeface="Wingdings" pitchFamily="2" charset="2"/>
              <a:buNone/>
            </a:pPr>
            <a:r>
              <a:rPr lang="en-US" sz="1100">
                <a:ea typeface="ＭＳ Ｐゴシック" pitchFamily="34" charset="-128"/>
              </a:rPr>
              <a:t>      Origin incomplete, metric 281856, localpref 100, valid, internal</a:t>
            </a:r>
          </a:p>
          <a:p>
            <a:pPr eaLnBrk="1" hangingPunct="1">
              <a:lnSpc>
                <a:spcPct val="85000"/>
              </a:lnSpc>
              <a:spcBef>
                <a:spcPts val="725"/>
              </a:spcBef>
              <a:buFont typeface="Wingdings" pitchFamily="2" charset="2"/>
              <a:buNone/>
            </a:pPr>
            <a:r>
              <a:rPr lang="en-US" sz="1100">
                <a:ea typeface="ＭＳ Ｐゴシック" pitchFamily="34" charset="-128"/>
              </a:rPr>
              <a:t>      Extended Community: RT:1234:123</a:t>
            </a:r>
          </a:p>
          <a:p>
            <a:pPr eaLnBrk="1" hangingPunct="1">
              <a:lnSpc>
                <a:spcPct val="85000"/>
              </a:lnSpc>
              <a:spcBef>
                <a:spcPts val="725"/>
              </a:spcBef>
              <a:buFont typeface="Wingdings" pitchFamily="2" charset="2"/>
              <a:buNone/>
            </a:pPr>
            <a:r>
              <a:rPr lang="en-US" sz="1100">
                <a:ea typeface="ＭＳ Ｐゴシック" pitchFamily="34" charset="-128"/>
              </a:rPr>
              <a:t>        </a:t>
            </a:r>
            <a:r>
              <a:rPr lang="en-US" sz="1100" b="1">
                <a:ea typeface="ＭＳ Ｐゴシック" pitchFamily="34" charset="-128"/>
              </a:rPr>
              <a:t>Cost:pre-bestpath</a:t>
            </a:r>
            <a:r>
              <a:rPr lang="en-US" sz="1100" b="1">
                <a:solidFill>
                  <a:srgbClr val="B21A1A"/>
                </a:solidFill>
                <a:ea typeface="ＭＳ Ｐゴシック" pitchFamily="34" charset="-128"/>
              </a:rPr>
              <a:t>:129:2000000 </a:t>
            </a:r>
            <a:r>
              <a:rPr lang="en-US" sz="1100">
                <a:ea typeface="ＭＳ Ｐゴシック" pitchFamily="34" charset="-128"/>
              </a:rPr>
              <a:t>(default-2145483647) </a:t>
            </a:r>
          </a:p>
          <a:p>
            <a:pPr eaLnBrk="1" hangingPunct="1">
              <a:lnSpc>
                <a:spcPct val="85000"/>
              </a:lnSpc>
              <a:spcBef>
                <a:spcPts val="725"/>
              </a:spcBef>
              <a:buFont typeface="Wingdings" pitchFamily="2" charset="2"/>
              <a:buNone/>
            </a:pPr>
            <a:r>
              <a:rPr lang="en-US" sz="1100">
                <a:ea typeface="ＭＳ Ｐゴシック" pitchFamily="34" charset="-128"/>
              </a:rPr>
              <a:t>  Local</a:t>
            </a:r>
          </a:p>
          <a:p>
            <a:pPr eaLnBrk="1" hangingPunct="1">
              <a:lnSpc>
                <a:spcPct val="85000"/>
              </a:lnSpc>
              <a:spcBef>
                <a:spcPts val="725"/>
              </a:spcBef>
              <a:buFont typeface="Wingdings" pitchFamily="2" charset="2"/>
              <a:buNone/>
            </a:pPr>
            <a:r>
              <a:rPr lang="en-US" sz="1100">
                <a:ea typeface="ＭＳ Ｐゴシック" pitchFamily="34" charset="-128"/>
              </a:rPr>
              <a:t>    </a:t>
            </a:r>
            <a:r>
              <a:rPr lang="en-US" sz="1100" b="1">
                <a:solidFill>
                  <a:srgbClr val="B21A1A"/>
                </a:solidFill>
                <a:ea typeface="ＭＳ Ｐゴシック" pitchFamily="34" charset="-128"/>
              </a:rPr>
              <a:t>167.51.51.1</a:t>
            </a:r>
            <a:r>
              <a:rPr lang="en-US" sz="1100">
                <a:solidFill>
                  <a:srgbClr val="B21A1A"/>
                </a:solidFill>
                <a:ea typeface="ＭＳ Ｐゴシック" pitchFamily="34" charset="-128"/>
              </a:rPr>
              <a:t> </a:t>
            </a:r>
            <a:r>
              <a:rPr lang="en-US" sz="1100">
                <a:ea typeface="ＭＳ Ｐゴシック" pitchFamily="34" charset="-128"/>
              </a:rPr>
              <a:t>(via intranet) from 0.0.0.0 (12.12.12.12)</a:t>
            </a:r>
          </a:p>
          <a:p>
            <a:pPr eaLnBrk="1" hangingPunct="1">
              <a:lnSpc>
                <a:spcPct val="85000"/>
              </a:lnSpc>
              <a:spcBef>
                <a:spcPts val="725"/>
              </a:spcBef>
              <a:buFont typeface="Wingdings" pitchFamily="2" charset="2"/>
              <a:buNone/>
            </a:pPr>
            <a:r>
              <a:rPr lang="en-US" sz="1100">
                <a:ea typeface="ＭＳ Ｐゴシック" pitchFamily="34" charset="-128"/>
              </a:rPr>
              <a:t>      Origin incomplete, metric 1762048, localpref 100, weight 32768, valid, sourced, best</a:t>
            </a:r>
          </a:p>
          <a:p>
            <a:pPr eaLnBrk="1" hangingPunct="1">
              <a:lnSpc>
                <a:spcPct val="85000"/>
              </a:lnSpc>
              <a:spcBef>
                <a:spcPts val="725"/>
              </a:spcBef>
              <a:buFont typeface="Wingdings" pitchFamily="2" charset="2"/>
              <a:buNone/>
            </a:pPr>
            <a:r>
              <a:rPr lang="en-US" sz="1100">
                <a:ea typeface="ＭＳ Ｐゴシック" pitchFamily="34" charset="-128"/>
              </a:rPr>
              <a:t>      Extended Community: RT:1234:123</a:t>
            </a:r>
          </a:p>
          <a:p>
            <a:pPr eaLnBrk="1" hangingPunct="1">
              <a:lnSpc>
                <a:spcPct val="85000"/>
              </a:lnSpc>
              <a:spcBef>
                <a:spcPts val="725"/>
              </a:spcBef>
              <a:buFont typeface="Wingdings" pitchFamily="2" charset="2"/>
              <a:buNone/>
            </a:pPr>
            <a:r>
              <a:rPr lang="en-US" sz="1100">
                <a:ea typeface="ＭＳ Ｐゴシック" pitchFamily="34" charset="-128"/>
              </a:rPr>
              <a:t>        </a:t>
            </a:r>
            <a:r>
              <a:rPr lang="en-US" sz="1100" b="1">
                <a:ea typeface="ＭＳ Ｐゴシック" pitchFamily="34" charset="-128"/>
              </a:rPr>
              <a:t>Cost:pre-bestpath:</a:t>
            </a:r>
            <a:r>
              <a:rPr lang="en-US" sz="1100" b="1">
                <a:solidFill>
                  <a:srgbClr val="B21A1A"/>
                </a:solidFill>
                <a:ea typeface="ＭＳ Ｐゴシック" pitchFamily="34" charset="-128"/>
              </a:rPr>
              <a:t>129:1762048 </a:t>
            </a:r>
            <a:r>
              <a:rPr lang="en-US" sz="1100">
                <a:ea typeface="ＭＳ Ｐゴシック" pitchFamily="34" charset="-128"/>
              </a:rPr>
              <a:t>(default-2145721599)</a:t>
            </a:r>
          </a:p>
        </p:txBody>
      </p:sp>
      <p:sp>
        <p:nvSpPr>
          <p:cNvPr id="118788" name="Text Box 4"/>
          <p:cNvSpPr txBox="1">
            <a:spLocks noChangeArrowheads="1"/>
          </p:cNvSpPr>
          <p:nvPr/>
        </p:nvSpPr>
        <p:spPr bwMode="auto">
          <a:xfrm>
            <a:off x="457200" y="4800600"/>
            <a:ext cx="8162925" cy="15779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r>
              <a:rPr lang="en-US" sz="1800" baseline="0"/>
              <a:t>We can use the Pre-Bestpath option to overwrite metric that will be used in the </a:t>
            </a:r>
          </a:p>
          <a:p>
            <a:pPr algn="l"/>
            <a:r>
              <a:rPr lang="en-US" sz="1800" baseline="0"/>
              <a:t>best path calculation. </a:t>
            </a:r>
          </a:p>
          <a:p>
            <a:pPr algn="l"/>
            <a:endParaRPr lang="en-US" sz="1800" baseline="0"/>
          </a:p>
          <a:p>
            <a:pPr algn="l"/>
            <a:r>
              <a:rPr lang="en-US" sz="1800" baseline="0"/>
              <a:t>The Pre-Bestpath metric from 11.11.11.11 is compared with from 167.51.51.1</a:t>
            </a:r>
          </a:p>
          <a:p>
            <a:pPr algn="l"/>
            <a:endParaRPr lang="en-US" sz="1800" baseline="0"/>
          </a:p>
          <a:p>
            <a:pPr algn="l"/>
            <a:r>
              <a:rPr lang="en-US" sz="1800" b="1" baseline="0">
                <a:solidFill>
                  <a:srgbClr val="B21A1A"/>
                </a:solidFill>
              </a:rPr>
              <a:t>2000000 vs. 1762048</a:t>
            </a:r>
            <a:r>
              <a:rPr lang="en-US" sz="1800" baseline="0">
                <a:solidFill>
                  <a:srgbClr val="B21A1A"/>
                </a:solidFill>
              </a:rPr>
              <a:t>     </a:t>
            </a:r>
            <a:r>
              <a:rPr lang="en-US" sz="1800" baseline="0"/>
              <a:t>Lower Metric wins. </a:t>
            </a:r>
          </a:p>
        </p:txBody>
      </p:sp>
      <p:sp>
        <p:nvSpPr>
          <p:cNvPr id="118789" name="Oval 5"/>
          <p:cNvSpPr>
            <a:spLocks noChangeArrowheads="1"/>
          </p:cNvSpPr>
          <p:nvPr/>
        </p:nvSpPr>
        <p:spPr bwMode="auto">
          <a:xfrm>
            <a:off x="3090863" y="2895600"/>
            <a:ext cx="8382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8790" name="Oval 6"/>
          <p:cNvSpPr>
            <a:spLocks noChangeArrowheads="1"/>
          </p:cNvSpPr>
          <p:nvPr/>
        </p:nvSpPr>
        <p:spPr bwMode="auto">
          <a:xfrm>
            <a:off x="3090863" y="4038600"/>
            <a:ext cx="8382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18791" name="Freeform 7"/>
          <p:cNvSpPr>
            <a:spLocks/>
          </p:cNvSpPr>
          <p:nvPr/>
        </p:nvSpPr>
        <p:spPr bwMode="auto">
          <a:xfrm>
            <a:off x="-160338" y="3048000"/>
            <a:ext cx="3251201" cy="1828800"/>
          </a:xfrm>
          <a:custGeom>
            <a:avLst/>
            <a:gdLst>
              <a:gd name="T0" fmla="*/ 2147483647 w 2048"/>
              <a:gd name="T1" fmla="*/ 0 h 1152"/>
              <a:gd name="T2" fmla="*/ 2147483647 w 2048"/>
              <a:gd name="T3" fmla="*/ 2147483647 h 1152"/>
              <a:gd name="T4" fmla="*/ 2147483647 w 2048"/>
              <a:gd name="T5" fmla="*/ 2147483647 h 1152"/>
              <a:gd name="T6" fmla="*/ 0 60000 65536"/>
              <a:gd name="T7" fmla="*/ 0 60000 65536"/>
              <a:gd name="T8" fmla="*/ 0 60000 65536"/>
              <a:gd name="T9" fmla="*/ 0 w 2048"/>
              <a:gd name="T10" fmla="*/ 0 h 1152"/>
              <a:gd name="T11" fmla="*/ 2048 w 2048"/>
              <a:gd name="T12" fmla="*/ 1152 h 1152"/>
            </a:gdLst>
            <a:ahLst/>
            <a:cxnLst>
              <a:cxn ang="T6">
                <a:pos x="T0" y="T1"/>
              </a:cxn>
              <a:cxn ang="T7">
                <a:pos x="T2" y="T3"/>
              </a:cxn>
              <a:cxn ang="T8">
                <a:pos x="T4" y="T5"/>
              </a:cxn>
            </a:cxnLst>
            <a:rect l="T9" t="T10" r="T11" b="T12"/>
            <a:pathLst>
              <a:path w="2048" h="1152">
                <a:moveTo>
                  <a:pt x="2048" y="0"/>
                </a:moveTo>
                <a:cubicBezTo>
                  <a:pt x="1200" y="192"/>
                  <a:pt x="352" y="384"/>
                  <a:pt x="176" y="576"/>
                </a:cubicBezTo>
                <a:cubicBezTo>
                  <a:pt x="0" y="768"/>
                  <a:pt x="496" y="960"/>
                  <a:pt x="992" y="1152"/>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18792" name="Line 8"/>
          <p:cNvSpPr>
            <a:spLocks noChangeShapeType="1"/>
          </p:cNvSpPr>
          <p:nvPr/>
        </p:nvSpPr>
        <p:spPr bwMode="auto">
          <a:xfrm flipH="1">
            <a:off x="423863" y="4191000"/>
            <a:ext cx="2667000" cy="2286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Tree>
    <p:extLst>
      <p:ext uri="{BB962C8B-B14F-4D97-AF65-F5344CB8AC3E}">
        <p14:creationId xmlns:p14="http://schemas.microsoft.com/office/powerpoint/2010/main" val="3920053415"/>
      </p:ext>
    </p:extLst>
  </p:cSld>
  <p:clrMapOvr>
    <a:masterClrMapping/>
  </p:clrMapOvr>
  <p:transition>
    <p:wipe dir="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9"/>
          <p:cNvSpPr>
            <a:spLocks noGrp="1" noChangeArrowheads="1"/>
          </p:cNvSpPr>
          <p:nvPr>
            <p:ph type="title"/>
          </p:nvPr>
        </p:nvSpPr>
        <p:spPr/>
        <p:txBody>
          <a:bodyPr/>
          <a:lstStyle/>
          <a:p>
            <a:pPr eaLnBrk="1" hangingPunct="1"/>
            <a:r>
              <a:rPr lang="en-US">
                <a:ea typeface="ＭＳ Ｐゴシック" pitchFamily="34" charset="-128"/>
              </a:rPr>
              <a:t>Default-Gateway Using EIGRP PE-CE</a:t>
            </a:r>
          </a:p>
        </p:txBody>
      </p:sp>
      <p:sp>
        <p:nvSpPr>
          <p:cNvPr id="119811" name="Rectangle 3"/>
          <p:cNvSpPr>
            <a:spLocks noGrp="1" noChangeArrowheads="1"/>
          </p:cNvSpPr>
          <p:nvPr>
            <p:ph type="body" idx="4294967295"/>
          </p:nvPr>
        </p:nvSpPr>
        <p:spPr>
          <a:xfrm>
            <a:off x="3962400" y="1162050"/>
            <a:ext cx="5181600" cy="2895600"/>
          </a:xfrm>
          <a:ln>
            <a:solidFill>
              <a:schemeClr val="folHlink"/>
            </a:solidFill>
            <a:miter lim="800000"/>
            <a:headEnd/>
            <a:tailEnd/>
          </a:ln>
        </p:spPr>
        <p:txBody>
          <a:bodyPr/>
          <a:lstStyle/>
          <a:p>
            <a:pPr eaLnBrk="1" hangingPunct="1">
              <a:lnSpc>
                <a:spcPct val="55000"/>
              </a:lnSpc>
              <a:buFont typeface="Wingdings" pitchFamily="2" charset="2"/>
              <a:buNone/>
            </a:pPr>
            <a:r>
              <a:rPr lang="en-US" sz="1100" b="1">
                <a:latin typeface="Courier New" pitchFamily="49" charset="0"/>
                <a:ea typeface="ＭＳ Ｐゴシック" pitchFamily="34" charset="-128"/>
              </a:rPr>
              <a:t>router bgp 65000</a:t>
            </a:r>
          </a:p>
          <a:p>
            <a:pPr eaLnBrk="1" hangingPunct="1">
              <a:lnSpc>
                <a:spcPct val="55000"/>
              </a:lnSpc>
              <a:buFont typeface="Wingdings" pitchFamily="2" charset="2"/>
              <a:buNone/>
            </a:pPr>
            <a:r>
              <a:rPr lang="en-US" sz="1100">
                <a:latin typeface="Courier New" pitchFamily="49" charset="0"/>
                <a:ea typeface="ＭＳ Ｐゴシック" pitchFamily="34" charset="-128"/>
              </a:rPr>
              <a:t> !</a:t>
            </a:r>
          </a:p>
          <a:p>
            <a:pPr eaLnBrk="1" hangingPunct="1">
              <a:lnSpc>
                <a:spcPct val="55000"/>
              </a:lnSpc>
              <a:buFont typeface="Wingdings" pitchFamily="2" charset="2"/>
              <a:buNone/>
            </a:pPr>
            <a:r>
              <a:rPr lang="en-US" sz="1100">
                <a:latin typeface="Courier New" pitchFamily="49" charset="0"/>
                <a:ea typeface="ＭＳ Ｐゴシック" pitchFamily="34" charset="-128"/>
              </a:rPr>
              <a:t> address-family vpnv4</a:t>
            </a:r>
          </a:p>
          <a:p>
            <a:pPr eaLnBrk="1" hangingPunct="1">
              <a:lnSpc>
                <a:spcPct val="55000"/>
              </a:lnSpc>
              <a:buFont typeface="Wingdings" pitchFamily="2" charset="2"/>
              <a:buNone/>
            </a:pPr>
            <a:r>
              <a:rPr lang="en-US" sz="1100">
                <a:latin typeface="Courier New" pitchFamily="49" charset="0"/>
                <a:ea typeface="ＭＳ Ｐゴシック" pitchFamily="34" charset="-128"/>
              </a:rPr>
              <a:t> neighbor 21.21.21.21 activate</a:t>
            </a:r>
          </a:p>
          <a:p>
            <a:pPr eaLnBrk="1" hangingPunct="1">
              <a:lnSpc>
                <a:spcPct val="55000"/>
              </a:lnSpc>
              <a:buFont typeface="Wingdings" pitchFamily="2" charset="2"/>
              <a:buNone/>
            </a:pPr>
            <a:r>
              <a:rPr lang="en-US" sz="1100">
                <a:latin typeface="Courier New" pitchFamily="49" charset="0"/>
                <a:ea typeface="ＭＳ Ｐゴシック" pitchFamily="34" charset="-128"/>
              </a:rPr>
              <a:t> neighbor 21.21.21.21 send-community extended</a:t>
            </a:r>
          </a:p>
          <a:p>
            <a:pPr eaLnBrk="1" hangingPunct="1">
              <a:lnSpc>
                <a:spcPct val="55000"/>
              </a:lnSpc>
              <a:buFont typeface="Wingdings" pitchFamily="2" charset="2"/>
              <a:buNone/>
            </a:pPr>
            <a:r>
              <a:rPr lang="en-US" sz="1100">
                <a:latin typeface="Courier New" pitchFamily="49" charset="0"/>
                <a:ea typeface="ＭＳ Ｐゴシック" pitchFamily="34" charset="-128"/>
              </a:rPr>
              <a:t> neighbor 21.21.21.21 </a:t>
            </a:r>
            <a:r>
              <a:rPr lang="en-US" sz="1100" b="1">
                <a:solidFill>
                  <a:srgbClr val="B21A1A"/>
                </a:solidFill>
                <a:latin typeface="Courier New" pitchFamily="49" charset="0"/>
                <a:ea typeface="ＭＳ Ｐゴシック" pitchFamily="34" charset="-128"/>
              </a:rPr>
              <a:t>route-map COST out</a:t>
            </a:r>
          </a:p>
          <a:p>
            <a:pPr eaLnBrk="1" hangingPunct="1">
              <a:lnSpc>
                <a:spcPct val="55000"/>
              </a:lnSpc>
              <a:buFont typeface="Wingdings" pitchFamily="2" charset="2"/>
              <a:buNone/>
            </a:pPr>
            <a:r>
              <a:rPr lang="en-US" sz="1100">
                <a:latin typeface="Courier New" pitchFamily="49" charset="0"/>
                <a:ea typeface="ＭＳ Ｐゴシック" pitchFamily="34" charset="-128"/>
              </a:rPr>
              <a:t> exit-address-family</a:t>
            </a:r>
          </a:p>
          <a:p>
            <a:pPr eaLnBrk="1" hangingPunct="1">
              <a:lnSpc>
                <a:spcPct val="55000"/>
              </a:lnSpc>
              <a:buFont typeface="Wingdings" pitchFamily="2" charset="2"/>
              <a:buNone/>
            </a:pPr>
            <a:r>
              <a:rPr lang="en-US" sz="1100">
                <a:latin typeface="Courier New" pitchFamily="49" charset="0"/>
                <a:ea typeface="ＭＳ Ｐゴシック" pitchFamily="34" charset="-128"/>
              </a:rPr>
              <a:t>!</a:t>
            </a:r>
          </a:p>
          <a:p>
            <a:pPr eaLnBrk="1" hangingPunct="1">
              <a:lnSpc>
                <a:spcPct val="55000"/>
              </a:lnSpc>
              <a:buFont typeface="Wingdings" pitchFamily="2" charset="2"/>
              <a:buNone/>
            </a:pPr>
            <a:r>
              <a:rPr lang="en-US" sz="1100" b="1">
                <a:latin typeface="Courier New" pitchFamily="49" charset="0"/>
                <a:ea typeface="ＭＳ Ｐゴシック" pitchFamily="34" charset="-128"/>
              </a:rPr>
              <a:t>route-map COST permit 1</a:t>
            </a:r>
          </a:p>
          <a:p>
            <a:pPr eaLnBrk="1" hangingPunct="1">
              <a:lnSpc>
                <a:spcPct val="55000"/>
              </a:lnSpc>
              <a:buFont typeface="Wingdings" pitchFamily="2" charset="2"/>
              <a:buNone/>
            </a:pPr>
            <a:r>
              <a:rPr lang="en-US" sz="1100">
                <a:latin typeface="Courier New" pitchFamily="49" charset="0"/>
                <a:ea typeface="ＭＳ Ｐゴシック" pitchFamily="34" charset="-128"/>
              </a:rPr>
              <a:t> </a:t>
            </a:r>
            <a:r>
              <a:rPr lang="en-US" sz="1100" b="1">
                <a:solidFill>
                  <a:srgbClr val="B21A1A"/>
                </a:solidFill>
                <a:latin typeface="Courier New" pitchFamily="49" charset="0"/>
                <a:ea typeface="ＭＳ Ｐゴシック" pitchFamily="34" charset="-128"/>
              </a:rPr>
              <a:t>set extcommunity cost pre-bestpath 129 2000000</a:t>
            </a:r>
          </a:p>
          <a:p>
            <a:pPr eaLnBrk="1" hangingPunct="1">
              <a:lnSpc>
                <a:spcPct val="55000"/>
              </a:lnSpc>
              <a:buFont typeface="Wingdings" pitchFamily="2" charset="2"/>
              <a:buNone/>
            </a:pPr>
            <a:r>
              <a:rPr lang="en-US" sz="1100">
                <a:latin typeface="Courier New" pitchFamily="49" charset="0"/>
                <a:ea typeface="ＭＳ Ｐゴシック" pitchFamily="34" charset="-128"/>
              </a:rPr>
              <a:t>!</a:t>
            </a:r>
          </a:p>
        </p:txBody>
      </p:sp>
      <p:sp>
        <p:nvSpPr>
          <p:cNvPr id="119812" name="Text Box 4"/>
          <p:cNvSpPr txBox="1">
            <a:spLocks noChangeArrowheads="1"/>
          </p:cNvSpPr>
          <p:nvPr/>
        </p:nvSpPr>
        <p:spPr bwMode="auto">
          <a:xfrm>
            <a:off x="795338" y="1189038"/>
            <a:ext cx="30226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0" fontAlgn="base" hangingPunct="0">
              <a:lnSpc>
                <a:spcPct val="90000"/>
              </a:lnSpc>
              <a:spcBef>
                <a:spcPct val="0"/>
              </a:spcBef>
              <a:spcAft>
                <a:spcPct val="0"/>
              </a:spcAft>
            </a:pPr>
            <a:r>
              <a:rPr lang="en-US" sz="2200" baseline="0">
                <a:solidFill>
                  <a:prstClr val="black"/>
                </a:solidFill>
              </a:rPr>
              <a:t>Configuration Example</a:t>
            </a:r>
          </a:p>
        </p:txBody>
      </p:sp>
      <p:sp>
        <p:nvSpPr>
          <p:cNvPr id="119813" name="Rectangle 5"/>
          <p:cNvSpPr>
            <a:spLocks noChangeArrowheads="1"/>
          </p:cNvSpPr>
          <p:nvPr/>
        </p:nvSpPr>
        <p:spPr bwMode="auto">
          <a:xfrm>
            <a:off x="381000" y="4114800"/>
            <a:ext cx="8458200" cy="258921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PE3#</a:t>
            </a:r>
            <a:r>
              <a:rPr lang="en-US" sz="1400" b="1">
                <a:solidFill>
                  <a:prstClr val="black"/>
                </a:solidFill>
                <a:latin typeface="Courier New" pitchFamily="49" charset="0"/>
                <a:ea typeface="ＭＳ Ｐゴシック" pitchFamily="34" charset="-128"/>
              </a:rPr>
              <a:t>show ip bgp vpnv4 all 0.0.0.0</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BGP routing table entry for 1234:3:0.0.0.0/0, version 88</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Paths: (2 available, best #2, table intranet)</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Local, imported path from 1234:1:0.0.0.0/0</a:t>
            </a:r>
          </a:p>
          <a:p>
            <a:pPr defTabSz="814388" eaLnBrk="0" fontAlgn="base" hangingPunct="0">
              <a:lnSpc>
                <a:spcPct val="90000"/>
              </a:lnSpc>
              <a:spcBef>
                <a:spcPct val="0"/>
              </a:spcBef>
              <a:spcAft>
                <a:spcPct val="0"/>
              </a:spcAft>
            </a:pPr>
            <a:r>
              <a:rPr lang="en-US" sz="1400" b="1">
                <a:solidFill>
                  <a:srgbClr val="B21A1A"/>
                </a:solidFill>
                <a:latin typeface="Courier New" pitchFamily="49" charset="0"/>
                <a:ea typeface="ＭＳ Ｐゴシック" pitchFamily="34" charset="-128"/>
              </a:rPr>
              <a:t>    11.11.11.11</a:t>
            </a:r>
            <a:r>
              <a:rPr lang="en-US" sz="1400">
                <a:solidFill>
                  <a:srgbClr val="B21A1A"/>
                </a:solidFill>
                <a:latin typeface="Courier New" pitchFamily="49" charset="0"/>
                <a:ea typeface="ＭＳ Ｐゴシック" pitchFamily="34" charset="-128"/>
              </a:rPr>
              <a:t> </a:t>
            </a:r>
            <a:r>
              <a:rPr lang="en-US" sz="1400">
                <a:solidFill>
                  <a:prstClr val="black"/>
                </a:solidFill>
                <a:latin typeface="Courier New" pitchFamily="49" charset="0"/>
                <a:ea typeface="ＭＳ Ｐゴシック" pitchFamily="34" charset="-128"/>
              </a:rPr>
              <a:t>(metric 30) from 23.23.23.23 (23.23.23.23)</a:t>
            </a:r>
          </a:p>
          <a:p>
            <a:pPr defTabSz="814388" eaLnBrk="0" fontAlgn="base" hangingPunct="0">
              <a:lnSpc>
                <a:spcPct val="90000"/>
              </a:lnSpc>
              <a:spcBef>
                <a:spcPct val="0"/>
              </a:spcBef>
              <a:spcAft>
                <a:spcPct val="0"/>
              </a:spcAft>
            </a:pPr>
            <a:r>
              <a:rPr lang="en-US" sz="1400" b="1">
                <a:solidFill>
                  <a:prstClr val="black"/>
                </a:solidFill>
                <a:latin typeface="Courier New" pitchFamily="49" charset="0"/>
                <a:ea typeface="ＭＳ Ｐゴシック" pitchFamily="34" charset="-128"/>
              </a:rPr>
              <a:t>      Origin incomplete, metric </a:t>
            </a:r>
            <a:r>
              <a:rPr lang="en-US" sz="1400" b="1">
                <a:solidFill>
                  <a:srgbClr val="B21A1A"/>
                </a:solidFill>
                <a:latin typeface="Courier New" pitchFamily="49" charset="0"/>
                <a:ea typeface="ＭＳ Ｐゴシック" pitchFamily="34" charset="-128"/>
              </a:rPr>
              <a:t>281856</a:t>
            </a:r>
            <a:r>
              <a:rPr lang="en-US" sz="1400" b="1">
                <a:solidFill>
                  <a:prstClr val="black"/>
                </a:solidFill>
                <a:latin typeface="Courier New" pitchFamily="49" charset="0"/>
                <a:ea typeface="ＭＳ Ｐゴシック" pitchFamily="34" charset="-128"/>
              </a:rPr>
              <a:t>, localpref 100, valid, internal</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Extended Community: RT:1234:123</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a:t>
            </a:r>
            <a:r>
              <a:rPr lang="en-US" sz="1400" b="1">
                <a:solidFill>
                  <a:prstClr val="black"/>
                </a:solidFill>
                <a:latin typeface="Courier New" pitchFamily="49" charset="0"/>
                <a:ea typeface="ＭＳ Ｐゴシック" pitchFamily="34" charset="-128"/>
              </a:rPr>
              <a:t>Cost:pre-bestpath:129:</a:t>
            </a:r>
            <a:r>
              <a:rPr lang="en-US" sz="1400" b="1">
                <a:solidFill>
                  <a:srgbClr val="B21A1A"/>
                </a:solidFill>
                <a:latin typeface="Courier New" pitchFamily="49" charset="0"/>
                <a:ea typeface="ＭＳ Ｐゴシック" pitchFamily="34" charset="-128"/>
              </a:rPr>
              <a:t>2000000</a:t>
            </a:r>
            <a:r>
              <a:rPr lang="en-US" sz="1400">
                <a:solidFill>
                  <a:srgbClr val="B21A1A"/>
                </a:solidFill>
                <a:latin typeface="Courier New" pitchFamily="49" charset="0"/>
                <a:ea typeface="ＭＳ Ｐゴシック" pitchFamily="34" charset="-128"/>
              </a:rPr>
              <a:t> </a:t>
            </a:r>
            <a:r>
              <a:rPr lang="en-US" sz="1400">
                <a:solidFill>
                  <a:prstClr val="black"/>
                </a:solidFill>
                <a:latin typeface="Courier New" pitchFamily="49" charset="0"/>
                <a:ea typeface="ＭＳ Ｐゴシック" pitchFamily="34" charset="-128"/>
              </a:rPr>
              <a:t>(default-2145483647) </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Local, imported path from 1234:2:0.0.0.0/0</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a:t>
            </a:r>
            <a:r>
              <a:rPr lang="en-US" sz="1400" b="1">
                <a:solidFill>
                  <a:srgbClr val="B21A1A"/>
                </a:solidFill>
                <a:latin typeface="Courier New" pitchFamily="49" charset="0"/>
                <a:ea typeface="ＭＳ Ｐゴシック" pitchFamily="34" charset="-128"/>
              </a:rPr>
              <a:t>12.12.12.12</a:t>
            </a:r>
            <a:r>
              <a:rPr lang="en-US" sz="1400">
                <a:solidFill>
                  <a:srgbClr val="B21A1A"/>
                </a:solidFill>
                <a:latin typeface="Courier New" pitchFamily="49" charset="0"/>
                <a:ea typeface="ＭＳ Ｐゴシック" pitchFamily="34" charset="-128"/>
              </a:rPr>
              <a:t> </a:t>
            </a:r>
            <a:r>
              <a:rPr lang="en-US" sz="1400">
                <a:solidFill>
                  <a:prstClr val="black"/>
                </a:solidFill>
                <a:latin typeface="Courier New" pitchFamily="49" charset="0"/>
                <a:ea typeface="ＭＳ Ｐゴシック" pitchFamily="34" charset="-128"/>
              </a:rPr>
              <a:t>(metric 30) from 23.23.23.23 (23.23.23.23)</a:t>
            </a:r>
          </a:p>
          <a:p>
            <a:pPr defTabSz="814388" eaLnBrk="0" fontAlgn="base" hangingPunct="0">
              <a:lnSpc>
                <a:spcPct val="90000"/>
              </a:lnSpc>
              <a:spcBef>
                <a:spcPct val="0"/>
              </a:spcBef>
              <a:spcAft>
                <a:spcPct val="0"/>
              </a:spcAft>
            </a:pPr>
            <a:r>
              <a:rPr lang="en-US" sz="1400" b="1">
                <a:solidFill>
                  <a:prstClr val="black"/>
                </a:solidFill>
                <a:latin typeface="Courier New" pitchFamily="49" charset="0"/>
                <a:ea typeface="ＭＳ Ｐゴシック" pitchFamily="34" charset="-128"/>
              </a:rPr>
              <a:t>      Origin incomplete, metric </a:t>
            </a:r>
            <a:r>
              <a:rPr lang="en-US" sz="1400" b="1">
                <a:solidFill>
                  <a:srgbClr val="B21A1A"/>
                </a:solidFill>
                <a:latin typeface="Courier New" pitchFamily="49" charset="0"/>
                <a:ea typeface="ＭＳ Ｐゴシック" pitchFamily="34" charset="-128"/>
              </a:rPr>
              <a:t>1762048,</a:t>
            </a:r>
            <a:r>
              <a:rPr lang="en-US" sz="1400" b="1">
                <a:solidFill>
                  <a:prstClr val="black"/>
                </a:solidFill>
                <a:latin typeface="Courier New" pitchFamily="49" charset="0"/>
                <a:ea typeface="ＭＳ Ｐゴシック" pitchFamily="34" charset="-128"/>
              </a:rPr>
              <a:t> localpref 100, valid, internal, </a:t>
            </a:r>
            <a:r>
              <a:rPr lang="en-US" sz="1400" b="1">
                <a:solidFill>
                  <a:srgbClr val="B21A1A"/>
                </a:solidFill>
                <a:latin typeface="Courier New" pitchFamily="49" charset="0"/>
                <a:ea typeface="ＭＳ Ｐゴシック" pitchFamily="34" charset="-128"/>
              </a:rPr>
              <a:t>best</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Extended Community: RT:1234:123</a:t>
            </a:r>
          </a:p>
          <a:p>
            <a:pPr defTabSz="814388" eaLnBrk="0" fontAlgn="base" hangingPunct="0">
              <a:lnSpc>
                <a:spcPct val="90000"/>
              </a:lnSpc>
              <a:spcBef>
                <a:spcPct val="0"/>
              </a:spcBef>
              <a:spcAft>
                <a:spcPct val="0"/>
              </a:spcAft>
            </a:pPr>
            <a:r>
              <a:rPr lang="en-US" sz="1400">
                <a:solidFill>
                  <a:prstClr val="black"/>
                </a:solidFill>
                <a:latin typeface="Courier New" pitchFamily="49" charset="0"/>
                <a:ea typeface="ＭＳ Ｐゴシック" pitchFamily="34" charset="-128"/>
              </a:rPr>
              <a:t>        </a:t>
            </a:r>
            <a:r>
              <a:rPr lang="en-US" sz="1400" b="1">
                <a:solidFill>
                  <a:prstClr val="black"/>
                </a:solidFill>
                <a:latin typeface="Courier New" pitchFamily="49" charset="0"/>
                <a:ea typeface="ＭＳ Ｐゴシック" pitchFamily="34" charset="-128"/>
              </a:rPr>
              <a:t>Cost:pre-bestpath:129:</a:t>
            </a:r>
            <a:r>
              <a:rPr lang="en-US" sz="1400" b="1">
                <a:solidFill>
                  <a:srgbClr val="B21A1A"/>
                </a:solidFill>
                <a:latin typeface="Courier New" pitchFamily="49" charset="0"/>
                <a:ea typeface="ＭＳ Ｐゴシック" pitchFamily="34" charset="-128"/>
              </a:rPr>
              <a:t>1762048 </a:t>
            </a:r>
            <a:r>
              <a:rPr lang="en-US" sz="1400">
                <a:solidFill>
                  <a:prstClr val="black"/>
                </a:solidFill>
                <a:latin typeface="Courier New" pitchFamily="49" charset="0"/>
                <a:ea typeface="ＭＳ Ｐゴシック" pitchFamily="34" charset="-128"/>
              </a:rPr>
              <a:t>(default-2145721599) </a:t>
            </a:r>
          </a:p>
        </p:txBody>
      </p:sp>
      <p:sp>
        <p:nvSpPr>
          <p:cNvPr id="119814" name="Text Box 6"/>
          <p:cNvSpPr txBox="1">
            <a:spLocks noChangeArrowheads="1"/>
          </p:cNvSpPr>
          <p:nvPr/>
        </p:nvSpPr>
        <p:spPr bwMode="auto">
          <a:xfrm>
            <a:off x="277813" y="2371725"/>
            <a:ext cx="3454400" cy="119538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eaLnBrk="0" fontAlgn="base" hangingPunct="0">
              <a:lnSpc>
                <a:spcPct val="90000"/>
              </a:lnSpc>
              <a:spcBef>
                <a:spcPct val="0"/>
              </a:spcBef>
              <a:spcAft>
                <a:spcPct val="0"/>
              </a:spcAft>
            </a:pPr>
            <a:r>
              <a:rPr lang="en-US" sz="1600" baseline="0">
                <a:solidFill>
                  <a:prstClr val="black"/>
                </a:solidFill>
              </a:rPr>
              <a:t>PE3 also now prefers it via PE2</a:t>
            </a:r>
          </a:p>
          <a:p>
            <a:pPr eaLnBrk="0" fontAlgn="base" hangingPunct="0">
              <a:lnSpc>
                <a:spcPct val="90000"/>
              </a:lnSpc>
              <a:spcBef>
                <a:spcPct val="0"/>
              </a:spcBef>
              <a:spcAft>
                <a:spcPct val="0"/>
              </a:spcAft>
            </a:pPr>
            <a:endParaRPr lang="en-US" sz="1600" baseline="0">
              <a:solidFill>
                <a:prstClr val="black"/>
              </a:solidFill>
            </a:endParaRPr>
          </a:p>
          <a:p>
            <a:pPr eaLnBrk="0" fontAlgn="base" hangingPunct="0">
              <a:lnSpc>
                <a:spcPct val="90000"/>
              </a:lnSpc>
              <a:spcBef>
                <a:spcPct val="0"/>
              </a:spcBef>
              <a:spcAft>
                <a:spcPct val="0"/>
              </a:spcAft>
            </a:pPr>
            <a:r>
              <a:rPr lang="en-US" sz="1600" baseline="0">
                <a:solidFill>
                  <a:srgbClr val="B21A1A"/>
                </a:solidFill>
              </a:rPr>
              <a:t>Customer at NON-Internet Site may </a:t>
            </a:r>
          </a:p>
          <a:p>
            <a:pPr eaLnBrk="0" fontAlgn="base" hangingPunct="0">
              <a:lnSpc>
                <a:spcPct val="90000"/>
              </a:lnSpc>
              <a:spcBef>
                <a:spcPct val="0"/>
              </a:spcBef>
              <a:spcAft>
                <a:spcPct val="0"/>
              </a:spcAft>
            </a:pPr>
            <a:r>
              <a:rPr lang="en-US" sz="1600" baseline="0">
                <a:solidFill>
                  <a:srgbClr val="B21A1A"/>
                </a:solidFill>
              </a:rPr>
              <a:t>prefer for their Internet traffic to go </a:t>
            </a:r>
          </a:p>
          <a:p>
            <a:pPr eaLnBrk="0" fontAlgn="base" hangingPunct="0">
              <a:lnSpc>
                <a:spcPct val="90000"/>
              </a:lnSpc>
              <a:spcBef>
                <a:spcPct val="0"/>
              </a:spcBef>
              <a:spcAft>
                <a:spcPct val="0"/>
              </a:spcAft>
            </a:pPr>
            <a:r>
              <a:rPr lang="en-US" sz="1600" baseline="0">
                <a:solidFill>
                  <a:srgbClr val="B21A1A"/>
                </a:solidFill>
              </a:rPr>
              <a:t>via PE1 </a:t>
            </a:r>
          </a:p>
        </p:txBody>
      </p:sp>
      <p:sp>
        <p:nvSpPr>
          <p:cNvPr id="119815" name="Freeform 7"/>
          <p:cNvSpPr>
            <a:spLocks/>
          </p:cNvSpPr>
          <p:nvPr/>
        </p:nvSpPr>
        <p:spPr bwMode="auto">
          <a:xfrm>
            <a:off x="952500" y="3590925"/>
            <a:ext cx="1588" cy="457200"/>
          </a:xfrm>
          <a:custGeom>
            <a:avLst/>
            <a:gdLst>
              <a:gd name="T0" fmla="*/ 0 w 1"/>
              <a:gd name="T1" fmla="*/ 0 h 288"/>
              <a:gd name="T2" fmla="*/ 0 w 1"/>
              <a:gd name="T3" fmla="*/ 2147483647 h 288"/>
              <a:gd name="T4" fmla="*/ 0 60000 65536"/>
              <a:gd name="T5" fmla="*/ 0 60000 65536"/>
              <a:gd name="T6" fmla="*/ 0 w 1"/>
              <a:gd name="T7" fmla="*/ 0 h 288"/>
              <a:gd name="T8" fmla="*/ 1 w 1"/>
              <a:gd name="T9" fmla="*/ 288 h 288"/>
            </a:gdLst>
            <a:ahLst/>
            <a:cxnLst>
              <a:cxn ang="T4">
                <a:pos x="T0" y="T1"/>
              </a:cxn>
              <a:cxn ang="T5">
                <a:pos x="T2" y="T3"/>
              </a:cxn>
            </a:cxnLst>
            <a:rect l="T6" t="T7" r="T8" b="T9"/>
            <a:pathLst>
              <a:path w="1" h="288">
                <a:moveTo>
                  <a:pt x="0" y="0"/>
                </a:moveTo>
                <a:cubicBezTo>
                  <a:pt x="0" y="120"/>
                  <a:pt x="0" y="240"/>
                  <a:pt x="0" y="288"/>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
        <p:nvSpPr>
          <p:cNvPr id="119816" name="Oval 8"/>
          <p:cNvSpPr>
            <a:spLocks noChangeArrowheads="1"/>
          </p:cNvSpPr>
          <p:nvPr/>
        </p:nvSpPr>
        <p:spPr bwMode="auto">
          <a:xfrm>
            <a:off x="8153400" y="6019800"/>
            <a:ext cx="5334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algn="ctr" eaLnBrk="0" fontAlgn="base" hangingPunct="0">
              <a:lnSpc>
                <a:spcPct val="90000"/>
              </a:lnSpc>
              <a:spcBef>
                <a:spcPct val="0"/>
              </a:spcBef>
              <a:spcAft>
                <a:spcPct val="0"/>
              </a:spcAft>
            </a:pPr>
            <a:endParaRPr lang="en-US" sz="2400" baseline="-25000">
              <a:solidFill>
                <a:prstClr val="black"/>
              </a:solidFill>
              <a:ea typeface="ＭＳ Ｐゴシック" pitchFamily="34" charset="-128"/>
            </a:endParaRPr>
          </a:p>
        </p:txBody>
      </p:sp>
    </p:spTree>
    <p:extLst>
      <p:ext uri="{BB962C8B-B14F-4D97-AF65-F5344CB8AC3E}">
        <p14:creationId xmlns:p14="http://schemas.microsoft.com/office/powerpoint/2010/main" val="158069755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lang="en-US" dirty="0">
                <a:solidFill>
                  <a:srgbClr val="0070C0"/>
                </a:solidFill>
              </a:rPr>
              <a:t>Route Distinguishers (Cont.)</a:t>
            </a:r>
          </a:p>
        </p:txBody>
      </p:sp>
      <p:sp>
        <p:nvSpPr>
          <p:cNvPr id="695299" name="Line 3"/>
          <p:cNvSpPr>
            <a:spLocks noChangeShapeType="1"/>
          </p:cNvSpPr>
          <p:nvPr/>
        </p:nvSpPr>
        <p:spPr bwMode="auto">
          <a:xfrm>
            <a:off x="1143000" y="3657600"/>
            <a:ext cx="4191000" cy="0"/>
          </a:xfrm>
          <a:prstGeom prst="line">
            <a:avLst/>
          </a:prstGeom>
          <a:noFill/>
          <a:ln w="9525">
            <a:solidFill>
              <a:schemeClr val="tx1"/>
            </a:solidFill>
            <a:round/>
            <a:headEnd type="triangle" w="med" len="med"/>
            <a:tailEnd type="triangle" w="med" len="med"/>
          </a:ln>
          <a:effectLst/>
        </p:spPr>
        <p:txBody>
          <a:bodyPr lIns="73025" tIns="36512" rIns="73025" bIns="36512"/>
          <a:lstStyle/>
          <a:p>
            <a:endParaRPr lang="en-US"/>
          </a:p>
        </p:txBody>
      </p:sp>
      <p:sp>
        <p:nvSpPr>
          <p:cNvPr id="695300" name="Text Box 4"/>
          <p:cNvSpPr txBox="1">
            <a:spLocks noChangeArrowheads="1"/>
          </p:cNvSpPr>
          <p:nvPr/>
        </p:nvSpPr>
        <p:spPr bwMode="auto">
          <a:xfrm>
            <a:off x="2743200" y="3810000"/>
            <a:ext cx="776288" cy="285750"/>
          </a:xfrm>
          <a:prstGeom prst="rect">
            <a:avLst/>
          </a:prstGeom>
          <a:noFill/>
          <a:ln w="9525">
            <a:noFill/>
            <a:miter lim="800000"/>
            <a:headEnd/>
            <a:tailEnd/>
          </a:ln>
          <a:effectLst/>
        </p:spPr>
        <p:txBody>
          <a:bodyPr wrap="none" lIns="73025" tIns="36512" rIns="73025" bIns="36512">
            <a:spAutoFit/>
          </a:bodyPr>
          <a:lstStyle/>
          <a:p>
            <a:r>
              <a:rPr lang="en-US" sz="1400"/>
              <a:t>8 Bytes</a:t>
            </a:r>
          </a:p>
        </p:txBody>
      </p:sp>
      <p:sp>
        <p:nvSpPr>
          <p:cNvPr id="695301" name="Rectangle 5"/>
          <p:cNvSpPr>
            <a:spLocks noChangeArrowheads="1"/>
          </p:cNvSpPr>
          <p:nvPr/>
        </p:nvSpPr>
        <p:spPr bwMode="auto">
          <a:xfrm>
            <a:off x="1143000" y="2133600"/>
            <a:ext cx="4191000" cy="457200"/>
          </a:xfrm>
          <a:prstGeom prst="rect">
            <a:avLst/>
          </a:prstGeom>
          <a:solidFill>
            <a:srgbClr val="FFCC99"/>
          </a:solidFill>
          <a:ln w="9525">
            <a:solidFill>
              <a:schemeClr val="tx1"/>
            </a:solidFill>
            <a:miter lim="800000"/>
            <a:headEnd/>
            <a:tailEnd/>
          </a:ln>
          <a:effectLst/>
        </p:spPr>
        <p:txBody>
          <a:bodyPr wrap="none" lIns="73025" tIns="36512" rIns="73025" bIns="36512" anchor="ctr"/>
          <a:lstStyle/>
          <a:p>
            <a:endParaRPr lang="en-US"/>
          </a:p>
        </p:txBody>
      </p:sp>
      <p:sp>
        <p:nvSpPr>
          <p:cNvPr id="695302" name="Text Box 6"/>
          <p:cNvSpPr txBox="1">
            <a:spLocks noChangeArrowheads="1"/>
          </p:cNvSpPr>
          <p:nvPr/>
        </p:nvSpPr>
        <p:spPr bwMode="auto">
          <a:xfrm>
            <a:off x="914400" y="2209800"/>
            <a:ext cx="2286000" cy="285750"/>
          </a:xfrm>
          <a:prstGeom prst="rect">
            <a:avLst/>
          </a:prstGeom>
          <a:noFill/>
          <a:ln w="9525">
            <a:noFill/>
            <a:miter lim="800000"/>
            <a:headEnd/>
            <a:tailEnd/>
          </a:ln>
          <a:effectLst/>
        </p:spPr>
        <p:txBody>
          <a:bodyPr lIns="73025" tIns="36512" rIns="73025" bIns="36512">
            <a:spAutoFit/>
          </a:bodyPr>
          <a:lstStyle/>
          <a:p>
            <a:pPr algn="ctr"/>
            <a:r>
              <a:rPr lang="en-US" sz="1400"/>
              <a:t>  Autonomous System</a:t>
            </a:r>
          </a:p>
        </p:txBody>
      </p:sp>
      <p:sp>
        <p:nvSpPr>
          <p:cNvPr id="695303" name="Line 7"/>
          <p:cNvSpPr>
            <a:spLocks noChangeShapeType="1"/>
          </p:cNvSpPr>
          <p:nvPr/>
        </p:nvSpPr>
        <p:spPr bwMode="auto">
          <a:xfrm>
            <a:off x="3200400" y="2133600"/>
            <a:ext cx="0" cy="457200"/>
          </a:xfrm>
          <a:prstGeom prst="line">
            <a:avLst/>
          </a:prstGeom>
          <a:noFill/>
          <a:ln w="38100">
            <a:solidFill>
              <a:schemeClr val="tx1"/>
            </a:solidFill>
            <a:round/>
            <a:headEnd/>
            <a:tailEnd/>
          </a:ln>
          <a:effectLst/>
        </p:spPr>
        <p:txBody>
          <a:bodyPr lIns="73025" tIns="36512" rIns="73025" bIns="36512"/>
          <a:lstStyle/>
          <a:p>
            <a:endParaRPr lang="en-US"/>
          </a:p>
        </p:txBody>
      </p:sp>
      <p:sp>
        <p:nvSpPr>
          <p:cNvPr id="695304" name="Text Box 8"/>
          <p:cNvSpPr txBox="1">
            <a:spLocks noChangeArrowheads="1"/>
          </p:cNvSpPr>
          <p:nvPr/>
        </p:nvSpPr>
        <p:spPr bwMode="auto">
          <a:xfrm>
            <a:off x="3200400" y="2209800"/>
            <a:ext cx="2286000" cy="285750"/>
          </a:xfrm>
          <a:prstGeom prst="rect">
            <a:avLst/>
          </a:prstGeom>
          <a:noFill/>
          <a:ln w="9525">
            <a:noFill/>
            <a:miter lim="800000"/>
            <a:headEnd/>
            <a:tailEnd/>
          </a:ln>
          <a:effectLst/>
        </p:spPr>
        <p:txBody>
          <a:bodyPr lIns="73025" tIns="36512" rIns="73025" bIns="36512">
            <a:spAutoFit/>
          </a:bodyPr>
          <a:lstStyle/>
          <a:p>
            <a:pPr algn="ctr"/>
            <a:r>
              <a:rPr lang="en-US" sz="1400"/>
              <a:t> VPN Identifier</a:t>
            </a:r>
          </a:p>
        </p:txBody>
      </p:sp>
      <p:sp>
        <p:nvSpPr>
          <p:cNvPr id="695305" name="Rectangle 9"/>
          <p:cNvSpPr>
            <a:spLocks noChangeArrowheads="1"/>
          </p:cNvSpPr>
          <p:nvPr/>
        </p:nvSpPr>
        <p:spPr bwMode="auto">
          <a:xfrm>
            <a:off x="1143000" y="2971800"/>
            <a:ext cx="4191000" cy="457200"/>
          </a:xfrm>
          <a:prstGeom prst="rect">
            <a:avLst/>
          </a:prstGeom>
          <a:solidFill>
            <a:srgbClr val="FFCC99"/>
          </a:solidFill>
          <a:ln w="9525">
            <a:solidFill>
              <a:schemeClr val="tx1"/>
            </a:solidFill>
            <a:miter lim="800000"/>
            <a:headEnd/>
            <a:tailEnd/>
          </a:ln>
          <a:effectLst/>
        </p:spPr>
        <p:txBody>
          <a:bodyPr wrap="none" lIns="73025" tIns="36512" rIns="73025" bIns="36512" anchor="ctr"/>
          <a:lstStyle/>
          <a:p>
            <a:endParaRPr lang="en-US"/>
          </a:p>
        </p:txBody>
      </p:sp>
      <p:sp>
        <p:nvSpPr>
          <p:cNvPr id="695306" name="Text Box 10"/>
          <p:cNvSpPr txBox="1">
            <a:spLocks noChangeArrowheads="1"/>
          </p:cNvSpPr>
          <p:nvPr/>
        </p:nvSpPr>
        <p:spPr bwMode="auto">
          <a:xfrm>
            <a:off x="1143000" y="3048000"/>
            <a:ext cx="2286000" cy="285750"/>
          </a:xfrm>
          <a:prstGeom prst="rect">
            <a:avLst/>
          </a:prstGeom>
          <a:noFill/>
          <a:ln w="9525">
            <a:noFill/>
            <a:miter lim="800000"/>
            <a:headEnd/>
            <a:tailEnd/>
          </a:ln>
          <a:effectLst/>
        </p:spPr>
        <p:txBody>
          <a:bodyPr lIns="73025" tIns="36512" rIns="73025" bIns="36512">
            <a:spAutoFit/>
          </a:bodyPr>
          <a:lstStyle/>
          <a:p>
            <a:pPr algn="ctr"/>
            <a:r>
              <a:rPr lang="en-US" sz="1400"/>
              <a:t>  IP Address</a:t>
            </a:r>
          </a:p>
        </p:txBody>
      </p:sp>
      <p:sp>
        <p:nvSpPr>
          <p:cNvPr id="695307" name="Line 11"/>
          <p:cNvSpPr>
            <a:spLocks noChangeShapeType="1"/>
          </p:cNvSpPr>
          <p:nvPr/>
        </p:nvSpPr>
        <p:spPr bwMode="auto">
          <a:xfrm>
            <a:off x="3200400" y="2971800"/>
            <a:ext cx="0" cy="457200"/>
          </a:xfrm>
          <a:prstGeom prst="line">
            <a:avLst/>
          </a:prstGeom>
          <a:noFill/>
          <a:ln w="38100">
            <a:solidFill>
              <a:schemeClr val="tx1"/>
            </a:solidFill>
            <a:round/>
            <a:headEnd/>
            <a:tailEnd/>
          </a:ln>
          <a:effectLst/>
        </p:spPr>
        <p:txBody>
          <a:bodyPr lIns="73025" tIns="36512" rIns="73025" bIns="36512"/>
          <a:lstStyle/>
          <a:p>
            <a:endParaRPr lang="en-US"/>
          </a:p>
        </p:txBody>
      </p:sp>
      <p:sp>
        <p:nvSpPr>
          <p:cNvPr id="695308" name="Text Box 12"/>
          <p:cNvSpPr txBox="1">
            <a:spLocks noChangeArrowheads="1"/>
          </p:cNvSpPr>
          <p:nvPr/>
        </p:nvSpPr>
        <p:spPr bwMode="auto">
          <a:xfrm>
            <a:off x="3200400" y="3048000"/>
            <a:ext cx="2286000" cy="285750"/>
          </a:xfrm>
          <a:prstGeom prst="rect">
            <a:avLst/>
          </a:prstGeom>
          <a:noFill/>
          <a:ln w="9525">
            <a:noFill/>
            <a:miter lim="800000"/>
            <a:headEnd/>
            <a:tailEnd/>
          </a:ln>
          <a:effectLst/>
        </p:spPr>
        <p:txBody>
          <a:bodyPr lIns="73025" tIns="36512" rIns="73025" bIns="36512">
            <a:spAutoFit/>
          </a:bodyPr>
          <a:lstStyle/>
          <a:p>
            <a:pPr algn="ctr"/>
            <a:r>
              <a:rPr lang="en-US" sz="1400"/>
              <a:t> VPN Identifier</a:t>
            </a:r>
          </a:p>
        </p:txBody>
      </p:sp>
      <p:sp>
        <p:nvSpPr>
          <p:cNvPr id="695309" name="Text Box 13"/>
          <p:cNvSpPr txBox="1">
            <a:spLocks noChangeArrowheads="1"/>
          </p:cNvSpPr>
          <p:nvPr/>
        </p:nvSpPr>
        <p:spPr bwMode="auto">
          <a:xfrm>
            <a:off x="1143000" y="1524000"/>
            <a:ext cx="5562600" cy="438150"/>
          </a:xfrm>
          <a:prstGeom prst="rect">
            <a:avLst/>
          </a:prstGeom>
          <a:noFill/>
          <a:ln w="38100">
            <a:noFill/>
            <a:miter lim="800000"/>
            <a:headEnd/>
            <a:tailEnd/>
          </a:ln>
          <a:effectLst/>
        </p:spPr>
        <p:txBody>
          <a:bodyPr lIns="73025" tIns="36512" rIns="73025" bIns="36512">
            <a:spAutoFit/>
          </a:bodyPr>
          <a:lstStyle/>
          <a:p>
            <a:pPr>
              <a:spcBef>
                <a:spcPct val="50000"/>
              </a:spcBef>
            </a:pPr>
            <a:r>
              <a:rPr lang="en-US" sz="2400"/>
              <a:t>Route Distinguisher Format</a:t>
            </a:r>
          </a:p>
        </p:txBody>
      </p:sp>
      <p:sp>
        <p:nvSpPr>
          <p:cNvPr id="695310" name="Text Box 14"/>
          <p:cNvSpPr txBox="1">
            <a:spLocks noChangeArrowheads="1"/>
          </p:cNvSpPr>
          <p:nvPr/>
        </p:nvSpPr>
        <p:spPr bwMode="auto">
          <a:xfrm>
            <a:off x="381000" y="4267200"/>
            <a:ext cx="8153400" cy="1716088"/>
          </a:xfrm>
          <a:prstGeom prst="rect">
            <a:avLst/>
          </a:prstGeom>
          <a:noFill/>
          <a:ln w="38100">
            <a:noFill/>
            <a:miter lim="800000"/>
            <a:headEnd/>
            <a:tailEnd/>
          </a:ln>
          <a:effectLst/>
        </p:spPr>
        <p:txBody>
          <a:bodyPr lIns="73025" tIns="36512" rIns="73025" bIns="36512">
            <a:spAutoFit/>
          </a:bodyPr>
          <a:lstStyle/>
          <a:p>
            <a:pPr>
              <a:spcBef>
                <a:spcPct val="50000"/>
              </a:spcBef>
            </a:pPr>
            <a:r>
              <a:rPr lang="en-US" sz="2400"/>
              <a:t>Service Providers can use their BGP AS along with VPN customer identifier</a:t>
            </a:r>
          </a:p>
          <a:p>
            <a:pPr>
              <a:spcBef>
                <a:spcPct val="50000"/>
              </a:spcBef>
            </a:pPr>
            <a:r>
              <a:rPr lang="en-US" sz="2400"/>
              <a:t>Service Provider who do not have BGP AS, can use an IP address</a:t>
            </a:r>
          </a:p>
        </p:txBody>
      </p:sp>
    </p:spTree>
    <p:extLst>
      <p:ext uri="{BB962C8B-B14F-4D97-AF65-F5344CB8AC3E}">
        <p14:creationId xmlns:p14="http://schemas.microsoft.com/office/powerpoint/2010/main" val="3176833815"/>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9"/>
          <p:cNvSpPr>
            <a:spLocks noGrp="1" noChangeArrowheads="1"/>
          </p:cNvSpPr>
          <p:nvPr>
            <p:ph type="title"/>
          </p:nvPr>
        </p:nvSpPr>
        <p:spPr>
          <a:xfrm>
            <a:off x="793750" y="304800"/>
            <a:ext cx="7435850" cy="838200"/>
          </a:xfrm>
        </p:spPr>
        <p:txBody>
          <a:bodyPr/>
          <a:lstStyle/>
          <a:p>
            <a:r>
              <a:rPr lang="en-US">
                <a:ea typeface="ＭＳ Ｐゴシック" pitchFamily="34" charset="-128"/>
              </a:rPr>
              <a:t>Default-Gateway Using EIGRP PE-CE</a:t>
            </a:r>
          </a:p>
        </p:txBody>
      </p:sp>
      <p:sp>
        <p:nvSpPr>
          <p:cNvPr id="120835" name="Content Placeholder 64"/>
          <p:cNvSpPr>
            <a:spLocks noGrp="1"/>
          </p:cNvSpPr>
          <p:nvPr>
            <p:ph idx="1"/>
          </p:nvPr>
        </p:nvSpPr>
        <p:spPr>
          <a:xfrm>
            <a:off x="793750" y="4505325"/>
            <a:ext cx="7435850" cy="1885950"/>
          </a:xfrm>
        </p:spPr>
        <p:txBody>
          <a:bodyPr/>
          <a:lstStyle/>
          <a:p>
            <a:r>
              <a:rPr lang="en-US" sz="2200">
                <a:ea typeface="ＭＳ Ｐゴシック" pitchFamily="34" charset="-128"/>
              </a:rPr>
              <a:t>As seen, Non-Internet-Site may start preferring the Site 2 for Internet Connection via PE2</a:t>
            </a:r>
          </a:p>
          <a:p>
            <a:r>
              <a:rPr lang="en-US" sz="2200">
                <a:ea typeface="ＭＳ Ｐゴシック" pitchFamily="34" charset="-128"/>
              </a:rPr>
              <a:t>All other Non-Internet-Sites will also prefer via PE2 </a:t>
            </a:r>
          </a:p>
          <a:p>
            <a:r>
              <a:rPr lang="en-US" sz="2200">
                <a:ea typeface="ＭＳ Ｐゴシック" pitchFamily="34" charset="-128"/>
              </a:rPr>
              <a:t>This may not be Optimal as All Other Non-Internet Sites may prefer Deterministically via Site 2 using PE2 </a:t>
            </a:r>
          </a:p>
        </p:txBody>
      </p:sp>
      <p:grpSp>
        <p:nvGrpSpPr>
          <p:cNvPr id="120836" name="Group 171"/>
          <p:cNvGrpSpPr>
            <a:grpSpLocks/>
          </p:cNvGrpSpPr>
          <p:nvPr/>
        </p:nvGrpSpPr>
        <p:grpSpPr bwMode="auto">
          <a:xfrm>
            <a:off x="792163" y="1228725"/>
            <a:ext cx="7394575" cy="3141663"/>
            <a:chOff x="499" y="774"/>
            <a:chExt cx="4658" cy="1979"/>
          </a:xfrm>
        </p:grpSpPr>
        <p:sp>
          <p:nvSpPr>
            <p:cNvPr id="120837" name="Line 59"/>
            <p:cNvSpPr>
              <a:spLocks noChangeShapeType="1"/>
            </p:cNvSpPr>
            <p:nvPr/>
          </p:nvSpPr>
          <p:spPr bwMode="auto">
            <a:xfrm>
              <a:off x="1812" y="2559"/>
              <a:ext cx="796" cy="4"/>
            </a:xfrm>
            <a:prstGeom prst="line">
              <a:avLst/>
            </a:prstGeom>
            <a:noFill/>
            <a:ln w="19050">
              <a:solidFill>
                <a:schemeClr val="tx2"/>
              </a:solidFill>
              <a:prstDash val="dashDot"/>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0838" name="Oval 111"/>
            <p:cNvSpPr>
              <a:spLocks noChangeArrowheads="1"/>
            </p:cNvSpPr>
            <p:nvPr/>
          </p:nvSpPr>
          <p:spPr bwMode="auto">
            <a:xfrm>
              <a:off x="1507" y="1393"/>
              <a:ext cx="2688" cy="724"/>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120839" name="Line 170"/>
            <p:cNvSpPr>
              <a:spLocks noChangeShapeType="1"/>
            </p:cNvSpPr>
            <p:nvPr/>
          </p:nvSpPr>
          <p:spPr bwMode="auto">
            <a:xfrm flipV="1">
              <a:off x="1753" y="2036"/>
              <a:ext cx="921" cy="40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0840" name="Line 169"/>
            <p:cNvSpPr>
              <a:spLocks noChangeShapeType="1"/>
            </p:cNvSpPr>
            <p:nvPr/>
          </p:nvSpPr>
          <p:spPr bwMode="auto">
            <a:xfrm flipH="1" flipV="1">
              <a:off x="2966" y="2028"/>
              <a:ext cx="955" cy="40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0841" name="Line 112"/>
            <p:cNvSpPr>
              <a:spLocks noChangeShapeType="1"/>
            </p:cNvSpPr>
            <p:nvPr/>
          </p:nvSpPr>
          <p:spPr bwMode="auto">
            <a:xfrm flipH="1">
              <a:off x="3601" y="1322"/>
              <a:ext cx="489" cy="45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0842" name="Line 113"/>
            <p:cNvSpPr>
              <a:spLocks noChangeShapeType="1"/>
            </p:cNvSpPr>
            <p:nvPr/>
          </p:nvSpPr>
          <p:spPr bwMode="auto">
            <a:xfrm flipV="1">
              <a:off x="4291" y="1015"/>
              <a:ext cx="354" cy="27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0843" name="Line 114"/>
            <p:cNvSpPr>
              <a:spLocks noChangeShapeType="1"/>
            </p:cNvSpPr>
            <p:nvPr/>
          </p:nvSpPr>
          <p:spPr bwMode="auto">
            <a:xfrm>
              <a:off x="1742" y="1397"/>
              <a:ext cx="288" cy="37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0844" name="Line 115"/>
            <p:cNvSpPr>
              <a:spLocks noChangeShapeType="1"/>
            </p:cNvSpPr>
            <p:nvPr/>
          </p:nvSpPr>
          <p:spPr bwMode="auto">
            <a:xfrm flipH="1" flipV="1">
              <a:off x="960" y="1034"/>
              <a:ext cx="468" cy="27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0845" name="Line 116"/>
            <p:cNvSpPr>
              <a:spLocks noChangeShapeType="1"/>
            </p:cNvSpPr>
            <p:nvPr/>
          </p:nvSpPr>
          <p:spPr bwMode="auto">
            <a:xfrm flipV="1">
              <a:off x="2853" y="1912"/>
              <a:ext cx="1" cy="49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nvGrpSpPr>
            <p:cNvPr id="120846" name="Group 117"/>
            <p:cNvGrpSpPr>
              <a:grpSpLocks/>
            </p:cNvGrpSpPr>
            <p:nvPr/>
          </p:nvGrpSpPr>
          <p:grpSpPr bwMode="auto">
            <a:xfrm>
              <a:off x="3841" y="1189"/>
              <a:ext cx="530" cy="315"/>
              <a:chOff x="3861" y="1315"/>
              <a:chExt cx="530" cy="315"/>
            </a:xfrm>
          </p:grpSpPr>
          <p:pic>
            <p:nvPicPr>
              <p:cNvPr id="120895" name="Picture 1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 y="1315"/>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96" name="Text Box 119"/>
              <p:cNvSpPr txBox="1">
                <a:spLocks noChangeArrowheads="1"/>
              </p:cNvSpPr>
              <p:nvPr/>
            </p:nvSpPr>
            <p:spPr bwMode="auto">
              <a:xfrm>
                <a:off x="3934" y="1468"/>
                <a:ext cx="3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grpSp>
        <p:grpSp>
          <p:nvGrpSpPr>
            <p:cNvPr id="120847" name="Group 120"/>
            <p:cNvGrpSpPr>
              <a:grpSpLocks/>
            </p:cNvGrpSpPr>
            <p:nvPr/>
          </p:nvGrpSpPr>
          <p:grpSpPr bwMode="auto">
            <a:xfrm>
              <a:off x="1309" y="1189"/>
              <a:ext cx="530" cy="316"/>
              <a:chOff x="1329" y="1315"/>
              <a:chExt cx="530" cy="316"/>
            </a:xfrm>
          </p:grpSpPr>
          <p:pic>
            <p:nvPicPr>
              <p:cNvPr id="120893" name="Picture 1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 y="1315"/>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94" name="Text Box 122"/>
              <p:cNvSpPr txBox="1">
                <a:spLocks noChangeArrowheads="1"/>
              </p:cNvSpPr>
              <p:nvPr/>
            </p:nvSpPr>
            <p:spPr bwMode="auto">
              <a:xfrm>
                <a:off x="1402" y="1469"/>
                <a:ext cx="3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grpSp>
        <p:sp>
          <p:nvSpPr>
            <p:cNvPr id="120848" name="Text Box 123"/>
            <p:cNvSpPr txBox="1">
              <a:spLocks noChangeArrowheads="1"/>
            </p:cNvSpPr>
            <p:nvPr/>
          </p:nvSpPr>
          <p:spPr bwMode="auto">
            <a:xfrm>
              <a:off x="2266" y="1429"/>
              <a:ext cx="116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MPLS-VPN</a:t>
              </a:r>
            </a:p>
            <a:p>
              <a:r>
                <a:rPr lang="en-US" sz="1400" b="1" baseline="0"/>
                <a:t>Service Provider 1</a:t>
              </a:r>
            </a:p>
          </p:txBody>
        </p:sp>
        <p:sp>
          <p:nvSpPr>
            <p:cNvPr id="120849" name="Text Box 126"/>
            <p:cNvSpPr txBox="1">
              <a:spLocks noChangeArrowheads="1"/>
            </p:cNvSpPr>
            <p:nvPr/>
          </p:nvSpPr>
          <p:spPr bwMode="auto">
            <a:xfrm>
              <a:off x="1081" y="1518"/>
              <a:ext cx="4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120850" name="Oval 127"/>
            <p:cNvSpPr>
              <a:spLocks noChangeArrowheads="1"/>
            </p:cNvSpPr>
            <p:nvPr/>
          </p:nvSpPr>
          <p:spPr bwMode="auto">
            <a:xfrm>
              <a:off x="3608" y="1008"/>
              <a:ext cx="938" cy="513"/>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0851" name="Text Box 128"/>
            <p:cNvSpPr txBox="1">
              <a:spLocks noChangeArrowheads="1"/>
            </p:cNvSpPr>
            <p:nvPr/>
          </p:nvSpPr>
          <p:spPr bwMode="auto">
            <a:xfrm>
              <a:off x="4193" y="1481"/>
              <a:ext cx="4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grpSp>
          <p:nvGrpSpPr>
            <p:cNvPr id="120852" name="Group 132"/>
            <p:cNvGrpSpPr>
              <a:grpSpLocks/>
            </p:cNvGrpSpPr>
            <p:nvPr/>
          </p:nvGrpSpPr>
          <p:grpSpPr bwMode="auto">
            <a:xfrm>
              <a:off x="1855" y="1704"/>
              <a:ext cx="530" cy="317"/>
              <a:chOff x="1875" y="1830"/>
              <a:chExt cx="530" cy="317"/>
            </a:xfrm>
          </p:grpSpPr>
          <p:pic>
            <p:nvPicPr>
              <p:cNvPr id="120891" name="Picture 13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 y="1830"/>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92" name="Text Box 134"/>
              <p:cNvSpPr txBox="1">
                <a:spLocks noChangeArrowheads="1"/>
              </p:cNvSpPr>
              <p:nvPr/>
            </p:nvSpPr>
            <p:spPr bwMode="auto">
              <a:xfrm>
                <a:off x="1899" y="1985"/>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grpSp>
        <p:grpSp>
          <p:nvGrpSpPr>
            <p:cNvPr id="120853" name="Group 135"/>
            <p:cNvGrpSpPr>
              <a:grpSpLocks/>
            </p:cNvGrpSpPr>
            <p:nvPr/>
          </p:nvGrpSpPr>
          <p:grpSpPr bwMode="auto">
            <a:xfrm>
              <a:off x="3265" y="1704"/>
              <a:ext cx="530" cy="317"/>
              <a:chOff x="3285" y="1830"/>
              <a:chExt cx="530" cy="317"/>
            </a:xfrm>
          </p:grpSpPr>
          <p:pic>
            <p:nvPicPr>
              <p:cNvPr id="120889" name="Picture 13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 y="1830"/>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90" name="Text Box 137"/>
              <p:cNvSpPr txBox="1">
                <a:spLocks noChangeArrowheads="1"/>
              </p:cNvSpPr>
              <p:nvPr/>
            </p:nvSpPr>
            <p:spPr bwMode="auto">
              <a:xfrm>
                <a:off x="3309" y="1985"/>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grpSp>
        <p:grpSp>
          <p:nvGrpSpPr>
            <p:cNvPr id="120854" name="Group 138"/>
            <p:cNvGrpSpPr>
              <a:grpSpLocks/>
            </p:cNvGrpSpPr>
            <p:nvPr/>
          </p:nvGrpSpPr>
          <p:grpSpPr bwMode="auto">
            <a:xfrm>
              <a:off x="2588" y="1789"/>
              <a:ext cx="530" cy="321"/>
              <a:chOff x="2608" y="1915"/>
              <a:chExt cx="530" cy="321"/>
            </a:xfrm>
          </p:grpSpPr>
          <p:pic>
            <p:nvPicPr>
              <p:cNvPr id="120887" name="Picture 13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1915"/>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88" name="Text Box 140"/>
              <p:cNvSpPr txBox="1">
                <a:spLocks noChangeArrowheads="1"/>
              </p:cNvSpPr>
              <p:nvPr/>
            </p:nvSpPr>
            <p:spPr bwMode="auto">
              <a:xfrm>
                <a:off x="2629" y="2074"/>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grpSp>
        <p:sp>
          <p:nvSpPr>
            <p:cNvPr id="120855" name="AutoShape 141"/>
            <p:cNvSpPr>
              <a:spLocks/>
            </p:cNvSpPr>
            <p:nvPr/>
          </p:nvSpPr>
          <p:spPr bwMode="auto">
            <a:xfrm rot="2260740">
              <a:off x="885" y="795"/>
              <a:ext cx="240" cy="534"/>
            </a:xfrm>
            <a:prstGeom prst="rightBracket">
              <a:avLst>
                <a:gd name="adj" fmla="val 18542"/>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120856" name="Group 142"/>
            <p:cNvGrpSpPr>
              <a:grpSpLocks/>
            </p:cNvGrpSpPr>
            <p:nvPr/>
          </p:nvGrpSpPr>
          <p:grpSpPr bwMode="auto">
            <a:xfrm>
              <a:off x="499" y="792"/>
              <a:ext cx="599" cy="351"/>
              <a:chOff x="519" y="918"/>
              <a:chExt cx="599" cy="351"/>
            </a:xfrm>
          </p:grpSpPr>
          <p:pic>
            <p:nvPicPr>
              <p:cNvPr id="120885" name="Picture 14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 y="918"/>
                <a:ext cx="59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86" name="Text Box 144"/>
              <p:cNvSpPr txBox="1">
                <a:spLocks noChangeArrowheads="1"/>
              </p:cNvSpPr>
              <p:nvPr/>
            </p:nvSpPr>
            <p:spPr bwMode="auto">
              <a:xfrm>
                <a:off x="539" y="1103"/>
                <a:ext cx="5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Int Rtr  1</a:t>
                </a:r>
              </a:p>
            </p:txBody>
          </p:sp>
        </p:grpSp>
        <p:grpSp>
          <p:nvGrpSpPr>
            <p:cNvPr id="120857" name="Group 145"/>
            <p:cNvGrpSpPr>
              <a:grpSpLocks/>
            </p:cNvGrpSpPr>
            <p:nvPr/>
          </p:nvGrpSpPr>
          <p:grpSpPr bwMode="auto">
            <a:xfrm>
              <a:off x="4558" y="791"/>
              <a:ext cx="599" cy="351"/>
              <a:chOff x="4578" y="917"/>
              <a:chExt cx="599" cy="351"/>
            </a:xfrm>
          </p:grpSpPr>
          <p:pic>
            <p:nvPicPr>
              <p:cNvPr id="120883" name="Picture 14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 y="917"/>
                <a:ext cx="59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84" name="Text Box 147"/>
              <p:cNvSpPr txBox="1">
                <a:spLocks noChangeArrowheads="1"/>
              </p:cNvSpPr>
              <p:nvPr/>
            </p:nvSpPr>
            <p:spPr bwMode="auto">
              <a:xfrm>
                <a:off x="4598" y="1100"/>
                <a:ext cx="5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Int Rtr  2</a:t>
                </a:r>
              </a:p>
            </p:txBody>
          </p:sp>
        </p:grpSp>
        <p:sp>
          <p:nvSpPr>
            <p:cNvPr id="120858" name="Text Box 148"/>
            <p:cNvSpPr txBox="1">
              <a:spLocks noChangeArrowheads="1"/>
            </p:cNvSpPr>
            <p:nvPr/>
          </p:nvSpPr>
          <p:spPr bwMode="auto">
            <a:xfrm rot="-122521">
              <a:off x="3700" y="1053"/>
              <a:ext cx="7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Internet Site</a:t>
              </a:r>
            </a:p>
          </p:txBody>
        </p:sp>
        <p:sp>
          <p:nvSpPr>
            <p:cNvPr id="120859" name="Text Box 124"/>
            <p:cNvSpPr txBox="1">
              <a:spLocks noChangeArrowheads="1"/>
            </p:cNvSpPr>
            <p:nvPr/>
          </p:nvSpPr>
          <p:spPr bwMode="auto">
            <a:xfrm>
              <a:off x="3090" y="2545"/>
              <a:ext cx="47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N-1</a:t>
              </a:r>
            </a:p>
          </p:txBody>
        </p:sp>
        <p:sp>
          <p:nvSpPr>
            <p:cNvPr id="120860" name="Oval 125"/>
            <p:cNvSpPr>
              <a:spLocks noChangeArrowheads="1"/>
            </p:cNvSpPr>
            <p:nvPr/>
          </p:nvSpPr>
          <p:spPr bwMode="auto">
            <a:xfrm>
              <a:off x="2343" y="2178"/>
              <a:ext cx="1013" cy="57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120861" name="Group 168"/>
            <p:cNvGrpSpPr>
              <a:grpSpLocks/>
            </p:cNvGrpSpPr>
            <p:nvPr/>
          </p:nvGrpSpPr>
          <p:grpSpPr bwMode="auto">
            <a:xfrm>
              <a:off x="2584" y="2379"/>
              <a:ext cx="530" cy="334"/>
              <a:chOff x="2584" y="2379"/>
              <a:chExt cx="530" cy="334"/>
            </a:xfrm>
          </p:grpSpPr>
          <p:pic>
            <p:nvPicPr>
              <p:cNvPr id="120881" name="Picture 1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 y="2379"/>
                <a:ext cx="530"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82" name="Text Box 131"/>
              <p:cNvSpPr txBox="1">
                <a:spLocks noChangeArrowheads="1"/>
              </p:cNvSpPr>
              <p:nvPr/>
            </p:nvSpPr>
            <p:spPr bwMode="auto">
              <a:xfrm>
                <a:off x="2633" y="2551"/>
                <a:ext cx="43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 N-1</a:t>
                </a:r>
              </a:p>
            </p:txBody>
          </p:sp>
        </p:grpSp>
        <p:sp>
          <p:nvSpPr>
            <p:cNvPr id="120862" name="Text Box 149"/>
            <p:cNvSpPr txBox="1">
              <a:spLocks noChangeArrowheads="1"/>
            </p:cNvSpPr>
            <p:nvPr/>
          </p:nvSpPr>
          <p:spPr bwMode="auto">
            <a:xfrm>
              <a:off x="2345" y="2243"/>
              <a:ext cx="10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Non-Internet Site</a:t>
              </a:r>
            </a:p>
          </p:txBody>
        </p:sp>
        <p:sp>
          <p:nvSpPr>
            <p:cNvPr id="120863" name="AutoShape 150"/>
            <p:cNvSpPr>
              <a:spLocks/>
            </p:cNvSpPr>
            <p:nvPr/>
          </p:nvSpPr>
          <p:spPr bwMode="auto">
            <a:xfrm rot="19339260" flipH="1">
              <a:off x="4566" y="774"/>
              <a:ext cx="240" cy="534"/>
            </a:xfrm>
            <a:prstGeom prst="rightBracket">
              <a:avLst>
                <a:gd name="adj" fmla="val 18542"/>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0864" name="Oval 151"/>
            <p:cNvSpPr>
              <a:spLocks noChangeArrowheads="1"/>
            </p:cNvSpPr>
            <p:nvPr/>
          </p:nvSpPr>
          <p:spPr bwMode="auto">
            <a:xfrm>
              <a:off x="1085" y="1008"/>
              <a:ext cx="938" cy="513"/>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0865" name="Text Box 152"/>
            <p:cNvSpPr txBox="1">
              <a:spLocks noChangeArrowheads="1"/>
            </p:cNvSpPr>
            <p:nvPr/>
          </p:nvSpPr>
          <p:spPr bwMode="auto">
            <a:xfrm rot="-122521">
              <a:off x="1171" y="1053"/>
              <a:ext cx="7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Internet Site</a:t>
              </a:r>
            </a:p>
          </p:txBody>
        </p:sp>
        <p:sp>
          <p:nvSpPr>
            <p:cNvPr id="120866" name="Text Box 155"/>
            <p:cNvSpPr txBox="1">
              <a:spLocks noChangeArrowheads="1"/>
            </p:cNvSpPr>
            <p:nvPr/>
          </p:nvSpPr>
          <p:spPr bwMode="auto">
            <a:xfrm>
              <a:off x="934" y="2545"/>
              <a:ext cx="47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sp>
          <p:nvSpPr>
            <p:cNvPr id="120867" name="Oval 156"/>
            <p:cNvSpPr>
              <a:spLocks noChangeArrowheads="1"/>
            </p:cNvSpPr>
            <p:nvPr/>
          </p:nvSpPr>
          <p:spPr bwMode="auto">
            <a:xfrm>
              <a:off x="1115" y="2178"/>
              <a:ext cx="1013" cy="57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120868" name="Group 157"/>
            <p:cNvGrpSpPr>
              <a:grpSpLocks/>
            </p:cNvGrpSpPr>
            <p:nvPr/>
          </p:nvGrpSpPr>
          <p:grpSpPr bwMode="auto">
            <a:xfrm>
              <a:off x="1356" y="2379"/>
              <a:ext cx="530" cy="334"/>
              <a:chOff x="2608" y="2423"/>
              <a:chExt cx="530" cy="334"/>
            </a:xfrm>
          </p:grpSpPr>
          <p:pic>
            <p:nvPicPr>
              <p:cNvPr id="120879" name="Picture 15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2423"/>
                <a:ext cx="530"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80" name="Text Box 159"/>
              <p:cNvSpPr txBox="1">
                <a:spLocks noChangeArrowheads="1"/>
              </p:cNvSpPr>
              <p:nvPr/>
            </p:nvSpPr>
            <p:spPr bwMode="auto">
              <a:xfrm>
                <a:off x="2681" y="2595"/>
                <a:ext cx="3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grpSp>
        <p:sp>
          <p:nvSpPr>
            <p:cNvPr id="120869" name="Text Box 160"/>
            <p:cNvSpPr txBox="1">
              <a:spLocks noChangeArrowheads="1"/>
            </p:cNvSpPr>
            <p:nvPr/>
          </p:nvSpPr>
          <p:spPr bwMode="auto">
            <a:xfrm>
              <a:off x="1117" y="2243"/>
              <a:ext cx="10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Non-Internet Site</a:t>
              </a:r>
            </a:p>
          </p:txBody>
        </p:sp>
        <p:sp>
          <p:nvSpPr>
            <p:cNvPr id="120870" name="Text Box 162"/>
            <p:cNvSpPr txBox="1">
              <a:spLocks noChangeArrowheads="1"/>
            </p:cNvSpPr>
            <p:nvPr/>
          </p:nvSpPr>
          <p:spPr bwMode="auto">
            <a:xfrm>
              <a:off x="4278" y="2545"/>
              <a:ext cx="47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N</a:t>
              </a:r>
            </a:p>
          </p:txBody>
        </p:sp>
        <p:sp>
          <p:nvSpPr>
            <p:cNvPr id="120871" name="Oval 163"/>
            <p:cNvSpPr>
              <a:spLocks noChangeArrowheads="1"/>
            </p:cNvSpPr>
            <p:nvPr/>
          </p:nvSpPr>
          <p:spPr bwMode="auto">
            <a:xfrm>
              <a:off x="3571" y="2178"/>
              <a:ext cx="1013" cy="57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120872" name="Group 164"/>
            <p:cNvGrpSpPr>
              <a:grpSpLocks/>
            </p:cNvGrpSpPr>
            <p:nvPr/>
          </p:nvGrpSpPr>
          <p:grpSpPr bwMode="auto">
            <a:xfrm>
              <a:off x="3812" y="2379"/>
              <a:ext cx="530" cy="334"/>
              <a:chOff x="2608" y="2423"/>
              <a:chExt cx="530" cy="334"/>
            </a:xfrm>
          </p:grpSpPr>
          <p:pic>
            <p:nvPicPr>
              <p:cNvPr id="120877" name="Picture 16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2423"/>
                <a:ext cx="530"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78" name="Text Box 166"/>
              <p:cNvSpPr txBox="1">
                <a:spLocks noChangeArrowheads="1"/>
              </p:cNvSpPr>
              <p:nvPr/>
            </p:nvSpPr>
            <p:spPr bwMode="auto">
              <a:xfrm>
                <a:off x="2681" y="2595"/>
                <a:ext cx="3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 N</a:t>
                </a:r>
              </a:p>
            </p:txBody>
          </p:sp>
        </p:grpSp>
        <p:sp>
          <p:nvSpPr>
            <p:cNvPr id="120873" name="Text Box 167"/>
            <p:cNvSpPr txBox="1">
              <a:spLocks noChangeArrowheads="1"/>
            </p:cNvSpPr>
            <p:nvPr/>
          </p:nvSpPr>
          <p:spPr bwMode="auto">
            <a:xfrm>
              <a:off x="3573" y="2243"/>
              <a:ext cx="10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Non-Internet Site</a:t>
              </a:r>
            </a:p>
          </p:txBody>
        </p:sp>
        <p:sp>
          <p:nvSpPr>
            <p:cNvPr id="120874" name="Freeform 62"/>
            <p:cNvSpPr>
              <a:spLocks/>
            </p:cNvSpPr>
            <p:nvPr/>
          </p:nvSpPr>
          <p:spPr bwMode="auto">
            <a:xfrm>
              <a:off x="1700" y="1001"/>
              <a:ext cx="2842" cy="1407"/>
            </a:xfrm>
            <a:custGeom>
              <a:avLst/>
              <a:gdLst>
                <a:gd name="T0" fmla="*/ 0 w 2842"/>
                <a:gd name="T1" fmla="*/ 1407 h 1407"/>
                <a:gd name="T2" fmla="*/ 997 w 2842"/>
                <a:gd name="T3" fmla="*/ 901 h 1407"/>
                <a:gd name="T4" fmla="*/ 1847 w 2842"/>
                <a:gd name="T5" fmla="*/ 759 h 1407"/>
                <a:gd name="T6" fmla="*/ 2489 w 2842"/>
                <a:gd name="T7" fmla="*/ 240 h 1407"/>
                <a:gd name="T8" fmla="*/ 2842 w 2842"/>
                <a:gd name="T9" fmla="*/ 0 h 1407"/>
                <a:gd name="T10" fmla="*/ 0 60000 65536"/>
                <a:gd name="T11" fmla="*/ 0 60000 65536"/>
                <a:gd name="T12" fmla="*/ 0 60000 65536"/>
                <a:gd name="T13" fmla="*/ 0 60000 65536"/>
                <a:gd name="T14" fmla="*/ 0 60000 65536"/>
                <a:gd name="T15" fmla="*/ 0 w 2842"/>
                <a:gd name="T16" fmla="*/ 0 h 1407"/>
                <a:gd name="T17" fmla="*/ 2842 w 2842"/>
                <a:gd name="T18" fmla="*/ 1407 h 1407"/>
              </a:gdLst>
              <a:ahLst/>
              <a:cxnLst>
                <a:cxn ang="T10">
                  <a:pos x="T0" y="T1"/>
                </a:cxn>
                <a:cxn ang="T11">
                  <a:pos x="T2" y="T3"/>
                </a:cxn>
                <a:cxn ang="T12">
                  <a:pos x="T4" y="T5"/>
                </a:cxn>
                <a:cxn ang="T13">
                  <a:pos x="T6" y="T7"/>
                </a:cxn>
                <a:cxn ang="T14">
                  <a:pos x="T8" y="T9"/>
                </a:cxn>
              </a:cxnLst>
              <a:rect l="T15" t="T16" r="T17" b="T18"/>
              <a:pathLst>
                <a:path w="2842" h="1407">
                  <a:moveTo>
                    <a:pt x="0" y="1407"/>
                  </a:moveTo>
                  <a:cubicBezTo>
                    <a:pt x="166" y="1321"/>
                    <a:pt x="689" y="1009"/>
                    <a:pt x="997" y="901"/>
                  </a:cubicBezTo>
                  <a:cubicBezTo>
                    <a:pt x="1305" y="793"/>
                    <a:pt x="1598" y="869"/>
                    <a:pt x="1847" y="759"/>
                  </a:cubicBezTo>
                  <a:cubicBezTo>
                    <a:pt x="2096" y="649"/>
                    <a:pt x="2323" y="367"/>
                    <a:pt x="2489" y="240"/>
                  </a:cubicBezTo>
                  <a:cubicBezTo>
                    <a:pt x="2655" y="113"/>
                    <a:pt x="2768" y="50"/>
                    <a:pt x="2842" y="0"/>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20875" name="Freeform 64"/>
            <p:cNvSpPr>
              <a:spLocks/>
            </p:cNvSpPr>
            <p:nvPr/>
          </p:nvSpPr>
          <p:spPr bwMode="auto">
            <a:xfrm>
              <a:off x="2911" y="1117"/>
              <a:ext cx="1747" cy="1281"/>
            </a:xfrm>
            <a:custGeom>
              <a:avLst/>
              <a:gdLst>
                <a:gd name="T0" fmla="*/ 1083 w 1747"/>
                <a:gd name="T1" fmla="*/ 1281 h 1281"/>
                <a:gd name="T2" fmla="*/ 63 w 1747"/>
                <a:gd name="T3" fmla="*/ 828 h 1281"/>
                <a:gd name="T4" fmla="*/ 706 w 1747"/>
                <a:gd name="T5" fmla="*/ 734 h 1281"/>
                <a:gd name="T6" fmla="*/ 1747 w 1747"/>
                <a:gd name="T7" fmla="*/ 0 h 1281"/>
                <a:gd name="T8" fmla="*/ 0 60000 65536"/>
                <a:gd name="T9" fmla="*/ 0 60000 65536"/>
                <a:gd name="T10" fmla="*/ 0 60000 65536"/>
                <a:gd name="T11" fmla="*/ 0 60000 65536"/>
                <a:gd name="T12" fmla="*/ 0 w 1747"/>
                <a:gd name="T13" fmla="*/ 0 h 1281"/>
                <a:gd name="T14" fmla="*/ 1747 w 1747"/>
                <a:gd name="T15" fmla="*/ 1281 h 1281"/>
              </a:gdLst>
              <a:ahLst/>
              <a:cxnLst>
                <a:cxn ang="T8">
                  <a:pos x="T0" y="T1"/>
                </a:cxn>
                <a:cxn ang="T9">
                  <a:pos x="T2" y="T3"/>
                </a:cxn>
                <a:cxn ang="T10">
                  <a:pos x="T4" y="T5"/>
                </a:cxn>
                <a:cxn ang="T11">
                  <a:pos x="T6" y="T7"/>
                </a:cxn>
              </a:cxnLst>
              <a:rect l="T12" t="T13" r="T14" b="T15"/>
              <a:pathLst>
                <a:path w="1747" h="1281">
                  <a:moveTo>
                    <a:pt x="1083" y="1281"/>
                  </a:moveTo>
                  <a:cubicBezTo>
                    <a:pt x="915" y="1204"/>
                    <a:pt x="126" y="919"/>
                    <a:pt x="63" y="828"/>
                  </a:cubicBezTo>
                  <a:cubicBezTo>
                    <a:pt x="0" y="737"/>
                    <a:pt x="425" y="872"/>
                    <a:pt x="706" y="734"/>
                  </a:cubicBezTo>
                  <a:cubicBezTo>
                    <a:pt x="987" y="596"/>
                    <a:pt x="1530" y="153"/>
                    <a:pt x="1747" y="0"/>
                  </a:cubicBezTo>
                </a:path>
              </a:pathLst>
            </a:custGeom>
            <a:noFill/>
            <a:ln w="28575">
              <a:solidFill>
                <a:srgbClr val="41FF0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20876" name="Freeform 63"/>
            <p:cNvSpPr>
              <a:spLocks/>
            </p:cNvSpPr>
            <p:nvPr/>
          </p:nvSpPr>
          <p:spPr bwMode="auto">
            <a:xfrm>
              <a:off x="2748" y="1076"/>
              <a:ext cx="1832" cy="1322"/>
            </a:xfrm>
            <a:custGeom>
              <a:avLst/>
              <a:gdLst>
                <a:gd name="T0" fmla="*/ 94 w 1832"/>
                <a:gd name="T1" fmla="*/ 1322 h 1322"/>
                <a:gd name="T2" fmla="*/ 132 w 1832"/>
                <a:gd name="T3" fmla="*/ 824 h 1322"/>
                <a:gd name="T4" fmla="*/ 888 w 1832"/>
                <a:gd name="T5" fmla="*/ 710 h 1322"/>
                <a:gd name="T6" fmla="*/ 1832 w 1832"/>
                <a:gd name="T7" fmla="*/ 0 h 1322"/>
                <a:gd name="T8" fmla="*/ 0 60000 65536"/>
                <a:gd name="T9" fmla="*/ 0 60000 65536"/>
                <a:gd name="T10" fmla="*/ 0 60000 65536"/>
                <a:gd name="T11" fmla="*/ 0 60000 65536"/>
                <a:gd name="T12" fmla="*/ 0 w 1832"/>
                <a:gd name="T13" fmla="*/ 0 h 1322"/>
                <a:gd name="T14" fmla="*/ 1832 w 1832"/>
                <a:gd name="T15" fmla="*/ 1322 h 1322"/>
              </a:gdLst>
              <a:ahLst/>
              <a:cxnLst>
                <a:cxn ang="T8">
                  <a:pos x="T0" y="T1"/>
                </a:cxn>
                <a:cxn ang="T9">
                  <a:pos x="T2" y="T3"/>
                </a:cxn>
                <a:cxn ang="T10">
                  <a:pos x="T4" y="T5"/>
                </a:cxn>
                <a:cxn ang="T11">
                  <a:pos x="T6" y="T7"/>
                </a:cxn>
              </a:cxnLst>
              <a:rect l="T12" t="T13" r="T14" b="T15"/>
              <a:pathLst>
                <a:path w="1832" h="1322">
                  <a:moveTo>
                    <a:pt x="94" y="1322"/>
                  </a:moveTo>
                  <a:cubicBezTo>
                    <a:pt x="99" y="1237"/>
                    <a:pt x="0" y="926"/>
                    <a:pt x="132" y="824"/>
                  </a:cubicBezTo>
                  <a:cubicBezTo>
                    <a:pt x="264" y="722"/>
                    <a:pt x="605" y="847"/>
                    <a:pt x="888" y="710"/>
                  </a:cubicBezTo>
                  <a:cubicBezTo>
                    <a:pt x="1171" y="573"/>
                    <a:pt x="1635" y="148"/>
                    <a:pt x="1832" y="0"/>
                  </a:cubicBezTo>
                </a:path>
              </a:pathLst>
            </a:custGeom>
            <a:noFill/>
            <a:ln w="28575">
              <a:solidFill>
                <a:srgbClr val="0505FF"/>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spTree>
    <p:extLst>
      <p:ext uri="{BB962C8B-B14F-4D97-AF65-F5344CB8AC3E}">
        <p14:creationId xmlns:p14="http://schemas.microsoft.com/office/powerpoint/2010/main" val="3173368661"/>
      </p:ext>
    </p:extLst>
  </p:cSld>
  <p:clrMapOvr>
    <a:masterClrMapping/>
  </p:clrMapOvr>
  <p:transition>
    <p:wipe dir="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97"/>
          <p:cNvSpPr>
            <a:spLocks noGrp="1" noChangeArrowheads="1"/>
          </p:cNvSpPr>
          <p:nvPr>
            <p:ph type="title"/>
          </p:nvPr>
        </p:nvSpPr>
        <p:spPr>
          <a:xfrm>
            <a:off x="793750" y="304800"/>
            <a:ext cx="7435850" cy="838200"/>
          </a:xfrm>
        </p:spPr>
        <p:txBody>
          <a:bodyPr/>
          <a:lstStyle/>
          <a:p>
            <a:r>
              <a:rPr lang="en-US">
                <a:ea typeface="ＭＳ Ｐゴシック" pitchFamily="34" charset="-128"/>
              </a:rPr>
              <a:t>Using RT for the Default Gateway</a:t>
            </a:r>
          </a:p>
        </p:txBody>
      </p:sp>
      <p:sp>
        <p:nvSpPr>
          <p:cNvPr id="121859" name="Content Placeholder 51"/>
          <p:cNvSpPr>
            <a:spLocks noGrp="1"/>
          </p:cNvSpPr>
          <p:nvPr>
            <p:ph idx="1"/>
          </p:nvPr>
        </p:nvSpPr>
        <p:spPr>
          <a:xfrm>
            <a:off x="793750" y="4483100"/>
            <a:ext cx="7435850" cy="2090738"/>
          </a:xfrm>
        </p:spPr>
        <p:txBody>
          <a:bodyPr/>
          <a:lstStyle/>
          <a:p>
            <a:pPr>
              <a:spcBef>
                <a:spcPts val="1200"/>
              </a:spcBef>
            </a:pPr>
            <a:r>
              <a:rPr lang="en-US" sz="2000">
                <a:ea typeface="ＭＳ Ｐゴシック" pitchFamily="34" charset="-128"/>
              </a:rPr>
              <a:t>Assign an Unique RT value at each PE router</a:t>
            </a:r>
          </a:p>
          <a:p>
            <a:pPr>
              <a:spcBef>
                <a:spcPts val="1200"/>
              </a:spcBef>
            </a:pPr>
            <a:r>
              <a:rPr lang="en-US" sz="2000">
                <a:ea typeface="ＭＳ Ｐゴシック" pitchFamily="34" charset="-128"/>
              </a:rPr>
              <a:t>Non-Internet Connected site PE router can use an in-bound policy using a pre-bestpath or weight to change the best path that is received.</a:t>
            </a:r>
          </a:p>
          <a:p>
            <a:pPr>
              <a:spcBef>
                <a:spcPts val="1200"/>
              </a:spcBef>
            </a:pPr>
            <a:r>
              <a:rPr lang="en-US" sz="2000">
                <a:ea typeface="ＭＳ Ｐゴシック" pitchFamily="34" charset="-128"/>
              </a:rPr>
              <a:t>PE3, in the above example uses: RT with 1234.1 with preferred pre-bestpath than one with the 1234:2</a:t>
            </a:r>
          </a:p>
        </p:txBody>
      </p:sp>
      <p:grpSp>
        <p:nvGrpSpPr>
          <p:cNvPr id="121860" name="Group 99"/>
          <p:cNvGrpSpPr>
            <a:grpSpLocks/>
          </p:cNvGrpSpPr>
          <p:nvPr/>
        </p:nvGrpSpPr>
        <p:grpSpPr bwMode="auto">
          <a:xfrm>
            <a:off x="792163" y="1228725"/>
            <a:ext cx="7394575" cy="3240088"/>
            <a:chOff x="499" y="774"/>
            <a:chExt cx="4658" cy="2041"/>
          </a:xfrm>
        </p:grpSpPr>
        <p:sp>
          <p:nvSpPr>
            <p:cNvPr id="121861" name="Oval 55"/>
            <p:cNvSpPr>
              <a:spLocks noChangeArrowheads="1"/>
            </p:cNvSpPr>
            <p:nvPr/>
          </p:nvSpPr>
          <p:spPr bwMode="auto">
            <a:xfrm>
              <a:off x="1507" y="1344"/>
              <a:ext cx="2688" cy="880"/>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121862" name="Line 56"/>
            <p:cNvSpPr>
              <a:spLocks noChangeShapeType="1"/>
            </p:cNvSpPr>
            <p:nvPr/>
          </p:nvSpPr>
          <p:spPr bwMode="auto">
            <a:xfrm flipH="1">
              <a:off x="3601" y="1322"/>
              <a:ext cx="489" cy="45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1863" name="Line 57"/>
            <p:cNvSpPr>
              <a:spLocks noChangeShapeType="1"/>
            </p:cNvSpPr>
            <p:nvPr/>
          </p:nvSpPr>
          <p:spPr bwMode="auto">
            <a:xfrm flipV="1">
              <a:off x="4291" y="1015"/>
              <a:ext cx="354" cy="27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1864" name="Line 58"/>
            <p:cNvSpPr>
              <a:spLocks noChangeShapeType="1"/>
            </p:cNvSpPr>
            <p:nvPr/>
          </p:nvSpPr>
          <p:spPr bwMode="auto">
            <a:xfrm>
              <a:off x="1742" y="1397"/>
              <a:ext cx="288" cy="37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1865" name="Line 59"/>
            <p:cNvSpPr>
              <a:spLocks noChangeShapeType="1"/>
            </p:cNvSpPr>
            <p:nvPr/>
          </p:nvSpPr>
          <p:spPr bwMode="auto">
            <a:xfrm flipH="1" flipV="1">
              <a:off x="960" y="1034"/>
              <a:ext cx="468" cy="27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1866" name="Line 60"/>
            <p:cNvSpPr>
              <a:spLocks noChangeShapeType="1"/>
            </p:cNvSpPr>
            <p:nvPr/>
          </p:nvSpPr>
          <p:spPr bwMode="auto">
            <a:xfrm flipV="1">
              <a:off x="2853" y="1912"/>
              <a:ext cx="1" cy="49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nvGrpSpPr>
            <p:cNvPr id="121867" name="Group 61"/>
            <p:cNvGrpSpPr>
              <a:grpSpLocks/>
            </p:cNvGrpSpPr>
            <p:nvPr/>
          </p:nvGrpSpPr>
          <p:grpSpPr bwMode="auto">
            <a:xfrm>
              <a:off x="3841" y="1189"/>
              <a:ext cx="530" cy="315"/>
              <a:chOff x="3861" y="1315"/>
              <a:chExt cx="530" cy="315"/>
            </a:xfrm>
          </p:grpSpPr>
          <p:pic>
            <p:nvPicPr>
              <p:cNvPr id="121906" name="Picture 6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 y="1315"/>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907" name="Text Box 63"/>
              <p:cNvSpPr txBox="1">
                <a:spLocks noChangeArrowheads="1"/>
              </p:cNvSpPr>
              <p:nvPr/>
            </p:nvSpPr>
            <p:spPr bwMode="auto">
              <a:xfrm>
                <a:off x="3934" y="1468"/>
                <a:ext cx="3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grpSp>
        <p:grpSp>
          <p:nvGrpSpPr>
            <p:cNvPr id="121868" name="Group 64"/>
            <p:cNvGrpSpPr>
              <a:grpSpLocks/>
            </p:cNvGrpSpPr>
            <p:nvPr/>
          </p:nvGrpSpPr>
          <p:grpSpPr bwMode="auto">
            <a:xfrm>
              <a:off x="1309" y="1189"/>
              <a:ext cx="530" cy="316"/>
              <a:chOff x="1329" y="1315"/>
              <a:chExt cx="530" cy="316"/>
            </a:xfrm>
          </p:grpSpPr>
          <p:pic>
            <p:nvPicPr>
              <p:cNvPr id="121904" name="Picture 6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 y="1315"/>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905" name="Text Box 66"/>
              <p:cNvSpPr txBox="1">
                <a:spLocks noChangeArrowheads="1"/>
              </p:cNvSpPr>
              <p:nvPr/>
            </p:nvSpPr>
            <p:spPr bwMode="auto">
              <a:xfrm>
                <a:off x="1402" y="1469"/>
                <a:ext cx="3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grpSp>
        <p:sp>
          <p:nvSpPr>
            <p:cNvPr id="121869" name="Text Box 67"/>
            <p:cNvSpPr txBox="1">
              <a:spLocks noChangeArrowheads="1"/>
            </p:cNvSpPr>
            <p:nvPr/>
          </p:nvSpPr>
          <p:spPr bwMode="auto">
            <a:xfrm>
              <a:off x="2266" y="1429"/>
              <a:ext cx="116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MPLS-VPN</a:t>
              </a:r>
            </a:p>
            <a:p>
              <a:r>
                <a:rPr lang="en-US" sz="1400" b="1" baseline="0"/>
                <a:t>Service Provider 1</a:t>
              </a:r>
            </a:p>
          </p:txBody>
        </p:sp>
        <p:sp>
          <p:nvSpPr>
            <p:cNvPr id="121870" name="Text Box 68"/>
            <p:cNvSpPr txBox="1">
              <a:spLocks noChangeArrowheads="1"/>
            </p:cNvSpPr>
            <p:nvPr/>
          </p:nvSpPr>
          <p:spPr bwMode="auto">
            <a:xfrm>
              <a:off x="3230" y="2579"/>
              <a:ext cx="47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sp>
          <p:nvSpPr>
            <p:cNvPr id="121871" name="Oval 69"/>
            <p:cNvSpPr>
              <a:spLocks noChangeArrowheads="1"/>
            </p:cNvSpPr>
            <p:nvPr/>
          </p:nvSpPr>
          <p:spPr bwMode="auto">
            <a:xfrm>
              <a:off x="2347" y="2240"/>
              <a:ext cx="1013" cy="57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1872" name="Text Box 70"/>
            <p:cNvSpPr txBox="1">
              <a:spLocks noChangeArrowheads="1"/>
            </p:cNvSpPr>
            <p:nvPr/>
          </p:nvSpPr>
          <p:spPr bwMode="auto">
            <a:xfrm>
              <a:off x="1081" y="1518"/>
              <a:ext cx="4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121873" name="Oval 71"/>
            <p:cNvSpPr>
              <a:spLocks noChangeArrowheads="1"/>
            </p:cNvSpPr>
            <p:nvPr/>
          </p:nvSpPr>
          <p:spPr bwMode="auto">
            <a:xfrm>
              <a:off x="3608" y="1008"/>
              <a:ext cx="938" cy="513"/>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1874" name="Text Box 72"/>
            <p:cNvSpPr txBox="1">
              <a:spLocks noChangeArrowheads="1"/>
            </p:cNvSpPr>
            <p:nvPr/>
          </p:nvSpPr>
          <p:spPr bwMode="auto">
            <a:xfrm>
              <a:off x="4193" y="1481"/>
              <a:ext cx="4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grpSp>
          <p:nvGrpSpPr>
            <p:cNvPr id="121875" name="Group 73"/>
            <p:cNvGrpSpPr>
              <a:grpSpLocks/>
            </p:cNvGrpSpPr>
            <p:nvPr/>
          </p:nvGrpSpPr>
          <p:grpSpPr bwMode="auto">
            <a:xfrm>
              <a:off x="2588" y="2441"/>
              <a:ext cx="530" cy="334"/>
              <a:chOff x="2608" y="2423"/>
              <a:chExt cx="530" cy="334"/>
            </a:xfrm>
          </p:grpSpPr>
          <p:pic>
            <p:nvPicPr>
              <p:cNvPr id="121902" name="Picture 7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2423"/>
                <a:ext cx="530"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903" name="Text Box 75"/>
              <p:cNvSpPr txBox="1">
                <a:spLocks noChangeArrowheads="1"/>
              </p:cNvSpPr>
              <p:nvPr/>
            </p:nvSpPr>
            <p:spPr bwMode="auto">
              <a:xfrm>
                <a:off x="2681" y="2595"/>
                <a:ext cx="38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grpSp>
        <p:grpSp>
          <p:nvGrpSpPr>
            <p:cNvPr id="121876" name="Group 76"/>
            <p:cNvGrpSpPr>
              <a:grpSpLocks/>
            </p:cNvGrpSpPr>
            <p:nvPr/>
          </p:nvGrpSpPr>
          <p:grpSpPr bwMode="auto">
            <a:xfrm>
              <a:off x="1855" y="1704"/>
              <a:ext cx="530" cy="317"/>
              <a:chOff x="1875" y="1830"/>
              <a:chExt cx="530" cy="317"/>
            </a:xfrm>
          </p:grpSpPr>
          <p:pic>
            <p:nvPicPr>
              <p:cNvPr id="121900" name="Picture 7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 y="1830"/>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901" name="Text Box 78"/>
              <p:cNvSpPr txBox="1">
                <a:spLocks noChangeArrowheads="1"/>
              </p:cNvSpPr>
              <p:nvPr/>
            </p:nvSpPr>
            <p:spPr bwMode="auto">
              <a:xfrm>
                <a:off x="1899" y="1985"/>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grpSp>
        <p:grpSp>
          <p:nvGrpSpPr>
            <p:cNvPr id="121877" name="Group 79"/>
            <p:cNvGrpSpPr>
              <a:grpSpLocks/>
            </p:cNvGrpSpPr>
            <p:nvPr/>
          </p:nvGrpSpPr>
          <p:grpSpPr bwMode="auto">
            <a:xfrm>
              <a:off x="3265" y="1704"/>
              <a:ext cx="530" cy="317"/>
              <a:chOff x="3285" y="1830"/>
              <a:chExt cx="530" cy="317"/>
            </a:xfrm>
          </p:grpSpPr>
          <p:pic>
            <p:nvPicPr>
              <p:cNvPr id="121898" name="Picture 8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 y="1830"/>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99" name="Text Box 81"/>
              <p:cNvSpPr txBox="1">
                <a:spLocks noChangeArrowheads="1"/>
              </p:cNvSpPr>
              <p:nvPr/>
            </p:nvSpPr>
            <p:spPr bwMode="auto">
              <a:xfrm>
                <a:off x="3309" y="1985"/>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grpSp>
        <p:grpSp>
          <p:nvGrpSpPr>
            <p:cNvPr id="121878" name="Group 82"/>
            <p:cNvGrpSpPr>
              <a:grpSpLocks/>
            </p:cNvGrpSpPr>
            <p:nvPr/>
          </p:nvGrpSpPr>
          <p:grpSpPr bwMode="auto">
            <a:xfrm>
              <a:off x="2588" y="1789"/>
              <a:ext cx="530" cy="321"/>
              <a:chOff x="2608" y="1915"/>
              <a:chExt cx="530" cy="321"/>
            </a:xfrm>
          </p:grpSpPr>
          <p:pic>
            <p:nvPicPr>
              <p:cNvPr id="121896" name="Picture 8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1915"/>
                <a:ext cx="53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97" name="Text Box 84"/>
              <p:cNvSpPr txBox="1">
                <a:spLocks noChangeArrowheads="1"/>
              </p:cNvSpPr>
              <p:nvPr/>
            </p:nvSpPr>
            <p:spPr bwMode="auto">
              <a:xfrm>
                <a:off x="2629" y="2074"/>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grpSp>
        <p:sp>
          <p:nvSpPr>
            <p:cNvPr id="121879" name="AutoShape 85"/>
            <p:cNvSpPr>
              <a:spLocks/>
            </p:cNvSpPr>
            <p:nvPr/>
          </p:nvSpPr>
          <p:spPr bwMode="auto">
            <a:xfrm rot="2260740">
              <a:off x="885" y="795"/>
              <a:ext cx="240" cy="534"/>
            </a:xfrm>
            <a:prstGeom prst="rightBracket">
              <a:avLst>
                <a:gd name="adj" fmla="val 18542"/>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121880" name="Group 86"/>
            <p:cNvGrpSpPr>
              <a:grpSpLocks/>
            </p:cNvGrpSpPr>
            <p:nvPr/>
          </p:nvGrpSpPr>
          <p:grpSpPr bwMode="auto">
            <a:xfrm>
              <a:off x="499" y="792"/>
              <a:ext cx="599" cy="351"/>
              <a:chOff x="519" y="918"/>
              <a:chExt cx="599" cy="351"/>
            </a:xfrm>
          </p:grpSpPr>
          <p:pic>
            <p:nvPicPr>
              <p:cNvPr id="121894" name="Picture 8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 y="918"/>
                <a:ext cx="59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95" name="Text Box 88"/>
              <p:cNvSpPr txBox="1">
                <a:spLocks noChangeArrowheads="1"/>
              </p:cNvSpPr>
              <p:nvPr/>
            </p:nvSpPr>
            <p:spPr bwMode="auto">
              <a:xfrm>
                <a:off x="539" y="1103"/>
                <a:ext cx="5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Int Rtr  1</a:t>
                </a:r>
              </a:p>
            </p:txBody>
          </p:sp>
        </p:grpSp>
        <p:grpSp>
          <p:nvGrpSpPr>
            <p:cNvPr id="121881" name="Group 89"/>
            <p:cNvGrpSpPr>
              <a:grpSpLocks/>
            </p:cNvGrpSpPr>
            <p:nvPr/>
          </p:nvGrpSpPr>
          <p:grpSpPr bwMode="auto">
            <a:xfrm>
              <a:off x="4558" y="791"/>
              <a:ext cx="599" cy="351"/>
              <a:chOff x="4578" y="917"/>
              <a:chExt cx="599" cy="351"/>
            </a:xfrm>
          </p:grpSpPr>
          <p:pic>
            <p:nvPicPr>
              <p:cNvPr id="121892" name="Picture 9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 y="917"/>
                <a:ext cx="59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93" name="Text Box 91"/>
              <p:cNvSpPr txBox="1">
                <a:spLocks noChangeArrowheads="1"/>
              </p:cNvSpPr>
              <p:nvPr/>
            </p:nvSpPr>
            <p:spPr bwMode="auto">
              <a:xfrm>
                <a:off x="4598" y="1100"/>
                <a:ext cx="5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Int Rtr  2</a:t>
                </a:r>
              </a:p>
            </p:txBody>
          </p:sp>
        </p:grpSp>
        <p:sp>
          <p:nvSpPr>
            <p:cNvPr id="121882" name="Text Box 92"/>
            <p:cNvSpPr txBox="1">
              <a:spLocks noChangeArrowheads="1"/>
            </p:cNvSpPr>
            <p:nvPr/>
          </p:nvSpPr>
          <p:spPr bwMode="auto">
            <a:xfrm rot="-122521">
              <a:off x="3700" y="1053"/>
              <a:ext cx="7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Internet Site</a:t>
              </a:r>
            </a:p>
          </p:txBody>
        </p:sp>
        <p:sp>
          <p:nvSpPr>
            <p:cNvPr id="121883" name="Text Box 93"/>
            <p:cNvSpPr txBox="1">
              <a:spLocks noChangeArrowheads="1"/>
            </p:cNvSpPr>
            <p:nvPr/>
          </p:nvSpPr>
          <p:spPr bwMode="auto">
            <a:xfrm>
              <a:off x="2349" y="2305"/>
              <a:ext cx="10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Non-Internet Site</a:t>
              </a:r>
            </a:p>
          </p:txBody>
        </p:sp>
        <p:sp>
          <p:nvSpPr>
            <p:cNvPr id="121884" name="AutoShape 94"/>
            <p:cNvSpPr>
              <a:spLocks/>
            </p:cNvSpPr>
            <p:nvPr/>
          </p:nvSpPr>
          <p:spPr bwMode="auto">
            <a:xfrm rot="19339260" flipH="1">
              <a:off x="4566" y="774"/>
              <a:ext cx="240" cy="534"/>
            </a:xfrm>
            <a:prstGeom prst="rightBracket">
              <a:avLst>
                <a:gd name="adj" fmla="val 18542"/>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1885" name="Oval 95"/>
            <p:cNvSpPr>
              <a:spLocks noChangeArrowheads="1"/>
            </p:cNvSpPr>
            <p:nvPr/>
          </p:nvSpPr>
          <p:spPr bwMode="auto">
            <a:xfrm>
              <a:off x="1085" y="1008"/>
              <a:ext cx="938" cy="513"/>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1886" name="Text Box 96"/>
            <p:cNvSpPr txBox="1">
              <a:spLocks noChangeArrowheads="1"/>
            </p:cNvSpPr>
            <p:nvPr/>
          </p:nvSpPr>
          <p:spPr bwMode="auto">
            <a:xfrm rot="-122521">
              <a:off x="1171" y="1053"/>
              <a:ext cx="7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Internet Site</a:t>
              </a:r>
            </a:p>
          </p:txBody>
        </p:sp>
        <p:sp>
          <p:nvSpPr>
            <p:cNvPr id="121887" name="Text Box 47"/>
            <p:cNvSpPr txBox="1">
              <a:spLocks noChangeArrowheads="1"/>
            </p:cNvSpPr>
            <p:nvPr/>
          </p:nvSpPr>
          <p:spPr bwMode="auto">
            <a:xfrm>
              <a:off x="1680" y="1555"/>
              <a:ext cx="58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solidFill>
                    <a:srgbClr val="FFFFFF"/>
                  </a:solidFill>
                </a:rPr>
                <a:t>RT: 1234:</a:t>
              </a:r>
              <a:r>
                <a:rPr lang="en-US" sz="1200" b="1" baseline="0">
                  <a:solidFill>
                    <a:schemeClr val="accent2"/>
                  </a:solidFill>
                </a:rPr>
                <a:t>1</a:t>
              </a:r>
            </a:p>
          </p:txBody>
        </p:sp>
        <p:sp>
          <p:nvSpPr>
            <p:cNvPr id="121888" name="Text Box 48"/>
            <p:cNvSpPr txBox="1">
              <a:spLocks noChangeArrowheads="1"/>
            </p:cNvSpPr>
            <p:nvPr/>
          </p:nvSpPr>
          <p:spPr bwMode="auto">
            <a:xfrm>
              <a:off x="3464" y="1556"/>
              <a:ext cx="58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solidFill>
                    <a:srgbClr val="FFFFFF"/>
                  </a:solidFill>
                </a:rPr>
                <a:t>RT: 1234:</a:t>
              </a:r>
              <a:r>
                <a:rPr lang="en-US" sz="1200" b="1" baseline="0">
                  <a:solidFill>
                    <a:schemeClr val="accent2"/>
                  </a:solidFill>
                </a:rPr>
                <a:t>2</a:t>
              </a:r>
            </a:p>
          </p:txBody>
        </p:sp>
        <p:sp>
          <p:nvSpPr>
            <p:cNvPr id="121889" name="Text Box 49"/>
            <p:cNvSpPr txBox="1">
              <a:spLocks noChangeArrowheads="1"/>
            </p:cNvSpPr>
            <p:nvPr/>
          </p:nvSpPr>
          <p:spPr bwMode="auto">
            <a:xfrm>
              <a:off x="2283" y="2068"/>
              <a:ext cx="58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solidFill>
                    <a:srgbClr val="FFFFFF"/>
                  </a:solidFill>
                </a:rPr>
                <a:t>RT: 1234:</a:t>
              </a:r>
              <a:r>
                <a:rPr lang="en-US" sz="1200" b="1" baseline="0">
                  <a:solidFill>
                    <a:schemeClr val="accent2"/>
                  </a:solidFill>
                </a:rPr>
                <a:t>3</a:t>
              </a:r>
            </a:p>
          </p:txBody>
        </p:sp>
        <p:sp>
          <p:nvSpPr>
            <p:cNvPr id="121890" name="Freeform 50"/>
            <p:cNvSpPr>
              <a:spLocks/>
            </p:cNvSpPr>
            <p:nvPr/>
          </p:nvSpPr>
          <p:spPr bwMode="auto">
            <a:xfrm>
              <a:off x="1983" y="1459"/>
              <a:ext cx="491" cy="326"/>
            </a:xfrm>
            <a:custGeom>
              <a:avLst/>
              <a:gdLst>
                <a:gd name="T0" fmla="*/ 0 w 491"/>
                <a:gd name="T1" fmla="*/ 99 h 326"/>
                <a:gd name="T2" fmla="*/ 165 w 491"/>
                <a:gd name="T3" fmla="*/ 38 h 326"/>
                <a:gd name="T4" fmla="*/ 491 w 491"/>
                <a:gd name="T5" fmla="*/ 326 h 326"/>
                <a:gd name="T6" fmla="*/ 0 60000 65536"/>
                <a:gd name="T7" fmla="*/ 0 60000 65536"/>
                <a:gd name="T8" fmla="*/ 0 60000 65536"/>
                <a:gd name="T9" fmla="*/ 0 w 491"/>
                <a:gd name="T10" fmla="*/ 0 h 326"/>
                <a:gd name="T11" fmla="*/ 491 w 491"/>
                <a:gd name="T12" fmla="*/ 326 h 326"/>
              </a:gdLst>
              <a:ahLst/>
              <a:cxnLst>
                <a:cxn ang="T6">
                  <a:pos x="T0" y="T1"/>
                </a:cxn>
                <a:cxn ang="T7">
                  <a:pos x="T2" y="T3"/>
                </a:cxn>
                <a:cxn ang="T8">
                  <a:pos x="T4" y="T5"/>
                </a:cxn>
              </a:cxnLst>
              <a:rect l="T9" t="T10" r="T11" b="T12"/>
              <a:pathLst>
                <a:path w="491" h="326">
                  <a:moveTo>
                    <a:pt x="0" y="99"/>
                  </a:moveTo>
                  <a:cubicBezTo>
                    <a:pt x="26" y="89"/>
                    <a:pt x="83" y="0"/>
                    <a:pt x="165" y="38"/>
                  </a:cubicBezTo>
                  <a:cubicBezTo>
                    <a:pt x="247" y="76"/>
                    <a:pt x="423" y="266"/>
                    <a:pt x="491" y="32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21891" name="Freeform 98"/>
            <p:cNvSpPr>
              <a:spLocks/>
            </p:cNvSpPr>
            <p:nvPr/>
          </p:nvSpPr>
          <p:spPr bwMode="auto">
            <a:xfrm flipH="1">
              <a:off x="3195" y="1486"/>
              <a:ext cx="491" cy="326"/>
            </a:xfrm>
            <a:custGeom>
              <a:avLst/>
              <a:gdLst>
                <a:gd name="T0" fmla="*/ 0 w 491"/>
                <a:gd name="T1" fmla="*/ 99 h 326"/>
                <a:gd name="T2" fmla="*/ 165 w 491"/>
                <a:gd name="T3" fmla="*/ 38 h 326"/>
                <a:gd name="T4" fmla="*/ 491 w 491"/>
                <a:gd name="T5" fmla="*/ 326 h 326"/>
                <a:gd name="T6" fmla="*/ 0 60000 65536"/>
                <a:gd name="T7" fmla="*/ 0 60000 65536"/>
                <a:gd name="T8" fmla="*/ 0 60000 65536"/>
                <a:gd name="T9" fmla="*/ 0 w 491"/>
                <a:gd name="T10" fmla="*/ 0 h 326"/>
                <a:gd name="T11" fmla="*/ 491 w 491"/>
                <a:gd name="T12" fmla="*/ 326 h 326"/>
              </a:gdLst>
              <a:ahLst/>
              <a:cxnLst>
                <a:cxn ang="T6">
                  <a:pos x="T0" y="T1"/>
                </a:cxn>
                <a:cxn ang="T7">
                  <a:pos x="T2" y="T3"/>
                </a:cxn>
                <a:cxn ang="T8">
                  <a:pos x="T4" y="T5"/>
                </a:cxn>
              </a:cxnLst>
              <a:rect l="T9" t="T10" r="T11" b="T12"/>
              <a:pathLst>
                <a:path w="491" h="326">
                  <a:moveTo>
                    <a:pt x="0" y="99"/>
                  </a:moveTo>
                  <a:cubicBezTo>
                    <a:pt x="26" y="89"/>
                    <a:pt x="83" y="0"/>
                    <a:pt x="165" y="38"/>
                  </a:cubicBezTo>
                  <a:cubicBezTo>
                    <a:pt x="247" y="76"/>
                    <a:pt x="423" y="266"/>
                    <a:pt x="491" y="326"/>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grpSp>
    </p:spTree>
    <p:extLst>
      <p:ext uri="{BB962C8B-B14F-4D97-AF65-F5344CB8AC3E}">
        <p14:creationId xmlns:p14="http://schemas.microsoft.com/office/powerpoint/2010/main" val="4175662387"/>
      </p:ext>
    </p:extLst>
  </p:cSld>
  <p:clrMapOvr>
    <a:masterClrMapping/>
  </p:clrMapOvr>
  <p:transition>
    <p:wipe dir="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3"/>
          <p:cNvSpPr>
            <a:spLocks noGrp="1" noChangeArrowheads="1"/>
          </p:cNvSpPr>
          <p:nvPr>
            <p:ph type="title"/>
          </p:nvPr>
        </p:nvSpPr>
        <p:spPr/>
        <p:txBody>
          <a:bodyPr/>
          <a:lstStyle/>
          <a:p>
            <a:pPr eaLnBrk="1" hangingPunct="1"/>
            <a:r>
              <a:rPr lang="en-US">
                <a:ea typeface="ＭＳ Ｐゴシック" pitchFamily="34" charset="-128"/>
              </a:rPr>
              <a:t>Using RT for the Default Gateway</a:t>
            </a:r>
          </a:p>
        </p:txBody>
      </p:sp>
      <p:sp>
        <p:nvSpPr>
          <p:cNvPr id="122883" name="Rectangle 3"/>
          <p:cNvSpPr>
            <a:spLocks noGrp="1" noChangeArrowheads="1"/>
          </p:cNvSpPr>
          <p:nvPr>
            <p:ph type="body" idx="4294967295"/>
          </p:nvPr>
        </p:nvSpPr>
        <p:spPr>
          <a:xfrm>
            <a:off x="0" y="1438275"/>
            <a:ext cx="7239000" cy="3630613"/>
          </a:xfrm>
          <a:ln>
            <a:solidFill>
              <a:schemeClr val="folHlink"/>
            </a:solidFill>
            <a:miter lim="800000"/>
            <a:headEnd/>
            <a:tailEnd/>
          </a:ln>
        </p:spPr>
        <p:txBody>
          <a:bodyPr/>
          <a:lstStyle/>
          <a:p>
            <a:pPr eaLnBrk="1" hangingPunct="1">
              <a:spcBef>
                <a:spcPts val="725"/>
              </a:spcBef>
              <a:buFont typeface="Wingdings" pitchFamily="2" charset="2"/>
              <a:buNone/>
            </a:pPr>
            <a:r>
              <a:rPr lang="en-US" sz="1200">
                <a:latin typeface="Courier New" pitchFamily="49" charset="0"/>
                <a:ea typeface="ＭＳ Ｐゴシック" pitchFamily="34" charset="-128"/>
              </a:rPr>
              <a:t>PE3#</a:t>
            </a:r>
            <a:r>
              <a:rPr lang="en-US" sz="1200" b="1">
                <a:latin typeface="Courier New" pitchFamily="49" charset="0"/>
                <a:ea typeface="ＭＳ Ｐゴシック" pitchFamily="34" charset="-128"/>
              </a:rPr>
              <a:t>show ip bgp vpnv4 all 0.0.0.0</a:t>
            </a:r>
          </a:p>
          <a:p>
            <a:pPr eaLnBrk="1" hangingPunct="1">
              <a:spcBef>
                <a:spcPts val="725"/>
              </a:spcBef>
              <a:buFont typeface="Wingdings" pitchFamily="2" charset="2"/>
              <a:buNone/>
            </a:pPr>
            <a:r>
              <a:rPr lang="en-US" sz="1200">
                <a:latin typeface="Courier New" pitchFamily="49" charset="0"/>
                <a:ea typeface="ＭＳ Ｐゴシック" pitchFamily="34" charset="-128"/>
              </a:rPr>
              <a:t>BGP routing table entry for 1234:3:0.0.0.0/0, version 103</a:t>
            </a:r>
          </a:p>
          <a:p>
            <a:pPr eaLnBrk="1" hangingPunct="1">
              <a:spcBef>
                <a:spcPts val="725"/>
              </a:spcBef>
              <a:buFont typeface="Wingdings" pitchFamily="2" charset="2"/>
              <a:buNone/>
            </a:pPr>
            <a:r>
              <a:rPr lang="en-US" sz="1200">
                <a:latin typeface="Courier New" pitchFamily="49" charset="0"/>
                <a:ea typeface="ＭＳ Ｐゴシック" pitchFamily="34" charset="-128"/>
              </a:rPr>
              <a:t>Paths: (2 available, best #2, table intranet)</a:t>
            </a:r>
          </a:p>
          <a:p>
            <a:pPr eaLnBrk="1" hangingPunct="1">
              <a:spcBef>
                <a:spcPts val="725"/>
              </a:spcBef>
              <a:buFont typeface="Wingdings" pitchFamily="2" charset="2"/>
              <a:buNone/>
            </a:pPr>
            <a:r>
              <a:rPr lang="en-US" sz="1200">
                <a:latin typeface="Courier New" pitchFamily="49" charset="0"/>
                <a:ea typeface="ＭＳ Ｐゴシック" pitchFamily="34" charset="-128"/>
              </a:rPr>
              <a:t>  Local, imported path from 1234:2:0.0.0.0/0</a:t>
            </a:r>
          </a:p>
          <a:p>
            <a:pPr eaLnBrk="1" hangingPunct="1">
              <a:spcBef>
                <a:spcPts val="725"/>
              </a:spcBef>
              <a:buFont typeface="Wingdings" pitchFamily="2" charset="2"/>
              <a:buNone/>
            </a:pPr>
            <a:r>
              <a:rPr lang="en-US" sz="1200">
                <a:latin typeface="Courier New" pitchFamily="49" charset="0"/>
                <a:ea typeface="ＭＳ Ｐゴシック" pitchFamily="34" charset="-128"/>
              </a:rPr>
              <a:t>    </a:t>
            </a:r>
            <a:r>
              <a:rPr lang="en-US" sz="1200" b="1">
                <a:latin typeface="Courier New" pitchFamily="49" charset="0"/>
                <a:ea typeface="ＭＳ Ｐゴシック" pitchFamily="34" charset="-128"/>
              </a:rPr>
              <a:t>12.12.12.12</a:t>
            </a:r>
            <a:r>
              <a:rPr lang="en-US" sz="1200">
                <a:latin typeface="Courier New" pitchFamily="49" charset="0"/>
                <a:ea typeface="ＭＳ Ｐゴシック" pitchFamily="34" charset="-128"/>
              </a:rPr>
              <a:t> (metric 30) from 23.23.23.23 (23.23.23.23)</a:t>
            </a:r>
          </a:p>
          <a:p>
            <a:pPr eaLnBrk="1" hangingPunct="1">
              <a:spcBef>
                <a:spcPts val="725"/>
              </a:spcBef>
              <a:buFont typeface="Wingdings" pitchFamily="2" charset="2"/>
              <a:buNone/>
            </a:pPr>
            <a:r>
              <a:rPr lang="en-US" sz="1200">
                <a:latin typeface="Courier New" pitchFamily="49" charset="0"/>
                <a:ea typeface="ＭＳ Ｐゴシック" pitchFamily="34" charset="-128"/>
              </a:rPr>
              <a:t>      Origin incomplete, metric 1762048, localpref 100, valid, internal</a:t>
            </a:r>
          </a:p>
          <a:p>
            <a:pPr eaLnBrk="1" hangingPunct="1">
              <a:spcBef>
                <a:spcPts val="725"/>
              </a:spcBef>
              <a:buFont typeface="Wingdings" pitchFamily="2" charset="2"/>
              <a:buNone/>
            </a:pPr>
            <a:r>
              <a:rPr lang="en-US" sz="1200">
                <a:latin typeface="Courier New" pitchFamily="49" charset="0"/>
                <a:ea typeface="ＭＳ Ｐゴシック" pitchFamily="34" charset="-128"/>
              </a:rPr>
              <a:t>      Extended Community: </a:t>
            </a:r>
            <a:r>
              <a:rPr lang="en-US" sz="1200" b="1">
                <a:latin typeface="Courier New" pitchFamily="49" charset="0"/>
                <a:ea typeface="ＭＳ Ｐゴシック" pitchFamily="34" charset="-128"/>
              </a:rPr>
              <a:t>RT:1234:2</a:t>
            </a:r>
            <a:r>
              <a:rPr lang="en-US" sz="1200">
                <a:latin typeface="Courier New" pitchFamily="49" charset="0"/>
                <a:ea typeface="ＭＳ Ｐゴシック" pitchFamily="34" charset="-128"/>
              </a:rPr>
              <a:t> Cost:pre-bestpath:</a:t>
            </a:r>
            <a:r>
              <a:rPr lang="en-US" sz="1200" b="1">
                <a:solidFill>
                  <a:schemeClr val="folHlink"/>
                </a:solidFill>
                <a:latin typeface="Courier New" pitchFamily="49" charset="0"/>
                <a:ea typeface="ＭＳ Ｐゴシック" pitchFamily="34" charset="-128"/>
              </a:rPr>
              <a:t>1:2</a:t>
            </a:r>
          </a:p>
          <a:p>
            <a:pPr eaLnBrk="1" hangingPunct="1">
              <a:spcBef>
                <a:spcPts val="725"/>
              </a:spcBef>
              <a:buFont typeface="Wingdings" pitchFamily="2" charset="2"/>
              <a:buNone/>
            </a:pPr>
            <a:r>
              <a:rPr lang="en-US" sz="1200">
                <a:latin typeface="Courier New" pitchFamily="49" charset="0"/>
                <a:ea typeface="ＭＳ Ｐゴシック" pitchFamily="34" charset="-128"/>
              </a:rPr>
              <a:t>        Cost:pre-bestpath:</a:t>
            </a:r>
            <a:r>
              <a:rPr lang="en-US" sz="1200" b="1">
                <a:solidFill>
                  <a:srgbClr val="B21A1A"/>
                </a:solidFill>
                <a:latin typeface="Courier New" pitchFamily="49" charset="0"/>
                <a:ea typeface="ＭＳ Ｐゴシック" pitchFamily="34" charset="-128"/>
              </a:rPr>
              <a:t>129:1762048</a:t>
            </a:r>
            <a:r>
              <a:rPr lang="en-US" sz="1200">
                <a:solidFill>
                  <a:srgbClr val="B21A1A"/>
                </a:solidFill>
                <a:latin typeface="Courier New" pitchFamily="49" charset="0"/>
                <a:ea typeface="ＭＳ Ｐゴシック" pitchFamily="34" charset="-128"/>
              </a:rPr>
              <a:t> (</a:t>
            </a:r>
            <a:r>
              <a:rPr lang="en-US" sz="1200">
                <a:latin typeface="Courier New" pitchFamily="49" charset="0"/>
                <a:ea typeface="ＭＳ Ｐゴシック" pitchFamily="34" charset="-128"/>
              </a:rPr>
              <a:t>default-2145721599) </a:t>
            </a:r>
          </a:p>
          <a:p>
            <a:pPr eaLnBrk="1" hangingPunct="1">
              <a:spcBef>
                <a:spcPts val="725"/>
              </a:spcBef>
              <a:buFont typeface="Wingdings" pitchFamily="2" charset="2"/>
              <a:buNone/>
            </a:pPr>
            <a:r>
              <a:rPr lang="en-US" sz="1200">
                <a:latin typeface="Courier New" pitchFamily="49" charset="0"/>
                <a:ea typeface="ＭＳ Ｐゴシック" pitchFamily="34" charset="-128"/>
              </a:rPr>
              <a:t>  Local, imported path from 1234:1:0.0.0.0/0</a:t>
            </a:r>
          </a:p>
          <a:p>
            <a:pPr eaLnBrk="1" hangingPunct="1">
              <a:spcBef>
                <a:spcPts val="725"/>
              </a:spcBef>
              <a:buFont typeface="Wingdings" pitchFamily="2" charset="2"/>
              <a:buNone/>
            </a:pPr>
            <a:r>
              <a:rPr lang="en-US" sz="1200">
                <a:latin typeface="Courier New" pitchFamily="49" charset="0"/>
                <a:ea typeface="ＭＳ Ｐゴシック" pitchFamily="34" charset="-128"/>
              </a:rPr>
              <a:t>    </a:t>
            </a:r>
            <a:r>
              <a:rPr lang="en-US" sz="1200" b="1">
                <a:latin typeface="Courier New" pitchFamily="49" charset="0"/>
                <a:ea typeface="ＭＳ Ｐゴシック" pitchFamily="34" charset="-128"/>
              </a:rPr>
              <a:t>11.11.11.11</a:t>
            </a:r>
            <a:r>
              <a:rPr lang="en-US" sz="1200">
                <a:latin typeface="Courier New" pitchFamily="49" charset="0"/>
                <a:ea typeface="ＭＳ Ｐゴシック" pitchFamily="34" charset="-128"/>
              </a:rPr>
              <a:t> (metric 30) from 23.23.23.23 (23.23.23.23)</a:t>
            </a:r>
          </a:p>
          <a:p>
            <a:pPr eaLnBrk="1" hangingPunct="1">
              <a:spcBef>
                <a:spcPts val="725"/>
              </a:spcBef>
              <a:buFont typeface="Wingdings" pitchFamily="2" charset="2"/>
              <a:buNone/>
            </a:pPr>
            <a:r>
              <a:rPr lang="en-US" sz="1200">
                <a:latin typeface="Courier New" pitchFamily="49" charset="0"/>
                <a:ea typeface="ＭＳ Ｐゴシック" pitchFamily="34" charset="-128"/>
              </a:rPr>
              <a:t>      Origin incomplete, metric 281856, localpref 100, valid, internal, </a:t>
            </a:r>
            <a:r>
              <a:rPr lang="en-US" sz="1200" b="1">
                <a:latin typeface="Courier New" pitchFamily="49" charset="0"/>
                <a:ea typeface="ＭＳ Ｐゴシック" pitchFamily="34" charset="-128"/>
              </a:rPr>
              <a:t>best</a:t>
            </a:r>
          </a:p>
          <a:p>
            <a:pPr eaLnBrk="1" hangingPunct="1">
              <a:spcBef>
                <a:spcPts val="725"/>
              </a:spcBef>
              <a:buFont typeface="Wingdings" pitchFamily="2" charset="2"/>
              <a:buNone/>
            </a:pPr>
            <a:r>
              <a:rPr lang="en-US" sz="1200">
                <a:latin typeface="Courier New" pitchFamily="49" charset="0"/>
                <a:ea typeface="ＭＳ Ｐゴシック" pitchFamily="34" charset="-128"/>
              </a:rPr>
              <a:t>      Extended Community: </a:t>
            </a:r>
            <a:r>
              <a:rPr lang="en-US" sz="1200" b="1">
                <a:latin typeface="Courier New" pitchFamily="49" charset="0"/>
                <a:ea typeface="ＭＳ Ｐゴシック" pitchFamily="34" charset="-128"/>
              </a:rPr>
              <a:t>RT:1234:1</a:t>
            </a:r>
            <a:r>
              <a:rPr lang="en-US" sz="1200">
                <a:latin typeface="Courier New" pitchFamily="49" charset="0"/>
                <a:ea typeface="ＭＳ Ｐゴシック" pitchFamily="34" charset="-128"/>
              </a:rPr>
              <a:t> Cost:pre-bestpath:</a:t>
            </a:r>
            <a:r>
              <a:rPr lang="en-US" sz="1200" b="1">
                <a:solidFill>
                  <a:schemeClr val="folHlink"/>
                </a:solidFill>
                <a:latin typeface="Courier New" pitchFamily="49" charset="0"/>
                <a:ea typeface="ＭＳ Ｐゴシック" pitchFamily="34" charset="-128"/>
              </a:rPr>
              <a:t>1:1</a:t>
            </a:r>
          </a:p>
          <a:p>
            <a:pPr eaLnBrk="1" hangingPunct="1">
              <a:spcBef>
                <a:spcPts val="725"/>
              </a:spcBef>
              <a:buFont typeface="Wingdings" pitchFamily="2" charset="2"/>
              <a:buNone/>
            </a:pPr>
            <a:r>
              <a:rPr lang="en-US" sz="1200">
                <a:latin typeface="Courier New" pitchFamily="49" charset="0"/>
                <a:ea typeface="ＭＳ Ｐゴシック" pitchFamily="34" charset="-128"/>
              </a:rPr>
              <a:t>        Cost:pre-bestpath:</a:t>
            </a:r>
            <a:r>
              <a:rPr lang="en-US" sz="1200" b="1">
                <a:solidFill>
                  <a:srgbClr val="B21A1A"/>
                </a:solidFill>
                <a:latin typeface="Courier New" pitchFamily="49" charset="0"/>
                <a:ea typeface="ＭＳ Ｐゴシック" pitchFamily="34" charset="-128"/>
              </a:rPr>
              <a:t>129:2000000</a:t>
            </a:r>
            <a:r>
              <a:rPr lang="en-US" sz="1200">
                <a:solidFill>
                  <a:srgbClr val="B21A1A"/>
                </a:solidFill>
                <a:latin typeface="Courier New" pitchFamily="49" charset="0"/>
                <a:ea typeface="ＭＳ Ｐゴシック" pitchFamily="34" charset="-128"/>
              </a:rPr>
              <a:t> </a:t>
            </a:r>
            <a:r>
              <a:rPr lang="en-US" sz="1200">
                <a:latin typeface="Courier New" pitchFamily="49" charset="0"/>
                <a:ea typeface="ＭＳ Ｐゴシック" pitchFamily="34" charset="-128"/>
              </a:rPr>
              <a:t>(default-2145483647) </a:t>
            </a:r>
          </a:p>
        </p:txBody>
      </p:sp>
      <p:sp>
        <p:nvSpPr>
          <p:cNvPr id="122884" name="Text Box 4"/>
          <p:cNvSpPr txBox="1">
            <a:spLocks noChangeArrowheads="1"/>
          </p:cNvSpPr>
          <p:nvPr/>
        </p:nvSpPr>
        <p:spPr bwMode="auto">
          <a:xfrm>
            <a:off x="1295400" y="5443538"/>
            <a:ext cx="6083300" cy="4762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r>
              <a:rPr lang="en-US" sz="1400" baseline="0"/>
              <a:t>Even though Cost: pre-bestpath: 129:2000000 is worse than 129:1762048  </a:t>
            </a:r>
          </a:p>
          <a:p>
            <a:pPr algn="l"/>
            <a:r>
              <a:rPr lang="en-US" sz="1400" baseline="0"/>
              <a:t>PE3 picks route from the 11.11.11.11 than from the 12.12.12.12</a:t>
            </a:r>
          </a:p>
        </p:txBody>
      </p:sp>
      <p:sp>
        <p:nvSpPr>
          <p:cNvPr id="122885" name="Oval 5"/>
          <p:cNvSpPr>
            <a:spLocks noChangeArrowheads="1"/>
          </p:cNvSpPr>
          <p:nvPr/>
        </p:nvSpPr>
        <p:spPr bwMode="auto">
          <a:xfrm>
            <a:off x="2328863" y="4616450"/>
            <a:ext cx="12192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2886" name="Oval 6"/>
          <p:cNvSpPr>
            <a:spLocks noChangeArrowheads="1"/>
          </p:cNvSpPr>
          <p:nvPr/>
        </p:nvSpPr>
        <p:spPr bwMode="auto">
          <a:xfrm>
            <a:off x="5722938" y="4075113"/>
            <a:ext cx="795337" cy="30321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2887" name="Oval 7"/>
          <p:cNvSpPr>
            <a:spLocks noChangeArrowheads="1"/>
          </p:cNvSpPr>
          <p:nvPr/>
        </p:nvSpPr>
        <p:spPr bwMode="auto">
          <a:xfrm>
            <a:off x="5867400" y="2809875"/>
            <a:ext cx="762000" cy="198438"/>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2888" name="Oval 8"/>
          <p:cNvSpPr>
            <a:spLocks noChangeArrowheads="1"/>
          </p:cNvSpPr>
          <p:nvPr/>
        </p:nvSpPr>
        <p:spPr bwMode="auto">
          <a:xfrm>
            <a:off x="2051050" y="3294063"/>
            <a:ext cx="1670050" cy="24765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2889" name="Freeform 9"/>
          <p:cNvSpPr>
            <a:spLocks/>
          </p:cNvSpPr>
          <p:nvPr/>
        </p:nvSpPr>
        <p:spPr bwMode="auto">
          <a:xfrm>
            <a:off x="101600" y="3408363"/>
            <a:ext cx="1947863" cy="1992312"/>
          </a:xfrm>
          <a:custGeom>
            <a:avLst/>
            <a:gdLst>
              <a:gd name="T0" fmla="*/ 2147483647 w 2000"/>
              <a:gd name="T1" fmla="*/ 0 h 1440"/>
              <a:gd name="T2" fmla="*/ 2147483647 w 2000"/>
              <a:gd name="T3" fmla="*/ 2147483647 h 1440"/>
              <a:gd name="T4" fmla="*/ 2147483647 w 2000"/>
              <a:gd name="T5" fmla="*/ 2147483647 h 1440"/>
              <a:gd name="T6" fmla="*/ 0 60000 65536"/>
              <a:gd name="T7" fmla="*/ 0 60000 65536"/>
              <a:gd name="T8" fmla="*/ 0 60000 65536"/>
              <a:gd name="T9" fmla="*/ 0 w 2000"/>
              <a:gd name="T10" fmla="*/ 0 h 1440"/>
              <a:gd name="T11" fmla="*/ 2000 w 2000"/>
              <a:gd name="T12" fmla="*/ 1440 h 1440"/>
            </a:gdLst>
            <a:ahLst/>
            <a:cxnLst>
              <a:cxn ang="T6">
                <a:pos x="T0" y="T1"/>
              </a:cxn>
              <a:cxn ang="T7">
                <a:pos x="T2" y="T3"/>
              </a:cxn>
              <a:cxn ang="T8">
                <a:pos x="T4" y="T5"/>
              </a:cxn>
            </a:cxnLst>
            <a:rect l="T9" t="T10" r="T11" b="T12"/>
            <a:pathLst>
              <a:path w="2000" h="1440">
                <a:moveTo>
                  <a:pt x="2000" y="0"/>
                </a:moveTo>
                <a:cubicBezTo>
                  <a:pt x="1176" y="48"/>
                  <a:pt x="352" y="96"/>
                  <a:pt x="176" y="336"/>
                </a:cubicBezTo>
                <a:cubicBezTo>
                  <a:pt x="0" y="576"/>
                  <a:pt x="472" y="1008"/>
                  <a:pt x="944" y="1440"/>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2890" name="Line 10"/>
          <p:cNvSpPr>
            <a:spLocks noChangeShapeType="1"/>
          </p:cNvSpPr>
          <p:nvPr/>
        </p:nvSpPr>
        <p:spPr bwMode="auto">
          <a:xfrm flipH="1" flipV="1">
            <a:off x="512763" y="4633913"/>
            <a:ext cx="1960562" cy="1111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22891" name="Freeform 11"/>
          <p:cNvSpPr>
            <a:spLocks/>
          </p:cNvSpPr>
          <p:nvPr/>
        </p:nvSpPr>
        <p:spPr bwMode="auto">
          <a:xfrm>
            <a:off x="6324600" y="2962275"/>
            <a:ext cx="2311400" cy="2362200"/>
          </a:xfrm>
          <a:custGeom>
            <a:avLst/>
            <a:gdLst>
              <a:gd name="T0" fmla="*/ 0 w 1456"/>
              <a:gd name="T1" fmla="*/ 0 h 1488"/>
              <a:gd name="T2" fmla="*/ 2147483647 w 1456"/>
              <a:gd name="T3" fmla="*/ 2147483647 h 1488"/>
              <a:gd name="T4" fmla="*/ 2147483647 w 1456"/>
              <a:gd name="T5" fmla="*/ 2147483647 h 1488"/>
              <a:gd name="T6" fmla="*/ 2147483647 w 1456"/>
              <a:gd name="T7" fmla="*/ 2147483647 h 1488"/>
              <a:gd name="T8" fmla="*/ 2147483647 w 1456"/>
              <a:gd name="T9" fmla="*/ 2147483647 h 1488"/>
              <a:gd name="T10" fmla="*/ 0 60000 65536"/>
              <a:gd name="T11" fmla="*/ 0 60000 65536"/>
              <a:gd name="T12" fmla="*/ 0 60000 65536"/>
              <a:gd name="T13" fmla="*/ 0 60000 65536"/>
              <a:gd name="T14" fmla="*/ 0 60000 65536"/>
              <a:gd name="T15" fmla="*/ 0 w 1456"/>
              <a:gd name="T16" fmla="*/ 0 h 1488"/>
              <a:gd name="T17" fmla="*/ 1456 w 1456"/>
              <a:gd name="T18" fmla="*/ 1488 h 1488"/>
            </a:gdLst>
            <a:ahLst/>
            <a:cxnLst>
              <a:cxn ang="T10">
                <a:pos x="T0" y="T1"/>
              </a:cxn>
              <a:cxn ang="T11">
                <a:pos x="T2" y="T3"/>
              </a:cxn>
              <a:cxn ang="T12">
                <a:pos x="T4" y="T5"/>
              </a:cxn>
              <a:cxn ang="T13">
                <a:pos x="T6" y="T7"/>
              </a:cxn>
              <a:cxn ang="T14">
                <a:pos x="T8" y="T9"/>
              </a:cxn>
            </a:cxnLst>
            <a:rect l="T15" t="T16" r="T17" b="T18"/>
            <a:pathLst>
              <a:path w="1456" h="1488">
                <a:moveTo>
                  <a:pt x="0" y="0"/>
                </a:moveTo>
                <a:cubicBezTo>
                  <a:pt x="520" y="72"/>
                  <a:pt x="1040" y="144"/>
                  <a:pt x="1248" y="336"/>
                </a:cubicBezTo>
                <a:cubicBezTo>
                  <a:pt x="1456" y="528"/>
                  <a:pt x="1368" y="992"/>
                  <a:pt x="1248" y="1152"/>
                </a:cubicBezTo>
                <a:cubicBezTo>
                  <a:pt x="1128" y="1312"/>
                  <a:pt x="672" y="1240"/>
                  <a:pt x="528" y="1296"/>
                </a:cubicBezTo>
                <a:cubicBezTo>
                  <a:pt x="384" y="1352"/>
                  <a:pt x="384" y="1420"/>
                  <a:pt x="384" y="1488"/>
                </a:cubicBezTo>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22892" name="Line 12"/>
          <p:cNvSpPr>
            <a:spLocks noChangeShapeType="1"/>
          </p:cNvSpPr>
          <p:nvPr/>
        </p:nvSpPr>
        <p:spPr bwMode="auto">
          <a:xfrm flipV="1">
            <a:off x="6529388" y="3965575"/>
            <a:ext cx="1982787" cy="2000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Tree>
    <p:extLst>
      <p:ext uri="{BB962C8B-B14F-4D97-AF65-F5344CB8AC3E}">
        <p14:creationId xmlns:p14="http://schemas.microsoft.com/office/powerpoint/2010/main" val="952315007"/>
      </p:ext>
    </p:extLst>
  </p:cSld>
  <p:clrMapOvr>
    <a:masterClrMapping/>
  </p:clrMapOvr>
  <p:transition>
    <p:wipe dir="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title"/>
          </p:nvPr>
        </p:nvSpPr>
        <p:spPr>
          <a:xfrm>
            <a:off x="793750" y="304800"/>
            <a:ext cx="7435850" cy="838200"/>
          </a:xfrm>
        </p:spPr>
        <p:txBody>
          <a:bodyPr/>
          <a:lstStyle/>
          <a:p>
            <a:pPr eaLnBrk="1" hangingPunct="1"/>
            <a:r>
              <a:rPr lang="en-US">
                <a:ea typeface="ＭＳ Ｐゴシック" pitchFamily="34" charset="-128"/>
              </a:rPr>
              <a:t>Using RT for the Default Gateway</a:t>
            </a:r>
          </a:p>
        </p:txBody>
      </p:sp>
      <p:sp>
        <p:nvSpPr>
          <p:cNvPr id="123907" name="Rectangle 3"/>
          <p:cNvSpPr>
            <a:spLocks noGrp="1" noChangeArrowheads="1"/>
          </p:cNvSpPr>
          <p:nvPr>
            <p:ph type="body" sz="quarter" idx="10"/>
          </p:nvPr>
        </p:nvSpPr>
        <p:spPr>
          <a:xfrm>
            <a:off x="793750" y="1185863"/>
            <a:ext cx="7435850" cy="381000"/>
          </a:xfrm>
        </p:spPr>
        <p:txBody>
          <a:bodyPr/>
          <a:lstStyle/>
          <a:p>
            <a:pPr eaLnBrk="1" hangingPunct="1">
              <a:buFont typeface="Wingdings" pitchFamily="2" charset="2"/>
              <a:buNone/>
            </a:pPr>
            <a:r>
              <a:rPr lang="en-US">
                <a:ea typeface="ＭＳ Ｐゴシック" pitchFamily="34" charset="-128"/>
              </a:rPr>
              <a:t>Configuration on the PE3 Router</a:t>
            </a:r>
          </a:p>
        </p:txBody>
      </p:sp>
      <p:sp>
        <p:nvSpPr>
          <p:cNvPr id="123908" name="Rectangle 4"/>
          <p:cNvSpPr>
            <a:spLocks noChangeArrowheads="1"/>
          </p:cNvSpPr>
          <p:nvPr/>
        </p:nvSpPr>
        <p:spPr bwMode="auto">
          <a:xfrm>
            <a:off x="1219200" y="1630363"/>
            <a:ext cx="6019800" cy="49164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lnSpc>
                <a:spcPct val="80000"/>
              </a:lnSpc>
            </a:pPr>
            <a:r>
              <a:rPr lang="en-US" sz="1400" b="1" baseline="0" dirty="0">
                <a:solidFill>
                  <a:srgbClr val="B21A1A"/>
                </a:solidFill>
                <a:latin typeface="Courier New" pitchFamily="49" charset="0"/>
              </a:rPr>
              <a:t>router </a:t>
            </a:r>
            <a:r>
              <a:rPr lang="en-US" sz="1400" b="1" baseline="0" dirty="0" err="1">
                <a:solidFill>
                  <a:srgbClr val="B21A1A"/>
                </a:solidFill>
                <a:latin typeface="Courier New" pitchFamily="49" charset="0"/>
              </a:rPr>
              <a:t>bgp</a:t>
            </a:r>
            <a:r>
              <a:rPr lang="en-US" sz="1400" b="1" baseline="0" dirty="0">
                <a:solidFill>
                  <a:srgbClr val="B21A1A"/>
                </a:solidFill>
                <a:latin typeface="Courier New" pitchFamily="49" charset="0"/>
              </a:rPr>
              <a:t> 65000</a:t>
            </a:r>
          </a:p>
          <a:p>
            <a:pPr algn="l" defTabSz="814388">
              <a:lnSpc>
                <a:spcPct val="80000"/>
              </a:lnSpc>
            </a:pPr>
            <a:r>
              <a:rPr lang="en-US" sz="1400" baseline="0" dirty="0">
                <a:latin typeface="Courier New" pitchFamily="49" charset="0"/>
              </a:rPr>
              <a:t> no </a:t>
            </a:r>
            <a:r>
              <a:rPr lang="en-US" sz="1400" baseline="0" dirty="0" err="1">
                <a:latin typeface="Courier New" pitchFamily="49" charset="0"/>
              </a:rPr>
              <a:t>bgp</a:t>
            </a:r>
            <a:r>
              <a:rPr lang="en-US" sz="1400" baseline="0" dirty="0">
                <a:latin typeface="Courier New" pitchFamily="49" charset="0"/>
              </a:rPr>
              <a:t> default </a:t>
            </a:r>
            <a:r>
              <a:rPr lang="en-US" sz="1400" baseline="0" dirty="0" err="1">
                <a:latin typeface="Courier New" pitchFamily="49" charset="0"/>
              </a:rPr>
              <a:t>ipv4</a:t>
            </a:r>
            <a:r>
              <a:rPr lang="en-US" sz="1400" baseline="0" dirty="0">
                <a:latin typeface="Courier New" pitchFamily="49" charset="0"/>
              </a:rPr>
              <a:t>-unicast</a:t>
            </a:r>
          </a:p>
          <a:p>
            <a:pPr algn="l" defTabSz="814388">
              <a:lnSpc>
                <a:spcPct val="80000"/>
              </a:lnSpc>
            </a:pPr>
            <a:r>
              <a:rPr lang="en-US" sz="1400" baseline="0" dirty="0">
                <a:latin typeface="Courier New" pitchFamily="49" charset="0"/>
              </a:rPr>
              <a:t> </a:t>
            </a:r>
            <a:r>
              <a:rPr lang="en-US" sz="1400" baseline="0" dirty="0" err="1">
                <a:latin typeface="Courier New" pitchFamily="49" charset="0"/>
              </a:rPr>
              <a:t>bgp</a:t>
            </a:r>
            <a:r>
              <a:rPr lang="en-US" sz="1400" baseline="0" dirty="0">
                <a:latin typeface="Courier New" pitchFamily="49" charset="0"/>
              </a:rPr>
              <a:t> log-neighbor-changes</a:t>
            </a:r>
          </a:p>
          <a:p>
            <a:pPr algn="l" defTabSz="814388">
              <a:lnSpc>
                <a:spcPct val="80000"/>
              </a:lnSpc>
            </a:pPr>
            <a:r>
              <a:rPr lang="en-US" sz="1400" baseline="0" dirty="0">
                <a:latin typeface="Courier New" pitchFamily="49" charset="0"/>
              </a:rPr>
              <a:t> neighbor 23.23.23.23 remote-as 65000</a:t>
            </a:r>
          </a:p>
          <a:p>
            <a:pPr algn="l" defTabSz="814388">
              <a:lnSpc>
                <a:spcPct val="80000"/>
              </a:lnSpc>
            </a:pPr>
            <a:r>
              <a:rPr lang="en-US" sz="1400" baseline="0" dirty="0">
                <a:latin typeface="Courier New" pitchFamily="49" charset="0"/>
              </a:rPr>
              <a:t> neighbor 23.23.23.23 update-source </a:t>
            </a:r>
            <a:r>
              <a:rPr lang="en-US" sz="1400" baseline="0" dirty="0" err="1">
                <a:latin typeface="Courier New" pitchFamily="49" charset="0"/>
              </a:rPr>
              <a:t>Loopback0</a:t>
            </a:r>
            <a:endParaRPr lang="en-US" sz="1400" baseline="0" dirty="0">
              <a:latin typeface="Courier New" pitchFamily="49" charset="0"/>
            </a:endParaRPr>
          </a:p>
          <a:p>
            <a:pPr algn="l" defTabSz="814388">
              <a:lnSpc>
                <a:spcPct val="80000"/>
              </a:lnSpc>
            </a:pPr>
            <a:r>
              <a:rPr lang="en-US" sz="1400" baseline="0" dirty="0">
                <a:latin typeface="Courier New" pitchFamily="49" charset="0"/>
              </a:rPr>
              <a:t> !</a:t>
            </a:r>
          </a:p>
          <a:p>
            <a:pPr algn="l" defTabSz="814388">
              <a:lnSpc>
                <a:spcPct val="80000"/>
              </a:lnSpc>
            </a:pPr>
            <a:r>
              <a:rPr lang="en-US" sz="1400" baseline="0" dirty="0">
                <a:latin typeface="Courier New" pitchFamily="49" charset="0"/>
              </a:rPr>
              <a:t> address-family </a:t>
            </a:r>
            <a:r>
              <a:rPr lang="en-US" sz="1400" baseline="0" dirty="0" err="1">
                <a:latin typeface="Courier New" pitchFamily="49" charset="0"/>
              </a:rPr>
              <a:t>vpnv4</a:t>
            </a:r>
            <a:endParaRPr lang="en-US" sz="1400" baseline="0" dirty="0">
              <a:latin typeface="Courier New" pitchFamily="49" charset="0"/>
            </a:endParaRPr>
          </a:p>
          <a:p>
            <a:pPr algn="l" defTabSz="814388">
              <a:lnSpc>
                <a:spcPct val="80000"/>
              </a:lnSpc>
            </a:pPr>
            <a:r>
              <a:rPr lang="en-US" sz="1400" baseline="0" dirty="0">
                <a:latin typeface="Courier New" pitchFamily="49" charset="0"/>
              </a:rPr>
              <a:t> neighbor 23.23.23.23 activate</a:t>
            </a:r>
          </a:p>
          <a:p>
            <a:pPr algn="l" defTabSz="814388">
              <a:lnSpc>
                <a:spcPct val="80000"/>
              </a:lnSpc>
            </a:pPr>
            <a:r>
              <a:rPr lang="en-US" sz="1400" baseline="0" dirty="0">
                <a:latin typeface="Courier New" pitchFamily="49" charset="0"/>
              </a:rPr>
              <a:t> neighbor 23.23.23.23 send-community extended</a:t>
            </a:r>
          </a:p>
          <a:p>
            <a:pPr algn="l" defTabSz="814388">
              <a:lnSpc>
                <a:spcPct val="80000"/>
              </a:lnSpc>
            </a:pPr>
            <a:r>
              <a:rPr lang="en-US" sz="1400" baseline="0" dirty="0">
                <a:solidFill>
                  <a:srgbClr val="B21A1A"/>
                </a:solidFill>
                <a:latin typeface="Courier New" pitchFamily="49" charset="0"/>
              </a:rPr>
              <a:t> </a:t>
            </a:r>
            <a:r>
              <a:rPr lang="en-US" sz="1400" b="1" baseline="0" dirty="0">
                <a:solidFill>
                  <a:srgbClr val="B21A1A"/>
                </a:solidFill>
                <a:latin typeface="Courier New" pitchFamily="49" charset="0"/>
              </a:rPr>
              <a:t>neighbor 23.23.23.23 route-map choose-internet-pop in</a:t>
            </a:r>
          </a:p>
          <a:p>
            <a:pPr algn="l" defTabSz="814388">
              <a:lnSpc>
                <a:spcPct val="80000"/>
              </a:lnSpc>
            </a:pPr>
            <a:r>
              <a:rPr lang="en-US" sz="1400" baseline="0" dirty="0">
                <a:latin typeface="Courier New" pitchFamily="49" charset="0"/>
              </a:rPr>
              <a:t> exit-address-family</a:t>
            </a:r>
          </a:p>
          <a:p>
            <a:pPr algn="l" defTabSz="814388">
              <a:lnSpc>
                <a:spcPct val="80000"/>
              </a:lnSpc>
            </a:pPr>
            <a:r>
              <a:rPr lang="en-US" sz="1400" baseline="0" dirty="0">
                <a:latin typeface="Courier New" pitchFamily="49" charset="0"/>
              </a:rPr>
              <a:t> !</a:t>
            </a:r>
          </a:p>
          <a:p>
            <a:pPr algn="l" defTabSz="814388">
              <a:lnSpc>
                <a:spcPct val="80000"/>
              </a:lnSpc>
            </a:pPr>
            <a:r>
              <a:rPr lang="en-US" sz="1400" baseline="0" dirty="0">
                <a:latin typeface="Courier New" pitchFamily="49" charset="0"/>
              </a:rPr>
              <a:t> address-family </a:t>
            </a:r>
            <a:r>
              <a:rPr lang="en-US" sz="1400" baseline="0" dirty="0" err="1">
                <a:latin typeface="Courier New" pitchFamily="49" charset="0"/>
              </a:rPr>
              <a:t>ipv4</a:t>
            </a:r>
            <a:r>
              <a:rPr lang="en-US" sz="1400" baseline="0" dirty="0">
                <a:latin typeface="Courier New" pitchFamily="49" charset="0"/>
              </a:rPr>
              <a:t> </a:t>
            </a:r>
            <a:r>
              <a:rPr lang="en-US" sz="1400" baseline="0" dirty="0" err="1">
                <a:latin typeface="Courier New" pitchFamily="49" charset="0"/>
              </a:rPr>
              <a:t>vrf</a:t>
            </a:r>
            <a:r>
              <a:rPr lang="en-US" sz="1400" baseline="0" dirty="0">
                <a:latin typeface="Courier New" pitchFamily="49" charset="0"/>
              </a:rPr>
              <a:t> intranet</a:t>
            </a:r>
          </a:p>
          <a:p>
            <a:pPr algn="l" defTabSz="814388">
              <a:lnSpc>
                <a:spcPct val="80000"/>
              </a:lnSpc>
            </a:pPr>
            <a:r>
              <a:rPr lang="en-US" sz="1400" baseline="0" dirty="0">
                <a:latin typeface="Courier New" pitchFamily="49" charset="0"/>
              </a:rPr>
              <a:t> redistribute </a:t>
            </a:r>
            <a:r>
              <a:rPr lang="en-US" sz="1400" baseline="0" dirty="0" err="1">
                <a:latin typeface="Courier New" pitchFamily="49" charset="0"/>
              </a:rPr>
              <a:t>eigrp</a:t>
            </a:r>
            <a:r>
              <a:rPr lang="en-US" sz="1400" baseline="0" dirty="0">
                <a:latin typeface="Courier New" pitchFamily="49" charset="0"/>
              </a:rPr>
              <a:t> 1</a:t>
            </a:r>
          </a:p>
          <a:p>
            <a:pPr algn="l" defTabSz="814388">
              <a:lnSpc>
                <a:spcPct val="80000"/>
              </a:lnSpc>
            </a:pPr>
            <a:r>
              <a:rPr lang="en-US" sz="1400" baseline="0" dirty="0">
                <a:latin typeface="Courier New" pitchFamily="49" charset="0"/>
              </a:rPr>
              <a:t> no synchronization</a:t>
            </a:r>
          </a:p>
          <a:p>
            <a:pPr algn="l" defTabSz="814388">
              <a:lnSpc>
                <a:spcPct val="80000"/>
              </a:lnSpc>
            </a:pPr>
            <a:r>
              <a:rPr lang="en-US" sz="1400" baseline="0" dirty="0">
                <a:latin typeface="Courier New" pitchFamily="49" charset="0"/>
              </a:rPr>
              <a:t> exit-address-family</a:t>
            </a:r>
          </a:p>
          <a:p>
            <a:pPr algn="l" defTabSz="814388">
              <a:lnSpc>
                <a:spcPct val="80000"/>
              </a:lnSpc>
            </a:pPr>
            <a:r>
              <a:rPr lang="en-US" sz="1400" baseline="0" dirty="0">
                <a:latin typeface="Courier New" pitchFamily="49" charset="0"/>
              </a:rPr>
              <a:t>!</a:t>
            </a:r>
          </a:p>
          <a:p>
            <a:pPr algn="l" defTabSz="814388">
              <a:lnSpc>
                <a:spcPct val="80000"/>
              </a:lnSpc>
            </a:pPr>
            <a:r>
              <a:rPr lang="en-US" sz="1400" b="1" baseline="0" dirty="0" err="1">
                <a:solidFill>
                  <a:srgbClr val="B21A1A"/>
                </a:solidFill>
                <a:latin typeface="Courier New" pitchFamily="49" charset="0"/>
              </a:rPr>
              <a:t>ip</a:t>
            </a:r>
            <a:r>
              <a:rPr lang="en-US" sz="1400" b="1" baseline="0" dirty="0">
                <a:solidFill>
                  <a:srgbClr val="B21A1A"/>
                </a:solidFill>
                <a:latin typeface="Courier New" pitchFamily="49" charset="0"/>
              </a:rPr>
              <a:t> </a:t>
            </a:r>
            <a:r>
              <a:rPr lang="en-US" sz="1400" b="1" baseline="0" dirty="0" err="1">
                <a:solidFill>
                  <a:srgbClr val="B21A1A"/>
                </a:solidFill>
                <a:latin typeface="Courier New" pitchFamily="49" charset="0"/>
              </a:rPr>
              <a:t>extcommunity</a:t>
            </a:r>
            <a:r>
              <a:rPr lang="en-US" sz="1400" b="1" baseline="0" dirty="0">
                <a:solidFill>
                  <a:srgbClr val="B21A1A"/>
                </a:solidFill>
                <a:latin typeface="Courier New" pitchFamily="49" charset="0"/>
              </a:rPr>
              <a:t>-list 1 permit </a:t>
            </a:r>
            <a:r>
              <a:rPr lang="en-US" sz="1400" b="1" baseline="0" dirty="0" err="1">
                <a:solidFill>
                  <a:srgbClr val="B21A1A"/>
                </a:solidFill>
                <a:latin typeface="Courier New" pitchFamily="49" charset="0"/>
              </a:rPr>
              <a:t>rt</a:t>
            </a:r>
            <a:r>
              <a:rPr lang="en-US" sz="1400" b="1" baseline="0" dirty="0">
                <a:solidFill>
                  <a:srgbClr val="B21A1A"/>
                </a:solidFill>
                <a:latin typeface="Courier New" pitchFamily="49" charset="0"/>
              </a:rPr>
              <a:t> 1234:1</a:t>
            </a:r>
          </a:p>
          <a:p>
            <a:pPr algn="l" defTabSz="814388">
              <a:lnSpc>
                <a:spcPct val="80000"/>
              </a:lnSpc>
            </a:pPr>
            <a:r>
              <a:rPr lang="en-US" sz="1400" b="1" baseline="0" dirty="0" err="1">
                <a:solidFill>
                  <a:srgbClr val="B21A1A"/>
                </a:solidFill>
                <a:latin typeface="Courier New" pitchFamily="49" charset="0"/>
              </a:rPr>
              <a:t>ip</a:t>
            </a:r>
            <a:r>
              <a:rPr lang="en-US" sz="1400" b="1" baseline="0" dirty="0">
                <a:solidFill>
                  <a:srgbClr val="B21A1A"/>
                </a:solidFill>
                <a:latin typeface="Courier New" pitchFamily="49" charset="0"/>
              </a:rPr>
              <a:t> </a:t>
            </a:r>
            <a:r>
              <a:rPr lang="en-US" sz="1400" b="1" baseline="0" dirty="0" err="1">
                <a:solidFill>
                  <a:srgbClr val="B21A1A"/>
                </a:solidFill>
                <a:latin typeface="Courier New" pitchFamily="49" charset="0"/>
              </a:rPr>
              <a:t>extcommunity</a:t>
            </a:r>
            <a:r>
              <a:rPr lang="en-US" sz="1400" b="1" baseline="0" dirty="0">
                <a:solidFill>
                  <a:srgbClr val="B21A1A"/>
                </a:solidFill>
                <a:latin typeface="Courier New" pitchFamily="49" charset="0"/>
              </a:rPr>
              <a:t>-list 2 permit </a:t>
            </a:r>
            <a:r>
              <a:rPr lang="en-US" sz="1400" b="1" baseline="0" dirty="0" err="1">
                <a:solidFill>
                  <a:srgbClr val="B21A1A"/>
                </a:solidFill>
                <a:latin typeface="Courier New" pitchFamily="49" charset="0"/>
              </a:rPr>
              <a:t>rt</a:t>
            </a:r>
            <a:r>
              <a:rPr lang="en-US" sz="1400" b="1" baseline="0" dirty="0">
                <a:solidFill>
                  <a:srgbClr val="B21A1A"/>
                </a:solidFill>
                <a:latin typeface="Courier New" pitchFamily="49" charset="0"/>
              </a:rPr>
              <a:t> 1234:2</a:t>
            </a:r>
          </a:p>
          <a:p>
            <a:pPr algn="l" defTabSz="814388">
              <a:lnSpc>
                <a:spcPct val="80000"/>
              </a:lnSpc>
            </a:pPr>
            <a:r>
              <a:rPr lang="en-US" sz="1400" baseline="0" dirty="0">
                <a:latin typeface="Courier New" pitchFamily="49" charset="0"/>
              </a:rPr>
              <a:t>!</a:t>
            </a:r>
          </a:p>
          <a:p>
            <a:pPr algn="l" defTabSz="814388">
              <a:lnSpc>
                <a:spcPct val="80000"/>
              </a:lnSpc>
            </a:pPr>
            <a:r>
              <a:rPr lang="en-US" sz="1400" b="1" baseline="0" dirty="0">
                <a:solidFill>
                  <a:srgbClr val="B21A1A"/>
                </a:solidFill>
                <a:latin typeface="Courier New" pitchFamily="49" charset="0"/>
              </a:rPr>
              <a:t>route-map choose-internet-pop permit 10</a:t>
            </a:r>
          </a:p>
          <a:p>
            <a:pPr algn="l" defTabSz="814388">
              <a:lnSpc>
                <a:spcPct val="80000"/>
              </a:lnSpc>
            </a:pPr>
            <a:r>
              <a:rPr lang="en-US" sz="1400" b="1" baseline="0" dirty="0">
                <a:solidFill>
                  <a:srgbClr val="B21A1A"/>
                </a:solidFill>
                <a:latin typeface="Courier New" pitchFamily="49" charset="0"/>
              </a:rPr>
              <a:t> match </a:t>
            </a:r>
            <a:r>
              <a:rPr lang="en-US" sz="1400" b="1" baseline="0" dirty="0" err="1">
                <a:solidFill>
                  <a:srgbClr val="B21A1A"/>
                </a:solidFill>
                <a:latin typeface="Courier New" pitchFamily="49" charset="0"/>
              </a:rPr>
              <a:t>extcommunity</a:t>
            </a:r>
            <a:r>
              <a:rPr lang="en-US" sz="1400" b="1" baseline="0" dirty="0">
                <a:solidFill>
                  <a:srgbClr val="B21A1A"/>
                </a:solidFill>
                <a:latin typeface="Courier New" pitchFamily="49" charset="0"/>
              </a:rPr>
              <a:t> 1</a:t>
            </a:r>
          </a:p>
          <a:p>
            <a:pPr algn="l" defTabSz="814388">
              <a:lnSpc>
                <a:spcPct val="80000"/>
              </a:lnSpc>
            </a:pPr>
            <a:r>
              <a:rPr lang="en-US" sz="1400" b="1" baseline="0" dirty="0">
                <a:solidFill>
                  <a:srgbClr val="B21A1A"/>
                </a:solidFill>
                <a:latin typeface="Courier New" pitchFamily="49" charset="0"/>
              </a:rPr>
              <a:t> set </a:t>
            </a:r>
            <a:r>
              <a:rPr lang="en-US" sz="1400" b="1" baseline="0" dirty="0" err="1">
                <a:solidFill>
                  <a:srgbClr val="B21A1A"/>
                </a:solidFill>
                <a:latin typeface="Courier New" pitchFamily="49" charset="0"/>
              </a:rPr>
              <a:t>extcommunity</a:t>
            </a:r>
            <a:r>
              <a:rPr lang="en-US" sz="1400" b="1" baseline="0" dirty="0">
                <a:solidFill>
                  <a:srgbClr val="B21A1A"/>
                </a:solidFill>
                <a:latin typeface="Courier New" pitchFamily="49" charset="0"/>
              </a:rPr>
              <a:t> cost pre-</a:t>
            </a:r>
            <a:r>
              <a:rPr lang="en-US" sz="1400" b="1" baseline="0" dirty="0" err="1">
                <a:solidFill>
                  <a:srgbClr val="B21A1A"/>
                </a:solidFill>
                <a:latin typeface="Courier New" pitchFamily="49" charset="0"/>
              </a:rPr>
              <a:t>bestpath</a:t>
            </a:r>
            <a:r>
              <a:rPr lang="en-US" sz="1400" b="1" baseline="0" dirty="0">
                <a:solidFill>
                  <a:srgbClr val="B21A1A"/>
                </a:solidFill>
                <a:latin typeface="Courier New" pitchFamily="49" charset="0"/>
              </a:rPr>
              <a:t> 1 1</a:t>
            </a:r>
          </a:p>
          <a:p>
            <a:pPr algn="l" defTabSz="814388">
              <a:lnSpc>
                <a:spcPct val="80000"/>
              </a:lnSpc>
            </a:pPr>
            <a:r>
              <a:rPr lang="en-US" sz="1400" baseline="0" dirty="0">
                <a:latin typeface="Courier New" pitchFamily="49" charset="0"/>
              </a:rPr>
              <a:t>!</a:t>
            </a:r>
          </a:p>
          <a:p>
            <a:pPr algn="l" defTabSz="814388">
              <a:lnSpc>
                <a:spcPct val="80000"/>
              </a:lnSpc>
            </a:pPr>
            <a:r>
              <a:rPr lang="en-US" sz="1400" b="1" baseline="0" dirty="0">
                <a:solidFill>
                  <a:srgbClr val="B21A1A"/>
                </a:solidFill>
                <a:latin typeface="Courier New" pitchFamily="49" charset="0"/>
              </a:rPr>
              <a:t>route-map choose-internet-pop permit 20</a:t>
            </a:r>
          </a:p>
          <a:p>
            <a:pPr algn="l" defTabSz="814388">
              <a:lnSpc>
                <a:spcPct val="80000"/>
              </a:lnSpc>
            </a:pPr>
            <a:r>
              <a:rPr lang="en-US" sz="1400" b="1" baseline="0" dirty="0">
                <a:solidFill>
                  <a:srgbClr val="B21A1A"/>
                </a:solidFill>
                <a:latin typeface="Courier New" pitchFamily="49" charset="0"/>
              </a:rPr>
              <a:t> match </a:t>
            </a:r>
            <a:r>
              <a:rPr lang="en-US" sz="1400" b="1" baseline="0" dirty="0" err="1">
                <a:solidFill>
                  <a:srgbClr val="B21A1A"/>
                </a:solidFill>
                <a:latin typeface="Courier New" pitchFamily="49" charset="0"/>
              </a:rPr>
              <a:t>extcommunity</a:t>
            </a:r>
            <a:r>
              <a:rPr lang="en-US" sz="1400" b="1" baseline="0" dirty="0">
                <a:solidFill>
                  <a:srgbClr val="B21A1A"/>
                </a:solidFill>
                <a:latin typeface="Courier New" pitchFamily="49" charset="0"/>
              </a:rPr>
              <a:t> 2</a:t>
            </a:r>
          </a:p>
          <a:p>
            <a:pPr algn="l" defTabSz="814388">
              <a:lnSpc>
                <a:spcPct val="80000"/>
              </a:lnSpc>
            </a:pPr>
            <a:r>
              <a:rPr lang="en-US" sz="1400" b="1" baseline="0" dirty="0">
                <a:solidFill>
                  <a:srgbClr val="B21A1A"/>
                </a:solidFill>
                <a:latin typeface="Courier New" pitchFamily="49" charset="0"/>
              </a:rPr>
              <a:t> set </a:t>
            </a:r>
            <a:r>
              <a:rPr lang="en-US" sz="1400" b="1" baseline="0" dirty="0" err="1">
                <a:solidFill>
                  <a:srgbClr val="B21A1A"/>
                </a:solidFill>
                <a:latin typeface="Courier New" pitchFamily="49" charset="0"/>
              </a:rPr>
              <a:t>extcommunity</a:t>
            </a:r>
            <a:r>
              <a:rPr lang="en-US" sz="1400" b="1" baseline="0" dirty="0">
                <a:solidFill>
                  <a:srgbClr val="B21A1A"/>
                </a:solidFill>
                <a:latin typeface="Courier New" pitchFamily="49" charset="0"/>
              </a:rPr>
              <a:t> cost pre-</a:t>
            </a:r>
            <a:r>
              <a:rPr lang="en-US" sz="1400" b="1" baseline="0" dirty="0" err="1">
                <a:solidFill>
                  <a:srgbClr val="B21A1A"/>
                </a:solidFill>
                <a:latin typeface="Courier New" pitchFamily="49" charset="0"/>
              </a:rPr>
              <a:t>bestpath</a:t>
            </a:r>
            <a:r>
              <a:rPr lang="en-US" sz="1400" b="1" baseline="0" dirty="0">
                <a:solidFill>
                  <a:srgbClr val="B21A1A"/>
                </a:solidFill>
                <a:latin typeface="Courier New" pitchFamily="49" charset="0"/>
              </a:rPr>
              <a:t> 1 2</a:t>
            </a:r>
          </a:p>
          <a:p>
            <a:pPr algn="l" defTabSz="814388">
              <a:lnSpc>
                <a:spcPct val="80000"/>
              </a:lnSpc>
            </a:pPr>
            <a:r>
              <a:rPr lang="en-US" sz="1400" baseline="0" dirty="0">
                <a:latin typeface="Courier New" pitchFamily="49" charset="0"/>
              </a:rPr>
              <a:t>!</a:t>
            </a:r>
          </a:p>
        </p:txBody>
      </p:sp>
    </p:spTree>
    <p:extLst>
      <p:ext uri="{BB962C8B-B14F-4D97-AF65-F5344CB8AC3E}">
        <p14:creationId xmlns:p14="http://schemas.microsoft.com/office/powerpoint/2010/main" val="3335236081"/>
      </p:ext>
    </p:extLst>
  </p:cSld>
  <p:clrMapOvr>
    <a:masterClrMapping/>
  </p:clrMapOvr>
  <p:transition>
    <p:wipe dir="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6"/>
          <p:cNvSpPr>
            <a:spLocks noChangeShapeType="1"/>
          </p:cNvSpPr>
          <p:nvPr/>
        </p:nvSpPr>
        <p:spPr bwMode="auto">
          <a:xfrm>
            <a:off x="0" y="1628775"/>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sp>
        <p:nvSpPr>
          <p:cNvPr id="57346" name="Line 24"/>
          <p:cNvSpPr>
            <a:spLocks noChangeShapeType="1"/>
          </p:cNvSpPr>
          <p:nvPr/>
        </p:nvSpPr>
        <p:spPr bwMode="auto">
          <a:xfrm>
            <a:off x="0" y="4019550"/>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sp>
        <p:nvSpPr>
          <p:cNvPr id="57347" name="Title 14"/>
          <p:cNvSpPr>
            <a:spLocks noGrp="1"/>
          </p:cNvSpPr>
          <p:nvPr>
            <p:ph type="ctrTitle"/>
          </p:nvPr>
        </p:nvSpPr>
        <p:spPr>
          <a:xfrm>
            <a:off x="457200" y="4298950"/>
            <a:ext cx="8153400" cy="1022350"/>
          </a:xfrm>
        </p:spPr>
        <p:txBody>
          <a:bodyPr/>
          <a:lstStyle/>
          <a:p>
            <a:r>
              <a:rPr lang="en-US" sz="3200" dirty="0" err="1">
                <a:solidFill>
                  <a:srgbClr val="000000"/>
                </a:solidFill>
                <a:ea typeface="ＭＳ Ｐゴシック" pitchFamily="34" charset="-128"/>
              </a:rPr>
              <a:t>6vPE</a:t>
            </a:r>
            <a:endParaRPr lang="en-US" sz="3200" dirty="0">
              <a:solidFill>
                <a:srgbClr val="000000"/>
              </a:solidFill>
              <a:ea typeface="ＭＳ Ｐゴシック" pitchFamily="34" charset="-128"/>
            </a:endParaRPr>
          </a:p>
        </p:txBody>
      </p:sp>
      <p:pic>
        <p:nvPicPr>
          <p:cNvPr id="301058" name="Picture 2"/>
          <p:cNvPicPr>
            <a:picLocks noChangeAspect="1" noChangeArrowheads="1"/>
          </p:cNvPicPr>
          <p:nvPr/>
        </p:nvPicPr>
        <p:blipFill>
          <a:blip r:embed="rId3"/>
          <a:srcRect/>
          <a:stretch>
            <a:fillRect/>
          </a:stretch>
        </p:blipFill>
        <p:spPr bwMode="auto">
          <a:xfrm>
            <a:off x="0" y="1628775"/>
            <a:ext cx="9144000" cy="2390775"/>
          </a:xfrm>
          <a:prstGeom prst="rect">
            <a:avLst/>
          </a:prstGeom>
          <a:noFill/>
          <a:ln w="9525">
            <a:noFill/>
            <a:miter lim="800000"/>
            <a:headEnd/>
            <a:tailEnd/>
          </a:ln>
        </p:spPr>
      </p:pic>
    </p:spTree>
    <p:extLst>
      <p:ext uri="{BB962C8B-B14F-4D97-AF65-F5344CB8AC3E}">
        <p14:creationId xmlns:p14="http://schemas.microsoft.com/office/powerpoint/2010/main" val="2588701712"/>
      </p:ext>
    </p:extLst>
  </p:cSld>
  <p:clrMapOvr>
    <a:masterClrMapping/>
  </p:clrMapOvr>
  <p:transition spd="med">
    <p:wipe dir="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p:cNvSpPr>
            <a:spLocks noChangeAspect="1" noEditPoints="1" noChangeArrowheads="1"/>
          </p:cNvSpPr>
          <p:nvPr/>
        </p:nvSpPr>
        <p:spPr bwMode="auto">
          <a:xfrm>
            <a:off x="2771775" y="1989138"/>
            <a:ext cx="3600450" cy="16557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4">
              <a:alpha val="94000"/>
            </a:srgbClr>
          </a:solidFill>
          <a:ln w="9525" algn="ctr">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200" b="1"/>
              <a:t>IPv4</a:t>
            </a:r>
          </a:p>
          <a:p>
            <a:pPr defTabSz="814388"/>
            <a:r>
              <a:rPr lang="en-AU" sz="1200" b="1"/>
              <a:t>MPLS</a:t>
            </a:r>
          </a:p>
        </p:txBody>
      </p:sp>
      <p:sp>
        <p:nvSpPr>
          <p:cNvPr id="8" name="Rectangle 5"/>
          <p:cNvSpPr>
            <a:spLocks noGrp="1" noChangeArrowheads="1"/>
          </p:cNvSpPr>
          <p:nvPr>
            <p:ph type="title"/>
          </p:nvPr>
        </p:nvSpPr>
        <p:spPr>
          <a:xfrm>
            <a:off x="655638" y="271463"/>
            <a:ext cx="8145462" cy="719137"/>
          </a:xfrm>
        </p:spPr>
        <p:txBody>
          <a:bodyPr/>
          <a:lstStyle/>
          <a:p>
            <a:r>
              <a:rPr lang="en-AU" dirty="0" err="1">
                <a:solidFill>
                  <a:srgbClr val="0070C0"/>
                </a:solidFill>
              </a:rPr>
              <a:t>IPv6</a:t>
            </a:r>
            <a:r>
              <a:rPr lang="en-AU" dirty="0">
                <a:solidFill>
                  <a:srgbClr val="0070C0"/>
                </a:solidFill>
              </a:rPr>
              <a:t> VPN 6VPE (RFC 4659)</a:t>
            </a:r>
          </a:p>
        </p:txBody>
      </p:sp>
      <p:sp>
        <p:nvSpPr>
          <p:cNvPr id="9" name="Line 10"/>
          <p:cNvSpPr>
            <a:spLocks noChangeShapeType="1"/>
          </p:cNvSpPr>
          <p:nvPr/>
        </p:nvSpPr>
        <p:spPr bwMode="gray">
          <a:xfrm flipH="1" flipV="1">
            <a:off x="5143500" y="2495550"/>
            <a:ext cx="4763" cy="64611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0" name="Line 12"/>
          <p:cNvSpPr>
            <a:spLocks noChangeShapeType="1"/>
          </p:cNvSpPr>
          <p:nvPr/>
        </p:nvSpPr>
        <p:spPr bwMode="gray">
          <a:xfrm flipH="1" flipV="1">
            <a:off x="3846513" y="2471738"/>
            <a:ext cx="4762" cy="741362"/>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1" name="Cloud"/>
          <p:cNvSpPr>
            <a:spLocks noChangeAspect="1" noEditPoints="1" noChangeArrowheads="1"/>
          </p:cNvSpPr>
          <p:nvPr/>
        </p:nvSpPr>
        <p:spPr bwMode="auto">
          <a:xfrm>
            <a:off x="250825" y="2492375"/>
            <a:ext cx="827088" cy="65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100000">
                <a:schemeClr val="accent2"/>
              </a:gs>
            </a:gsLst>
            <a:lin ang="5400000" scaled="1"/>
          </a:gradFill>
          <a:ln w="9525">
            <a:solidFill>
              <a:srgbClr val="000000"/>
            </a:solidFill>
            <a:miter lim="800000"/>
            <a:headEnd/>
            <a:tailEnd/>
          </a:ln>
          <a:effectLst>
            <a:outerShdw dist="107763" dir="2700000" algn="ctr" rotWithShape="0">
              <a:srgbClr val="808080"/>
            </a:outerShdw>
          </a:effectLst>
        </p:spPr>
        <p:txBody>
          <a:bodyPr lIns="0" tIns="10800" rIns="0" bIns="10800" anchor="ctr" anchorCtr="1"/>
          <a:lstStyle/>
          <a:p>
            <a:pPr defTabSz="814388"/>
            <a:r>
              <a:rPr lang="en-AU" sz="1400"/>
              <a:t>IPv4</a:t>
            </a:r>
            <a:br>
              <a:rPr lang="en-AU" sz="1400"/>
            </a:br>
            <a:r>
              <a:rPr lang="en-AU" sz="1400"/>
              <a:t>IPv6</a:t>
            </a:r>
            <a:endParaRPr lang="en-AU" sz="1000"/>
          </a:p>
        </p:txBody>
      </p:sp>
      <p:sp>
        <p:nvSpPr>
          <p:cNvPr id="12" name="Text Box 20"/>
          <p:cNvSpPr txBox="1">
            <a:spLocks noChangeArrowheads="1"/>
          </p:cNvSpPr>
          <p:nvPr/>
        </p:nvSpPr>
        <p:spPr bwMode="auto">
          <a:xfrm>
            <a:off x="3713163" y="212725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3" name="Text Box 21"/>
          <p:cNvSpPr txBox="1">
            <a:spLocks noChangeArrowheads="1"/>
          </p:cNvSpPr>
          <p:nvPr/>
        </p:nvSpPr>
        <p:spPr bwMode="auto">
          <a:xfrm>
            <a:off x="5022850" y="21336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 name="AutoShape 27"/>
          <p:cNvSpPr>
            <a:spLocks noChangeArrowheads="1"/>
          </p:cNvSpPr>
          <p:nvPr/>
        </p:nvSpPr>
        <p:spPr bwMode="auto">
          <a:xfrm>
            <a:off x="6805613"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5" name="Line 28"/>
          <p:cNvSpPr>
            <a:spLocks noChangeShapeType="1"/>
          </p:cNvSpPr>
          <p:nvPr/>
        </p:nvSpPr>
        <p:spPr bwMode="auto">
          <a:xfrm>
            <a:off x="323850"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6" name="Line 29"/>
          <p:cNvSpPr>
            <a:spLocks noChangeShapeType="1"/>
          </p:cNvSpPr>
          <p:nvPr/>
        </p:nvSpPr>
        <p:spPr bwMode="auto">
          <a:xfrm>
            <a:off x="6588125"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7" name="Line 30"/>
          <p:cNvSpPr>
            <a:spLocks noChangeShapeType="1"/>
          </p:cNvSpPr>
          <p:nvPr/>
        </p:nvSpPr>
        <p:spPr bwMode="auto">
          <a:xfrm>
            <a:off x="8388350"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8" name="Line 31"/>
          <p:cNvSpPr>
            <a:spLocks noChangeShapeType="1"/>
          </p:cNvSpPr>
          <p:nvPr/>
        </p:nvSpPr>
        <p:spPr bwMode="auto">
          <a:xfrm>
            <a:off x="2555875"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9" name="AutoShape 32"/>
          <p:cNvSpPr>
            <a:spLocks noChangeArrowheads="1"/>
          </p:cNvSpPr>
          <p:nvPr/>
        </p:nvSpPr>
        <p:spPr bwMode="auto">
          <a:xfrm>
            <a:off x="2555875" y="1557338"/>
            <a:ext cx="4032250" cy="215900"/>
          </a:xfrm>
          <a:prstGeom prst="hexagon">
            <a:avLst>
              <a:gd name="adj" fmla="val 66924"/>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MPLS IPv4 Backbone</a:t>
            </a:r>
          </a:p>
        </p:txBody>
      </p:sp>
      <p:sp>
        <p:nvSpPr>
          <p:cNvPr id="20" name="AutoShape 33"/>
          <p:cNvSpPr>
            <a:spLocks noChangeArrowheads="1"/>
          </p:cNvSpPr>
          <p:nvPr/>
        </p:nvSpPr>
        <p:spPr bwMode="auto">
          <a:xfrm>
            <a:off x="323850" y="1557338"/>
            <a:ext cx="2232025" cy="215900"/>
          </a:xfrm>
          <a:prstGeom prst="hexagon">
            <a:avLst>
              <a:gd name="adj" fmla="val 56142"/>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IPv6/IPv4 Network</a:t>
            </a:r>
          </a:p>
        </p:txBody>
      </p:sp>
      <p:sp>
        <p:nvSpPr>
          <p:cNvPr id="21" name="AutoShape 34"/>
          <p:cNvSpPr>
            <a:spLocks noChangeArrowheads="1"/>
          </p:cNvSpPr>
          <p:nvPr/>
        </p:nvSpPr>
        <p:spPr bwMode="auto">
          <a:xfrm>
            <a:off x="6588125" y="1557338"/>
            <a:ext cx="1800225" cy="215900"/>
          </a:xfrm>
          <a:prstGeom prst="hexagon">
            <a:avLst>
              <a:gd name="adj" fmla="val 45281"/>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IPv6/IPv4 Network</a:t>
            </a:r>
          </a:p>
        </p:txBody>
      </p:sp>
      <p:sp>
        <p:nvSpPr>
          <p:cNvPr id="22" name="AutoShape 35"/>
          <p:cNvSpPr>
            <a:spLocks noChangeArrowheads="1"/>
          </p:cNvSpPr>
          <p:nvPr/>
        </p:nvSpPr>
        <p:spPr bwMode="auto">
          <a:xfrm>
            <a:off x="4464050" y="981075"/>
            <a:ext cx="793750" cy="431800"/>
          </a:xfrm>
          <a:prstGeom prst="chevron">
            <a:avLst>
              <a:gd name="adj" fmla="val 47062"/>
            </a:avLst>
          </a:prstGeom>
          <a:solidFill>
            <a:schemeClr val="accent2"/>
          </a:solidFill>
          <a:ln w="9525" algn="ctr">
            <a:solidFill>
              <a:schemeClr val="accent2"/>
            </a:solidFill>
            <a:miter lim="800000"/>
            <a:headEnd/>
            <a:tailEnd/>
          </a:ln>
          <a:effectLst/>
        </p:spPr>
        <p:txBody>
          <a:bodyPr wrap="none" lIns="154800" tIns="3600" rIns="10800" bIns="3600" anchor="ctr"/>
          <a:lstStyle/>
          <a:p>
            <a:pPr defTabSz="814388"/>
            <a:r>
              <a:rPr lang="en-US" sz="1200" b="1" dirty="0">
                <a:solidFill>
                  <a:schemeClr val="bg1"/>
                </a:solidFill>
              </a:rPr>
              <a:t>VPN</a:t>
            </a:r>
          </a:p>
          <a:p>
            <a:pPr defTabSz="814388"/>
            <a:r>
              <a:rPr lang="en-US" sz="1200" b="1" dirty="0">
                <a:solidFill>
                  <a:schemeClr val="bg1"/>
                </a:solidFill>
              </a:rPr>
              <a:t>Label</a:t>
            </a:r>
          </a:p>
        </p:txBody>
      </p:sp>
      <p:sp>
        <p:nvSpPr>
          <p:cNvPr id="23" name="AutoShape 36"/>
          <p:cNvSpPr>
            <a:spLocks noChangeArrowheads="1"/>
          </p:cNvSpPr>
          <p:nvPr/>
        </p:nvSpPr>
        <p:spPr bwMode="auto">
          <a:xfrm>
            <a:off x="3344863"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24" name="AutoShape 37"/>
          <p:cNvSpPr>
            <a:spLocks noChangeArrowheads="1"/>
          </p:cNvSpPr>
          <p:nvPr/>
        </p:nvSpPr>
        <p:spPr bwMode="auto">
          <a:xfrm>
            <a:off x="5073650" y="981075"/>
            <a:ext cx="793750" cy="431800"/>
          </a:xfrm>
          <a:prstGeom prst="chevron">
            <a:avLst>
              <a:gd name="adj" fmla="val 47062"/>
            </a:avLst>
          </a:prstGeom>
          <a:solidFill>
            <a:schemeClr val="tx2"/>
          </a:solidFill>
          <a:ln w="9525" algn="ctr">
            <a:solidFill>
              <a:schemeClr val="tx2"/>
            </a:solidFill>
            <a:miter lim="800000"/>
            <a:headEnd/>
            <a:tailEnd/>
          </a:ln>
          <a:effectLst/>
        </p:spPr>
        <p:txBody>
          <a:bodyPr wrap="none" lIns="154800" tIns="3600" rIns="10800" bIns="3600" anchor="ctr"/>
          <a:lstStyle/>
          <a:p>
            <a:pPr defTabSz="814388"/>
            <a:r>
              <a:rPr lang="en-US" sz="1200" b="1">
                <a:solidFill>
                  <a:schemeClr val="bg1"/>
                </a:solidFill>
              </a:rPr>
              <a:t>LDP</a:t>
            </a:r>
          </a:p>
          <a:p>
            <a:pPr defTabSz="814388"/>
            <a:r>
              <a:rPr lang="en-US" sz="1200" b="1">
                <a:solidFill>
                  <a:schemeClr val="bg1"/>
                </a:solidFill>
              </a:rPr>
              <a:t>Label</a:t>
            </a:r>
          </a:p>
        </p:txBody>
      </p:sp>
      <p:sp>
        <p:nvSpPr>
          <p:cNvPr id="25" name="AutoShape 38"/>
          <p:cNvSpPr>
            <a:spLocks noChangeArrowheads="1"/>
          </p:cNvSpPr>
          <p:nvPr/>
        </p:nvSpPr>
        <p:spPr bwMode="auto">
          <a:xfrm>
            <a:off x="827088"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26" name="Text Box 39"/>
          <p:cNvSpPr txBox="1">
            <a:spLocks noChangeArrowheads="1"/>
          </p:cNvSpPr>
          <p:nvPr/>
        </p:nvSpPr>
        <p:spPr bwMode="auto">
          <a:xfrm>
            <a:off x="1028700" y="2924175"/>
            <a:ext cx="4603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CE1</a:t>
            </a:r>
          </a:p>
        </p:txBody>
      </p:sp>
      <p:sp>
        <p:nvSpPr>
          <p:cNvPr id="27" name="Text Box 41"/>
          <p:cNvSpPr txBox="1">
            <a:spLocks noChangeArrowheads="1"/>
          </p:cNvSpPr>
          <p:nvPr/>
        </p:nvSpPr>
        <p:spPr bwMode="auto">
          <a:xfrm>
            <a:off x="2278063" y="2924175"/>
            <a:ext cx="6381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6VPE1</a:t>
            </a:r>
          </a:p>
        </p:txBody>
      </p:sp>
      <p:sp>
        <p:nvSpPr>
          <p:cNvPr id="28" name="Text Box 42"/>
          <p:cNvSpPr txBox="1">
            <a:spLocks noChangeArrowheads="1"/>
          </p:cNvSpPr>
          <p:nvPr/>
        </p:nvSpPr>
        <p:spPr bwMode="auto">
          <a:xfrm>
            <a:off x="3714750" y="32131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29" name="Text Box 43"/>
          <p:cNvSpPr txBox="1">
            <a:spLocks noChangeArrowheads="1"/>
          </p:cNvSpPr>
          <p:nvPr/>
        </p:nvSpPr>
        <p:spPr bwMode="auto">
          <a:xfrm>
            <a:off x="5022850" y="32131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30" name="Freeform 51"/>
          <p:cNvSpPr>
            <a:spLocks/>
          </p:cNvSpPr>
          <p:nvPr/>
        </p:nvSpPr>
        <p:spPr bwMode="auto">
          <a:xfrm>
            <a:off x="971550" y="2287588"/>
            <a:ext cx="93663" cy="266700"/>
          </a:xfrm>
          <a:custGeom>
            <a:avLst/>
            <a:gdLst/>
            <a:ahLst/>
            <a:cxnLst>
              <a:cxn ang="0">
                <a:pos x="32" y="0"/>
              </a:cxn>
              <a:cxn ang="0">
                <a:pos x="47" y="66"/>
              </a:cxn>
              <a:cxn ang="0">
                <a:pos x="0" y="168"/>
              </a:cxn>
            </a:cxnLst>
            <a:rect l="0" t="0" r="r" b="b"/>
            <a:pathLst>
              <a:path w="59" h="168">
                <a:moveTo>
                  <a:pt x="32" y="0"/>
                </a:moveTo>
                <a:cubicBezTo>
                  <a:pt x="35" y="11"/>
                  <a:pt x="52" y="38"/>
                  <a:pt x="47" y="66"/>
                </a:cubicBezTo>
                <a:cubicBezTo>
                  <a:pt x="59" y="92"/>
                  <a:pt x="10" y="147"/>
                  <a:pt x="0" y="168"/>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31" name="Rectangle 65"/>
          <p:cNvSpPr>
            <a:spLocks noChangeArrowheads="1"/>
          </p:cNvSpPr>
          <p:nvPr/>
        </p:nvSpPr>
        <p:spPr bwMode="auto">
          <a:xfrm>
            <a:off x="428625" y="1916113"/>
            <a:ext cx="1479550" cy="371475"/>
          </a:xfrm>
          <a:prstGeom prst="rect">
            <a:avLst/>
          </a:prstGeom>
          <a:noFill/>
          <a:ln w="12700">
            <a:noFill/>
            <a:miter lim="800000"/>
            <a:headEnd/>
            <a:tailEnd/>
          </a:ln>
          <a:effectLst/>
        </p:spPr>
        <p:txBody>
          <a:bodyPr wrap="none" lIns="5105" tIns="2553" rIns="5105" bIns="2553">
            <a:spAutoFit/>
          </a:bodyPr>
          <a:lstStyle/>
          <a:p>
            <a:pPr algn="r" defTabSz="957263">
              <a:lnSpc>
                <a:spcPct val="100000"/>
              </a:lnSpc>
            </a:pPr>
            <a:r>
              <a:rPr lang="de-DE" sz="1200" b="1"/>
              <a:t>10.1.1.0/24</a:t>
            </a:r>
          </a:p>
          <a:p>
            <a:pPr algn="r" defTabSz="957263">
              <a:lnSpc>
                <a:spcPct val="100000"/>
              </a:lnSpc>
            </a:pPr>
            <a:r>
              <a:rPr lang="de-DE" sz="1200" b="1"/>
              <a:t>2001:db8:beef:1::/64</a:t>
            </a:r>
            <a:endParaRPr lang="en-GB" sz="1200" b="1"/>
          </a:p>
        </p:txBody>
      </p:sp>
      <p:sp>
        <p:nvSpPr>
          <p:cNvPr id="32" name="Line 67"/>
          <p:cNvSpPr>
            <a:spLocks noChangeShapeType="1"/>
          </p:cNvSpPr>
          <p:nvPr/>
        </p:nvSpPr>
        <p:spPr bwMode="gray">
          <a:xfrm flipV="1">
            <a:off x="1258888" y="2781300"/>
            <a:ext cx="1296987"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33" name="Line 68"/>
          <p:cNvSpPr>
            <a:spLocks noChangeShapeType="1"/>
          </p:cNvSpPr>
          <p:nvPr/>
        </p:nvSpPr>
        <p:spPr bwMode="gray">
          <a:xfrm flipV="1">
            <a:off x="5146675" y="2781300"/>
            <a:ext cx="1296988" cy="36036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34" name="Line 69"/>
          <p:cNvSpPr>
            <a:spLocks noChangeShapeType="1"/>
          </p:cNvSpPr>
          <p:nvPr/>
        </p:nvSpPr>
        <p:spPr bwMode="gray">
          <a:xfrm>
            <a:off x="5148263" y="2565400"/>
            <a:ext cx="1295400" cy="21590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35" name="Line 8"/>
          <p:cNvSpPr>
            <a:spLocks noChangeShapeType="1"/>
          </p:cNvSpPr>
          <p:nvPr/>
        </p:nvSpPr>
        <p:spPr bwMode="gray">
          <a:xfrm flipV="1">
            <a:off x="3851275" y="2565400"/>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36" name="Line 66"/>
          <p:cNvSpPr>
            <a:spLocks noChangeShapeType="1"/>
          </p:cNvSpPr>
          <p:nvPr/>
        </p:nvSpPr>
        <p:spPr bwMode="gray">
          <a:xfrm flipV="1">
            <a:off x="2700338" y="2565400"/>
            <a:ext cx="1150937" cy="21590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37" name="Line 6"/>
          <p:cNvSpPr>
            <a:spLocks noChangeShapeType="1"/>
          </p:cNvSpPr>
          <p:nvPr/>
        </p:nvSpPr>
        <p:spPr bwMode="gray">
          <a:xfrm>
            <a:off x="2700338" y="2781300"/>
            <a:ext cx="1150937" cy="36036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pic>
        <p:nvPicPr>
          <p:cNvPr id="38" name="Picture 11"/>
          <p:cNvPicPr>
            <a:picLocks noChangeArrowheads="1"/>
          </p:cNvPicPr>
          <p:nvPr/>
        </p:nvPicPr>
        <p:blipFill>
          <a:blip r:embed="rId2" cstate="print"/>
          <a:srcRect/>
          <a:stretch>
            <a:fillRect/>
          </a:stretch>
        </p:blipFill>
        <p:spPr bwMode="auto">
          <a:xfrm>
            <a:off x="4948238" y="2338388"/>
            <a:ext cx="415925" cy="407987"/>
          </a:xfrm>
          <a:prstGeom prst="rect">
            <a:avLst/>
          </a:prstGeom>
          <a:noFill/>
          <a:ln w="9525">
            <a:noFill/>
            <a:miter lim="800000"/>
            <a:headEnd/>
            <a:tailEnd/>
          </a:ln>
          <a:effectLst/>
        </p:spPr>
      </p:pic>
      <p:pic>
        <p:nvPicPr>
          <p:cNvPr id="39" name="Picture 13"/>
          <p:cNvPicPr>
            <a:picLocks noChangeArrowheads="1"/>
          </p:cNvPicPr>
          <p:nvPr/>
        </p:nvPicPr>
        <p:blipFill>
          <a:blip r:embed="rId2" cstate="print"/>
          <a:srcRect/>
          <a:stretch>
            <a:fillRect/>
          </a:stretch>
        </p:blipFill>
        <p:spPr bwMode="auto">
          <a:xfrm>
            <a:off x="3638550" y="2336800"/>
            <a:ext cx="415925" cy="407988"/>
          </a:xfrm>
          <a:prstGeom prst="rect">
            <a:avLst/>
          </a:prstGeom>
          <a:noFill/>
          <a:ln w="9525">
            <a:noFill/>
            <a:miter lim="800000"/>
            <a:headEnd/>
            <a:tailEnd/>
          </a:ln>
          <a:effectLst/>
        </p:spPr>
      </p:pic>
      <p:sp>
        <p:nvSpPr>
          <p:cNvPr id="40" name="Arc 70"/>
          <p:cNvSpPr>
            <a:spLocks/>
          </p:cNvSpPr>
          <p:nvPr/>
        </p:nvSpPr>
        <p:spPr bwMode="auto">
          <a:xfrm>
            <a:off x="2557463" y="2420938"/>
            <a:ext cx="217487" cy="160337"/>
          </a:xfrm>
          <a:custGeom>
            <a:avLst/>
            <a:gdLst>
              <a:gd name="G0" fmla="+- 21600 0 0"/>
              <a:gd name="G1" fmla="+- 21600 0 0"/>
              <a:gd name="G2" fmla="+- 21600 0 0"/>
              <a:gd name="T0" fmla="*/ 2364 w 43200"/>
              <a:gd name="T1" fmla="*/ 31426 h 31426"/>
              <a:gd name="T2" fmla="*/ 41357 w 43200"/>
              <a:gd name="T3" fmla="*/ 30331 h 31426"/>
              <a:gd name="T4" fmla="*/ 21600 w 43200"/>
              <a:gd name="T5" fmla="*/ 21600 h 31426"/>
            </a:gdLst>
            <a:ahLst/>
            <a:cxnLst>
              <a:cxn ang="0">
                <a:pos x="T0" y="T1"/>
              </a:cxn>
              <a:cxn ang="0">
                <a:pos x="T2" y="T3"/>
              </a:cxn>
              <a:cxn ang="0">
                <a:pos x="T4" y="T5"/>
              </a:cxn>
            </a:cxnLst>
            <a:rect l="0" t="0" r="r" b="b"/>
            <a:pathLst>
              <a:path w="43200" h="31426" fill="none"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path>
              <a:path w="43200" h="31426" stroke="0"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lnTo>
                  <a:pt x="21600" y="21600"/>
                </a:lnTo>
                <a:close/>
              </a:path>
            </a:pathLst>
          </a:custGeom>
          <a:noFill/>
          <a:ln w="9525">
            <a:solidFill>
              <a:schemeClr val="tx1"/>
            </a:solidFill>
            <a:round/>
            <a:headEnd/>
            <a:tailEnd type="triangle" w="med" len="med"/>
          </a:ln>
          <a:effectLst/>
        </p:spPr>
        <p:txBody>
          <a:bodyPr lIns="82124" tIns="41061" rIns="82124" bIns="41061" anchor="ctr">
            <a:spAutoFit/>
          </a:bodyPr>
          <a:lstStyle/>
          <a:p>
            <a:endParaRPr lang="en-US"/>
          </a:p>
        </p:txBody>
      </p:sp>
      <p:pic>
        <p:nvPicPr>
          <p:cNvPr id="41" name="Picture 59"/>
          <p:cNvPicPr>
            <a:picLocks noChangeArrowheads="1"/>
          </p:cNvPicPr>
          <p:nvPr/>
        </p:nvPicPr>
        <p:blipFill>
          <a:blip r:embed="rId3" cstate="print"/>
          <a:srcRect/>
          <a:stretch>
            <a:fillRect/>
          </a:stretch>
        </p:blipFill>
        <p:spPr bwMode="gray">
          <a:xfrm>
            <a:off x="2339975" y="2565400"/>
            <a:ext cx="569913" cy="373063"/>
          </a:xfrm>
          <a:prstGeom prst="rect">
            <a:avLst/>
          </a:prstGeom>
          <a:noFill/>
          <a:ln w="9525">
            <a:noFill/>
            <a:miter lim="800000"/>
            <a:headEnd/>
            <a:tailEnd/>
          </a:ln>
          <a:effectLst/>
        </p:spPr>
      </p:pic>
      <p:sp>
        <p:nvSpPr>
          <p:cNvPr id="42" name="Oval 71"/>
          <p:cNvSpPr>
            <a:spLocks noChangeArrowheads="1"/>
          </p:cNvSpPr>
          <p:nvPr/>
        </p:nvSpPr>
        <p:spPr bwMode="auto">
          <a:xfrm>
            <a:off x="2124075" y="2708275"/>
            <a:ext cx="349250" cy="157163"/>
          </a:xfrm>
          <a:prstGeom prst="ellipse">
            <a:avLst/>
          </a:prstGeom>
          <a:solidFill>
            <a:schemeClr val="tx1"/>
          </a:solidFill>
          <a:ln w="3175" algn="ctr">
            <a:solidFill>
              <a:schemeClr val="tx1"/>
            </a:solidFill>
            <a:round/>
            <a:headEnd/>
            <a:tailEnd/>
          </a:ln>
          <a:effectLst/>
        </p:spPr>
        <p:txBody>
          <a:bodyPr wrap="none" lIns="0" tIns="3600" rIns="0" bIns="3600" anchor="ctr"/>
          <a:lstStyle/>
          <a:p>
            <a:pPr defTabSz="814388"/>
            <a:r>
              <a:rPr lang="en-US" sz="1000" b="1">
                <a:solidFill>
                  <a:schemeClr val="bg1"/>
                </a:solidFill>
              </a:rPr>
              <a:t>VRF</a:t>
            </a:r>
          </a:p>
        </p:txBody>
      </p:sp>
      <p:pic>
        <p:nvPicPr>
          <p:cNvPr id="43" name="Picture 56"/>
          <p:cNvPicPr>
            <a:picLocks noChangeArrowheads="1"/>
          </p:cNvPicPr>
          <p:nvPr/>
        </p:nvPicPr>
        <p:blipFill>
          <a:blip r:embed="rId4" cstate="print"/>
          <a:srcRect/>
          <a:stretch>
            <a:fillRect/>
          </a:stretch>
        </p:blipFill>
        <p:spPr bwMode="auto">
          <a:xfrm>
            <a:off x="958850" y="2628900"/>
            <a:ext cx="517525" cy="304800"/>
          </a:xfrm>
          <a:prstGeom prst="rect">
            <a:avLst/>
          </a:prstGeom>
          <a:noFill/>
          <a:ln w="9525">
            <a:noFill/>
            <a:miter lim="800000"/>
            <a:headEnd/>
            <a:tailEnd/>
          </a:ln>
          <a:effectLst/>
        </p:spPr>
      </p:pic>
      <p:sp>
        <p:nvSpPr>
          <p:cNvPr id="44" name="Text Box 72"/>
          <p:cNvSpPr txBox="1">
            <a:spLocks noChangeArrowheads="1"/>
          </p:cNvSpPr>
          <p:nvPr/>
        </p:nvSpPr>
        <p:spPr bwMode="auto">
          <a:xfrm>
            <a:off x="2124075" y="2205038"/>
            <a:ext cx="971550" cy="247650"/>
          </a:xfrm>
          <a:prstGeom prst="rect">
            <a:avLst/>
          </a:prstGeom>
          <a:noFill/>
          <a:ln w="9525" algn="ctr">
            <a:noFill/>
            <a:miter lim="800000"/>
            <a:headEnd/>
            <a:tailEnd/>
          </a:ln>
          <a:effectLst/>
        </p:spPr>
        <p:txBody>
          <a:bodyPr lIns="82124" tIns="41061" rIns="82124" bIns="41061">
            <a:spAutoFit/>
          </a:bodyPr>
          <a:lstStyle/>
          <a:p>
            <a:pPr algn="r" defTabSz="814388"/>
            <a:r>
              <a:rPr lang="en-AU" sz="1200" b="1"/>
              <a:t>200.10.10.1</a:t>
            </a:r>
          </a:p>
        </p:txBody>
      </p:sp>
      <p:sp>
        <p:nvSpPr>
          <p:cNvPr id="45" name="Line 73"/>
          <p:cNvSpPr>
            <a:spLocks noChangeShapeType="1"/>
          </p:cNvSpPr>
          <p:nvPr/>
        </p:nvSpPr>
        <p:spPr bwMode="gray">
          <a:xfrm flipV="1">
            <a:off x="3851275" y="3141663"/>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pic>
        <p:nvPicPr>
          <p:cNvPr id="46" name="Picture 53"/>
          <p:cNvPicPr>
            <a:picLocks noChangeArrowheads="1"/>
          </p:cNvPicPr>
          <p:nvPr/>
        </p:nvPicPr>
        <p:blipFill>
          <a:blip r:embed="rId2" cstate="print"/>
          <a:srcRect/>
          <a:stretch>
            <a:fillRect/>
          </a:stretch>
        </p:blipFill>
        <p:spPr bwMode="auto">
          <a:xfrm>
            <a:off x="4948238" y="2852738"/>
            <a:ext cx="415925" cy="407987"/>
          </a:xfrm>
          <a:prstGeom prst="rect">
            <a:avLst/>
          </a:prstGeom>
          <a:noFill/>
          <a:ln w="9525">
            <a:noFill/>
            <a:miter lim="800000"/>
            <a:headEnd/>
            <a:tailEnd/>
          </a:ln>
          <a:effectLst/>
        </p:spPr>
      </p:pic>
      <p:pic>
        <p:nvPicPr>
          <p:cNvPr id="47" name="Picture 54"/>
          <p:cNvPicPr>
            <a:picLocks noChangeArrowheads="1"/>
          </p:cNvPicPr>
          <p:nvPr/>
        </p:nvPicPr>
        <p:blipFill>
          <a:blip r:embed="rId2" cstate="print"/>
          <a:srcRect/>
          <a:stretch>
            <a:fillRect/>
          </a:stretch>
        </p:blipFill>
        <p:spPr bwMode="auto">
          <a:xfrm>
            <a:off x="3640138" y="2876550"/>
            <a:ext cx="415925" cy="407988"/>
          </a:xfrm>
          <a:prstGeom prst="rect">
            <a:avLst/>
          </a:prstGeom>
          <a:noFill/>
          <a:ln w="9525">
            <a:noFill/>
            <a:miter lim="800000"/>
            <a:headEnd/>
            <a:tailEnd/>
          </a:ln>
          <a:effectLst/>
        </p:spPr>
      </p:pic>
      <p:sp>
        <p:nvSpPr>
          <p:cNvPr id="48" name="Arc 74"/>
          <p:cNvSpPr>
            <a:spLocks/>
          </p:cNvSpPr>
          <p:nvPr/>
        </p:nvSpPr>
        <p:spPr bwMode="auto">
          <a:xfrm flipH="1">
            <a:off x="6372225" y="2420938"/>
            <a:ext cx="217488" cy="160337"/>
          </a:xfrm>
          <a:custGeom>
            <a:avLst/>
            <a:gdLst>
              <a:gd name="G0" fmla="+- 21600 0 0"/>
              <a:gd name="G1" fmla="+- 21600 0 0"/>
              <a:gd name="G2" fmla="+- 21600 0 0"/>
              <a:gd name="T0" fmla="*/ 2364 w 43200"/>
              <a:gd name="T1" fmla="*/ 31426 h 31426"/>
              <a:gd name="T2" fmla="*/ 41357 w 43200"/>
              <a:gd name="T3" fmla="*/ 30331 h 31426"/>
              <a:gd name="T4" fmla="*/ 21600 w 43200"/>
              <a:gd name="T5" fmla="*/ 21600 h 31426"/>
            </a:gdLst>
            <a:ahLst/>
            <a:cxnLst>
              <a:cxn ang="0">
                <a:pos x="T0" y="T1"/>
              </a:cxn>
              <a:cxn ang="0">
                <a:pos x="T2" y="T3"/>
              </a:cxn>
              <a:cxn ang="0">
                <a:pos x="T4" y="T5"/>
              </a:cxn>
            </a:cxnLst>
            <a:rect l="0" t="0" r="r" b="b"/>
            <a:pathLst>
              <a:path w="43200" h="31426" fill="none"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path>
              <a:path w="43200" h="31426" stroke="0"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lnTo>
                  <a:pt x="21600" y="21600"/>
                </a:lnTo>
                <a:close/>
              </a:path>
            </a:pathLst>
          </a:cu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49" name="Text Box 75"/>
          <p:cNvSpPr txBox="1">
            <a:spLocks noChangeArrowheads="1"/>
          </p:cNvSpPr>
          <p:nvPr/>
        </p:nvSpPr>
        <p:spPr bwMode="auto">
          <a:xfrm>
            <a:off x="6227763" y="2205038"/>
            <a:ext cx="971550" cy="247650"/>
          </a:xfrm>
          <a:prstGeom prst="rect">
            <a:avLst/>
          </a:prstGeom>
          <a:noFill/>
          <a:ln w="9525" algn="ctr">
            <a:noFill/>
            <a:miter lim="800000"/>
            <a:headEnd/>
            <a:tailEnd/>
          </a:ln>
          <a:effectLst/>
        </p:spPr>
        <p:txBody>
          <a:bodyPr lIns="82124" tIns="41061" rIns="82124" bIns="41061">
            <a:spAutoFit/>
          </a:bodyPr>
          <a:lstStyle/>
          <a:p>
            <a:pPr algn="r" defTabSz="814388"/>
            <a:r>
              <a:rPr lang="en-AU" sz="1200" b="1"/>
              <a:t>200.11.11.1</a:t>
            </a:r>
          </a:p>
        </p:txBody>
      </p:sp>
      <p:sp>
        <p:nvSpPr>
          <p:cNvPr id="50" name="Line 77"/>
          <p:cNvSpPr>
            <a:spLocks noChangeShapeType="1"/>
          </p:cNvSpPr>
          <p:nvPr/>
        </p:nvSpPr>
        <p:spPr bwMode="gray">
          <a:xfrm flipV="1">
            <a:off x="6588125" y="2787650"/>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51" name="Text Box 78"/>
          <p:cNvSpPr txBox="1">
            <a:spLocks noChangeArrowheads="1"/>
          </p:cNvSpPr>
          <p:nvPr/>
        </p:nvSpPr>
        <p:spPr bwMode="auto">
          <a:xfrm>
            <a:off x="7667625" y="2933700"/>
            <a:ext cx="4603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CE2</a:t>
            </a:r>
          </a:p>
        </p:txBody>
      </p:sp>
      <p:sp>
        <p:nvSpPr>
          <p:cNvPr id="52" name="Cloud"/>
          <p:cNvSpPr>
            <a:spLocks noChangeAspect="1" noEditPoints="1" noChangeArrowheads="1"/>
          </p:cNvSpPr>
          <p:nvPr/>
        </p:nvSpPr>
        <p:spPr bwMode="auto">
          <a:xfrm>
            <a:off x="8066088" y="2492375"/>
            <a:ext cx="827087" cy="65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100000">
                <a:schemeClr val="accent2"/>
              </a:gs>
            </a:gsLst>
            <a:lin ang="5400000" scaled="1"/>
          </a:gradFill>
          <a:ln w="9525">
            <a:solidFill>
              <a:srgbClr val="000000"/>
            </a:solidFill>
            <a:miter lim="800000"/>
            <a:headEnd/>
            <a:tailEnd/>
          </a:ln>
          <a:effectLst>
            <a:outerShdw dist="107763" dir="2700000" algn="ctr" rotWithShape="0">
              <a:srgbClr val="808080"/>
            </a:outerShdw>
          </a:effectLst>
        </p:spPr>
        <p:txBody>
          <a:bodyPr lIns="0" tIns="10800" rIns="0" bIns="10800" anchor="ctr" anchorCtr="1"/>
          <a:lstStyle/>
          <a:p>
            <a:pPr defTabSz="814388"/>
            <a:r>
              <a:rPr lang="en-AU" sz="1400"/>
              <a:t>IPv4</a:t>
            </a:r>
            <a:br>
              <a:rPr lang="en-AU" sz="1400"/>
            </a:br>
            <a:r>
              <a:rPr lang="en-AU" sz="1400"/>
              <a:t>IPv6</a:t>
            </a:r>
            <a:endParaRPr lang="en-AU" sz="1000"/>
          </a:p>
        </p:txBody>
      </p:sp>
      <p:pic>
        <p:nvPicPr>
          <p:cNvPr id="53" name="Picture 79"/>
          <p:cNvPicPr>
            <a:picLocks noChangeArrowheads="1"/>
          </p:cNvPicPr>
          <p:nvPr/>
        </p:nvPicPr>
        <p:blipFill>
          <a:blip r:embed="rId4" cstate="print"/>
          <a:srcRect/>
          <a:stretch>
            <a:fillRect/>
          </a:stretch>
        </p:blipFill>
        <p:spPr bwMode="auto">
          <a:xfrm>
            <a:off x="7667625" y="2628900"/>
            <a:ext cx="517525" cy="304800"/>
          </a:xfrm>
          <a:prstGeom prst="rect">
            <a:avLst/>
          </a:prstGeom>
          <a:noFill/>
          <a:ln w="9525">
            <a:noFill/>
            <a:miter lim="800000"/>
            <a:headEnd/>
            <a:tailEnd/>
          </a:ln>
          <a:effectLst/>
        </p:spPr>
      </p:pic>
      <p:pic>
        <p:nvPicPr>
          <p:cNvPr id="54" name="Picture 55"/>
          <p:cNvPicPr>
            <a:picLocks noChangeArrowheads="1"/>
          </p:cNvPicPr>
          <p:nvPr/>
        </p:nvPicPr>
        <p:blipFill>
          <a:blip r:embed="rId3" cstate="print"/>
          <a:srcRect/>
          <a:stretch>
            <a:fillRect/>
          </a:stretch>
        </p:blipFill>
        <p:spPr bwMode="gray">
          <a:xfrm>
            <a:off x="6234113" y="2565400"/>
            <a:ext cx="569912" cy="373063"/>
          </a:xfrm>
          <a:prstGeom prst="rect">
            <a:avLst/>
          </a:prstGeom>
          <a:noFill/>
          <a:ln w="9525">
            <a:noFill/>
            <a:miter lim="800000"/>
            <a:headEnd/>
            <a:tailEnd/>
          </a:ln>
          <a:effectLst/>
        </p:spPr>
      </p:pic>
      <p:sp>
        <p:nvSpPr>
          <p:cNvPr id="55" name="Oval 76"/>
          <p:cNvSpPr>
            <a:spLocks noChangeArrowheads="1"/>
          </p:cNvSpPr>
          <p:nvPr/>
        </p:nvSpPr>
        <p:spPr bwMode="auto">
          <a:xfrm>
            <a:off x="6670675" y="2701925"/>
            <a:ext cx="349250" cy="157163"/>
          </a:xfrm>
          <a:prstGeom prst="ellipse">
            <a:avLst/>
          </a:prstGeom>
          <a:solidFill>
            <a:schemeClr val="tx1"/>
          </a:solidFill>
          <a:ln w="3175" algn="ctr">
            <a:solidFill>
              <a:schemeClr val="tx1"/>
            </a:solidFill>
            <a:round/>
            <a:headEnd/>
            <a:tailEnd/>
          </a:ln>
          <a:effectLst/>
        </p:spPr>
        <p:txBody>
          <a:bodyPr wrap="none" lIns="0" tIns="3600" rIns="0" bIns="3600" anchor="ctr"/>
          <a:lstStyle/>
          <a:p>
            <a:pPr defTabSz="814388"/>
            <a:r>
              <a:rPr lang="en-US" sz="1000" b="1">
                <a:solidFill>
                  <a:schemeClr val="bg1"/>
                </a:solidFill>
              </a:rPr>
              <a:t>VRF</a:t>
            </a:r>
          </a:p>
        </p:txBody>
      </p:sp>
      <p:sp>
        <p:nvSpPr>
          <p:cNvPr id="56" name="Freeform 81"/>
          <p:cNvSpPr>
            <a:spLocks/>
          </p:cNvSpPr>
          <p:nvPr/>
        </p:nvSpPr>
        <p:spPr bwMode="auto">
          <a:xfrm flipH="1">
            <a:off x="8101013" y="2276475"/>
            <a:ext cx="93662" cy="266700"/>
          </a:xfrm>
          <a:custGeom>
            <a:avLst/>
            <a:gdLst/>
            <a:ahLst/>
            <a:cxnLst>
              <a:cxn ang="0">
                <a:pos x="32" y="0"/>
              </a:cxn>
              <a:cxn ang="0">
                <a:pos x="47" y="66"/>
              </a:cxn>
              <a:cxn ang="0">
                <a:pos x="0" y="168"/>
              </a:cxn>
            </a:cxnLst>
            <a:rect l="0" t="0" r="r" b="b"/>
            <a:pathLst>
              <a:path w="59" h="168">
                <a:moveTo>
                  <a:pt x="32" y="0"/>
                </a:moveTo>
                <a:cubicBezTo>
                  <a:pt x="35" y="11"/>
                  <a:pt x="52" y="38"/>
                  <a:pt x="47" y="66"/>
                </a:cubicBezTo>
                <a:cubicBezTo>
                  <a:pt x="59" y="92"/>
                  <a:pt x="10" y="147"/>
                  <a:pt x="0" y="168"/>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57" name="Rectangle 82"/>
          <p:cNvSpPr>
            <a:spLocks noChangeArrowheads="1"/>
          </p:cNvSpPr>
          <p:nvPr/>
        </p:nvSpPr>
        <p:spPr bwMode="auto">
          <a:xfrm>
            <a:off x="7288213" y="1916113"/>
            <a:ext cx="1479550" cy="371475"/>
          </a:xfrm>
          <a:prstGeom prst="rect">
            <a:avLst/>
          </a:prstGeom>
          <a:noFill/>
          <a:ln w="12700">
            <a:noFill/>
            <a:miter lim="800000"/>
            <a:headEnd/>
            <a:tailEnd/>
          </a:ln>
          <a:effectLst/>
        </p:spPr>
        <p:txBody>
          <a:bodyPr wrap="none" lIns="5105" tIns="2553" rIns="5105" bIns="2553">
            <a:spAutoFit/>
          </a:bodyPr>
          <a:lstStyle/>
          <a:p>
            <a:pPr algn="l" defTabSz="957263">
              <a:lnSpc>
                <a:spcPct val="100000"/>
              </a:lnSpc>
            </a:pPr>
            <a:r>
              <a:rPr lang="de-DE" sz="1200" b="1"/>
              <a:t>10.1.2.0/24</a:t>
            </a:r>
          </a:p>
          <a:p>
            <a:pPr algn="l" defTabSz="957263">
              <a:lnSpc>
                <a:spcPct val="100000"/>
              </a:lnSpc>
            </a:pPr>
            <a:r>
              <a:rPr lang="de-DE" sz="1200" b="1"/>
              <a:t>2001:db8:beef:2::/64</a:t>
            </a:r>
            <a:endParaRPr lang="en-GB" sz="1200" b="1"/>
          </a:p>
        </p:txBody>
      </p:sp>
      <p:sp>
        <p:nvSpPr>
          <p:cNvPr id="58" name="Rectangle 83"/>
          <p:cNvSpPr>
            <a:spLocks noChangeArrowheads="1"/>
          </p:cNvSpPr>
          <p:nvPr/>
        </p:nvSpPr>
        <p:spPr bwMode="auto">
          <a:xfrm>
            <a:off x="6559550" y="3141663"/>
            <a:ext cx="1470025" cy="371475"/>
          </a:xfrm>
          <a:prstGeom prst="rect">
            <a:avLst/>
          </a:prstGeom>
          <a:noFill/>
          <a:ln w="12700">
            <a:noFill/>
            <a:miter lim="800000"/>
            <a:headEnd/>
            <a:tailEnd/>
          </a:ln>
          <a:effectLst/>
        </p:spPr>
        <p:txBody>
          <a:bodyPr wrap="none" lIns="5105" tIns="2553" rIns="5105" bIns="2553">
            <a:spAutoFit/>
          </a:bodyPr>
          <a:lstStyle/>
          <a:p>
            <a:pPr defTabSz="957263">
              <a:lnSpc>
                <a:spcPct val="100000"/>
              </a:lnSpc>
            </a:pPr>
            <a:r>
              <a:rPr lang="de-DE" sz="1200" b="1"/>
              <a:t>172.16.3.1/30</a:t>
            </a:r>
          </a:p>
          <a:p>
            <a:pPr defTabSz="957263">
              <a:lnSpc>
                <a:spcPct val="100000"/>
              </a:lnSpc>
            </a:pPr>
            <a:r>
              <a:rPr lang="de-DE" sz="1200" b="1"/>
              <a:t>2001:db8:cafe:3::/64</a:t>
            </a:r>
            <a:endParaRPr lang="en-GB" sz="1200" b="1"/>
          </a:p>
        </p:txBody>
      </p:sp>
      <p:sp>
        <p:nvSpPr>
          <p:cNvPr id="59" name="Freeform 84"/>
          <p:cNvSpPr>
            <a:spLocks/>
          </p:cNvSpPr>
          <p:nvPr/>
        </p:nvSpPr>
        <p:spPr bwMode="auto">
          <a:xfrm>
            <a:off x="7283450" y="2781300"/>
            <a:ext cx="69850" cy="355600"/>
          </a:xfrm>
          <a:custGeom>
            <a:avLst/>
            <a:gdLst/>
            <a:ahLst/>
            <a:cxnLst>
              <a:cxn ang="0">
                <a:pos x="7" y="224"/>
              </a:cxn>
              <a:cxn ang="0">
                <a:pos x="43" y="132"/>
              </a:cxn>
              <a:cxn ang="0">
                <a:pos x="0" y="0"/>
              </a:cxn>
            </a:cxnLst>
            <a:rect l="0" t="0" r="r" b="b"/>
            <a:pathLst>
              <a:path w="44" h="224">
                <a:moveTo>
                  <a:pt x="7" y="224"/>
                </a:moveTo>
                <a:cubicBezTo>
                  <a:pt x="14" y="209"/>
                  <a:pt x="44" y="169"/>
                  <a:pt x="43" y="132"/>
                </a:cubicBezTo>
                <a:cubicBezTo>
                  <a:pt x="43" y="102"/>
                  <a:pt x="9" y="27"/>
                  <a:pt x="0" y="0"/>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60" name="Rectangle 85"/>
          <p:cNvSpPr>
            <a:spLocks noChangeArrowheads="1"/>
          </p:cNvSpPr>
          <p:nvPr/>
        </p:nvSpPr>
        <p:spPr bwMode="auto">
          <a:xfrm>
            <a:off x="1114425" y="3141663"/>
            <a:ext cx="1470025" cy="371475"/>
          </a:xfrm>
          <a:prstGeom prst="rect">
            <a:avLst/>
          </a:prstGeom>
          <a:noFill/>
          <a:ln w="12700">
            <a:noFill/>
            <a:miter lim="800000"/>
            <a:headEnd/>
            <a:tailEnd/>
          </a:ln>
          <a:effectLst/>
        </p:spPr>
        <p:txBody>
          <a:bodyPr wrap="none" lIns="5105" tIns="2553" rIns="5105" bIns="2553">
            <a:spAutoFit/>
          </a:bodyPr>
          <a:lstStyle/>
          <a:p>
            <a:pPr defTabSz="957263">
              <a:lnSpc>
                <a:spcPct val="100000"/>
              </a:lnSpc>
            </a:pPr>
            <a:r>
              <a:rPr lang="de-DE" sz="1200" b="1"/>
              <a:t>172.16.1.0.0/30</a:t>
            </a:r>
          </a:p>
          <a:p>
            <a:pPr defTabSz="957263">
              <a:lnSpc>
                <a:spcPct val="100000"/>
              </a:lnSpc>
            </a:pPr>
            <a:r>
              <a:rPr lang="de-DE" sz="1200" b="1"/>
              <a:t>2001:db8:cafe:1::/64</a:t>
            </a:r>
            <a:endParaRPr lang="en-GB" sz="1200" b="1"/>
          </a:p>
        </p:txBody>
      </p:sp>
      <p:sp>
        <p:nvSpPr>
          <p:cNvPr id="61" name="Freeform 86"/>
          <p:cNvSpPr>
            <a:spLocks/>
          </p:cNvSpPr>
          <p:nvPr/>
        </p:nvSpPr>
        <p:spPr bwMode="auto">
          <a:xfrm>
            <a:off x="1838325" y="2781300"/>
            <a:ext cx="69850" cy="355600"/>
          </a:xfrm>
          <a:custGeom>
            <a:avLst/>
            <a:gdLst/>
            <a:ahLst/>
            <a:cxnLst>
              <a:cxn ang="0">
                <a:pos x="7" y="224"/>
              </a:cxn>
              <a:cxn ang="0">
                <a:pos x="43" y="132"/>
              </a:cxn>
              <a:cxn ang="0">
                <a:pos x="0" y="0"/>
              </a:cxn>
            </a:cxnLst>
            <a:rect l="0" t="0" r="r" b="b"/>
            <a:pathLst>
              <a:path w="44" h="224">
                <a:moveTo>
                  <a:pt x="7" y="224"/>
                </a:moveTo>
                <a:cubicBezTo>
                  <a:pt x="14" y="209"/>
                  <a:pt x="44" y="169"/>
                  <a:pt x="43" y="132"/>
                </a:cubicBezTo>
                <a:cubicBezTo>
                  <a:pt x="43" y="102"/>
                  <a:pt x="9" y="27"/>
                  <a:pt x="0" y="0"/>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62" name="Rectangle 87"/>
          <p:cNvSpPr>
            <a:spLocks noChangeArrowheads="1"/>
          </p:cNvSpPr>
          <p:nvPr/>
        </p:nvSpPr>
        <p:spPr bwMode="auto">
          <a:xfrm>
            <a:off x="611188" y="3789363"/>
            <a:ext cx="7940675" cy="2735262"/>
          </a:xfrm>
          <a:prstGeom prst="rect">
            <a:avLst/>
          </a:prstGeom>
          <a:noFill/>
          <a:ln w="9525" algn="ctr">
            <a:noFill/>
            <a:miter lim="800000"/>
            <a:headEnd/>
            <a:tailEnd/>
          </a:ln>
          <a:effectLst/>
        </p:spPr>
        <p:txBody>
          <a:bodyPr lIns="82124" tIns="41061" rIns="82124" bIns="41061"/>
          <a:lstStyle/>
          <a:p>
            <a:pPr marL="236538" indent="-236538" algn="l" defTabSz="814388">
              <a:lnSpc>
                <a:spcPct val="85000"/>
              </a:lnSpc>
              <a:spcBef>
                <a:spcPct val="50000"/>
              </a:spcBef>
              <a:buClr>
                <a:schemeClr val="tx2"/>
              </a:buClr>
              <a:buSzPct val="100000"/>
              <a:buFont typeface="Wingdings" pitchFamily="2" charset="2"/>
              <a:buChar char="§"/>
            </a:pPr>
            <a:r>
              <a:rPr lang="en-GB" sz="1800" dirty="0"/>
              <a:t>6VPE uses existing </a:t>
            </a:r>
            <a:r>
              <a:rPr lang="en-GB" sz="1800" dirty="0" err="1"/>
              <a:t>IPv4</a:t>
            </a:r>
            <a:r>
              <a:rPr lang="en-GB" sz="1800" dirty="0"/>
              <a:t> MPLS infrastructure to provide </a:t>
            </a:r>
            <a:r>
              <a:rPr lang="en-GB" sz="1800" dirty="0" err="1"/>
              <a:t>IPv6</a:t>
            </a:r>
            <a:r>
              <a:rPr lang="en-GB" sz="1800" dirty="0"/>
              <a:t> VPN</a:t>
            </a:r>
          </a:p>
          <a:p>
            <a:pPr marL="574675" lvl="1" algn="l" defTabSz="814388">
              <a:lnSpc>
                <a:spcPct val="85000"/>
              </a:lnSpc>
              <a:spcBef>
                <a:spcPct val="35000"/>
              </a:spcBef>
            </a:pPr>
            <a:r>
              <a:rPr lang="en-AU" sz="1600" dirty="0"/>
              <a:t>Core uses </a:t>
            </a:r>
            <a:r>
              <a:rPr lang="en-AU" sz="1600" dirty="0" err="1"/>
              <a:t>IPv4</a:t>
            </a:r>
            <a:r>
              <a:rPr lang="en-AU" sz="1600" dirty="0"/>
              <a:t> control plane (</a:t>
            </a:r>
            <a:r>
              <a:rPr lang="en-AU" sz="1600" dirty="0" err="1"/>
              <a:t>LDPv4</a:t>
            </a:r>
            <a:r>
              <a:rPr lang="en-AU" sz="1600" dirty="0"/>
              <a:t>, </a:t>
            </a:r>
            <a:r>
              <a:rPr lang="en-AU" sz="1600" dirty="0" err="1"/>
              <a:t>TEv4</a:t>
            </a:r>
            <a:r>
              <a:rPr lang="en-AU" sz="1600" dirty="0"/>
              <a:t>, </a:t>
            </a:r>
            <a:r>
              <a:rPr lang="en-AU" sz="1600" dirty="0" err="1"/>
              <a:t>IGPv4</a:t>
            </a:r>
            <a:r>
              <a:rPr lang="en-AU" sz="1600" dirty="0"/>
              <a:t>)</a:t>
            </a:r>
          </a:p>
          <a:p>
            <a:pPr marL="236538" indent="-236538" algn="l" defTabSz="814388">
              <a:lnSpc>
                <a:spcPct val="85000"/>
              </a:lnSpc>
              <a:spcBef>
                <a:spcPct val="50000"/>
              </a:spcBef>
              <a:buClr>
                <a:schemeClr val="tx2"/>
              </a:buClr>
              <a:buSzPct val="100000"/>
              <a:buFont typeface="Wingdings" pitchFamily="2" charset="2"/>
              <a:buChar char="§"/>
            </a:pPr>
            <a:r>
              <a:rPr lang="en-GB" sz="1800" dirty="0" err="1"/>
              <a:t>PEs</a:t>
            </a:r>
            <a:r>
              <a:rPr lang="en-GB" sz="1800" dirty="0"/>
              <a:t> must support dual stack </a:t>
            </a:r>
            <a:r>
              <a:rPr lang="en-GB" sz="1800" dirty="0" err="1"/>
              <a:t>IPv4+IPv6</a:t>
            </a:r>
            <a:endParaRPr lang="en-GB" sz="1800" dirty="0"/>
          </a:p>
          <a:p>
            <a:pPr marL="236538" indent="-236538" algn="l" defTabSz="814388">
              <a:lnSpc>
                <a:spcPct val="85000"/>
              </a:lnSpc>
              <a:spcBef>
                <a:spcPct val="50000"/>
              </a:spcBef>
              <a:buClr>
                <a:schemeClr val="tx2"/>
              </a:buClr>
              <a:buSzPct val="100000"/>
              <a:buFont typeface="Wingdings" pitchFamily="2" charset="2"/>
              <a:buChar char="§"/>
            </a:pPr>
            <a:r>
              <a:rPr lang="en-GB" sz="1800" dirty="0"/>
              <a:t>Offers same architectural features as MPLS-VPN for </a:t>
            </a:r>
            <a:r>
              <a:rPr lang="en-GB" sz="1800" dirty="0" err="1"/>
              <a:t>IPv4</a:t>
            </a:r>
            <a:endParaRPr lang="en-GB" sz="1800" dirty="0"/>
          </a:p>
          <a:p>
            <a:pPr marL="574675" lvl="1" algn="l" defTabSz="814388">
              <a:lnSpc>
                <a:spcPct val="85000"/>
              </a:lnSpc>
              <a:spcBef>
                <a:spcPct val="35000"/>
              </a:spcBef>
            </a:pPr>
            <a:r>
              <a:rPr lang="en-GB" sz="1600" dirty="0" err="1"/>
              <a:t>RTs</a:t>
            </a:r>
            <a:r>
              <a:rPr lang="en-GB" sz="1600" dirty="0"/>
              <a:t>, </a:t>
            </a:r>
            <a:r>
              <a:rPr lang="en-GB" sz="1600" dirty="0" err="1"/>
              <a:t>VRFs</a:t>
            </a:r>
            <a:r>
              <a:rPr lang="en-GB" sz="1600" dirty="0"/>
              <a:t>, </a:t>
            </a:r>
            <a:r>
              <a:rPr lang="en-GB" sz="1600" dirty="0" err="1"/>
              <a:t>RDs</a:t>
            </a:r>
            <a:r>
              <a:rPr lang="en-GB" sz="1600" dirty="0"/>
              <a:t> are appended to </a:t>
            </a:r>
            <a:r>
              <a:rPr lang="en-GB" sz="1600" dirty="0" err="1"/>
              <a:t>IPv6</a:t>
            </a:r>
            <a:r>
              <a:rPr lang="en-GB" sz="1600" dirty="0"/>
              <a:t> to form </a:t>
            </a:r>
            <a:r>
              <a:rPr lang="en-GB" sz="1600" dirty="0" err="1"/>
              <a:t>VPNv6</a:t>
            </a:r>
            <a:r>
              <a:rPr lang="en-GB" sz="1600" dirty="0"/>
              <a:t> address</a:t>
            </a:r>
          </a:p>
          <a:p>
            <a:pPr marL="574675" lvl="1" algn="l" defTabSz="814388">
              <a:lnSpc>
                <a:spcPct val="85000"/>
              </a:lnSpc>
              <a:spcBef>
                <a:spcPct val="35000"/>
              </a:spcBef>
            </a:pPr>
            <a:r>
              <a:rPr lang="en-GB" sz="1600" dirty="0"/>
              <a:t>MP-BGP distributed both VPN address families</a:t>
            </a:r>
          </a:p>
          <a:p>
            <a:pPr marL="574675" lvl="1" algn="l" defTabSz="814388">
              <a:lnSpc>
                <a:spcPct val="85000"/>
              </a:lnSpc>
              <a:spcBef>
                <a:spcPct val="35000"/>
              </a:spcBef>
            </a:pPr>
            <a:r>
              <a:rPr lang="en-GB" sz="1600" dirty="0"/>
              <a:t>BGP NH uses </a:t>
            </a:r>
            <a:r>
              <a:rPr lang="en-GB" sz="1600" dirty="0" err="1"/>
              <a:t>IPv4</a:t>
            </a:r>
            <a:r>
              <a:rPr lang="en-GB" sz="1600" dirty="0"/>
              <a:t> to </a:t>
            </a:r>
            <a:r>
              <a:rPr lang="en-GB" sz="1600" dirty="0" err="1"/>
              <a:t>IPv6</a:t>
            </a:r>
            <a:r>
              <a:rPr lang="en-GB" sz="1600" dirty="0"/>
              <a:t> mapped address format ::</a:t>
            </a:r>
            <a:r>
              <a:rPr lang="en-GB" sz="1600" dirty="0" err="1"/>
              <a:t>ffff:A.B.C.D</a:t>
            </a:r>
            <a:r>
              <a:rPr lang="en-GB" sz="1600" dirty="0"/>
              <a:t> </a:t>
            </a:r>
          </a:p>
          <a:p>
            <a:pPr marL="236538" indent="-236538" algn="l" defTabSz="814388">
              <a:lnSpc>
                <a:spcPct val="85000"/>
              </a:lnSpc>
              <a:spcBef>
                <a:spcPct val="50000"/>
              </a:spcBef>
              <a:buClr>
                <a:schemeClr val="tx2"/>
              </a:buClr>
              <a:buSzPct val="100000"/>
              <a:buFont typeface="Wingdings" pitchFamily="2" charset="2"/>
              <a:buChar char="§"/>
            </a:pPr>
            <a:r>
              <a:rPr lang="en-GB" sz="1800" dirty="0" err="1"/>
              <a:t>VRF</a:t>
            </a:r>
            <a:r>
              <a:rPr lang="en-GB" sz="1800" dirty="0"/>
              <a:t> can contain both </a:t>
            </a:r>
            <a:r>
              <a:rPr lang="en-GB" sz="1800" dirty="0" err="1"/>
              <a:t>VPNv4</a:t>
            </a:r>
            <a:r>
              <a:rPr lang="en-GB" sz="1800" dirty="0"/>
              <a:t> and </a:t>
            </a:r>
            <a:r>
              <a:rPr lang="en-GB" sz="1800" dirty="0" err="1"/>
              <a:t>VPNv6</a:t>
            </a:r>
            <a:r>
              <a:rPr lang="en-GB" sz="1800" dirty="0"/>
              <a:t> routes</a:t>
            </a:r>
          </a:p>
        </p:txBody>
      </p:sp>
      <p:sp>
        <p:nvSpPr>
          <p:cNvPr id="63" name="Text Box 88"/>
          <p:cNvSpPr txBox="1">
            <a:spLocks noChangeArrowheads="1"/>
          </p:cNvSpPr>
          <p:nvPr/>
        </p:nvSpPr>
        <p:spPr bwMode="auto">
          <a:xfrm>
            <a:off x="6310313" y="2924175"/>
            <a:ext cx="6381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6VPE2</a:t>
            </a:r>
          </a:p>
        </p:txBody>
      </p:sp>
    </p:spTree>
    <p:extLst>
      <p:ext uri="{BB962C8B-B14F-4D97-AF65-F5344CB8AC3E}">
        <p14:creationId xmlns:p14="http://schemas.microsoft.com/office/powerpoint/2010/main" val="332795422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70C0"/>
                </a:solidFill>
              </a:rPr>
              <a:t>6vPE</a:t>
            </a:r>
            <a:r>
              <a:rPr lang="en-US" dirty="0">
                <a:solidFill>
                  <a:srgbClr val="0070C0"/>
                </a:solidFill>
              </a:rPr>
              <a:t> Control Plane</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8077199" cy="4800600"/>
          </a:xfrm>
          <a:prstGeom prst="rect">
            <a:avLst/>
          </a:prstGeom>
          <a:noFill/>
          <a:ln>
            <a:noFill/>
          </a:ln>
        </p:spPr>
      </p:pic>
    </p:spTree>
    <p:extLst>
      <p:ext uri="{BB962C8B-B14F-4D97-AF65-F5344CB8AC3E}">
        <p14:creationId xmlns:p14="http://schemas.microsoft.com/office/powerpoint/2010/main" val="149927214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70C0"/>
                </a:solidFill>
              </a:rPr>
              <a:t>6vPE</a:t>
            </a:r>
            <a:r>
              <a:rPr lang="en-US" dirty="0">
                <a:solidFill>
                  <a:srgbClr val="0070C0"/>
                </a:solidFill>
              </a:rPr>
              <a:t> Data Plane</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8305800" cy="4876800"/>
          </a:xfrm>
          <a:prstGeom prst="rect">
            <a:avLst/>
          </a:prstGeom>
          <a:noFill/>
          <a:ln>
            <a:noFill/>
          </a:ln>
        </p:spPr>
      </p:pic>
    </p:spTree>
    <p:extLst>
      <p:ext uri="{BB962C8B-B14F-4D97-AF65-F5344CB8AC3E}">
        <p14:creationId xmlns:p14="http://schemas.microsoft.com/office/powerpoint/2010/main" val="17682327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Cloud"/>
          <p:cNvSpPr>
            <a:spLocks noChangeAspect="1" noEditPoints="1" noChangeArrowheads="1"/>
          </p:cNvSpPr>
          <p:nvPr/>
        </p:nvSpPr>
        <p:spPr bwMode="auto">
          <a:xfrm>
            <a:off x="2771775" y="1989138"/>
            <a:ext cx="3600450" cy="16557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4">
              <a:alpha val="94000"/>
            </a:srgbClr>
          </a:solidFill>
          <a:ln w="9525" algn="ctr">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200" b="1"/>
              <a:t>IPv4</a:t>
            </a:r>
          </a:p>
          <a:p>
            <a:pPr defTabSz="814388"/>
            <a:r>
              <a:rPr lang="en-AU" sz="1200" b="1"/>
              <a:t>MPLS</a:t>
            </a:r>
          </a:p>
        </p:txBody>
      </p:sp>
      <p:sp>
        <p:nvSpPr>
          <p:cNvPr id="1486851" name="Rectangle 3"/>
          <p:cNvSpPr>
            <a:spLocks noGrp="1" noChangeArrowheads="1"/>
          </p:cNvSpPr>
          <p:nvPr>
            <p:ph type="title"/>
          </p:nvPr>
        </p:nvSpPr>
        <p:spPr/>
        <p:txBody>
          <a:bodyPr/>
          <a:lstStyle/>
          <a:p>
            <a:r>
              <a:rPr lang="en-AU" dirty="0" err="1">
                <a:solidFill>
                  <a:srgbClr val="0070C0"/>
                </a:solidFill>
              </a:rPr>
              <a:t>CE1</a:t>
            </a:r>
            <a:r>
              <a:rPr lang="en-AU" dirty="0">
                <a:solidFill>
                  <a:srgbClr val="0070C0"/>
                </a:solidFill>
              </a:rPr>
              <a:t> Configuration</a:t>
            </a:r>
          </a:p>
        </p:txBody>
      </p:sp>
      <p:sp>
        <p:nvSpPr>
          <p:cNvPr id="1486852" name="Line 4"/>
          <p:cNvSpPr>
            <a:spLocks noChangeShapeType="1"/>
          </p:cNvSpPr>
          <p:nvPr/>
        </p:nvSpPr>
        <p:spPr bwMode="gray">
          <a:xfrm flipH="1" flipV="1">
            <a:off x="5143500" y="2495550"/>
            <a:ext cx="4763" cy="64611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6853" name="Line 5"/>
          <p:cNvSpPr>
            <a:spLocks noChangeShapeType="1"/>
          </p:cNvSpPr>
          <p:nvPr/>
        </p:nvSpPr>
        <p:spPr bwMode="gray">
          <a:xfrm flipH="1" flipV="1">
            <a:off x="3846513" y="2471738"/>
            <a:ext cx="4762" cy="741362"/>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6854" name="Cloud"/>
          <p:cNvSpPr>
            <a:spLocks noChangeAspect="1" noEditPoints="1" noChangeArrowheads="1"/>
          </p:cNvSpPr>
          <p:nvPr/>
        </p:nvSpPr>
        <p:spPr bwMode="auto">
          <a:xfrm>
            <a:off x="250825" y="2492375"/>
            <a:ext cx="827088" cy="65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100000">
                <a:schemeClr val="accent2"/>
              </a:gs>
            </a:gsLst>
            <a:lin ang="5400000" scaled="1"/>
          </a:gradFill>
          <a:ln w="9525">
            <a:solidFill>
              <a:srgbClr val="000000"/>
            </a:solidFill>
            <a:miter lim="800000"/>
            <a:headEnd/>
            <a:tailEnd/>
          </a:ln>
          <a:effectLst>
            <a:outerShdw dist="107763" dir="2700000" algn="ctr" rotWithShape="0">
              <a:srgbClr val="808080"/>
            </a:outerShdw>
          </a:effectLst>
        </p:spPr>
        <p:txBody>
          <a:bodyPr lIns="0" tIns="10800" rIns="0" bIns="10800" anchor="ctr" anchorCtr="1"/>
          <a:lstStyle/>
          <a:p>
            <a:pPr defTabSz="814388"/>
            <a:r>
              <a:rPr lang="en-AU" sz="1400"/>
              <a:t>IPv4</a:t>
            </a:r>
            <a:br>
              <a:rPr lang="en-AU" sz="1400"/>
            </a:br>
            <a:r>
              <a:rPr lang="en-AU" sz="1400"/>
              <a:t>IPv6</a:t>
            </a:r>
            <a:endParaRPr lang="en-AU" sz="1000"/>
          </a:p>
        </p:txBody>
      </p:sp>
      <p:sp>
        <p:nvSpPr>
          <p:cNvPr id="1486855" name="Text Box 7"/>
          <p:cNvSpPr txBox="1">
            <a:spLocks noChangeArrowheads="1"/>
          </p:cNvSpPr>
          <p:nvPr/>
        </p:nvSpPr>
        <p:spPr bwMode="auto">
          <a:xfrm>
            <a:off x="3713163" y="212725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86856" name="Text Box 8"/>
          <p:cNvSpPr txBox="1">
            <a:spLocks noChangeArrowheads="1"/>
          </p:cNvSpPr>
          <p:nvPr/>
        </p:nvSpPr>
        <p:spPr bwMode="auto">
          <a:xfrm>
            <a:off x="5022850" y="21336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86857" name="AutoShape 9"/>
          <p:cNvSpPr>
            <a:spLocks noChangeArrowheads="1"/>
          </p:cNvSpPr>
          <p:nvPr/>
        </p:nvSpPr>
        <p:spPr bwMode="auto">
          <a:xfrm>
            <a:off x="6805613"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86858" name="Line 10"/>
          <p:cNvSpPr>
            <a:spLocks noChangeShapeType="1"/>
          </p:cNvSpPr>
          <p:nvPr/>
        </p:nvSpPr>
        <p:spPr bwMode="auto">
          <a:xfrm>
            <a:off x="323850"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86859" name="Line 11"/>
          <p:cNvSpPr>
            <a:spLocks noChangeShapeType="1"/>
          </p:cNvSpPr>
          <p:nvPr/>
        </p:nvSpPr>
        <p:spPr bwMode="auto">
          <a:xfrm>
            <a:off x="6588125"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86860" name="Line 12"/>
          <p:cNvSpPr>
            <a:spLocks noChangeShapeType="1"/>
          </p:cNvSpPr>
          <p:nvPr/>
        </p:nvSpPr>
        <p:spPr bwMode="auto">
          <a:xfrm>
            <a:off x="8388350"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86861" name="Line 13"/>
          <p:cNvSpPr>
            <a:spLocks noChangeShapeType="1"/>
          </p:cNvSpPr>
          <p:nvPr/>
        </p:nvSpPr>
        <p:spPr bwMode="auto">
          <a:xfrm>
            <a:off x="2555875"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86862" name="AutoShape 14"/>
          <p:cNvSpPr>
            <a:spLocks noChangeArrowheads="1"/>
          </p:cNvSpPr>
          <p:nvPr/>
        </p:nvSpPr>
        <p:spPr bwMode="auto">
          <a:xfrm>
            <a:off x="2555875" y="1557338"/>
            <a:ext cx="4032250" cy="215900"/>
          </a:xfrm>
          <a:prstGeom prst="hexagon">
            <a:avLst>
              <a:gd name="adj" fmla="val 66924"/>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MPLS IPv4 Backbone</a:t>
            </a:r>
          </a:p>
        </p:txBody>
      </p:sp>
      <p:sp>
        <p:nvSpPr>
          <p:cNvPr id="1486863" name="AutoShape 15"/>
          <p:cNvSpPr>
            <a:spLocks noChangeArrowheads="1"/>
          </p:cNvSpPr>
          <p:nvPr/>
        </p:nvSpPr>
        <p:spPr bwMode="auto">
          <a:xfrm>
            <a:off x="323850" y="1557338"/>
            <a:ext cx="2232025" cy="215900"/>
          </a:xfrm>
          <a:prstGeom prst="hexagon">
            <a:avLst>
              <a:gd name="adj" fmla="val 56142"/>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IPv6/IPv4 Network</a:t>
            </a:r>
          </a:p>
        </p:txBody>
      </p:sp>
      <p:sp>
        <p:nvSpPr>
          <p:cNvPr id="1486864" name="AutoShape 16"/>
          <p:cNvSpPr>
            <a:spLocks noChangeArrowheads="1"/>
          </p:cNvSpPr>
          <p:nvPr/>
        </p:nvSpPr>
        <p:spPr bwMode="auto">
          <a:xfrm>
            <a:off x="6588125" y="1557338"/>
            <a:ext cx="1800225" cy="215900"/>
          </a:xfrm>
          <a:prstGeom prst="hexagon">
            <a:avLst>
              <a:gd name="adj" fmla="val 45281"/>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IPv6/IPv4 Network</a:t>
            </a:r>
          </a:p>
        </p:txBody>
      </p:sp>
      <p:sp>
        <p:nvSpPr>
          <p:cNvPr id="1486865" name="AutoShape 17"/>
          <p:cNvSpPr>
            <a:spLocks noChangeArrowheads="1"/>
          </p:cNvSpPr>
          <p:nvPr/>
        </p:nvSpPr>
        <p:spPr bwMode="auto">
          <a:xfrm>
            <a:off x="4495800" y="981075"/>
            <a:ext cx="793750" cy="431800"/>
          </a:xfrm>
          <a:prstGeom prst="chevron">
            <a:avLst>
              <a:gd name="adj" fmla="val 47062"/>
            </a:avLst>
          </a:prstGeom>
          <a:solidFill>
            <a:schemeClr val="accent2"/>
          </a:solidFill>
          <a:ln w="9525" algn="ctr">
            <a:solidFill>
              <a:schemeClr val="accent2"/>
            </a:solidFill>
            <a:miter lim="800000"/>
            <a:headEnd/>
            <a:tailEnd/>
          </a:ln>
          <a:effectLst/>
        </p:spPr>
        <p:txBody>
          <a:bodyPr wrap="none" lIns="154800" tIns="3600" rIns="10800" bIns="3600" anchor="ctr"/>
          <a:lstStyle/>
          <a:p>
            <a:pPr defTabSz="814388"/>
            <a:r>
              <a:rPr lang="en-US" sz="1200" b="1">
                <a:solidFill>
                  <a:schemeClr val="bg1"/>
                </a:solidFill>
              </a:rPr>
              <a:t>VPN</a:t>
            </a:r>
          </a:p>
          <a:p>
            <a:pPr defTabSz="814388"/>
            <a:r>
              <a:rPr lang="en-US" sz="1200" b="1">
                <a:solidFill>
                  <a:schemeClr val="bg1"/>
                </a:solidFill>
              </a:rPr>
              <a:t>Label</a:t>
            </a:r>
          </a:p>
        </p:txBody>
      </p:sp>
      <p:sp>
        <p:nvSpPr>
          <p:cNvPr id="1486866" name="AutoShape 18"/>
          <p:cNvSpPr>
            <a:spLocks noChangeArrowheads="1"/>
          </p:cNvSpPr>
          <p:nvPr/>
        </p:nvSpPr>
        <p:spPr bwMode="auto">
          <a:xfrm>
            <a:off x="3344863"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86867" name="AutoShape 19"/>
          <p:cNvSpPr>
            <a:spLocks noChangeArrowheads="1"/>
          </p:cNvSpPr>
          <p:nvPr/>
        </p:nvSpPr>
        <p:spPr bwMode="auto">
          <a:xfrm>
            <a:off x="5073650" y="981075"/>
            <a:ext cx="793750" cy="431800"/>
          </a:xfrm>
          <a:prstGeom prst="chevron">
            <a:avLst>
              <a:gd name="adj" fmla="val 47062"/>
            </a:avLst>
          </a:prstGeom>
          <a:solidFill>
            <a:schemeClr val="tx2"/>
          </a:solidFill>
          <a:ln w="9525" algn="ctr">
            <a:solidFill>
              <a:schemeClr val="tx2"/>
            </a:solidFill>
            <a:miter lim="800000"/>
            <a:headEnd/>
            <a:tailEnd/>
          </a:ln>
          <a:effectLst/>
        </p:spPr>
        <p:txBody>
          <a:bodyPr wrap="none" lIns="154800" tIns="3600" rIns="10800" bIns="3600" anchor="ctr"/>
          <a:lstStyle/>
          <a:p>
            <a:pPr defTabSz="814388"/>
            <a:r>
              <a:rPr lang="en-US" sz="1200" b="1">
                <a:solidFill>
                  <a:schemeClr val="bg1"/>
                </a:solidFill>
              </a:rPr>
              <a:t>LDP</a:t>
            </a:r>
          </a:p>
          <a:p>
            <a:pPr defTabSz="814388"/>
            <a:r>
              <a:rPr lang="en-US" sz="1200" b="1">
                <a:solidFill>
                  <a:schemeClr val="bg1"/>
                </a:solidFill>
              </a:rPr>
              <a:t>Label</a:t>
            </a:r>
          </a:p>
        </p:txBody>
      </p:sp>
      <p:sp>
        <p:nvSpPr>
          <p:cNvPr id="1486868" name="AutoShape 20"/>
          <p:cNvSpPr>
            <a:spLocks noChangeArrowheads="1"/>
          </p:cNvSpPr>
          <p:nvPr/>
        </p:nvSpPr>
        <p:spPr bwMode="auto">
          <a:xfrm>
            <a:off x="827088"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86869" name="Text Box 21"/>
          <p:cNvSpPr txBox="1">
            <a:spLocks noChangeArrowheads="1"/>
          </p:cNvSpPr>
          <p:nvPr/>
        </p:nvSpPr>
        <p:spPr bwMode="auto">
          <a:xfrm>
            <a:off x="1028700" y="2924175"/>
            <a:ext cx="4603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CE1</a:t>
            </a:r>
          </a:p>
        </p:txBody>
      </p:sp>
      <p:sp>
        <p:nvSpPr>
          <p:cNvPr id="1486870" name="Text Box 22"/>
          <p:cNvSpPr txBox="1">
            <a:spLocks noChangeArrowheads="1"/>
          </p:cNvSpPr>
          <p:nvPr/>
        </p:nvSpPr>
        <p:spPr bwMode="auto">
          <a:xfrm>
            <a:off x="2278063" y="2924175"/>
            <a:ext cx="6381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6VPE1</a:t>
            </a:r>
          </a:p>
        </p:txBody>
      </p:sp>
      <p:sp>
        <p:nvSpPr>
          <p:cNvPr id="1486871" name="Text Box 23"/>
          <p:cNvSpPr txBox="1">
            <a:spLocks noChangeArrowheads="1"/>
          </p:cNvSpPr>
          <p:nvPr/>
        </p:nvSpPr>
        <p:spPr bwMode="auto">
          <a:xfrm>
            <a:off x="3714750" y="32131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86872" name="Text Box 24"/>
          <p:cNvSpPr txBox="1">
            <a:spLocks noChangeArrowheads="1"/>
          </p:cNvSpPr>
          <p:nvPr/>
        </p:nvSpPr>
        <p:spPr bwMode="auto">
          <a:xfrm>
            <a:off x="5022850" y="32131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86873" name="Freeform 25"/>
          <p:cNvSpPr>
            <a:spLocks/>
          </p:cNvSpPr>
          <p:nvPr/>
        </p:nvSpPr>
        <p:spPr bwMode="auto">
          <a:xfrm>
            <a:off x="971550" y="2287588"/>
            <a:ext cx="93663" cy="266700"/>
          </a:xfrm>
          <a:custGeom>
            <a:avLst/>
            <a:gdLst/>
            <a:ahLst/>
            <a:cxnLst>
              <a:cxn ang="0">
                <a:pos x="32" y="0"/>
              </a:cxn>
              <a:cxn ang="0">
                <a:pos x="47" y="66"/>
              </a:cxn>
              <a:cxn ang="0">
                <a:pos x="0" y="168"/>
              </a:cxn>
            </a:cxnLst>
            <a:rect l="0" t="0" r="r" b="b"/>
            <a:pathLst>
              <a:path w="59" h="168">
                <a:moveTo>
                  <a:pt x="32" y="0"/>
                </a:moveTo>
                <a:cubicBezTo>
                  <a:pt x="35" y="11"/>
                  <a:pt x="52" y="38"/>
                  <a:pt x="47" y="66"/>
                </a:cubicBezTo>
                <a:cubicBezTo>
                  <a:pt x="59" y="92"/>
                  <a:pt x="10" y="147"/>
                  <a:pt x="0" y="168"/>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86874" name="Rectangle 26"/>
          <p:cNvSpPr>
            <a:spLocks noChangeArrowheads="1"/>
          </p:cNvSpPr>
          <p:nvPr/>
        </p:nvSpPr>
        <p:spPr bwMode="auto">
          <a:xfrm>
            <a:off x="428625" y="1916113"/>
            <a:ext cx="1479550" cy="371475"/>
          </a:xfrm>
          <a:prstGeom prst="rect">
            <a:avLst/>
          </a:prstGeom>
          <a:noFill/>
          <a:ln w="12700">
            <a:noFill/>
            <a:miter lim="800000"/>
            <a:headEnd/>
            <a:tailEnd/>
          </a:ln>
          <a:effectLst/>
        </p:spPr>
        <p:txBody>
          <a:bodyPr wrap="none" lIns="5105" tIns="2553" rIns="5105" bIns="2553">
            <a:spAutoFit/>
          </a:bodyPr>
          <a:lstStyle/>
          <a:p>
            <a:pPr algn="r" defTabSz="957263">
              <a:lnSpc>
                <a:spcPct val="100000"/>
              </a:lnSpc>
            </a:pPr>
            <a:r>
              <a:rPr lang="de-DE" sz="1200" b="1"/>
              <a:t>10.1.1.0/24</a:t>
            </a:r>
          </a:p>
          <a:p>
            <a:pPr algn="r" defTabSz="957263">
              <a:lnSpc>
                <a:spcPct val="100000"/>
              </a:lnSpc>
            </a:pPr>
            <a:r>
              <a:rPr lang="de-DE" sz="1200" b="1"/>
              <a:t>2001:db8:beef:1::/64</a:t>
            </a:r>
            <a:endParaRPr lang="en-GB" sz="1200" b="1"/>
          </a:p>
        </p:txBody>
      </p:sp>
      <p:sp>
        <p:nvSpPr>
          <p:cNvPr id="1486875" name="Line 27"/>
          <p:cNvSpPr>
            <a:spLocks noChangeShapeType="1"/>
          </p:cNvSpPr>
          <p:nvPr/>
        </p:nvSpPr>
        <p:spPr bwMode="gray">
          <a:xfrm flipV="1">
            <a:off x="1258888" y="2781300"/>
            <a:ext cx="1296987"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6876" name="Line 28"/>
          <p:cNvSpPr>
            <a:spLocks noChangeShapeType="1"/>
          </p:cNvSpPr>
          <p:nvPr/>
        </p:nvSpPr>
        <p:spPr bwMode="gray">
          <a:xfrm flipV="1">
            <a:off x="5146675" y="2781300"/>
            <a:ext cx="1296988" cy="36036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6877" name="Line 29"/>
          <p:cNvSpPr>
            <a:spLocks noChangeShapeType="1"/>
          </p:cNvSpPr>
          <p:nvPr/>
        </p:nvSpPr>
        <p:spPr bwMode="gray">
          <a:xfrm>
            <a:off x="5148263" y="2565400"/>
            <a:ext cx="1295400" cy="21590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6878" name="Line 30"/>
          <p:cNvSpPr>
            <a:spLocks noChangeShapeType="1"/>
          </p:cNvSpPr>
          <p:nvPr/>
        </p:nvSpPr>
        <p:spPr bwMode="gray">
          <a:xfrm flipV="1">
            <a:off x="3851275" y="2565400"/>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6879" name="Line 31"/>
          <p:cNvSpPr>
            <a:spLocks noChangeShapeType="1"/>
          </p:cNvSpPr>
          <p:nvPr/>
        </p:nvSpPr>
        <p:spPr bwMode="gray">
          <a:xfrm flipV="1">
            <a:off x="2700338" y="2565400"/>
            <a:ext cx="1150937" cy="21590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6880" name="Line 32"/>
          <p:cNvSpPr>
            <a:spLocks noChangeShapeType="1"/>
          </p:cNvSpPr>
          <p:nvPr/>
        </p:nvSpPr>
        <p:spPr bwMode="gray">
          <a:xfrm>
            <a:off x="2700338" y="2781300"/>
            <a:ext cx="1150937" cy="36036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pic>
        <p:nvPicPr>
          <p:cNvPr id="1486881" name="Picture 33"/>
          <p:cNvPicPr>
            <a:picLocks noChangeArrowheads="1"/>
          </p:cNvPicPr>
          <p:nvPr/>
        </p:nvPicPr>
        <p:blipFill>
          <a:blip r:embed="rId3" cstate="print"/>
          <a:srcRect/>
          <a:stretch>
            <a:fillRect/>
          </a:stretch>
        </p:blipFill>
        <p:spPr bwMode="auto">
          <a:xfrm>
            <a:off x="4948238" y="2338388"/>
            <a:ext cx="415925" cy="407987"/>
          </a:xfrm>
          <a:prstGeom prst="rect">
            <a:avLst/>
          </a:prstGeom>
          <a:noFill/>
          <a:ln w="9525">
            <a:noFill/>
            <a:miter lim="800000"/>
            <a:headEnd/>
            <a:tailEnd/>
          </a:ln>
          <a:effectLst/>
        </p:spPr>
      </p:pic>
      <p:pic>
        <p:nvPicPr>
          <p:cNvPr id="1486882" name="Picture 34"/>
          <p:cNvPicPr>
            <a:picLocks noChangeArrowheads="1"/>
          </p:cNvPicPr>
          <p:nvPr/>
        </p:nvPicPr>
        <p:blipFill>
          <a:blip r:embed="rId3" cstate="print"/>
          <a:srcRect/>
          <a:stretch>
            <a:fillRect/>
          </a:stretch>
        </p:blipFill>
        <p:spPr bwMode="auto">
          <a:xfrm>
            <a:off x="3638550" y="2336800"/>
            <a:ext cx="415925" cy="407988"/>
          </a:xfrm>
          <a:prstGeom prst="rect">
            <a:avLst/>
          </a:prstGeom>
          <a:noFill/>
          <a:ln w="9525">
            <a:noFill/>
            <a:miter lim="800000"/>
            <a:headEnd/>
            <a:tailEnd/>
          </a:ln>
          <a:effectLst/>
        </p:spPr>
      </p:pic>
      <p:sp>
        <p:nvSpPr>
          <p:cNvPr id="1486883" name="Arc 35"/>
          <p:cNvSpPr>
            <a:spLocks/>
          </p:cNvSpPr>
          <p:nvPr/>
        </p:nvSpPr>
        <p:spPr bwMode="auto">
          <a:xfrm>
            <a:off x="2557463" y="2420938"/>
            <a:ext cx="217487" cy="160337"/>
          </a:xfrm>
          <a:custGeom>
            <a:avLst/>
            <a:gdLst>
              <a:gd name="G0" fmla="+- 21600 0 0"/>
              <a:gd name="G1" fmla="+- 21600 0 0"/>
              <a:gd name="G2" fmla="+- 21600 0 0"/>
              <a:gd name="T0" fmla="*/ 2364 w 43200"/>
              <a:gd name="T1" fmla="*/ 31426 h 31426"/>
              <a:gd name="T2" fmla="*/ 41357 w 43200"/>
              <a:gd name="T3" fmla="*/ 30331 h 31426"/>
              <a:gd name="T4" fmla="*/ 21600 w 43200"/>
              <a:gd name="T5" fmla="*/ 21600 h 31426"/>
            </a:gdLst>
            <a:ahLst/>
            <a:cxnLst>
              <a:cxn ang="0">
                <a:pos x="T0" y="T1"/>
              </a:cxn>
              <a:cxn ang="0">
                <a:pos x="T2" y="T3"/>
              </a:cxn>
              <a:cxn ang="0">
                <a:pos x="T4" y="T5"/>
              </a:cxn>
            </a:cxnLst>
            <a:rect l="0" t="0" r="r" b="b"/>
            <a:pathLst>
              <a:path w="43200" h="31426" fill="none"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path>
              <a:path w="43200" h="31426" stroke="0"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lnTo>
                  <a:pt x="21600" y="21600"/>
                </a:lnTo>
                <a:close/>
              </a:path>
            </a:pathLst>
          </a:custGeom>
          <a:noFill/>
          <a:ln w="9525">
            <a:solidFill>
              <a:schemeClr val="tx1"/>
            </a:solidFill>
            <a:round/>
            <a:headEnd/>
            <a:tailEnd type="triangle" w="med" len="med"/>
          </a:ln>
          <a:effectLst/>
        </p:spPr>
        <p:txBody>
          <a:bodyPr lIns="82124" tIns="41061" rIns="82124" bIns="41061" anchor="ctr">
            <a:spAutoFit/>
          </a:bodyPr>
          <a:lstStyle/>
          <a:p>
            <a:endParaRPr lang="en-US"/>
          </a:p>
        </p:txBody>
      </p:sp>
      <p:pic>
        <p:nvPicPr>
          <p:cNvPr id="1486884" name="Picture 36"/>
          <p:cNvPicPr>
            <a:picLocks noChangeArrowheads="1"/>
          </p:cNvPicPr>
          <p:nvPr/>
        </p:nvPicPr>
        <p:blipFill>
          <a:blip r:embed="rId4" cstate="print"/>
          <a:srcRect/>
          <a:stretch>
            <a:fillRect/>
          </a:stretch>
        </p:blipFill>
        <p:spPr bwMode="gray">
          <a:xfrm>
            <a:off x="2339975" y="2565400"/>
            <a:ext cx="569913" cy="373063"/>
          </a:xfrm>
          <a:prstGeom prst="rect">
            <a:avLst/>
          </a:prstGeom>
          <a:noFill/>
          <a:ln w="9525">
            <a:noFill/>
            <a:miter lim="800000"/>
            <a:headEnd/>
            <a:tailEnd/>
          </a:ln>
          <a:effectLst/>
        </p:spPr>
      </p:pic>
      <p:sp>
        <p:nvSpPr>
          <p:cNvPr id="1486885" name="Oval 37"/>
          <p:cNvSpPr>
            <a:spLocks noChangeArrowheads="1"/>
          </p:cNvSpPr>
          <p:nvPr/>
        </p:nvSpPr>
        <p:spPr bwMode="auto">
          <a:xfrm>
            <a:off x="2124075" y="2708275"/>
            <a:ext cx="349250" cy="157163"/>
          </a:xfrm>
          <a:prstGeom prst="ellipse">
            <a:avLst/>
          </a:prstGeom>
          <a:solidFill>
            <a:srgbClr val="697E1C"/>
          </a:solidFill>
          <a:ln w="3175" algn="ctr">
            <a:solidFill>
              <a:srgbClr val="697E1C"/>
            </a:solidFill>
            <a:round/>
            <a:headEnd/>
            <a:tailEnd/>
          </a:ln>
          <a:effectLst/>
        </p:spPr>
        <p:txBody>
          <a:bodyPr wrap="none" lIns="0" tIns="3600" rIns="0" bIns="3600" anchor="ctr"/>
          <a:lstStyle/>
          <a:p>
            <a:pPr defTabSz="814388"/>
            <a:r>
              <a:rPr lang="en-US" sz="1000" b="1">
                <a:solidFill>
                  <a:schemeClr val="bg1"/>
                </a:solidFill>
              </a:rPr>
              <a:t>VRF</a:t>
            </a:r>
          </a:p>
        </p:txBody>
      </p:sp>
      <p:sp>
        <p:nvSpPr>
          <p:cNvPr id="1486887" name="Text Box 39"/>
          <p:cNvSpPr txBox="1">
            <a:spLocks noChangeArrowheads="1"/>
          </p:cNvSpPr>
          <p:nvPr/>
        </p:nvSpPr>
        <p:spPr bwMode="auto">
          <a:xfrm>
            <a:off x="2124075" y="2205038"/>
            <a:ext cx="971550" cy="247650"/>
          </a:xfrm>
          <a:prstGeom prst="rect">
            <a:avLst/>
          </a:prstGeom>
          <a:noFill/>
          <a:ln w="9525" algn="ctr">
            <a:noFill/>
            <a:miter lim="800000"/>
            <a:headEnd/>
            <a:tailEnd/>
          </a:ln>
          <a:effectLst/>
        </p:spPr>
        <p:txBody>
          <a:bodyPr lIns="82124" tIns="41061" rIns="82124" bIns="41061">
            <a:spAutoFit/>
          </a:bodyPr>
          <a:lstStyle/>
          <a:p>
            <a:pPr algn="r" defTabSz="814388"/>
            <a:r>
              <a:rPr lang="en-AU" sz="1200" b="1"/>
              <a:t>200.10.10.1</a:t>
            </a:r>
          </a:p>
        </p:txBody>
      </p:sp>
      <p:sp>
        <p:nvSpPr>
          <p:cNvPr id="1486888" name="Line 40"/>
          <p:cNvSpPr>
            <a:spLocks noChangeShapeType="1"/>
          </p:cNvSpPr>
          <p:nvPr/>
        </p:nvSpPr>
        <p:spPr bwMode="gray">
          <a:xfrm flipV="1">
            <a:off x="3851275" y="3141663"/>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pic>
        <p:nvPicPr>
          <p:cNvPr id="1486889" name="Picture 41"/>
          <p:cNvPicPr>
            <a:picLocks noChangeArrowheads="1"/>
          </p:cNvPicPr>
          <p:nvPr/>
        </p:nvPicPr>
        <p:blipFill>
          <a:blip r:embed="rId3" cstate="print"/>
          <a:srcRect/>
          <a:stretch>
            <a:fillRect/>
          </a:stretch>
        </p:blipFill>
        <p:spPr bwMode="auto">
          <a:xfrm>
            <a:off x="4948238" y="2852738"/>
            <a:ext cx="415925" cy="407987"/>
          </a:xfrm>
          <a:prstGeom prst="rect">
            <a:avLst/>
          </a:prstGeom>
          <a:noFill/>
          <a:ln w="9525">
            <a:noFill/>
            <a:miter lim="800000"/>
            <a:headEnd/>
            <a:tailEnd/>
          </a:ln>
          <a:effectLst/>
        </p:spPr>
      </p:pic>
      <p:pic>
        <p:nvPicPr>
          <p:cNvPr id="1486890" name="Picture 42"/>
          <p:cNvPicPr>
            <a:picLocks noChangeArrowheads="1"/>
          </p:cNvPicPr>
          <p:nvPr/>
        </p:nvPicPr>
        <p:blipFill>
          <a:blip r:embed="rId3" cstate="print"/>
          <a:srcRect/>
          <a:stretch>
            <a:fillRect/>
          </a:stretch>
        </p:blipFill>
        <p:spPr bwMode="auto">
          <a:xfrm>
            <a:off x="3640138" y="2876550"/>
            <a:ext cx="415925" cy="407988"/>
          </a:xfrm>
          <a:prstGeom prst="rect">
            <a:avLst/>
          </a:prstGeom>
          <a:noFill/>
          <a:ln w="9525">
            <a:noFill/>
            <a:miter lim="800000"/>
            <a:headEnd/>
            <a:tailEnd/>
          </a:ln>
          <a:effectLst/>
        </p:spPr>
      </p:pic>
      <p:sp>
        <p:nvSpPr>
          <p:cNvPr id="1486891" name="Arc 43"/>
          <p:cNvSpPr>
            <a:spLocks/>
          </p:cNvSpPr>
          <p:nvPr/>
        </p:nvSpPr>
        <p:spPr bwMode="auto">
          <a:xfrm flipH="1">
            <a:off x="6372225" y="2420938"/>
            <a:ext cx="217488" cy="160337"/>
          </a:xfrm>
          <a:custGeom>
            <a:avLst/>
            <a:gdLst>
              <a:gd name="G0" fmla="+- 21600 0 0"/>
              <a:gd name="G1" fmla="+- 21600 0 0"/>
              <a:gd name="G2" fmla="+- 21600 0 0"/>
              <a:gd name="T0" fmla="*/ 2364 w 43200"/>
              <a:gd name="T1" fmla="*/ 31426 h 31426"/>
              <a:gd name="T2" fmla="*/ 41357 w 43200"/>
              <a:gd name="T3" fmla="*/ 30331 h 31426"/>
              <a:gd name="T4" fmla="*/ 21600 w 43200"/>
              <a:gd name="T5" fmla="*/ 21600 h 31426"/>
            </a:gdLst>
            <a:ahLst/>
            <a:cxnLst>
              <a:cxn ang="0">
                <a:pos x="T0" y="T1"/>
              </a:cxn>
              <a:cxn ang="0">
                <a:pos x="T2" y="T3"/>
              </a:cxn>
              <a:cxn ang="0">
                <a:pos x="T4" y="T5"/>
              </a:cxn>
            </a:cxnLst>
            <a:rect l="0" t="0" r="r" b="b"/>
            <a:pathLst>
              <a:path w="43200" h="31426" fill="none"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path>
              <a:path w="43200" h="31426" stroke="0"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lnTo>
                  <a:pt x="21600" y="21600"/>
                </a:lnTo>
                <a:close/>
              </a:path>
            </a:pathLst>
          </a:cu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486892" name="Text Box 44"/>
          <p:cNvSpPr txBox="1">
            <a:spLocks noChangeArrowheads="1"/>
          </p:cNvSpPr>
          <p:nvPr/>
        </p:nvSpPr>
        <p:spPr bwMode="auto">
          <a:xfrm>
            <a:off x="6227763" y="2205038"/>
            <a:ext cx="971550" cy="247650"/>
          </a:xfrm>
          <a:prstGeom prst="rect">
            <a:avLst/>
          </a:prstGeom>
          <a:noFill/>
          <a:ln w="9525" algn="ctr">
            <a:noFill/>
            <a:miter lim="800000"/>
            <a:headEnd/>
            <a:tailEnd/>
          </a:ln>
          <a:effectLst/>
        </p:spPr>
        <p:txBody>
          <a:bodyPr lIns="82124" tIns="41061" rIns="82124" bIns="41061">
            <a:spAutoFit/>
          </a:bodyPr>
          <a:lstStyle/>
          <a:p>
            <a:pPr algn="r" defTabSz="814388"/>
            <a:r>
              <a:rPr lang="en-AU" sz="1200" b="1"/>
              <a:t>200.11.11.1</a:t>
            </a:r>
          </a:p>
        </p:txBody>
      </p:sp>
      <p:sp>
        <p:nvSpPr>
          <p:cNvPr id="1486893" name="Line 45"/>
          <p:cNvSpPr>
            <a:spLocks noChangeShapeType="1"/>
          </p:cNvSpPr>
          <p:nvPr/>
        </p:nvSpPr>
        <p:spPr bwMode="gray">
          <a:xfrm flipV="1">
            <a:off x="6588125" y="2787650"/>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6894" name="Text Box 46"/>
          <p:cNvSpPr txBox="1">
            <a:spLocks noChangeArrowheads="1"/>
          </p:cNvSpPr>
          <p:nvPr/>
        </p:nvSpPr>
        <p:spPr bwMode="auto">
          <a:xfrm>
            <a:off x="7667625" y="2933700"/>
            <a:ext cx="4603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CE2</a:t>
            </a:r>
          </a:p>
        </p:txBody>
      </p:sp>
      <p:sp>
        <p:nvSpPr>
          <p:cNvPr id="1486895" name="Cloud"/>
          <p:cNvSpPr>
            <a:spLocks noChangeAspect="1" noEditPoints="1" noChangeArrowheads="1"/>
          </p:cNvSpPr>
          <p:nvPr/>
        </p:nvSpPr>
        <p:spPr bwMode="auto">
          <a:xfrm>
            <a:off x="8066088" y="2492375"/>
            <a:ext cx="827087" cy="65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100000">
                <a:schemeClr val="accent2"/>
              </a:gs>
            </a:gsLst>
            <a:lin ang="5400000" scaled="1"/>
          </a:gradFill>
          <a:ln w="9525">
            <a:solidFill>
              <a:srgbClr val="000000"/>
            </a:solidFill>
            <a:miter lim="800000"/>
            <a:headEnd/>
            <a:tailEnd/>
          </a:ln>
          <a:effectLst>
            <a:outerShdw dist="107763" dir="2700000" algn="ctr" rotWithShape="0">
              <a:srgbClr val="808080"/>
            </a:outerShdw>
          </a:effectLst>
        </p:spPr>
        <p:txBody>
          <a:bodyPr lIns="0" tIns="10800" rIns="0" bIns="10800" anchor="ctr" anchorCtr="1"/>
          <a:lstStyle/>
          <a:p>
            <a:pPr defTabSz="814388"/>
            <a:r>
              <a:rPr lang="en-AU" sz="1400"/>
              <a:t>IPv4</a:t>
            </a:r>
            <a:br>
              <a:rPr lang="en-AU" sz="1400"/>
            </a:br>
            <a:r>
              <a:rPr lang="en-AU" sz="1400"/>
              <a:t>IPv6</a:t>
            </a:r>
            <a:endParaRPr lang="en-AU" sz="1000"/>
          </a:p>
        </p:txBody>
      </p:sp>
      <p:pic>
        <p:nvPicPr>
          <p:cNvPr id="1486896" name="Picture 48"/>
          <p:cNvPicPr>
            <a:picLocks noChangeArrowheads="1"/>
          </p:cNvPicPr>
          <p:nvPr/>
        </p:nvPicPr>
        <p:blipFill>
          <a:blip r:embed="rId5" cstate="print"/>
          <a:srcRect/>
          <a:stretch>
            <a:fillRect/>
          </a:stretch>
        </p:blipFill>
        <p:spPr bwMode="auto">
          <a:xfrm>
            <a:off x="7667625" y="2628900"/>
            <a:ext cx="517525" cy="304800"/>
          </a:xfrm>
          <a:prstGeom prst="rect">
            <a:avLst/>
          </a:prstGeom>
          <a:noFill/>
          <a:ln w="9525">
            <a:noFill/>
            <a:miter lim="800000"/>
            <a:headEnd/>
            <a:tailEnd/>
          </a:ln>
          <a:effectLst/>
        </p:spPr>
      </p:pic>
      <p:pic>
        <p:nvPicPr>
          <p:cNvPr id="1486897" name="Picture 49"/>
          <p:cNvPicPr>
            <a:picLocks noChangeArrowheads="1"/>
          </p:cNvPicPr>
          <p:nvPr/>
        </p:nvPicPr>
        <p:blipFill>
          <a:blip r:embed="rId4" cstate="print"/>
          <a:srcRect/>
          <a:stretch>
            <a:fillRect/>
          </a:stretch>
        </p:blipFill>
        <p:spPr bwMode="gray">
          <a:xfrm>
            <a:off x="6234113" y="2565400"/>
            <a:ext cx="569912" cy="373063"/>
          </a:xfrm>
          <a:prstGeom prst="rect">
            <a:avLst/>
          </a:prstGeom>
          <a:noFill/>
          <a:ln w="9525">
            <a:noFill/>
            <a:miter lim="800000"/>
            <a:headEnd/>
            <a:tailEnd/>
          </a:ln>
          <a:effectLst/>
        </p:spPr>
      </p:pic>
      <p:sp>
        <p:nvSpPr>
          <p:cNvPr id="1486898" name="Oval 50"/>
          <p:cNvSpPr>
            <a:spLocks noChangeArrowheads="1"/>
          </p:cNvSpPr>
          <p:nvPr/>
        </p:nvSpPr>
        <p:spPr bwMode="auto">
          <a:xfrm>
            <a:off x="6670675" y="2701925"/>
            <a:ext cx="349250" cy="157163"/>
          </a:xfrm>
          <a:prstGeom prst="ellipse">
            <a:avLst/>
          </a:prstGeom>
          <a:solidFill>
            <a:srgbClr val="697E1C"/>
          </a:solidFill>
          <a:ln w="3175" algn="ctr">
            <a:solidFill>
              <a:srgbClr val="697E1C"/>
            </a:solidFill>
            <a:round/>
            <a:headEnd/>
            <a:tailEnd/>
          </a:ln>
          <a:effectLst/>
        </p:spPr>
        <p:txBody>
          <a:bodyPr wrap="none" lIns="0" tIns="3600" rIns="0" bIns="3600" anchor="ctr"/>
          <a:lstStyle/>
          <a:p>
            <a:pPr defTabSz="814388"/>
            <a:r>
              <a:rPr lang="en-US" sz="1000" b="1">
                <a:solidFill>
                  <a:schemeClr val="bg1"/>
                </a:solidFill>
              </a:rPr>
              <a:t>VRF</a:t>
            </a:r>
          </a:p>
        </p:txBody>
      </p:sp>
      <p:sp>
        <p:nvSpPr>
          <p:cNvPr id="1486899" name="Freeform 51"/>
          <p:cNvSpPr>
            <a:spLocks/>
          </p:cNvSpPr>
          <p:nvPr/>
        </p:nvSpPr>
        <p:spPr bwMode="auto">
          <a:xfrm flipH="1">
            <a:off x="8101013" y="2276475"/>
            <a:ext cx="93662" cy="266700"/>
          </a:xfrm>
          <a:custGeom>
            <a:avLst/>
            <a:gdLst/>
            <a:ahLst/>
            <a:cxnLst>
              <a:cxn ang="0">
                <a:pos x="32" y="0"/>
              </a:cxn>
              <a:cxn ang="0">
                <a:pos x="47" y="66"/>
              </a:cxn>
              <a:cxn ang="0">
                <a:pos x="0" y="168"/>
              </a:cxn>
            </a:cxnLst>
            <a:rect l="0" t="0" r="r" b="b"/>
            <a:pathLst>
              <a:path w="59" h="168">
                <a:moveTo>
                  <a:pt x="32" y="0"/>
                </a:moveTo>
                <a:cubicBezTo>
                  <a:pt x="35" y="11"/>
                  <a:pt x="52" y="38"/>
                  <a:pt x="47" y="66"/>
                </a:cubicBezTo>
                <a:cubicBezTo>
                  <a:pt x="59" y="92"/>
                  <a:pt x="10" y="147"/>
                  <a:pt x="0" y="168"/>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86900" name="Rectangle 52"/>
          <p:cNvSpPr>
            <a:spLocks noChangeArrowheads="1"/>
          </p:cNvSpPr>
          <p:nvPr/>
        </p:nvSpPr>
        <p:spPr bwMode="auto">
          <a:xfrm>
            <a:off x="7288213" y="1916113"/>
            <a:ext cx="1479550" cy="371475"/>
          </a:xfrm>
          <a:prstGeom prst="rect">
            <a:avLst/>
          </a:prstGeom>
          <a:noFill/>
          <a:ln w="12700">
            <a:noFill/>
            <a:miter lim="800000"/>
            <a:headEnd/>
            <a:tailEnd/>
          </a:ln>
          <a:effectLst/>
        </p:spPr>
        <p:txBody>
          <a:bodyPr wrap="none" lIns="5105" tIns="2553" rIns="5105" bIns="2553">
            <a:spAutoFit/>
          </a:bodyPr>
          <a:lstStyle/>
          <a:p>
            <a:pPr algn="l" defTabSz="957263">
              <a:lnSpc>
                <a:spcPct val="100000"/>
              </a:lnSpc>
            </a:pPr>
            <a:r>
              <a:rPr lang="de-DE" sz="1200" b="1"/>
              <a:t>10.1.2.0/24</a:t>
            </a:r>
          </a:p>
          <a:p>
            <a:pPr algn="l" defTabSz="957263">
              <a:lnSpc>
                <a:spcPct val="100000"/>
              </a:lnSpc>
            </a:pPr>
            <a:r>
              <a:rPr lang="de-DE" sz="1200" b="1"/>
              <a:t>2001:db8:beef:2::/64</a:t>
            </a:r>
            <a:endParaRPr lang="en-GB" sz="1200" b="1"/>
          </a:p>
        </p:txBody>
      </p:sp>
      <p:sp>
        <p:nvSpPr>
          <p:cNvPr id="1486901" name="Rectangle 53"/>
          <p:cNvSpPr>
            <a:spLocks noChangeArrowheads="1"/>
          </p:cNvSpPr>
          <p:nvPr/>
        </p:nvSpPr>
        <p:spPr bwMode="auto">
          <a:xfrm>
            <a:off x="6559550" y="3141663"/>
            <a:ext cx="1470025" cy="371475"/>
          </a:xfrm>
          <a:prstGeom prst="rect">
            <a:avLst/>
          </a:prstGeom>
          <a:noFill/>
          <a:ln w="12700">
            <a:noFill/>
            <a:miter lim="800000"/>
            <a:headEnd/>
            <a:tailEnd/>
          </a:ln>
          <a:effectLst/>
        </p:spPr>
        <p:txBody>
          <a:bodyPr wrap="none" lIns="5105" tIns="2553" rIns="5105" bIns="2553">
            <a:spAutoFit/>
          </a:bodyPr>
          <a:lstStyle/>
          <a:p>
            <a:pPr defTabSz="957263">
              <a:lnSpc>
                <a:spcPct val="100000"/>
              </a:lnSpc>
            </a:pPr>
            <a:r>
              <a:rPr lang="de-DE" sz="1200" b="1"/>
              <a:t>172.16.3.1/30</a:t>
            </a:r>
          </a:p>
          <a:p>
            <a:pPr defTabSz="957263">
              <a:lnSpc>
                <a:spcPct val="100000"/>
              </a:lnSpc>
            </a:pPr>
            <a:r>
              <a:rPr lang="de-DE" sz="1200" b="1"/>
              <a:t>2001:db8:cafe:3::/64</a:t>
            </a:r>
            <a:endParaRPr lang="en-GB" sz="1200" b="1"/>
          </a:p>
        </p:txBody>
      </p:sp>
      <p:sp>
        <p:nvSpPr>
          <p:cNvPr id="1486902" name="Freeform 54"/>
          <p:cNvSpPr>
            <a:spLocks/>
          </p:cNvSpPr>
          <p:nvPr/>
        </p:nvSpPr>
        <p:spPr bwMode="auto">
          <a:xfrm>
            <a:off x="7283450" y="2781300"/>
            <a:ext cx="69850" cy="355600"/>
          </a:xfrm>
          <a:custGeom>
            <a:avLst/>
            <a:gdLst/>
            <a:ahLst/>
            <a:cxnLst>
              <a:cxn ang="0">
                <a:pos x="7" y="224"/>
              </a:cxn>
              <a:cxn ang="0">
                <a:pos x="43" y="132"/>
              </a:cxn>
              <a:cxn ang="0">
                <a:pos x="0" y="0"/>
              </a:cxn>
            </a:cxnLst>
            <a:rect l="0" t="0" r="r" b="b"/>
            <a:pathLst>
              <a:path w="44" h="224">
                <a:moveTo>
                  <a:pt x="7" y="224"/>
                </a:moveTo>
                <a:cubicBezTo>
                  <a:pt x="14" y="209"/>
                  <a:pt x="44" y="169"/>
                  <a:pt x="43" y="132"/>
                </a:cubicBezTo>
                <a:cubicBezTo>
                  <a:pt x="43" y="102"/>
                  <a:pt x="9" y="27"/>
                  <a:pt x="0" y="0"/>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86903" name="Rectangle 55"/>
          <p:cNvSpPr>
            <a:spLocks noChangeArrowheads="1"/>
          </p:cNvSpPr>
          <p:nvPr/>
        </p:nvSpPr>
        <p:spPr bwMode="auto">
          <a:xfrm>
            <a:off x="1114425" y="3141663"/>
            <a:ext cx="1470025" cy="371475"/>
          </a:xfrm>
          <a:prstGeom prst="rect">
            <a:avLst/>
          </a:prstGeom>
          <a:noFill/>
          <a:ln w="12700">
            <a:noFill/>
            <a:miter lim="800000"/>
            <a:headEnd/>
            <a:tailEnd/>
          </a:ln>
          <a:effectLst/>
        </p:spPr>
        <p:txBody>
          <a:bodyPr wrap="none" lIns="5105" tIns="2553" rIns="5105" bIns="2553">
            <a:spAutoFit/>
          </a:bodyPr>
          <a:lstStyle/>
          <a:p>
            <a:pPr defTabSz="957263">
              <a:lnSpc>
                <a:spcPct val="100000"/>
              </a:lnSpc>
            </a:pPr>
            <a:r>
              <a:rPr lang="de-DE" sz="1200" b="1"/>
              <a:t>172.16.1.0/30</a:t>
            </a:r>
          </a:p>
          <a:p>
            <a:pPr defTabSz="957263">
              <a:lnSpc>
                <a:spcPct val="100000"/>
              </a:lnSpc>
            </a:pPr>
            <a:r>
              <a:rPr lang="de-DE" sz="1200" b="1"/>
              <a:t>2001:db8:cafe:1::/64</a:t>
            </a:r>
            <a:endParaRPr lang="en-GB" sz="1200" b="1"/>
          </a:p>
        </p:txBody>
      </p:sp>
      <p:sp>
        <p:nvSpPr>
          <p:cNvPr id="1486904" name="Freeform 56"/>
          <p:cNvSpPr>
            <a:spLocks/>
          </p:cNvSpPr>
          <p:nvPr/>
        </p:nvSpPr>
        <p:spPr bwMode="auto">
          <a:xfrm>
            <a:off x="1838325" y="2781300"/>
            <a:ext cx="69850" cy="355600"/>
          </a:xfrm>
          <a:custGeom>
            <a:avLst/>
            <a:gdLst/>
            <a:ahLst/>
            <a:cxnLst>
              <a:cxn ang="0">
                <a:pos x="7" y="224"/>
              </a:cxn>
              <a:cxn ang="0">
                <a:pos x="43" y="132"/>
              </a:cxn>
              <a:cxn ang="0">
                <a:pos x="0" y="0"/>
              </a:cxn>
            </a:cxnLst>
            <a:rect l="0" t="0" r="r" b="b"/>
            <a:pathLst>
              <a:path w="44" h="224">
                <a:moveTo>
                  <a:pt x="7" y="224"/>
                </a:moveTo>
                <a:cubicBezTo>
                  <a:pt x="14" y="209"/>
                  <a:pt x="44" y="169"/>
                  <a:pt x="43" y="132"/>
                </a:cubicBezTo>
                <a:cubicBezTo>
                  <a:pt x="43" y="102"/>
                  <a:pt x="9" y="27"/>
                  <a:pt x="0" y="0"/>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grpSp>
        <p:nvGrpSpPr>
          <p:cNvPr id="1486910" name="Group 62"/>
          <p:cNvGrpSpPr>
            <a:grpSpLocks/>
          </p:cNvGrpSpPr>
          <p:nvPr/>
        </p:nvGrpSpPr>
        <p:grpSpPr bwMode="auto">
          <a:xfrm>
            <a:off x="34925" y="2852738"/>
            <a:ext cx="3960813" cy="3744912"/>
            <a:chOff x="0" y="1797"/>
            <a:chExt cx="2495" cy="2359"/>
          </a:xfrm>
        </p:grpSpPr>
        <p:sp>
          <p:nvSpPr>
            <p:cNvPr id="1486906" name="AutoShape 58"/>
            <p:cNvSpPr>
              <a:spLocks noChangeArrowheads="1"/>
            </p:cNvSpPr>
            <p:nvPr/>
          </p:nvSpPr>
          <p:spPr bwMode="auto">
            <a:xfrm rot="10800000">
              <a:off x="204" y="1797"/>
              <a:ext cx="1109" cy="544"/>
            </a:xfrm>
            <a:custGeom>
              <a:avLst/>
              <a:gdLst>
                <a:gd name="G0" fmla="+- 9348 0 0"/>
                <a:gd name="G1" fmla="+- 21600 0 9348"/>
                <a:gd name="G2" fmla="*/ 9348 1 2"/>
                <a:gd name="G3" fmla="+- 21600 0 G2"/>
                <a:gd name="G4" fmla="+/ 9348 21600 2"/>
                <a:gd name="G5" fmla="+/ G1 0 2"/>
                <a:gd name="G6" fmla="*/ 21600 21600 9348"/>
                <a:gd name="G7" fmla="*/ G6 1 2"/>
                <a:gd name="G8" fmla="+- 21600 0 G7"/>
                <a:gd name="G9" fmla="*/ 21600 1 2"/>
                <a:gd name="G10" fmla="+- 9348 0 G9"/>
                <a:gd name="G11" fmla="?: G10 G8 0"/>
                <a:gd name="G12" fmla="?: G10 G7 21600"/>
                <a:gd name="T0" fmla="*/ 16926 w 21600"/>
                <a:gd name="T1" fmla="*/ 10800 h 21600"/>
                <a:gd name="T2" fmla="*/ 10800 w 21600"/>
                <a:gd name="T3" fmla="*/ 21600 h 21600"/>
                <a:gd name="T4" fmla="*/ 4674 w 21600"/>
                <a:gd name="T5" fmla="*/ 10800 h 21600"/>
                <a:gd name="T6" fmla="*/ 10800 w 21600"/>
                <a:gd name="T7" fmla="*/ 0 h 21600"/>
                <a:gd name="T8" fmla="*/ 6474 w 21600"/>
                <a:gd name="T9" fmla="*/ 6474 h 21600"/>
                <a:gd name="T10" fmla="*/ 15126 w 21600"/>
                <a:gd name="T11" fmla="*/ 15126 h 21600"/>
              </a:gdLst>
              <a:ahLst/>
              <a:cxnLst>
                <a:cxn ang="0">
                  <a:pos x="T0" y="T1"/>
                </a:cxn>
                <a:cxn ang="0">
                  <a:pos x="T2" y="T3"/>
                </a:cxn>
                <a:cxn ang="0">
                  <a:pos x="T4" y="T5"/>
                </a:cxn>
                <a:cxn ang="0">
                  <a:pos x="T6" y="T7"/>
                </a:cxn>
              </a:cxnLst>
              <a:rect l="T8" t="T9" r="T10" b="T11"/>
              <a:pathLst>
                <a:path w="21600" h="21600">
                  <a:moveTo>
                    <a:pt x="0" y="0"/>
                  </a:moveTo>
                  <a:lnTo>
                    <a:pt x="9348" y="21600"/>
                  </a:lnTo>
                  <a:lnTo>
                    <a:pt x="12252" y="21600"/>
                  </a:lnTo>
                  <a:lnTo>
                    <a:pt x="21600" y="0"/>
                  </a:lnTo>
                  <a:close/>
                </a:path>
              </a:pathLst>
            </a:custGeom>
            <a:solidFill>
              <a:srgbClr val="83A2CF">
                <a:alpha val="39000"/>
              </a:srgbClr>
            </a:solidFill>
            <a:ln w="9525" algn="ctr">
              <a:noFill/>
              <a:miter lim="800000"/>
              <a:headEnd/>
              <a:tailEnd/>
            </a:ln>
            <a:effectLst/>
          </p:spPr>
          <p:txBody>
            <a:bodyPr lIns="82124" tIns="41061" rIns="82124" bIns="41061" anchor="ctr">
              <a:spAutoFit/>
            </a:bodyPr>
            <a:lstStyle/>
            <a:p>
              <a:endParaRPr lang="en-US"/>
            </a:p>
          </p:txBody>
        </p:sp>
        <p:sp>
          <p:nvSpPr>
            <p:cNvPr id="1486907" name="Text Box 59"/>
            <p:cNvSpPr txBox="1">
              <a:spLocks noChangeArrowheads="1"/>
            </p:cNvSpPr>
            <p:nvPr/>
          </p:nvSpPr>
          <p:spPr bwMode="auto">
            <a:xfrm>
              <a:off x="0" y="2341"/>
              <a:ext cx="2495" cy="1815"/>
            </a:xfrm>
            <a:prstGeom prst="rect">
              <a:avLst/>
            </a:prstGeom>
            <a:solidFill>
              <a:srgbClr val="83A2CF"/>
            </a:solidFill>
            <a:ln w="38100" algn="ctr">
              <a:solidFill>
                <a:srgbClr val="83A2CF"/>
              </a:solidFill>
              <a:miter lim="800000"/>
              <a:headEnd type="none" w="sm" len="sm"/>
              <a:tailEnd/>
            </a:ln>
            <a:effectLst/>
          </p:spPr>
          <p:txBody>
            <a:bodyPr lIns="36000" rIns="36000"/>
            <a:lstStyle/>
            <a:p>
              <a:pPr algn="l">
                <a:lnSpc>
                  <a:spcPct val="100000"/>
                </a:lnSpc>
              </a:pPr>
              <a:r>
                <a:rPr lang="en-US" sz="1400" b="1">
                  <a:solidFill>
                    <a:srgbClr val="000000"/>
                  </a:solidFill>
                  <a:latin typeface="Courier New" pitchFamily="49" charset="0"/>
                </a:rPr>
                <a:t>ipv6 unicast-routing</a:t>
              </a:r>
            </a:p>
            <a:p>
              <a:pPr algn="l">
                <a:lnSpc>
                  <a:spcPct val="100000"/>
                </a:lnSpc>
              </a:pPr>
              <a:r>
                <a:rPr lang="en-US" sz="1400" b="1">
                  <a:solidFill>
                    <a:srgbClr val="000000"/>
                  </a:solidFill>
                  <a:latin typeface="Courier New" pitchFamily="49" charset="0"/>
                </a:rPr>
                <a:t>ipv6 cef</a:t>
              </a:r>
            </a:p>
            <a:p>
              <a:pPr algn="l">
                <a:lnSpc>
                  <a:spcPct val="100000"/>
                </a:lnSpc>
              </a:pPr>
              <a:r>
                <a:rPr lang="en-US" sz="1400" b="1">
                  <a:solidFill>
                    <a:srgbClr val="000000"/>
                  </a:solidFill>
                  <a:latin typeface="Courier New" pitchFamily="49" charset="0"/>
                </a:rPr>
                <a:t>!</a:t>
              </a:r>
            </a:p>
            <a:p>
              <a:pPr algn="l">
                <a:lnSpc>
                  <a:spcPct val="100000"/>
                </a:lnSpc>
              </a:pPr>
              <a:r>
                <a:rPr lang="en-US" sz="1400" b="1">
                  <a:solidFill>
                    <a:srgbClr val="000000"/>
                  </a:solidFill>
                  <a:latin typeface="Courier New" pitchFamily="49" charset="0"/>
                </a:rPr>
                <a:t>interface Ethernet0/0</a:t>
              </a:r>
            </a:p>
            <a:p>
              <a:pPr algn="l">
                <a:lnSpc>
                  <a:spcPct val="100000"/>
                </a:lnSpc>
              </a:pPr>
              <a:r>
                <a:rPr lang="en-US" sz="1400" b="1">
                  <a:solidFill>
                    <a:srgbClr val="000000"/>
                  </a:solidFill>
                  <a:latin typeface="Courier New" pitchFamily="49" charset="0"/>
                </a:rPr>
                <a:t> description Link to PE1</a:t>
              </a:r>
            </a:p>
            <a:p>
              <a:pPr algn="l">
                <a:lnSpc>
                  <a:spcPct val="100000"/>
                </a:lnSpc>
              </a:pPr>
              <a:r>
                <a:rPr lang="en-US" sz="1400" b="1">
                  <a:solidFill>
                    <a:srgbClr val="000000"/>
                  </a:solidFill>
                  <a:latin typeface="Courier New" pitchFamily="49" charset="0"/>
                </a:rPr>
                <a:t> ip address </a:t>
              </a:r>
              <a:r>
                <a:rPr lang="en-US" sz="1400" b="1">
                  <a:solidFill>
                    <a:srgbClr val="B21A1A"/>
                  </a:solidFill>
                  <a:latin typeface="Courier New" pitchFamily="49" charset="0"/>
                </a:rPr>
                <a:t>172.16.1.1</a:t>
              </a:r>
              <a:r>
                <a:rPr lang="en-US" sz="1400" b="1">
                  <a:solidFill>
                    <a:srgbClr val="000000"/>
                  </a:solidFill>
                  <a:latin typeface="Courier New" pitchFamily="49" charset="0"/>
                </a:rPr>
                <a:t> 255.255.255.0</a:t>
              </a:r>
            </a:p>
            <a:p>
              <a:pPr algn="l">
                <a:lnSpc>
                  <a:spcPct val="100000"/>
                </a:lnSpc>
              </a:pPr>
              <a:r>
                <a:rPr lang="en-US" sz="1400" b="1">
                  <a:solidFill>
                    <a:srgbClr val="000000"/>
                  </a:solidFill>
                  <a:latin typeface="Courier New" pitchFamily="49" charset="0"/>
                </a:rPr>
                <a:t> ipv6 address </a:t>
              </a:r>
              <a:r>
                <a:rPr lang="en-US" sz="1400" b="1">
                  <a:solidFill>
                    <a:srgbClr val="B21A1A"/>
                  </a:solidFill>
                  <a:latin typeface="Courier New" pitchFamily="49" charset="0"/>
                </a:rPr>
                <a:t>2001:db8:cafe:1::1</a:t>
              </a:r>
              <a:r>
                <a:rPr lang="en-US" sz="1400" b="1">
                  <a:solidFill>
                    <a:srgbClr val="000000"/>
                  </a:solidFill>
                  <a:latin typeface="Courier New" pitchFamily="49" charset="0"/>
                </a:rPr>
                <a:t>/64</a:t>
              </a:r>
            </a:p>
            <a:p>
              <a:pPr algn="l">
                <a:lnSpc>
                  <a:spcPct val="100000"/>
                </a:lnSpc>
              </a:pPr>
              <a:r>
                <a:rPr lang="en-US" sz="1400" b="1">
                  <a:solidFill>
                    <a:srgbClr val="000000"/>
                  </a:solidFill>
                  <a:latin typeface="Courier New" pitchFamily="49" charset="0"/>
                </a:rPr>
                <a:t>!</a:t>
              </a:r>
            </a:p>
            <a:p>
              <a:pPr algn="l">
                <a:lnSpc>
                  <a:spcPct val="100000"/>
                </a:lnSpc>
              </a:pPr>
              <a:r>
                <a:rPr lang="en-US" sz="1400" b="1">
                  <a:solidFill>
                    <a:srgbClr val="000000"/>
                  </a:solidFill>
                  <a:latin typeface="Courier New" pitchFamily="49" charset="0"/>
                </a:rPr>
                <a:t>interface Ethernet1/0</a:t>
              </a:r>
            </a:p>
            <a:p>
              <a:pPr algn="l">
                <a:lnSpc>
                  <a:spcPct val="100000"/>
                </a:lnSpc>
              </a:pPr>
              <a:r>
                <a:rPr lang="en-US" sz="1400" b="1">
                  <a:solidFill>
                    <a:srgbClr val="000000"/>
                  </a:solidFill>
                  <a:latin typeface="Courier New" pitchFamily="49" charset="0"/>
                </a:rPr>
                <a:t> description to GREEN LAN</a:t>
              </a:r>
            </a:p>
            <a:p>
              <a:pPr algn="l">
                <a:lnSpc>
                  <a:spcPct val="100000"/>
                </a:lnSpc>
              </a:pPr>
              <a:r>
                <a:rPr lang="en-US" sz="1400" b="1">
                  <a:solidFill>
                    <a:srgbClr val="000000"/>
                  </a:solidFill>
                  <a:latin typeface="Courier New" pitchFamily="49" charset="0"/>
                </a:rPr>
                <a:t> </a:t>
              </a:r>
              <a:r>
                <a:rPr lang="en-US" sz="1400" b="1">
                  <a:solidFill>
                    <a:schemeClr val="accent2"/>
                  </a:solidFill>
                  <a:latin typeface="Courier New" pitchFamily="49" charset="0"/>
                </a:rPr>
                <a:t>ip address 10.1.1.1 255.255.255.0</a:t>
              </a:r>
            </a:p>
            <a:p>
              <a:pPr algn="l">
                <a:lnSpc>
                  <a:spcPct val="100000"/>
                </a:lnSpc>
              </a:pPr>
              <a:r>
                <a:rPr lang="en-US" sz="1400" b="1">
                  <a:solidFill>
                    <a:schemeClr val="accent2"/>
                  </a:solidFill>
                  <a:latin typeface="Courier New" pitchFamily="49" charset="0"/>
                </a:rPr>
                <a:t> ipv6 address 2001:db8:beef:1::1/64</a:t>
              </a:r>
            </a:p>
            <a:p>
              <a:pPr algn="l">
                <a:lnSpc>
                  <a:spcPct val="100000"/>
                </a:lnSpc>
              </a:pPr>
              <a:r>
                <a:rPr lang="en-US" sz="1400" b="1">
                  <a:solidFill>
                    <a:srgbClr val="000000"/>
                  </a:solidFill>
                  <a:latin typeface="Courier New" pitchFamily="49" charset="0"/>
                </a:rPr>
                <a:t> ipv6 rip GREEN enable</a:t>
              </a:r>
            </a:p>
          </p:txBody>
        </p:sp>
      </p:grpSp>
      <p:grpSp>
        <p:nvGrpSpPr>
          <p:cNvPr id="1486911" name="Group 63"/>
          <p:cNvGrpSpPr>
            <a:grpSpLocks/>
          </p:cNvGrpSpPr>
          <p:nvPr/>
        </p:nvGrpSpPr>
        <p:grpSpPr bwMode="auto">
          <a:xfrm>
            <a:off x="3635375" y="3716338"/>
            <a:ext cx="5473700" cy="2881312"/>
            <a:chOff x="2290" y="2341"/>
            <a:chExt cx="3448" cy="1815"/>
          </a:xfrm>
        </p:grpSpPr>
        <p:sp>
          <p:nvSpPr>
            <p:cNvPr id="1486909" name="AutoShape 61"/>
            <p:cNvSpPr>
              <a:spLocks noChangeArrowheads="1"/>
            </p:cNvSpPr>
            <p:nvPr/>
          </p:nvSpPr>
          <p:spPr bwMode="auto">
            <a:xfrm rot="16200000">
              <a:off x="2007" y="2942"/>
              <a:ext cx="1109" cy="544"/>
            </a:xfrm>
            <a:custGeom>
              <a:avLst/>
              <a:gdLst>
                <a:gd name="G0" fmla="+- 9348 0 0"/>
                <a:gd name="G1" fmla="+- 21600 0 9348"/>
                <a:gd name="G2" fmla="*/ 9348 1 2"/>
                <a:gd name="G3" fmla="+- 21600 0 G2"/>
                <a:gd name="G4" fmla="+/ 9348 21600 2"/>
                <a:gd name="G5" fmla="+/ G1 0 2"/>
                <a:gd name="G6" fmla="*/ 21600 21600 9348"/>
                <a:gd name="G7" fmla="*/ G6 1 2"/>
                <a:gd name="G8" fmla="+- 21600 0 G7"/>
                <a:gd name="G9" fmla="*/ 21600 1 2"/>
                <a:gd name="G10" fmla="+- 9348 0 G9"/>
                <a:gd name="G11" fmla="?: G10 G8 0"/>
                <a:gd name="G12" fmla="?: G10 G7 21600"/>
                <a:gd name="T0" fmla="*/ 16926 w 21600"/>
                <a:gd name="T1" fmla="*/ 10800 h 21600"/>
                <a:gd name="T2" fmla="*/ 10800 w 21600"/>
                <a:gd name="T3" fmla="*/ 21600 h 21600"/>
                <a:gd name="T4" fmla="*/ 4674 w 21600"/>
                <a:gd name="T5" fmla="*/ 10800 h 21600"/>
                <a:gd name="T6" fmla="*/ 10800 w 21600"/>
                <a:gd name="T7" fmla="*/ 0 h 21600"/>
                <a:gd name="T8" fmla="*/ 6474 w 21600"/>
                <a:gd name="T9" fmla="*/ 6474 h 21600"/>
                <a:gd name="T10" fmla="*/ 15126 w 21600"/>
                <a:gd name="T11" fmla="*/ 15126 h 21600"/>
              </a:gdLst>
              <a:ahLst/>
              <a:cxnLst>
                <a:cxn ang="0">
                  <a:pos x="T0" y="T1"/>
                </a:cxn>
                <a:cxn ang="0">
                  <a:pos x="T2" y="T3"/>
                </a:cxn>
                <a:cxn ang="0">
                  <a:pos x="T4" y="T5"/>
                </a:cxn>
                <a:cxn ang="0">
                  <a:pos x="T6" y="T7"/>
                </a:cxn>
              </a:cxnLst>
              <a:rect l="T8" t="T9" r="T10" b="T11"/>
              <a:pathLst>
                <a:path w="21600" h="21600">
                  <a:moveTo>
                    <a:pt x="0" y="0"/>
                  </a:moveTo>
                  <a:lnTo>
                    <a:pt x="9348" y="21600"/>
                  </a:lnTo>
                  <a:lnTo>
                    <a:pt x="12252" y="21600"/>
                  </a:lnTo>
                  <a:lnTo>
                    <a:pt x="21600" y="0"/>
                  </a:lnTo>
                  <a:close/>
                </a:path>
              </a:pathLst>
            </a:custGeom>
            <a:solidFill>
              <a:srgbClr val="83A2CF">
                <a:alpha val="39000"/>
              </a:srgbClr>
            </a:solidFill>
            <a:ln w="9525" algn="ctr">
              <a:noFill/>
              <a:miter lim="800000"/>
              <a:headEnd/>
              <a:tailEnd/>
            </a:ln>
            <a:effectLst/>
          </p:spPr>
          <p:txBody>
            <a:bodyPr lIns="82124" tIns="41061" rIns="82124" bIns="41061" anchor="ctr">
              <a:spAutoFit/>
            </a:bodyPr>
            <a:lstStyle/>
            <a:p>
              <a:endParaRPr lang="en-US"/>
            </a:p>
          </p:txBody>
        </p:sp>
        <p:sp>
          <p:nvSpPr>
            <p:cNvPr id="1486908" name="Text Box 60"/>
            <p:cNvSpPr txBox="1">
              <a:spLocks noChangeArrowheads="1"/>
            </p:cNvSpPr>
            <p:nvPr/>
          </p:nvSpPr>
          <p:spPr bwMode="auto">
            <a:xfrm>
              <a:off x="2608" y="2341"/>
              <a:ext cx="3130" cy="1815"/>
            </a:xfrm>
            <a:prstGeom prst="rect">
              <a:avLst/>
            </a:prstGeom>
            <a:solidFill>
              <a:srgbClr val="83A2CF"/>
            </a:solidFill>
            <a:ln w="38100" algn="ctr">
              <a:solidFill>
                <a:srgbClr val="83A2CF"/>
              </a:solidFill>
              <a:miter lim="800000"/>
              <a:headEnd type="none" w="sm" len="sm"/>
              <a:tailEnd/>
            </a:ln>
            <a:effectLst/>
          </p:spPr>
          <p:txBody>
            <a:bodyPr lIns="36000" rIns="36000"/>
            <a:lstStyle/>
            <a:p>
              <a:pPr algn="l">
                <a:lnSpc>
                  <a:spcPct val="100000"/>
                </a:lnSpc>
              </a:pPr>
              <a:r>
                <a:rPr lang="en-US" sz="1400" b="1">
                  <a:solidFill>
                    <a:srgbClr val="000000"/>
                  </a:solidFill>
                  <a:latin typeface="Courier New" pitchFamily="49" charset="0"/>
                </a:rPr>
                <a:t>router bgp 500</a:t>
              </a:r>
            </a:p>
            <a:p>
              <a:pPr algn="l">
                <a:lnSpc>
                  <a:spcPct val="100000"/>
                </a:lnSpc>
              </a:pPr>
              <a:r>
                <a:rPr lang="en-US" sz="1400" b="1">
                  <a:solidFill>
                    <a:srgbClr val="000000"/>
                  </a:solidFill>
                  <a:latin typeface="Courier New" pitchFamily="49" charset="0"/>
                </a:rPr>
                <a:t> neighbor </a:t>
              </a:r>
              <a:r>
                <a:rPr lang="en-US" sz="1400" b="1">
                  <a:solidFill>
                    <a:srgbClr val="B21A1A"/>
                  </a:solidFill>
                  <a:latin typeface="Courier New" pitchFamily="49" charset="0"/>
                </a:rPr>
                <a:t>2001:db8:cafe:1::2</a:t>
              </a:r>
              <a:r>
                <a:rPr lang="en-US" sz="1400" b="1">
                  <a:solidFill>
                    <a:srgbClr val="000000"/>
                  </a:solidFill>
                  <a:latin typeface="Courier New" pitchFamily="49" charset="0"/>
                </a:rPr>
                <a:t> remote-as 100</a:t>
              </a:r>
            </a:p>
            <a:p>
              <a:pPr algn="l">
                <a:lnSpc>
                  <a:spcPct val="100000"/>
                </a:lnSpc>
              </a:pPr>
              <a:r>
                <a:rPr lang="en-US" sz="1400" b="1">
                  <a:solidFill>
                    <a:srgbClr val="000000"/>
                  </a:solidFill>
                  <a:latin typeface="Courier New" pitchFamily="49" charset="0"/>
                </a:rPr>
                <a:t> neighbor </a:t>
              </a:r>
              <a:r>
                <a:rPr lang="en-US" sz="1400" b="1">
                  <a:solidFill>
                    <a:srgbClr val="B21A1A"/>
                  </a:solidFill>
                  <a:latin typeface="Courier New" pitchFamily="49" charset="0"/>
                </a:rPr>
                <a:t>172.16.1.2</a:t>
              </a:r>
              <a:r>
                <a:rPr lang="en-US" sz="1400" b="1">
                  <a:solidFill>
                    <a:srgbClr val="000000"/>
                  </a:solidFill>
                  <a:latin typeface="Courier New" pitchFamily="49" charset="0"/>
                </a:rPr>
                <a:t> remote-as 100</a:t>
              </a:r>
            </a:p>
            <a:p>
              <a:pPr algn="l">
                <a:lnSpc>
                  <a:spcPct val="100000"/>
                </a:lnSpc>
              </a:pPr>
              <a:r>
                <a:rPr lang="en-US" sz="1400" b="1">
                  <a:solidFill>
                    <a:srgbClr val="000000"/>
                  </a:solidFill>
                  <a:latin typeface="Courier New" pitchFamily="49" charset="0"/>
                </a:rPr>
                <a:t> !</a:t>
              </a:r>
            </a:p>
            <a:p>
              <a:pPr algn="l">
                <a:lnSpc>
                  <a:spcPct val="100000"/>
                </a:lnSpc>
              </a:pPr>
              <a:r>
                <a:rPr lang="en-US" sz="1400" b="1">
                  <a:solidFill>
                    <a:srgbClr val="000000"/>
                  </a:solidFill>
                  <a:latin typeface="Courier New" pitchFamily="49" charset="0"/>
                </a:rPr>
                <a:t> address-family ipv4</a:t>
              </a:r>
            </a:p>
            <a:p>
              <a:pPr algn="l">
                <a:lnSpc>
                  <a:spcPct val="100000"/>
                </a:lnSpc>
              </a:pPr>
              <a:r>
                <a:rPr lang="en-US" sz="1400" b="1">
                  <a:solidFill>
                    <a:srgbClr val="000000"/>
                  </a:solidFill>
                  <a:latin typeface="Courier New" pitchFamily="49" charset="0"/>
                </a:rPr>
                <a:t> redistribute eigrp 100</a:t>
              </a:r>
            </a:p>
            <a:p>
              <a:pPr algn="l">
                <a:lnSpc>
                  <a:spcPct val="100000"/>
                </a:lnSpc>
              </a:pPr>
              <a:r>
                <a:rPr lang="en-US" sz="1400" b="1">
                  <a:solidFill>
                    <a:srgbClr val="000000"/>
                  </a:solidFill>
                  <a:latin typeface="Courier New" pitchFamily="49" charset="0"/>
                </a:rPr>
                <a:t> neighbor </a:t>
              </a:r>
              <a:r>
                <a:rPr lang="en-US" sz="1400" b="1">
                  <a:solidFill>
                    <a:srgbClr val="B21A1A"/>
                  </a:solidFill>
                  <a:latin typeface="Courier New" pitchFamily="49" charset="0"/>
                </a:rPr>
                <a:t>172.16.1.2</a:t>
              </a:r>
              <a:r>
                <a:rPr lang="en-US" sz="1400" b="1">
                  <a:solidFill>
                    <a:srgbClr val="000000"/>
                  </a:solidFill>
                  <a:latin typeface="Courier New" pitchFamily="49" charset="0"/>
                </a:rPr>
                <a:t> activate </a:t>
              </a:r>
              <a:r>
                <a:rPr lang="en-US" sz="1400" b="1">
                  <a:solidFill>
                    <a:srgbClr val="000000"/>
                  </a:solidFill>
                  <a:latin typeface="Courier New" pitchFamily="49" charset="0"/>
                  <a:sym typeface="Wingdings" pitchFamily="2" charset="2"/>
                </a:rPr>
                <a:t> 6VPE1</a:t>
              </a:r>
              <a:endParaRPr lang="en-US" sz="1400" b="1">
                <a:solidFill>
                  <a:srgbClr val="000000"/>
                </a:solidFill>
                <a:latin typeface="Courier New" pitchFamily="49" charset="0"/>
              </a:endParaRPr>
            </a:p>
            <a:p>
              <a:pPr algn="l">
                <a:lnSpc>
                  <a:spcPct val="100000"/>
                </a:lnSpc>
              </a:pPr>
              <a:r>
                <a:rPr lang="en-US" sz="1400" b="1">
                  <a:solidFill>
                    <a:srgbClr val="000000"/>
                  </a:solidFill>
                  <a:latin typeface="Courier New" pitchFamily="49" charset="0"/>
                </a:rPr>
                <a:t> exit-address-family</a:t>
              </a:r>
            </a:p>
            <a:p>
              <a:pPr algn="l">
                <a:lnSpc>
                  <a:spcPct val="100000"/>
                </a:lnSpc>
              </a:pPr>
              <a:r>
                <a:rPr lang="en-US" sz="1400" b="1">
                  <a:solidFill>
                    <a:srgbClr val="000000"/>
                  </a:solidFill>
                  <a:latin typeface="Courier New" pitchFamily="49" charset="0"/>
                </a:rPr>
                <a:t> !</a:t>
              </a:r>
            </a:p>
            <a:p>
              <a:pPr algn="l">
                <a:lnSpc>
                  <a:spcPct val="100000"/>
                </a:lnSpc>
              </a:pPr>
              <a:r>
                <a:rPr lang="en-US" sz="1400" b="1">
                  <a:solidFill>
                    <a:srgbClr val="000000"/>
                  </a:solidFill>
                  <a:latin typeface="Courier New" pitchFamily="49" charset="0"/>
                </a:rPr>
                <a:t> address-family ipv6</a:t>
              </a:r>
            </a:p>
            <a:p>
              <a:pPr algn="l">
                <a:lnSpc>
                  <a:spcPct val="100000"/>
                </a:lnSpc>
              </a:pPr>
              <a:r>
                <a:rPr lang="en-US" sz="1400" b="1">
                  <a:solidFill>
                    <a:srgbClr val="000000"/>
                  </a:solidFill>
                  <a:latin typeface="Courier New" pitchFamily="49" charset="0"/>
                </a:rPr>
                <a:t> neighbor </a:t>
              </a:r>
              <a:r>
                <a:rPr lang="en-US" sz="1400" b="1">
                  <a:solidFill>
                    <a:srgbClr val="B21A1A"/>
                  </a:solidFill>
                  <a:latin typeface="Courier New" pitchFamily="49" charset="0"/>
                </a:rPr>
                <a:t>2001:db8:cafe:1::2</a:t>
              </a:r>
              <a:r>
                <a:rPr lang="en-US" sz="1400" b="1">
                  <a:solidFill>
                    <a:srgbClr val="000000"/>
                  </a:solidFill>
                  <a:latin typeface="Courier New" pitchFamily="49" charset="0"/>
                </a:rPr>
                <a:t> activate </a:t>
              </a:r>
              <a:r>
                <a:rPr lang="en-US" sz="1400" b="1">
                  <a:solidFill>
                    <a:srgbClr val="000000"/>
                  </a:solidFill>
                  <a:latin typeface="Courier New" pitchFamily="49" charset="0"/>
                  <a:sym typeface="Wingdings" pitchFamily="2" charset="2"/>
                </a:rPr>
                <a:t> 6VPE1</a:t>
              </a:r>
              <a:endParaRPr lang="en-US" sz="1400" b="1">
                <a:solidFill>
                  <a:srgbClr val="000000"/>
                </a:solidFill>
                <a:latin typeface="Courier New" pitchFamily="49" charset="0"/>
              </a:endParaRPr>
            </a:p>
            <a:p>
              <a:pPr algn="l">
                <a:lnSpc>
                  <a:spcPct val="100000"/>
                </a:lnSpc>
              </a:pPr>
              <a:r>
                <a:rPr lang="en-US" sz="1400" b="1">
                  <a:solidFill>
                    <a:srgbClr val="000000"/>
                  </a:solidFill>
                  <a:latin typeface="Courier New" pitchFamily="49" charset="0"/>
                </a:rPr>
                <a:t> redistribute rip GREEN</a:t>
              </a:r>
            </a:p>
            <a:p>
              <a:pPr algn="l">
                <a:lnSpc>
                  <a:spcPct val="100000"/>
                </a:lnSpc>
              </a:pPr>
              <a:r>
                <a:rPr lang="en-US" sz="1400" b="1">
                  <a:solidFill>
                    <a:srgbClr val="000000"/>
                  </a:solidFill>
                  <a:latin typeface="Courier New" pitchFamily="49" charset="0"/>
                </a:rPr>
                <a:t> exit-address-family</a:t>
              </a:r>
            </a:p>
          </p:txBody>
        </p:sp>
      </p:grpSp>
      <p:pic>
        <p:nvPicPr>
          <p:cNvPr id="1486886" name="Picture 38"/>
          <p:cNvPicPr>
            <a:picLocks noChangeArrowheads="1"/>
          </p:cNvPicPr>
          <p:nvPr/>
        </p:nvPicPr>
        <p:blipFill>
          <a:blip r:embed="rId5" cstate="print"/>
          <a:srcRect/>
          <a:stretch>
            <a:fillRect/>
          </a:stretch>
        </p:blipFill>
        <p:spPr bwMode="auto">
          <a:xfrm>
            <a:off x="958850" y="2628900"/>
            <a:ext cx="517525" cy="304800"/>
          </a:xfrm>
          <a:prstGeom prst="rect">
            <a:avLst/>
          </a:prstGeom>
          <a:noFill/>
          <a:ln w="9525">
            <a:noFill/>
            <a:miter lim="800000"/>
            <a:headEnd/>
            <a:tailEnd/>
          </a:ln>
          <a:effectLst/>
        </p:spPr>
      </p:pic>
      <p:sp>
        <p:nvSpPr>
          <p:cNvPr id="1486913" name="Text Box 65"/>
          <p:cNvSpPr txBox="1">
            <a:spLocks noChangeArrowheads="1"/>
          </p:cNvSpPr>
          <p:nvPr/>
        </p:nvSpPr>
        <p:spPr bwMode="auto">
          <a:xfrm>
            <a:off x="6310313" y="2924175"/>
            <a:ext cx="6381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6VPE2</a:t>
            </a:r>
          </a:p>
        </p:txBody>
      </p:sp>
    </p:spTree>
    <p:extLst>
      <p:ext uri="{BB962C8B-B14F-4D97-AF65-F5344CB8AC3E}">
        <p14:creationId xmlns:p14="http://schemas.microsoft.com/office/powerpoint/2010/main" val="2871686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86910"/>
                                        </p:tgtEl>
                                        <p:attrNameLst>
                                          <p:attrName>style.visibility</p:attrName>
                                        </p:attrNameLst>
                                      </p:cBhvr>
                                      <p:to>
                                        <p:strVal val="visible"/>
                                      </p:to>
                                    </p:set>
                                    <p:animEffect transition="in" filter="wipe(up)">
                                      <p:cBhvr>
                                        <p:cTn id="7" dur="500"/>
                                        <p:tgtEl>
                                          <p:spTgt spid="14869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86911"/>
                                        </p:tgtEl>
                                        <p:attrNameLst>
                                          <p:attrName>style.visibility</p:attrName>
                                        </p:attrNameLst>
                                      </p:cBhvr>
                                      <p:to>
                                        <p:strVal val="visible"/>
                                      </p:to>
                                    </p:set>
                                    <p:animEffect transition="in" filter="wipe(left)">
                                      <p:cBhvr>
                                        <p:cTn id="11" dur="500"/>
                                        <p:tgtEl>
                                          <p:spTgt spid="1486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1013" name="Group 69"/>
          <p:cNvGrpSpPr>
            <a:grpSpLocks/>
          </p:cNvGrpSpPr>
          <p:nvPr/>
        </p:nvGrpSpPr>
        <p:grpSpPr bwMode="auto">
          <a:xfrm>
            <a:off x="107950" y="2925763"/>
            <a:ext cx="4392613" cy="3455987"/>
            <a:chOff x="68" y="1843"/>
            <a:chExt cx="2767" cy="2177"/>
          </a:xfrm>
        </p:grpSpPr>
        <p:sp>
          <p:nvSpPr>
            <p:cNvPr id="1490947" name="AutoShape 3"/>
            <p:cNvSpPr>
              <a:spLocks noChangeArrowheads="1"/>
            </p:cNvSpPr>
            <p:nvPr/>
          </p:nvSpPr>
          <p:spPr bwMode="auto">
            <a:xfrm rot="10800000">
              <a:off x="1111" y="1843"/>
              <a:ext cx="1109" cy="544"/>
            </a:xfrm>
            <a:custGeom>
              <a:avLst/>
              <a:gdLst>
                <a:gd name="G0" fmla="+- 9348 0 0"/>
                <a:gd name="G1" fmla="+- 21600 0 9348"/>
                <a:gd name="G2" fmla="*/ 9348 1 2"/>
                <a:gd name="G3" fmla="+- 21600 0 G2"/>
                <a:gd name="G4" fmla="+/ 9348 21600 2"/>
                <a:gd name="G5" fmla="+/ G1 0 2"/>
                <a:gd name="G6" fmla="*/ 21600 21600 9348"/>
                <a:gd name="G7" fmla="*/ G6 1 2"/>
                <a:gd name="G8" fmla="+- 21600 0 G7"/>
                <a:gd name="G9" fmla="*/ 21600 1 2"/>
                <a:gd name="G10" fmla="+- 9348 0 G9"/>
                <a:gd name="G11" fmla="?: G10 G8 0"/>
                <a:gd name="G12" fmla="?: G10 G7 21600"/>
                <a:gd name="T0" fmla="*/ 16926 w 21600"/>
                <a:gd name="T1" fmla="*/ 10800 h 21600"/>
                <a:gd name="T2" fmla="*/ 10800 w 21600"/>
                <a:gd name="T3" fmla="*/ 21600 h 21600"/>
                <a:gd name="T4" fmla="*/ 4674 w 21600"/>
                <a:gd name="T5" fmla="*/ 10800 h 21600"/>
                <a:gd name="T6" fmla="*/ 10800 w 21600"/>
                <a:gd name="T7" fmla="*/ 0 h 21600"/>
                <a:gd name="T8" fmla="*/ 6474 w 21600"/>
                <a:gd name="T9" fmla="*/ 6474 h 21600"/>
                <a:gd name="T10" fmla="*/ 15126 w 21600"/>
                <a:gd name="T11" fmla="*/ 15126 h 21600"/>
              </a:gdLst>
              <a:ahLst/>
              <a:cxnLst>
                <a:cxn ang="0">
                  <a:pos x="T0" y="T1"/>
                </a:cxn>
                <a:cxn ang="0">
                  <a:pos x="T2" y="T3"/>
                </a:cxn>
                <a:cxn ang="0">
                  <a:pos x="T4" y="T5"/>
                </a:cxn>
                <a:cxn ang="0">
                  <a:pos x="T6" y="T7"/>
                </a:cxn>
              </a:cxnLst>
              <a:rect l="T8" t="T9" r="T10" b="T11"/>
              <a:pathLst>
                <a:path w="21600" h="21600">
                  <a:moveTo>
                    <a:pt x="0" y="0"/>
                  </a:moveTo>
                  <a:lnTo>
                    <a:pt x="9348" y="21600"/>
                  </a:lnTo>
                  <a:lnTo>
                    <a:pt x="12252" y="21600"/>
                  </a:lnTo>
                  <a:lnTo>
                    <a:pt x="21600" y="0"/>
                  </a:lnTo>
                  <a:close/>
                </a:path>
              </a:pathLst>
            </a:custGeom>
            <a:solidFill>
              <a:srgbClr val="83A2CF">
                <a:alpha val="39000"/>
              </a:srgbClr>
            </a:solidFill>
            <a:ln w="9525" algn="ctr">
              <a:noFill/>
              <a:miter lim="800000"/>
              <a:headEnd/>
              <a:tailEnd/>
            </a:ln>
            <a:effectLst/>
          </p:spPr>
          <p:txBody>
            <a:bodyPr lIns="82124" tIns="41061" rIns="82124" bIns="41061" anchor="ctr">
              <a:spAutoFit/>
            </a:bodyPr>
            <a:lstStyle/>
            <a:p>
              <a:endParaRPr lang="en-US"/>
            </a:p>
          </p:txBody>
        </p:sp>
        <p:sp>
          <p:nvSpPr>
            <p:cNvPr id="1490948" name="Text Box 4"/>
            <p:cNvSpPr txBox="1">
              <a:spLocks noChangeArrowheads="1"/>
            </p:cNvSpPr>
            <p:nvPr/>
          </p:nvSpPr>
          <p:spPr bwMode="auto">
            <a:xfrm>
              <a:off x="68" y="2386"/>
              <a:ext cx="2767" cy="1634"/>
            </a:xfrm>
            <a:prstGeom prst="rect">
              <a:avLst/>
            </a:prstGeom>
            <a:solidFill>
              <a:srgbClr val="83A2CF"/>
            </a:solidFill>
            <a:ln w="38100" algn="ctr">
              <a:solidFill>
                <a:srgbClr val="83A2CF"/>
              </a:solidFill>
              <a:miter lim="800000"/>
              <a:headEnd type="none" w="sm" len="sm"/>
              <a:tailEnd/>
            </a:ln>
            <a:effectLst/>
          </p:spPr>
          <p:txBody>
            <a:bodyPr lIns="36000" rIns="36000"/>
            <a:lstStyle/>
            <a:p>
              <a:pPr algn="l">
                <a:lnSpc>
                  <a:spcPct val="100000"/>
                </a:lnSpc>
              </a:pPr>
              <a:r>
                <a:rPr lang="en-AU" sz="1400" b="1">
                  <a:solidFill>
                    <a:srgbClr val="000000"/>
                  </a:solidFill>
                  <a:latin typeface="Courier New" pitchFamily="49" charset="0"/>
                </a:rPr>
                <a:t>vrf definition GREEN</a:t>
              </a:r>
            </a:p>
            <a:p>
              <a:pPr algn="l">
                <a:lnSpc>
                  <a:spcPct val="100000"/>
                </a:lnSpc>
              </a:pPr>
              <a:r>
                <a:rPr lang="en-AU" sz="1400" b="1">
                  <a:solidFill>
                    <a:srgbClr val="000000"/>
                  </a:solidFill>
                  <a:latin typeface="Courier New" pitchFamily="49" charset="0"/>
                </a:rPr>
                <a:t> rd 200:1</a:t>
              </a:r>
            </a:p>
            <a:p>
              <a:pPr algn="l">
                <a:lnSpc>
                  <a:spcPct val="100000"/>
                </a:lnSpc>
              </a:pPr>
              <a:r>
                <a:rPr lang="en-AU" sz="1400" b="1">
                  <a:solidFill>
                    <a:srgbClr val="000000"/>
                  </a:solidFill>
                  <a:latin typeface="Courier New" pitchFamily="49" charset="0"/>
                </a:rPr>
                <a:t> </a:t>
              </a:r>
            </a:p>
            <a:p>
              <a:pPr algn="l">
                <a:lnSpc>
                  <a:spcPct val="100000"/>
                </a:lnSpc>
              </a:pPr>
              <a:r>
                <a:rPr lang="en-AU" sz="1400" b="1">
                  <a:solidFill>
                    <a:srgbClr val="000000"/>
                  </a:solidFill>
                  <a:latin typeface="Courier New" pitchFamily="49" charset="0"/>
                </a:rPr>
                <a:t> </a:t>
              </a:r>
              <a:r>
                <a:rPr lang="en-AU" sz="1400" b="1">
                  <a:solidFill>
                    <a:schemeClr val="accent2"/>
                  </a:solidFill>
                  <a:latin typeface="Courier New" pitchFamily="49" charset="0"/>
                </a:rPr>
                <a:t>address-family ipv4</a:t>
              </a:r>
            </a:p>
            <a:p>
              <a:pPr algn="l">
                <a:lnSpc>
                  <a:spcPct val="100000"/>
                </a:lnSpc>
              </a:pPr>
              <a:r>
                <a:rPr lang="en-AU" sz="1400" b="1">
                  <a:solidFill>
                    <a:schemeClr val="accent2"/>
                  </a:solidFill>
                  <a:latin typeface="Courier New" pitchFamily="49" charset="0"/>
                </a:rPr>
                <a:t>  </a:t>
              </a:r>
              <a:r>
                <a:rPr lang="en-AU" sz="1400" b="1">
                  <a:solidFill>
                    <a:srgbClr val="000000"/>
                  </a:solidFill>
                  <a:latin typeface="Courier New" pitchFamily="49" charset="0"/>
                </a:rPr>
                <a:t>route-target export 200:1</a:t>
              </a:r>
            </a:p>
            <a:p>
              <a:pPr algn="l">
                <a:lnSpc>
                  <a:spcPct val="100000"/>
                </a:lnSpc>
              </a:pPr>
              <a:r>
                <a:rPr lang="en-AU" sz="1400" b="1">
                  <a:solidFill>
                    <a:srgbClr val="000000"/>
                  </a:solidFill>
                  <a:latin typeface="Courier New" pitchFamily="49" charset="0"/>
                </a:rPr>
                <a:t>  route-target import 200:1</a:t>
              </a:r>
              <a:endParaRPr lang="en-AU" sz="1400" b="1">
                <a:solidFill>
                  <a:schemeClr val="accent2"/>
                </a:solidFill>
                <a:latin typeface="Courier New" pitchFamily="49" charset="0"/>
              </a:endParaRPr>
            </a:p>
            <a:p>
              <a:pPr algn="l">
                <a:lnSpc>
                  <a:spcPct val="100000"/>
                </a:lnSpc>
              </a:pPr>
              <a:r>
                <a:rPr lang="en-AU" sz="1400" b="1">
                  <a:solidFill>
                    <a:srgbClr val="000000"/>
                  </a:solidFill>
                  <a:latin typeface="Courier New" pitchFamily="49" charset="0"/>
                </a:rPr>
                <a:t> exit-address-family</a:t>
              </a:r>
            </a:p>
            <a:p>
              <a:pPr algn="l">
                <a:lnSpc>
                  <a:spcPct val="100000"/>
                </a:lnSpc>
              </a:pPr>
              <a:r>
                <a:rPr lang="en-AU" sz="1400" b="1">
                  <a:solidFill>
                    <a:srgbClr val="000000"/>
                  </a:solidFill>
                  <a:latin typeface="Courier New" pitchFamily="49" charset="0"/>
                </a:rPr>
                <a:t> !</a:t>
              </a:r>
            </a:p>
            <a:p>
              <a:pPr algn="l">
                <a:lnSpc>
                  <a:spcPct val="100000"/>
                </a:lnSpc>
              </a:pPr>
              <a:r>
                <a:rPr lang="en-AU" sz="1400" b="1">
                  <a:solidFill>
                    <a:schemeClr val="accent2"/>
                  </a:solidFill>
                  <a:latin typeface="Courier New" pitchFamily="49" charset="0"/>
                </a:rPr>
                <a:t> address-family ipv6</a:t>
              </a:r>
            </a:p>
            <a:p>
              <a:pPr algn="l">
                <a:lnSpc>
                  <a:spcPct val="100000"/>
                </a:lnSpc>
              </a:pPr>
              <a:r>
                <a:rPr lang="en-AU" sz="1400" b="1">
                  <a:solidFill>
                    <a:schemeClr val="accent2"/>
                  </a:solidFill>
                  <a:latin typeface="Courier New" pitchFamily="49" charset="0"/>
                </a:rPr>
                <a:t>  </a:t>
              </a:r>
              <a:r>
                <a:rPr lang="en-AU" sz="1400" b="1">
                  <a:latin typeface="Courier New" pitchFamily="49" charset="0"/>
                </a:rPr>
                <a:t>route-target export 200:1</a:t>
              </a:r>
            </a:p>
            <a:p>
              <a:pPr algn="l">
                <a:lnSpc>
                  <a:spcPct val="100000"/>
                </a:lnSpc>
              </a:pPr>
              <a:r>
                <a:rPr lang="en-AU" sz="1400" b="1">
                  <a:latin typeface="Courier New" pitchFamily="49" charset="0"/>
                </a:rPr>
                <a:t>  route-target import 200:1</a:t>
              </a:r>
            </a:p>
            <a:p>
              <a:pPr algn="l">
                <a:lnSpc>
                  <a:spcPct val="100000"/>
                </a:lnSpc>
              </a:pPr>
              <a:r>
                <a:rPr lang="en-AU" sz="1400" b="1">
                  <a:solidFill>
                    <a:srgbClr val="000000"/>
                  </a:solidFill>
                  <a:latin typeface="Courier New" pitchFamily="49" charset="0"/>
                </a:rPr>
                <a:t> exit-address-family</a:t>
              </a:r>
            </a:p>
          </p:txBody>
        </p:sp>
      </p:grpSp>
      <p:sp>
        <p:nvSpPr>
          <p:cNvPr id="1490949" name="Cloud"/>
          <p:cNvSpPr>
            <a:spLocks noChangeAspect="1" noEditPoints="1" noChangeArrowheads="1"/>
          </p:cNvSpPr>
          <p:nvPr/>
        </p:nvSpPr>
        <p:spPr bwMode="auto">
          <a:xfrm>
            <a:off x="2771775" y="1989138"/>
            <a:ext cx="3600450" cy="16557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4">
              <a:alpha val="94000"/>
            </a:srgbClr>
          </a:solidFill>
          <a:ln w="9525" algn="ctr">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200" b="1"/>
              <a:t>IPv4</a:t>
            </a:r>
          </a:p>
          <a:p>
            <a:pPr defTabSz="814388"/>
            <a:r>
              <a:rPr lang="en-AU" sz="1200" b="1"/>
              <a:t>MPLS</a:t>
            </a:r>
          </a:p>
        </p:txBody>
      </p:sp>
      <p:sp>
        <p:nvSpPr>
          <p:cNvPr id="1490950" name="Rectangle 6"/>
          <p:cNvSpPr>
            <a:spLocks noGrp="1" noChangeArrowheads="1"/>
          </p:cNvSpPr>
          <p:nvPr>
            <p:ph type="title"/>
          </p:nvPr>
        </p:nvSpPr>
        <p:spPr/>
        <p:txBody>
          <a:bodyPr/>
          <a:lstStyle/>
          <a:p>
            <a:r>
              <a:rPr lang="en-AU" dirty="0">
                <a:solidFill>
                  <a:srgbClr val="0070C0"/>
                </a:solidFill>
              </a:rPr>
              <a:t>New Multi-AF </a:t>
            </a:r>
            <a:r>
              <a:rPr lang="en-AU" dirty="0" err="1">
                <a:solidFill>
                  <a:srgbClr val="0070C0"/>
                </a:solidFill>
              </a:rPr>
              <a:t>VRF</a:t>
            </a:r>
            <a:r>
              <a:rPr lang="en-AU" dirty="0">
                <a:solidFill>
                  <a:srgbClr val="0070C0"/>
                </a:solidFill>
              </a:rPr>
              <a:t> Configuration</a:t>
            </a:r>
          </a:p>
        </p:txBody>
      </p:sp>
      <p:sp>
        <p:nvSpPr>
          <p:cNvPr id="1491011" name="Rectangle 67"/>
          <p:cNvSpPr>
            <a:spLocks noGrp="1" noChangeArrowheads="1"/>
          </p:cNvSpPr>
          <p:nvPr>
            <p:ph type="body" sz="half" idx="2"/>
          </p:nvPr>
        </p:nvSpPr>
        <p:spPr>
          <a:xfrm>
            <a:off x="4500563" y="3789363"/>
            <a:ext cx="4643437" cy="2808287"/>
          </a:xfrm>
        </p:spPr>
        <p:txBody>
          <a:bodyPr/>
          <a:lstStyle/>
          <a:p>
            <a:r>
              <a:rPr lang="en-US" sz="2000"/>
              <a:t>New VRF AF definition</a:t>
            </a:r>
          </a:p>
          <a:p>
            <a:pPr lvl="1"/>
            <a:r>
              <a:rPr lang="en-US" sz="1800"/>
              <a:t>Allows address-families</a:t>
            </a:r>
          </a:p>
          <a:p>
            <a:pPr lvl="1"/>
            <a:r>
              <a:rPr lang="en-US" sz="1800"/>
              <a:t>Each with unique or common policies</a:t>
            </a:r>
          </a:p>
          <a:p>
            <a:r>
              <a:rPr lang="en-US" sz="1400" b="1">
                <a:solidFill>
                  <a:schemeClr val="accent1"/>
                </a:solidFill>
                <a:latin typeface="Courier New" pitchFamily="49" charset="0"/>
              </a:rPr>
              <a:t>vrf upgrade-cli multi-af-mode {common-policies | non-common-policies} [vrf &lt;name&gt;]</a:t>
            </a:r>
          </a:p>
          <a:p>
            <a:pPr lvl="1"/>
            <a:r>
              <a:rPr lang="en-US" sz="1800"/>
              <a:t>This command can update existing VRF definitions</a:t>
            </a:r>
          </a:p>
          <a:p>
            <a:endParaRPr lang="en-US" sz="1400" b="1">
              <a:solidFill>
                <a:schemeClr val="accent1"/>
              </a:solidFill>
            </a:endParaRPr>
          </a:p>
        </p:txBody>
      </p:sp>
      <p:sp>
        <p:nvSpPr>
          <p:cNvPr id="1490951" name="Line 7"/>
          <p:cNvSpPr>
            <a:spLocks noChangeShapeType="1"/>
          </p:cNvSpPr>
          <p:nvPr/>
        </p:nvSpPr>
        <p:spPr bwMode="gray">
          <a:xfrm flipH="1" flipV="1">
            <a:off x="5143500" y="2495550"/>
            <a:ext cx="4763" cy="64611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0952" name="Line 8"/>
          <p:cNvSpPr>
            <a:spLocks noChangeShapeType="1"/>
          </p:cNvSpPr>
          <p:nvPr/>
        </p:nvSpPr>
        <p:spPr bwMode="gray">
          <a:xfrm flipH="1" flipV="1">
            <a:off x="3846513" y="2471738"/>
            <a:ext cx="4762" cy="741362"/>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0953" name="Cloud"/>
          <p:cNvSpPr>
            <a:spLocks noChangeAspect="1" noEditPoints="1" noChangeArrowheads="1"/>
          </p:cNvSpPr>
          <p:nvPr/>
        </p:nvSpPr>
        <p:spPr bwMode="auto">
          <a:xfrm>
            <a:off x="250825" y="2492375"/>
            <a:ext cx="827088" cy="65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100000">
                <a:schemeClr val="accent2"/>
              </a:gs>
            </a:gsLst>
            <a:lin ang="5400000" scaled="1"/>
          </a:gradFill>
          <a:ln w="9525">
            <a:solidFill>
              <a:srgbClr val="000000"/>
            </a:solidFill>
            <a:miter lim="800000"/>
            <a:headEnd/>
            <a:tailEnd/>
          </a:ln>
          <a:effectLst>
            <a:outerShdw dist="107763" dir="2700000" algn="ctr" rotWithShape="0">
              <a:srgbClr val="808080"/>
            </a:outerShdw>
          </a:effectLst>
        </p:spPr>
        <p:txBody>
          <a:bodyPr lIns="0" tIns="10800" rIns="0" bIns="10800" anchor="ctr" anchorCtr="1"/>
          <a:lstStyle/>
          <a:p>
            <a:pPr defTabSz="814388"/>
            <a:r>
              <a:rPr lang="en-AU" sz="1400"/>
              <a:t>IPv4</a:t>
            </a:r>
            <a:br>
              <a:rPr lang="en-AU" sz="1400"/>
            </a:br>
            <a:r>
              <a:rPr lang="en-AU" sz="1400"/>
              <a:t>IPv6</a:t>
            </a:r>
            <a:endParaRPr lang="en-AU" sz="1000"/>
          </a:p>
        </p:txBody>
      </p:sp>
      <p:sp>
        <p:nvSpPr>
          <p:cNvPr id="1490954" name="Text Box 10"/>
          <p:cNvSpPr txBox="1">
            <a:spLocks noChangeArrowheads="1"/>
          </p:cNvSpPr>
          <p:nvPr/>
        </p:nvSpPr>
        <p:spPr bwMode="auto">
          <a:xfrm>
            <a:off x="3713163" y="212725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90955" name="Text Box 11"/>
          <p:cNvSpPr txBox="1">
            <a:spLocks noChangeArrowheads="1"/>
          </p:cNvSpPr>
          <p:nvPr/>
        </p:nvSpPr>
        <p:spPr bwMode="auto">
          <a:xfrm>
            <a:off x="5022850" y="21336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90956" name="AutoShape 12"/>
          <p:cNvSpPr>
            <a:spLocks noChangeArrowheads="1"/>
          </p:cNvSpPr>
          <p:nvPr/>
        </p:nvSpPr>
        <p:spPr bwMode="auto">
          <a:xfrm>
            <a:off x="6805613"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90957" name="Line 13"/>
          <p:cNvSpPr>
            <a:spLocks noChangeShapeType="1"/>
          </p:cNvSpPr>
          <p:nvPr/>
        </p:nvSpPr>
        <p:spPr bwMode="auto">
          <a:xfrm>
            <a:off x="323850"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90958" name="Line 14"/>
          <p:cNvSpPr>
            <a:spLocks noChangeShapeType="1"/>
          </p:cNvSpPr>
          <p:nvPr/>
        </p:nvSpPr>
        <p:spPr bwMode="auto">
          <a:xfrm>
            <a:off x="6588125"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90959" name="Line 15"/>
          <p:cNvSpPr>
            <a:spLocks noChangeShapeType="1"/>
          </p:cNvSpPr>
          <p:nvPr/>
        </p:nvSpPr>
        <p:spPr bwMode="auto">
          <a:xfrm>
            <a:off x="8388350"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90960" name="Line 16"/>
          <p:cNvSpPr>
            <a:spLocks noChangeShapeType="1"/>
          </p:cNvSpPr>
          <p:nvPr/>
        </p:nvSpPr>
        <p:spPr bwMode="auto">
          <a:xfrm>
            <a:off x="2555875"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90961" name="AutoShape 17"/>
          <p:cNvSpPr>
            <a:spLocks noChangeArrowheads="1"/>
          </p:cNvSpPr>
          <p:nvPr/>
        </p:nvSpPr>
        <p:spPr bwMode="auto">
          <a:xfrm>
            <a:off x="2555875" y="1557338"/>
            <a:ext cx="4032250" cy="215900"/>
          </a:xfrm>
          <a:prstGeom prst="hexagon">
            <a:avLst>
              <a:gd name="adj" fmla="val 66924"/>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MPLS IPv4 Backbone</a:t>
            </a:r>
          </a:p>
        </p:txBody>
      </p:sp>
      <p:sp>
        <p:nvSpPr>
          <p:cNvPr id="1490962" name="AutoShape 18"/>
          <p:cNvSpPr>
            <a:spLocks noChangeArrowheads="1"/>
          </p:cNvSpPr>
          <p:nvPr/>
        </p:nvSpPr>
        <p:spPr bwMode="auto">
          <a:xfrm>
            <a:off x="323850" y="1557338"/>
            <a:ext cx="2232025" cy="215900"/>
          </a:xfrm>
          <a:prstGeom prst="hexagon">
            <a:avLst>
              <a:gd name="adj" fmla="val 56142"/>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IPv6/IPv4 Network</a:t>
            </a:r>
          </a:p>
        </p:txBody>
      </p:sp>
      <p:sp>
        <p:nvSpPr>
          <p:cNvPr id="1490963" name="AutoShape 19"/>
          <p:cNvSpPr>
            <a:spLocks noChangeArrowheads="1"/>
          </p:cNvSpPr>
          <p:nvPr/>
        </p:nvSpPr>
        <p:spPr bwMode="auto">
          <a:xfrm>
            <a:off x="6588125" y="1557338"/>
            <a:ext cx="1800225" cy="215900"/>
          </a:xfrm>
          <a:prstGeom prst="hexagon">
            <a:avLst>
              <a:gd name="adj" fmla="val 45281"/>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IPv6/IPv4 Network</a:t>
            </a:r>
          </a:p>
        </p:txBody>
      </p:sp>
      <p:sp>
        <p:nvSpPr>
          <p:cNvPr id="1490964" name="AutoShape 20"/>
          <p:cNvSpPr>
            <a:spLocks noChangeArrowheads="1"/>
          </p:cNvSpPr>
          <p:nvPr/>
        </p:nvSpPr>
        <p:spPr bwMode="auto">
          <a:xfrm>
            <a:off x="4495800" y="981075"/>
            <a:ext cx="793750" cy="431800"/>
          </a:xfrm>
          <a:prstGeom prst="chevron">
            <a:avLst>
              <a:gd name="adj" fmla="val 47062"/>
            </a:avLst>
          </a:prstGeom>
          <a:solidFill>
            <a:schemeClr val="accent2"/>
          </a:solidFill>
          <a:ln w="9525" algn="ctr">
            <a:solidFill>
              <a:schemeClr val="accent2"/>
            </a:solidFill>
            <a:miter lim="800000"/>
            <a:headEnd/>
            <a:tailEnd/>
          </a:ln>
          <a:effectLst/>
        </p:spPr>
        <p:txBody>
          <a:bodyPr wrap="none" lIns="154800" tIns="3600" rIns="10800" bIns="3600" anchor="ctr"/>
          <a:lstStyle/>
          <a:p>
            <a:pPr defTabSz="814388"/>
            <a:r>
              <a:rPr lang="en-US" sz="1200" b="1">
                <a:solidFill>
                  <a:schemeClr val="bg1"/>
                </a:solidFill>
              </a:rPr>
              <a:t>VPN</a:t>
            </a:r>
          </a:p>
          <a:p>
            <a:pPr defTabSz="814388"/>
            <a:r>
              <a:rPr lang="en-US" sz="1200" b="1">
                <a:solidFill>
                  <a:schemeClr val="bg1"/>
                </a:solidFill>
              </a:rPr>
              <a:t>Label</a:t>
            </a:r>
          </a:p>
        </p:txBody>
      </p:sp>
      <p:sp>
        <p:nvSpPr>
          <p:cNvPr id="1490965" name="AutoShape 21"/>
          <p:cNvSpPr>
            <a:spLocks noChangeArrowheads="1"/>
          </p:cNvSpPr>
          <p:nvPr/>
        </p:nvSpPr>
        <p:spPr bwMode="auto">
          <a:xfrm>
            <a:off x="3344863"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90966" name="AutoShape 22"/>
          <p:cNvSpPr>
            <a:spLocks noChangeArrowheads="1"/>
          </p:cNvSpPr>
          <p:nvPr/>
        </p:nvSpPr>
        <p:spPr bwMode="auto">
          <a:xfrm>
            <a:off x="5073650" y="981075"/>
            <a:ext cx="793750" cy="431800"/>
          </a:xfrm>
          <a:prstGeom prst="chevron">
            <a:avLst>
              <a:gd name="adj" fmla="val 47062"/>
            </a:avLst>
          </a:prstGeom>
          <a:solidFill>
            <a:schemeClr val="tx2"/>
          </a:solidFill>
          <a:ln w="9525" algn="ctr">
            <a:solidFill>
              <a:schemeClr val="tx2"/>
            </a:solidFill>
            <a:miter lim="800000"/>
            <a:headEnd/>
            <a:tailEnd/>
          </a:ln>
          <a:effectLst/>
        </p:spPr>
        <p:txBody>
          <a:bodyPr wrap="none" lIns="154800" tIns="3600" rIns="10800" bIns="3600" anchor="ctr"/>
          <a:lstStyle/>
          <a:p>
            <a:pPr defTabSz="814388"/>
            <a:r>
              <a:rPr lang="en-US" sz="1200" b="1">
                <a:solidFill>
                  <a:schemeClr val="bg1"/>
                </a:solidFill>
              </a:rPr>
              <a:t>LDP</a:t>
            </a:r>
          </a:p>
          <a:p>
            <a:pPr defTabSz="814388"/>
            <a:r>
              <a:rPr lang="en-US" sz="1200" b="1">
                <a:solidFill>
                  <a:schemeClr val="bg1"/>
                </a:solidFill>
              </a:rPr>
              <a:t>Label</a:t>
            </a:r>
          </a:p>
        </p:txBody>
      </p:sp>
      <p:sp>
        <p:nvSpPr>
          <p:cNvPr id="1490967" name="AutoShape 23"/>
          <p:cNvSpPr>
            <a:spLocks noChangeArrowheads="1"/>
          </p:cNvSpPr>
          <p:nvPr/>
        </p:nvSpPr>
        <p:spPr bwMode="auto">
          <a:xfrm>
            <a:off x="827088"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90968" name="Text Box 24"/>
          <p:cNvSpPr txBox="1">
            <a:spLocks noChangeArrowheads="1"/>
          </p:cNvSpPr>
          <p:nvPr/>
        </p:nvSpPr>
        <p:spPr bwMode="auto">
          <a:xfrm>
            <a:off x="1028700" y="2924175"/>
            <a:ext cx="4603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CE1</a:t>
            </a:r>
          </a:p>
        </p:txBody>
      </p:sp>
      <p:sp>
        <p:nvSpPr>
          <p:cNvPr id="1490969" name="Text Box 25"/>
          <p:cNvSpPr txBox="1">
            <a:spLocks noChangeArrowheads="1"/>
          </p:cNvSpPr>
          <p:nvPr/>
        </p:nvSpPr>
        <p:spPr bwMode="auto">
          <a:xfrm>
            <a:off x="2278063" y="2924175"/>
            <a:ext cx="6381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6VPE1</a:t>
            </a:r>
          </a:p>
        </p:txBody>
      </p:sp>
      <p:sp>
        <p:nvSpPr>
          <p:cNvPr id="1490970" name="Text Box 26"/>
          <p:cNvSpPr txBox="1">
            <a:spLocks noChangeArrowheads="1"/>
          </p:cNvSpPr>
          <p:nvPr/>
        </p:nvSpPr>
        <p:spPr bwMode="auto">
          <a:xfrm>
            <a:off x="3714750" y="32131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90971" name="Text Box 27"/>
          <p:cNvSpPr txBox="1">
            <a:spLocks noChangeArrowheads="1"/>
          </p:cNvSpPr>
          <p:nvPr/>
        </p:nvSpPr>
        <p:spPr bwMode="auto">
          <a:xfrm>
            <a:off x="5022850" y="32131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90972" name="Freeform 28"/>
          <p:cNvSpPr>
            <a:spLocks/>
          </p:cNvSpPr>
          <p:nvPr/>
        </p:nvSpPr>
        <p:spPr bwMode="auto">
          <a:xfrm>
            <a:off x="971550" y="2287588"/>
            <a:ext cx="93663" cy="266700"/>
          </a:xfrm>
          <a:custGeom>
            <a:avLst/>
            <a:gdLst/>
            <a:ahLst/>
            <a:cxnLst>
              <a:cxn ang="0">
                <a:pos x="32" y="0"/>
              </a:cxn>
              <a:cxn ang="0">
                <a:pos x="47" y="66"/>
              </a:cxn>
              <a:cxn ang="0">
                <a:pos x="0" y="168"/>
              </a:cxn>
            </a:cxnLst>
            <a:rect l="0" t="0" r="r" b="b"/>
            <a:pathLst>
              <a:path w="59" h="168">
                <a:moveTo>
                  <a:pt x="32" y="0"/>
                </a:moveTo>
                <a:cubicBezTo>
                  <a:pt x="35" y="11"/>
                  <a:pt x="52" y="38"/>
                  <a:pt x="47" y="66"/>
                </a:cubicBezTo>
                <a:cubicBezTo>
                  <a:pt x="59" y="92"/>
                  <a:pt x="10" y="147"/>
                  <a:pt x="0" y="168"/>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90973" name="Rectangle 29"/>
          <p:cNvSpPr>
            <a:spLocks noChangeArrowheads="1"/>
          </p:cNvSpPr>
          <p:nvPr/>
        </p:nvSpPr>
        <p:spPr bwMode="auto">
          <a:xfrm>
            <a:off x="428625" y="1916113"/>
            <a:ext cx="1479550" cy="371475"/>
          </a:xfrm>
          <a:prstGeom prst="rect">
            <a:avLst/>
          </a:prstGeom>
          <a:noFill/>
          <a:ln w="12700">
            <a:noFill/>
            <a:miter lim="800000"/>
            <a:headEnd/>
            <a:tailEnd/>
          </a:ln>
          <a:effectLst/>
        </p:spPr>
        <p:txBody>
          <a:bodyPr wrap="none" lIns="5105" tIns="2553" rIns="5105" bIns="2553">
            <a:spAutoFit/>
          </a:bodyPr>
          <a:lstStyle/>
          <a:p>
            <a:pPr algn="r" defTabSz="957263">
              <a:lnSpc>
                <a:spcPct val="100000"/>
              </a:lnSpc>
            </a:pPr>
            <a:r>
              <a:rPr lang="de-DE" sz="1200" b="1"/>
              <a:t>10.1.1.0/24</a:t>
            </a:r>
          </a:p>
          <a:p>
            <a:pPr algn="r" defTabSz="957263">
              <a:lnSpc>
                <a:spcPct val="100000"/>
              </a:lnSpc>
            </a:pPr>
            <a:r>
              <a:rPr lang="de-DE" sz="1200" b="1"/>
              <a:t>2001:db8:beef:1::/64</a:t>
            </a:r>
            <a:endParaRPr lang="en-GB" sz="1200" b="1"/>
          </a:p>
        </p:txBody>
      </p:sp>
      <p:sp>
        <p:nvSpPr>
          <p:cNvPr id="1490974" name="Line 30"/>
          <p:cNvSpPr>
            <a:spLocks noChangeShapeType="1"/>
          </p:cNvSpPr>
          <p:nvPr/>
        </p:nvSpPr>
        <p:spPr bwMode="gray">
          <a:xfrm flipV="1">
            <a:off x="1258888" y="2781300"/>
            <a:ext cx="1296987"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0975" name="Line 31"/>
          <p:cNvSpPr>
            <a:spLocks noChangeShapeType="1"/>
          </p:cNvSpPr>
          <p:nvPr/>
        </p:nvSpPr>
        <p:spPr bwMode="gray">
          <a:xfrm flipV="1">
            <a:off x="5146675" y="2781300"/>
            <a:ext cx="1296988" cy="36036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0976" name="Line 32"/>
          <p:cNvSpPr>
            <a:spLocks noChangeShapeType="1"/>
          </p:cNvSpPr>
          <p:nvPr/>
        </p:nvSpPr>
        <p:spPr bwMode="gray">
          <a:xfrm>
            <a:off x="5148263" y="2565400"/>
            <a:ext cx="1295400" cy="21590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0977" name="Line 33"/>
          <p:cNvSpPr>
            <a:spLocks noChangeShapeType="1"/>
          </p:cNvSpPr>
          <p:nvPr/>
        </p:nvSpPr>
        <p:spPr bwMode="gray">
          <a:xfrm flipV="1">
            <a:off x="3851275" y="2565400"/>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0978" name="Line 34"/>
          <p:cNvSpPr>
            <a:spLocks noChangeShapeType="1"/>
          </p:cNvSpPr>
          <p:nvPr/>
        </p:nvSpPr>
        <p:spPr bwMode="gray">
          <a:xfrm flipV="1">
            <a:off x="2700338" y="2565400"/>
            <a:ext cx="1150937" cy="21590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0979" name="Line 35"/>
          <p:cNvSpPr>
            <a:spLocks noChangeShapeType="1"/>
          </p:cNvSpPr>
          <p:nvPr/>
        </p:nvSpPr>
        <p:spPr bwMode="gray">
          <a:xfrm>
            <a:off x="2700338" y="2781300"/>
            <a:ext cx="1150937" cy="36036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pic>
        <p:nvPicPr>
          <p:cNvPr id="1490980" name="Picture 36"/>
          <p:cNvPicPr>
            <a:picLocks noChangeArrowheads="1"/>
          </p:cNvPicPr>
          <p:nvPr/>
        </p:nvPicPr>
        <p:blipFill>
          <a:blip r:embed="rId3" cstate="print"/>
          <a:srcRect/>
          <a:stretch>
            <a:fillRect/>
          </a:stretch>
        </p:blipFill>
        <p:spPr bwMode="auto">
          <a:xfrm>
            <a:off x="4948238" y="2338388"/>
            <a:ext cx="415925" cy="407987"/>
          </a:xfrm>
          <a:prstGeom prst="rect">
            <a:avLst/>
          </a:prstGeom>
          <a:noFill/>
          <a:ln w="9525">
            <a:noFill/>
            <a:miter lim="800000"/>
            <a:headEnd/>
            <a:tailEnd/>
          </a:ln>
          <a:effectLst/>
        </p:spPr>
      </p:pic>
      <p:pic>
        <p:nvPicPr>
          <p:cNvPr id="1490981" name="Picture 37"/>
          <p:cNvPicPr>
            <a:picLocks noChangeArrowheads="1"/>
          </p:cNvPicPr>
          <p:nvPr/>
        </p:nvPicPr>
        <p:blipFill>
          <a:blip r:embed="rId3" cstate="print"/>
          <a:srcRect/>
          <a:stretch>
            <a:fillRect/>
          </a:stretch>
        </p:blipFill>
        <p:spPr bwMode="auto">
          <a:xfrm>
            <a:off x="3638550" y="2336800"/>
            <a:ext cx="415925" cy="407988"/>
          </a:xfrm>
          <a:prstGeom prst="rect">
            <a:avLst/>
          </a:prstGeom>
          <a:noFill/>
          <a:ln w="9525">
            <a:noFill/>
            <a:miter lim="800000"/>
            <a:headEnd/>
            <a:tailEnd/>
          </a:ln>
          <a:effectLst/>
        </p:spPr>
      </p:pic>
      <p:sp>
        <p:nvSpPr>
          <p:cNvPr id="1490982" name="Arc 38"/>
          <p:cNvSpPr>
            <a:spLocks/>
          </p:cNvSpPr>
          <p:nvPr/>
        </p:nvSpPr>
        <p:spPr bwMode="auto">
          <a:xfrm>
            <a:off x="2557463" y="2420938"/>
            <a:ext cx="217487" cy="160337"/>
          </a:xfrm>
          <a:custGeom>
            <a:avLst/>
            <a:gdLst>
              <a:gd name="G0" fmla="+- 21600 0 0"/>
              <a:gd name="G1" fmla="+- 21600 0 0"/>
              <a:gd name="G2" fmla="+- 21600 0 0"/>
              <a:gd name="T0" fmla="*/ 2364 w 43200"/>
              <a:gd name="T1" fmla="*/ 31426 h 31426"/>
              <a:gd name="T2" fmla="*/ 41357 w 43200"/>
              <a:gd name="T3" fmla="*/ 30331 h 31426"/>
              <a:gd name="T4" fmla="*/ 21600 w 43200"/>
              <a:gd name="T5" fmla="*/ 21600 h 31426"/>
            </a:gdLst>
            <a:ahLst/>
            <a:cxnLst>
              <a:cxn ang="0">
                <a:pos x="T0" y="T1"/>
              </a:cxn>
              <a:cxn ang="0">
                <a:pos x="T2" y="T3"/>
              </a:cxn>
              <a:cxn ang="0">
                <a:pos x="T4" y="T5"/>
              </a:cxn>
            </a:cxnLst>
            <a:rect l="0" t="0" r="r" b="b"/>
            <a:pathLst>
              <a:path w="43200" h="31426" fill="none"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path>
              <a:path w="43200" h="31426" stroke="0"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lnTo>
                  <a:pt x="21600" y="21600"/>
                </a:lnTo>
                <a:close/>
              </a:path>
            </a:pathLst>
          </a:custGeom>
          <a:noFill/>
          <a:ln w="9525">
            <a:solidFill>
              <a:schemeClr val="tx1"/>
            </a:solidFill>
            <a:round/>
            <a:headEnd/>
            <a:tailEnd type="triangle" w="med" len="med"/>
          </a:ln>
          <a:effectLst/>
        </p:spPr>
        <p:txBody>
          <a:bodyPr lIns="82124" tIns="41061" rIns="82124" bIns="41061" anchor="ctr">
            <a:spAutoFit/>
          </a:bodyPr>
          <a:lstStyle/>
          <a:p>
            <a:endParaRPr lang="en-US"/>
          </a:p>
        </p:txBody>
      </p:sp>
      <p:pic>
        <p:nvPicPr>
          <p:cNvPr id="1490983" name="Picture 39"/>
          <p:cNvPicPr>
            <a:picLocks noChangeArrowheads="1"/>
          </p:cNvPicPr>
          <p:nvPr/>
        </p:nvPicPr>
        <p:blipFill>
          <a:blip r:embed="rId4" cstate="print"/>
          <a:srcRect/>
          <a:stretch>
            <a:fillRect/>
          </a:stretch>
        </p:blipFill>
        <p:spPr bwMode="gray">
          <a:xfrm>
            <a:off x="2339975" y="2565400"/>
            <a:ext cx="569913" cy="373063"/>
          </a:xfrm>
          <a:prstGeom prst="rect">
            <a:avLst/>
          </a:prstGeom>
          <a:noFill/>
          <a:ln w="9525">
            <a:noFill/>
            <a:miter lim="800000"/>
            <a:headEnd/>
            <a:tailEnd/>
          </a:ln>
          <a:effectLst/>
        </p:spPr>
      </p:pic>
      <p:sp>
        <p:nvSpPr>
          <p:cNvPr id="1490984" name="Oval 40"/>
          <p:cNvSpPr>
            <a:spLocks noChangeArrowheads="1"/>
          </p:cNvSpPr>
          <p:nvPr/>
        </p:nvSpPr>
        <p:spPr bwMode="auto">
          <a:xfrm>
            <a:off x="2124075" y="2708275"/>
            <a:ext cx="349250" cy="157163"/>
          </a:xfrm>
          <a:prstGeom prst="ellipse">
            <a:avLst/>
          </a:prstGeom>
          <a:solidFill>
            <a:srgbClr val="697E1C"/>
          </a:solidFill>
          <a:ln w="3175" algn="ctr">
            <a:solidFill>
              <a:srgbClr val="697E1C"/>
            </a:solidFill>
            <a:round/>
            <a:headEnd/>
            <a:tailEnd/>
          </a:ln>
          <a:effectLst/>
        </p:spPr>
        <p:txBody>
          <a:bodyPr wrap="none" lIns="0" tIns="3600" rIns="0" bIns="3600" anchor="ctr"/>
          <a:lstStyle/>
          <a:p>
            <a:pPr defTabSz="814388"/>
            <a:r>
              <a:rPr lang="en-US" sz="1000" b="1">
                <a:solidFill>
                  <a:schemeClr val="bg1"/>
                </a:solidFill>
              </a:rPr>
              <a:t>VRF</a:t>
            </a:r>
          </a:p>
        </p:txBody>
      </p:sp>
      <p:sp>
        <p:nvSpPr>
          <p:cNvPr id="1490985" name="Text Box 41"/>
          <p:cNvSpPr txBox="1">
            <a:spLocks noChangeArrowheads="1"/>
          </p:cNvSpPr>
          <p:nvPr/>
        </p:nvSpPr>
        <p:spPr bwMode="auto">
          <a:xfrm>
            <a:off x="2124075" y="2205038"/>
            <a:ext cx="971550" cy="247650"/>
          </a:xfrm>
          <a:prstGeom prst="rect">
            <a:avLst/>
          </a:prstGeom>
          <a:noFill/>
          <a:ln w="9525" algn="ctr">
            <a:noFill/>
            <a:miter lim="800000"/>
            <a:headEnd/>
            <a:tailEnd/>
          </a:ln>
          <a:effectLst/>
        </p:spPr>
        <p:txBody>
          <a:bodyPr lIns="82124" tIns="41061" rIns="82124" bIns="41061">
            <a:spAutoFit/>
          </a:bodyPr>
          <a:lstStyle/>
          <a:p>
            <a:pPr algn="r" defTabSz="814388"/>
            <a:r>
              <a:rPr lang="en-AU" sz="1200" b="1"/>
              <a:t>200.10.10.1</a:t>
            </a:r>
          </a:p>
        </p:txBody>
      </p:sp>
      <p:sp>
        <p:nvSpPr>
          <p:cNvPr id="1490986" name="Line 42"/>
          <p:cNvSpPr>
            <a:spLocks noChangeShapeType="1"/>
          </p:cNvSpPr>
          <p:nvPr/>
        </p:nvSpPr>
        <p:spPr bwMode="gray">
          <a:xfrm flipV="1">
            <a:off x="3851275" y="3141663"/>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pic>
        <p:nvPicPr>
          <p:cNvPr id="1490987" name="Picture 43"/>
          <p:cNvPicPr>
            <a:picLocks noChangeArrowheads="1"/>
          </p:cNvPicPr>
          <p:nvPr/>
        </p:nvPicPr>
        <p:blipFill>
          <a:blip r:embed="rId3" cstate="print"/>
          <a:srcRect/>
          <a:stretch>
            <a:fillRect/>
          </a:stretch>
        </p:blipFill>
        <p:spPr bwMode="auto">
          <a:xfrm>
            <a:off x="4948238" y="2852738"/>
            <a:ext cx="415925" cy="407987"/>
          </a:xfrm>
          <a:prstGeom prst="rect">
            <a:avLst/>
          </a:prstGeom>
          <a:noFill/>
          <a:ln w="9525">
            <a:noFill/>
            <a:miter lim="800000"/>
            <a:headEnd/>
            <a:tailEnd/>
          </a:ln>
          <a:effectLst/>
        </p:spPr>
      </p:pic>
      <p:pic>
        <p:nvPicPr>
          <p:cNvPr id="1490988" name="Picture 44"/>
          <p:cNvPicPr>
            <a:picLocks noChangeArrowheads="1"/>
          </p:cNvPicPr>
          <p:nvPr/>
        </p:nvPicPr>
        <p:blipFill>
          <a:blip r:embed="rId3" cstate="print"/>
          <a:srcRect/>
          <a:stretch>
            <a:fillRect/>
          </a:stretch>
        </p:blipFill>
        <p:spPr bwMode="auto">
          <a:xfrm>
            <a:off x="3640138" y="2876550"/>
            <a:ext cx="415925" cy="407988"/>
          </a:xfrm>
          <a:prstGeom prst="rect">
            <a:avLst/>
          </a:prstGeom>
          <a:noFill/>
          <a:ln w="9525">
            <a:noFill/>
            <a:miter lim="800000"/>
            <a:headEnd/>
            <a:tailEnd/>
          </a:ln>
          <a:effectLst/>
        </p:spPr>
      </p:pic>
      <p:sp>
        <p:nvSpPr>
          <p:cNvPr id="1490989" name="Arc 45"/>
          <p:cNvSpPr>
            <a:spLocks/>
          </p:cNvSpPr>
          <p:nvPr/>
        </p:nvSpPr>
        <p:spPr bwMode="auto">
          <a:xfrm flipH="1">
            <a:off x="6372225" y="2420938"/>
            <a:ext cx="217488" cy="160337"/>
          </a:xfrm>
          <a:custGeom>
            <a:avLst/>
            <a:gdLst>
              <a:gd name="G0" fmla="+- 21600 0 0"/>
              <a:gd name="G1" fmla="+- 21600 0 0"/>
              <a:gd name="G2" fmla="+- 21600 0 0"/>
              <a:gd name="T0" fmla="*/ 2364 w 43200"/>
              <a:gd name="T1" fmla="*/ 31426 h 31426"/>
              <a:gd name="T2" fmla="*/ 41357 w 43200"/>
              <a:gd name="T3" fmla="*/ 30331 h 31426"/>
              <a:gd name="T4" fmla="*/ 21600 w 43200"/>
              <a:gd name="T5" fmla="*/ 21600 h 31426"/>
            </a:gdLst>
            <a:ahLst/>
            <a:cxnLst>
              <a:cxn ang="0">
                <a:pos x="T0" y="T1"/>
              </a:cxn>
              <a:cxn ang="0">
                <a:pos x="T2" y="T3"/>
              </a:cxn>
              <a:cxn ang="0">
                <a:pos x="T4" y="T5"/>
              </a:cxn>
            </a:cxnLst>
            <a:rect l="0" t="0" r="r" b="b"/>
            <a:pathLst>
              <a:path w="43200" h="31426" fill="none"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path>
              <a:path w="43200" h="31426" stroke="0"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lnTo>
                  <a:pt x="21600" y="21600"/>
                </a:lnTo>
                <a:close/>
              </a:path>
            </a:pathLst>
          </a:cu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490990" name="Text Box 46"/>
          <p:cNvSpPr txBox="1">
            <a:spLocks noChangeArrowheads="1"/>
          </p:cNvSpPr>
          <p:nvPr/>
        </p:nvSpPr>
        <p:spPr bwMode="auto">
          <a:xfrm>
            <a:off x="6227763" y="2205038"/>
            <a:ext cx="971550" cy="247650"/>
          </a:xfrm>
          <a:prstGeom prst="rect">
            <a:avLst/>
          </a:prstGeom>
          <a:noFill/>
          <a:ln w="9525" algn="ctr">
            <a:noFill/>
            <a:miter lim="800000"/>
            <a:headEnd/>
            <a:tailEnd/>
          </a:ln>
          <a:effectLst/>
        </p:spPr>
        <p:txBody>
          <a:bodyPr lIns="82124" tIns="41061" rIns="82124" bIns="41061">
            <a:spAutoFit/>
          </a:bodyPr>
          <a:lstStyle/>
          <a:p>
            <a:pPr algn="r" defTabSz="814388"/>
            <a:r>
              <a:rPr lang="en-AU" sz="1200" b="1"/>
              <a:t>200.11.11.1</a:t>
            </a:r>
          </a:p>
        </p:txBody>
      </p:sp>
      <p:sp>
        <p:nvSpPr>
          <p:cNvPr id="1490991" name="Line 47"/>
          <p:cNvSpPr>
            <a:spLocks noChangeShapeType="1"/>
          </p:cNvSpPr>
          <p:nvPr/>
        </p:nvSpPr>
        <p:spPr bwMode="gray">
          <a:xfrm flipV="1">
            <a:off x="6588125" y="2787650"/>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0992" name="Text Box 48"/>
          <p:cNvSpPr txBox="1">
            <a:spLocks noChangeArrowheads="1"/>
          </p:cNvSpPr>
          <p:nvPr/>
        </p:nvSpPr>
        <p:spPr bwMode="auto">
          <a:xfrm>
            <a:off x="7667625" y="2933700"/>
            <a:ext cx="4603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CE2</a:t>
            </a:r>
          </a:p>
        </p:txBody>
      </p:sp>
      <p:sp>
        <p:nvSpPr>
          <p:cNvPr id="1490993" name="Cloud"/>
          <p:cNvSpPr>
            <a:spLocks noChangeAspect="1" noEditPoints="1" noChangeArrowheads="1"/>
          </p:cNvSpPr>
          <p:nvPr/>
        </p:nvSpPr>
        <p:spPr bwMode="auto">
          <a:xfrm>
            <a:off x="8066088" y="2492375"/>
            <a:ext cx="827087" cy="65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100000">
                <a:schemeClr val="accent2"/>
              </a:gs>
            </a:gsLst>
            <a:lin ang="5400000" scaled="1"/>
          </a:gradFill>
          <a:ln w="9525">
            <a:solidFill>
              <a:srgbClr val="000000"/>
            </a:solidFill>
            <a:miter lim="800000"/>
            <a:headEnd/>
            <a:tailEnd/>
          </a:ln>
          <a:effectLst>
            <a:outerShdw dist="107763" dir="2700000" algn="ctr" rotWithShape="0">
              <a:srgbClr val="808080"/>
            </a:outerShdw>
          </a:effectLst>
        </p:spPr>
        <p:txBody>
          <a:bodyPr lIns="0" tIns="10800" rIns="0" bIns="10800" anchor="ctr" anchorCtr="1"/>
          <a:lstStyle/>
          <a:p>
            <a:pPr defTabSz="814388"/>
            <a:r>
              <a:rPr lang="en-AU" sz="1400"/>
              <a:t>IPv4</a:t>
            </a:r>
            <a:br>
              <a:rPr lang="en-AU" sz="1400"/>
            </a:br>
            <a:r>
              <a:rPr lang="en-AU" sz="1400"/>
              <a:t>IPv6</a:t>
            </a:r>
            <a:endParaRPr lang="en-AU" sz="1000"/>
          </a:p>
        </p:txBody>
      </p:sp>
      <p:pic>
        <p:nvPicPr>
          <p:cNvPr id="1490994" name="Picture 50"/>
          <p:cNvPicPr>
            <a:picLocks noChangeArrowheads="1"/>
          </p:cNvPicPr>
          <p:nvPr/>
        </p:nvPicPr>
        <p:blipFill>
          <a:blip r:embed="rId5" cstate="print"/>
          <a:srcRect/>
          <a:stretch>
            <a:fillRect/>
          </a:stretch>
        </p:blipFill>
        <p:spPr bwMode="auto">
          <a:xfrm>
            <a:off x="7667625" y="2628900"/>
            <a:ext cx="517525" cy="304800"/>
          </a:xfrm>
          <a:prstGeom prst="rect">
            <a:avLst/>
          </a:prstGeom>
          <a:noFill/>
          <a:ln w="9525">
            <a:noFill/>
            <a:miter lim="800000"/>
            <a:headEnd/>
            <a:tailEnd/>
          </a:ln>
          <a:effectLst/>
        </p:spPr>
      </p:pic>
      <p:pic>
        <p:nvPicPr>
          <p:cNvPr id="1490995" name="Picture 51"/>
          <p:cNvPicPr>
            <a:picLocks noChangeArrowheads="1"/>
          </p:cNvPicPr>
          <p:nvPr/>
        </p:nvPicPr>
        <p:blipFill>
          <a:blip r:embed="rId4" cstate="print"/>
          <a:srcRect/>
          <a:stretch>
            <a:fillRect/>
          </a:stretch>
        </p:blipFill>
        <p:spPr bwMode="gray">
          <a:xfrm>
            <a:off x="6234113" y="2565400"/>
            <a:ext cx="569912" cy="373063"/>
          </a:xfrm>
          <a:prstGeom prst="rect">
            <a:avLst/>
          </a:prstGeom>
          <a:noFill/>
          <a:ln w="9525">
            <a:noFill/>
            <a:miter lim="800000"/>
            <a:headEnd/>
            <a:tailEnd/>
          </a:ln>
          <a:effectLst/>
        </p:spPr>
      </p:pic>
      <p:sp>
        <p:nvSpPr>
          <p:cNvPr id="1490996" name="Oval 52"/>
          <p:cNvSpPr>
            <a:spLocks noChangeArrowheads="1"/>
          </p:cNvSpPr>
          <p:nvPr/>
        </p:nvSpPr>
        <p:spPr bwMode="auto">
          <a:xfrm>
            <a:off x="6670675" y="2701925"/>
            <a:ext cx="349250" cy="157163"/>
          </a:xfrm>
          <a:prstGeom prst="ellipse">
            <a:avLst/>
          </a:prstGeom>
          <a:solidFill>
            <a:srgbClr val="697E1C"/>
          </a:solidFill>
          <a:ln w="3175" algn="ctr">
            <a:solidFill>
              <a:srgbClr val="697E1C"/>
            </a:solidFill>
            <a:round/>
            <a:headEnd/>
            <a:tailEnd/>
          </a:ln>
          <a:effectLst/>
        </p:spPr>
        <p:txBody>
          <a:bodyPr wrap="none" lIns="0" tIns="3600" rIns="0" bIns="3600" anchor="ctr"/>
          <a:lstStyle/>
          <a:p>
            <a:pPr defTabSz="814388"/>
            <a:r>
              <a:rPr lang="en-US" sz="1000" b="1">
                <a:solidFill>
                  <a:schemeClr val="bg1"/>
                </a:solidFill>
              </a:rPr>
              <a:t>VRF</a:t>
            </a:r>
          </a:p>
        </p:txBody>
      </p:sp>
      <p:sp>
        <p:nvSpPr>
          <p:cNvPr id="1490997" name="Freeform 53"/>
          <p:cNvSpPr>
            <a:spLocks/>
          </p:cNvSpPr>
          <p:nvPr/>
        </p:nvSpPr>
        <p:spPr bwMode="auto">
          <a:xfrm flipH="1">
            <a:off x="8101013" y="2276475"/>
            <a:ext cx="93662" cy="266700"/>
          </a:xfrm>
          <a:custGeom>
            <a:avLst/>
            <a:gdLst/>
            <a:ahLst/>
            <a:cxnLst>
              <a:cxn ang="0">
                <a:pos x="32" y="0"/>
              </a:cxn>
              <a:cxn ang="0">
                <a:pos x="47" y="66"/>
              </a:cxn>
              <a:cxn ang="0">
                <a:pos x="0" y="168"/>
              </a:cxn>
            </a:cxnLst>
            <a:rect l="0" t="0" r="r" b="b"/>
            <a:pathLst>
              <a:path w="59" h="168">
                <a:moveTo>
                  <a:pt x="32" y="0"/>
                </a:moveTo>
                <a:cubicBezTo>
                  <a:pt x="35" y="11"/>
                  <a:pt x="52" y="38"/>
                  <a:pt x="47" y="66"/>
                </a:cubicBezTo>
                <a:cubicBezTo>
                  <a:pt x="59" y="92"/>
                  <a:pt x="10" y="147"/>
                  <a:pt x="0" y="168"/>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90998" name="Rectangle 54"/>
          <p:cNvSpPr>
            <a:spLocks noChangeArrowheads="1"/>
          </p:cNvSpPr>
          <p:nvPr/>
        </p:nvSpPr>
        <p:spPr bwMode="auto">
          <a:xfrm>
            <a:off x="7288213" y="1916113"/>
            <a:ext cx="1479550" cy="371475"/>
          </a:xfrm>
          <a:prstGeom prst="rect">
            <a:avLst/>
          </a:prstGeom>
          <a:noFill/>
          <a:ln w="12700">
            <a:noFill/>
            <a:miter lim="800000"/>
            <a:headEnd/>
            <a:tailEnd/>
          </a:ln>
          <a:effectLst/>
        </p:spPr>
        <p:txBody>
          <a:bodyPr wrap="none" lIns="5105" tIns="2553" rIns="5105" bIns="2553">
            <a:spAutoFit/>
          </a:bodyPr>
          <a:lstStyle/>
          <a:p>
            <a:pPr algn="l" defTabSz="957263">
              <a:lnSpc>
                <a:spcPct val="100000"/>
              </a:lnSpc>
            </a:pPr>
            <a:r>
              <a:rPr lang="de-DE" sz="1200" b="1"/>
              <a:t>10.1.2.0/24</a:t>
            </a:r>
          </a:p>
          <a:p>
            <a:pPr algn="l" defTabSz="957263">
              <a:lnSpc>
                <a:spcPct val="100000"/>
              </a:lnSpc>
            </a:pPr>
            <a:r>
              <a:rPr lang="de-DE" sz="1200" b="1"/>
              <a:t>2001:db8:beef:2::/64</a:t>
            </a:r>
            <a:endParaRPr lang="en-GB" sz="1200" b="1"/>
          </a:p>
        </p:txBody>
      </p:sp>
      <p:sp>
        <p:nvSpPr>
          <p:cNvPr id="1490999" name="Rectangle 55"/>
          <p:cNvSpPr>
            <a:spLocks noChangeArrowheads="1"/>
          </p:cNvSpPr>
          <p:nvPr/>
        </p:nvSpPr>
        <p:spPr bwMode="auto">
          <a:xfrm>
            <a:off x="6559550" y="3141663"/>
            <a:ext cx="1470025" cy="371475"/>
          </a:xfrm>
          <a:prstGeom prst="rect">
            <a:avLst/>
          </a:prstGeom>
          <a:noFill/>
          <a:ln w="12700">
            <a:noFill/>
            <a:miter lim="800000"/>
            <a:headEnd/>
            <a:tailEnd/>
          </a:ln>
          <a:effectLst/>
        </p:spPr>
        <p:txBody>
          <a:bodyPr wrap="none" lIns="5105" tIns="2553" rIns="5105" bIns="2553">
            <a:spAutoFit/>
          </a:bodyPr>
          <a:lstStyle/>
          <a:p>
            <a:pPr defTabSz="957263">
              <a:lnSpc>
                <a:spcPct val="100000"/>
              </a:lnSpc>
            </a:pPr>
            <a:r>
              <a:rPr lang="de-DE" sz="1200" b="1"/>
              <a:t>172.16.3.1/30</a:t>
            </a:r>
          </a:p>
          <a:p>
            <a:pPr defTabSz="957263">
              <a:lnSpc>
                <a:spcPct val="100000"/>
              </a:lnSpc>
            </a:pPr>
            <a:r>
              <a:rPr lang="de-DE" sz="1200" b="1"/>
              <a:t>2001:db8:cafe:3::/64</a:t>
            </a:r>
            <a:endParaRPr lang="en-GB" sz="1200" b="1"/>
          </a:p>
        </p:txBody>
      </p:sp>
      <p:sp>
        <p:nvSpPr>
          <p:cNvPr id="1491000" name="Freeform 56"/>
          <p:cNvSpPr>
            <a:spLocks/>
          </p:cNvSpPr>
          <p:nvPr/>
        </p:nvSpPr>
        <p:spPr bwMode="auto">
          <a:xfrm>
            <a:off x="7283450" y="2781300"/>
            <a:ext cx="69850" cy="355600"/>
          </a:xfrm>
          <a:custGeom>
            <a:avLst/>
            <a:gdLst/>
            <a:ahLst/>
            <a:cxnLst>
              <a:cxn ang="0">
                <a:pos x="7" y="224"/>
              </a:cxn>
              <a:cxn ang="0">
                <a:pos x="43" y="132"/>
              </a:cxn>
              <a:cxn ang="0">
                <a:pos x="0" y="0"/>
              </a:cxn>
            </a:cxnLst>
            <a:rect l="0" t="0" r="r" b="b"/>
            <a:pathLst>
              <a:path w="44" h="224">
                <a:moveTo>
                  <a:pt x="7" y="224"/>
                </a:moveTo>
                <a:cubicBezTo>
                  <a:pt x="14" y="209"/>
                  <a:pt x="44" y="169"/>
                  <a:pt x="43" y="132"/>
                </a:cubicBezTo>
                <a:cubicBezTo>
                  <a:pt x="43" y="102"/>
                  <a:pt x="9" y="27"/>
                  <a:pt x="0" y="0"/>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91001" name="Rectangle 57"/>
          <p:cNvSpPr>
            <a:spLocks noChangeArrowheads="1"/>
          </p:cNvSpPr>
          <p:nvPr/>
        </p:nvSpPr>
        <p:spPr bwMode="auto">
          <a:xfrm>
            <a:off x="1114425" y="3141663"/>
            <a:ext cx="1470025" cy="371475"/>
          </a:xfrm>
          <a:prstGeom prst="rect">
            <a:avLst/>
          </a:prstGeom>
          <a:noFill/>
          <a:ln w="12700">
            <a:noFill/>
            <a:miter lim="800000"/>
            <a:headEnd/>
            <a:tailEnd/>
          </a:ln>
          <a:effectLst/>
        </p:spPr>
        <p:txBody>
          <a:bodyPr wrap="none" lIns="5105" tIns="2553" rIns="5105" bIns="2553">
            <a:spAutoFit/>
          </a:bodyPr>
          <a:lstStyle/>
          <a:p>
            <a:pPr defTabSz="957263">
              <a:lnSpc>
                <a:spcPct val="100000"/>
              </a:lnSpc>
            </a:pPr>
            <a:r>
              <a:rPr lang="de-DE" sz="1200" b="1"/>
              <a:t>172.16.1.0/30</a:t>
            </a:r>
          </a:p>
          <a:p>
            <a:pPr defTabSz="957263">
              <a:lnSpc>
                <a:spcPct val="100000"/>
              </a:lnSpc>
            </a:pPr>
            <a:r>
              <a:rPr lang="de-DE" sz="1200" b="1"/>
              <a:t>2001:db8:cafe:1::/64</a:t>
            </a:r>
            <a:endParaRPr lang="en-GB" sz="1200" b="1"/>
          </a:p>
        </p:txBody>
      </p:sp>
      <p:sp>
        <p:nvSpPr>
          <p:cNvPr id="1491002" name="Freeform 58"/>
          <p:cNvSpPr>
            <a:spLocks/>
          </p:cNvSpPr>
          <p:nvPr/>
        </p:nvSpPr>
        <p:spPr bwMode="auto">
          <a:xfrm>
            <a:off x="1838325" y="2781300"/>
            <a:ext cx="69850" cy="355600"/>
          </a:xfrm>
          <a:custGeom>
            <a:avLst/>
            <a:gdLst/>
            <a:ahLst/>
            <a:cxnLst>
              <a:cxn ang="0">
                <a:pos x="7" y="224"/>
              </a:cxn>
              <a:cxn ang="0">
                <a:pos x="43" y="132"/>
              </a:cxn>
              <a:cxn ang="0">
                <a:pos x="0" y="0"/>
              </a:cxn>
            </a:cxnLst>
            <a:rect l="0" t="0" r="r" b="b"/>
            <a:pathLst>
              <a:path w="44" h="224">
                <a:moveTo>
                  <a:pt x="7" y="224"/>
                </a:moveTo>
                <a:cubicBezTo>
                  <a:pt x="14" y="209"/>
                  <a:pt x="44" y="169"/>
                  <a:pt x="43" y="132"/>
                </a:cubicBezTo>
                <a:cubicBezTo>
                  <a:pt x="43" y="102"/>
                  <a:pt x="9" y="27"/>
                  <a:pt x="0" y="0"/>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pic>
        <p:nvPicPr>
          <p:cNvPr id="1491006" name="Picture 62"/>
          <p:cNvPicPr>
            <a:picLocks noChangeArrowheads="1"/>
          </p:cNvPicPr>
          <p:nvPr/>
        </p:nvPicPr>
        <p:blipFill>
          <a:blip r:embed="rId5" cstate="print"/>
          <a:srcRect/>
          <a:stretch>
            <a:fillRect/>
          </a:stretch>
        </p:blipFill>
        <p:spPr bwMode="auto">
          <a:xfrm>
            <a:off x="958850" y="2628900"/>
            <a:ext cx="517525" cy="304800"/>
          </a:xfrm>
          <a:prstGeom prst="rect">
            <a:avLst/>
          </a:prstGeom>
          <a:noFill/>
          <a:ln w="9525">
            <a:noFill/>
            <a:miter lim="800000"/>
            <a:headEnd/>
            <a:tailEnd/>
          </a:ln>
          <a:effectLst/>
        </p:spPr>
      </p:pic>
      <p:sp>
        <p:nvSpPr>
          <p:cNvPr id="1491009" name="Rectangle 65"/>
          <p:cNvSpPr>
            <a:spLocks noChangeArrowheads="1"/>
          </p:cNvSpPr>
          <p:nvPr/>
        </p:nvSpPr>
        <p:spPr bwMode="auto">
          <a:xfrm>
            <a:off x="250825" y="4292600"/>
            <a:ext cx="4249738" cy="215900"/>
          </a:xfrm>
          <a:prstGeom prst="rect">
            <a:avLst/>
          </a:prstGeom>
          <a:solidFill>
            <a:srgbClr val="8E8E95"/>
          </a:solidFill>
          <a:ln w="9525" algn="ctr">
            <a:noFill/>
            <a:miter lim="800000"/>
            <a:headEnd/>
            <a:tailEnd/>
          </a:ln>
          <a:effectLst/>
        </p:spPr>
        <p:txBody>
          <a:bodyPr wrap="none" lIns="10800" tIns="0" rIns="0" bIns="0" anchor="ctr"/>
          <a:lstStyle/>
          <a:p>
            <a:pPr algn="l" defTabSz="814388"/>
            <a:r>
              <a:rPr lang="en-US" sz="1400" b="1">
                <a:latin typeface="Courier New" pitchFamily="49" charset="0"/>
              </a:rPr>
              <a:t>! Common RT policies go here</a:t>
            </a:r>
          </a:p>
        </p:txBody>
      </p:sp>
      <p:sp>
        <p:nvSpPr>
          <p:cNvPr id="1491012" name="Text Box 68"/>
          <p:cNvSpPr txBox="1">
            <a:spLocks noChangeArrowheads="1"/>
          </p:cNvSpPr>
          <p:nvPr/>
        </p:nvSpPr>
        <p:spPr bwMode="auto">
          <a:xfrm>
            <a:off x="6310313" y="2924175"/>
            <a:ext cx="6381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6VPE2</a:t>
            </a:r>
          </a:p>
        </p:txBody>
      </p:sp>
    </p:spTree>
    <p:extLst>
      <p:ext uri="{BB962C8B-B14F-4D97-AF65-F5344CB8AC3E}">
        <p14:creationId xmlns:p14="http://schemas.microsoft.com/office/powerpoint/2010/main" val="789038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91013"/>
                                        </p:tgtEl>
                                        <p:attrNameLst>
                                          <p:attrName>style.visibility</p:attrName>
                                        </p:attrNameLst>
                                      </p:cBhvr>
                                      <p:to>
                                        <p:strVal val="visible"/>
                                      </p:to>
                                    </p:set>
                                    <p:animEffect transition="in" filter="wipe(up)">
                                      <p:cBhvr>
                                        <p:cTn id="7" dur="500"/>
                                        <p:tgtEl>
                                          <p:spTgt spid="149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AutoShape 2"/>
          <p:cNvSpPr>
            <a:spLocks noChangeArrowheads="1"/>
          </p:cNvSpPr>
          <p:nvPr/>
        </p:nvSpPr>
        <p:spPr bwMode="auto">
          <a:xfrm>
            <a:off x="1752600" y="1524000"/>
            <a:ext cx="5334000" cy="1676400"/>
          </a:xfrm>
          <a:prstGeom prst="parallelogram">
            <a:avLst>
              <a:gd name="adj" fmla="val 70457"/>
            </a:avLst>
          </a:prstGeom>
          <a:solidFill>
            <a:srgbClr val="FF0000">
              <a:alpha val="14999"/>
            </a:srgbClr>
          </a:solidFill>
          <a:ln w="12700">
            <a:solidFill>
              <a:schemeClr val="tx1"/>
            </a:solidFill>
            <a:prstDash val="dash"/>
            <a:miter lim="800000"/>
            <a:headEnd/>
            <a:tailEnd/>
          </a:ln>
          <a:effectLst/>
        </p:spPr>
        <p:txBody>
          <a:bodyPr wrap="none" lIns="73025" tIns="36512" rIns="73025" bIns="36512" anchor="ctr"/>
          <a:lstStyle/>
          <a:p>
            <a:endParaRPr lang="en-US"/>
          </a:p>
        </p:txBody>
      </p:sp>
      <p:sp>
        <p:nvSpPr>
          <p:cNvPr id="696323" name="Rectangle 3"/>
          <p:cNvSpPr>
            <a:spLocks noGrp="1" noChangeArrowheads="1"/>
          </p:cNvSpPr>
          <p:nvPr>
            <p:ph type="title"/>
          </p:nvPr>
        </p:nvSpPr>
        <p:spPr/>
        <p:txBody>
          <a:bodyPr/>
          <a:lstStyle/>
          <a:p>
            <a:r>
              <a:rPr lang="en-US" dirty="0">
                <a:solidFill>
                  <a:srgbClr val="0070C0"/>
                </a:solidFill>
              </a:rPr>
              <a:t>Route Distinguishers (Cont.)</a:t>
            </a:r>
          </a:p>
        </p:txBody>
      </p:sp>
      <p:sp>
        <p:nvSpPr>
          <p:cNvPr id="696324" name="Text Box 4"/>
          <p:cNvSpPr txBox="1">
            <a:spLocks noChangeArrowheads="1"/>
          </p:cNvSpPr>
          <p:nvPr/>
        </p:nvSpPr>
        <p:spPr bwMode="auto">
          <a:xfrm>
            <a:off x="457200" y="4038600"/>
            <a:ext cx="8153400" cy="2263775"/>
          </a:xfrm>
          <a:prstGeom prst="rect">
            <a:avLst/>
          </a:prstGeom>
          <a:noFill/>
          <a:ln w="38100">
            <a:noFill/>
            <a:miter lim="800000"/>
            <a:headEnd/>
            <a:tailEnd/>
          </a:ln>
          <a:effectLst/>
        </p:spPr>
        <p:txBody>
          <a:bodyPr lIns="73025" tIns="36512" rIns="73025" bIns="36512">
            <a:spAutoFit/>
          </a:bodyPr>
          <a:lstStyle/>
          <a:p>
            <a:pPr>
              <a:spcBef>
                <a:spcPct val="50000"/>
              </a:spcBef>
            </a:pPr>
            <a:r>
              <a:rPr lang="en-US" sz="2400"/>
              <a:t>Customer A has RD of 100:1</a:t>
            </a:r>
          </a:p>
          <a:p>
            <a:pPr>
              <a:spcBef>
                <a:spcPct val="50000"/>
              </a:spcBef>
            </a:pPr>
            <a:r>
              <a:rPr lang="en-US" sz="2400"/>
              <a:t>Customer B has RD of 100:2</a:t>
            </a:r>
          </a:p>
          <a:p>
            <a:pPr>
              <a:spcBef>
                <a:spcPct val="50000"/>
              </a:spcBef>
            </a:pPr>
            <a:r>
              <a:rPr lang="en-US" sz="2400"/>
              <a:t>Route Distinguisher keeps Customer A’s update unique from Customer B in the MP-iBGP update, although they use the same IP address</a:t>
            </a:r>
          </a:p>
        </p:txBody>
      </p:sp>
      <p:sp>
        <p:nvSpPr>
          <p:cNvPr id="696325" name="Rectangle 5"/>
          <p:cNvSpPr>
            <a:spLocks noChangeArrowheads="1"/>
          </p:cNvSpPr>
          <p:nvPr/>
        </p:nvSpPr>
        <p:spPr bwMode="auto">
          <a:xfrm>
            <a:off x="2895600" y="2341563"/>
            <a:ext cx="1828800" cy="347662"/>
          </a:xfrm>
          <a:prstGeom prst="rect">
            <a:avLst/>
          </a:prstGeom>
          <a:solidFill>
            <a:srgbClr val="FFCC99"/>
          </a:solidFill>
          <a:ln w="9525">
            <a:solidFill>
              <a:schemeClr val="tx1"/>
            </a:solidFill>
            <a:miter lim="800000"/>
            <a:headEnd/>
            <a:tailEnd/>
          </a:ln>
          <a:effectLst/>
        </p:spPr>
        <p:txBody>
          <a:bodyPr wrap="none" lIns="73025" tIns="36512" rIns="73025" bIns="36512" anchor="ctr"/>
          <a:lstStyle/>
          <a:p>
            <a:endParaRPr lang="en-US"/>
          </a:p>
        </p:txBody>
      </p:sp>
      <p:sp>
        <p:nvSpPr>
          <p:cNvPr id="696326" name="Text Box 6"/>
          <p:cNvSpPr txBox="1">
            <a:spLocks noChangeArrowheads="1"/>
          </p:cNvSpPr>
          <p:nvPr/>
        </p:nvSpPr>
        <p:spPr bwMode="auto">
          <a:xfrm>
            <a:off x="2895600" y="2362200"/>
            <a:ext cx="1484313" cy="285750"/>
          </a:xfrm>
          <a:prstGeom prst="rect">
            <a:avLst/>
          </a:prstGeom>
          <a:noFill/>
          <a:ln w="9525">
            <a:noFill/>
            <a:miter lim="800000"/>
            <a:headEnd/>
            <a:tailEnd/>
          </a:ln>
          <a:effectLst/>
        </p:spPr>
        <p:txBody>
          <a:bodyPr wrap="none" lIns="73025" tIns="36512" rIns="73025" bIns="36512">
            <a:spAutoFit/>
          </a:bodyPr>
          <a:lstStyle/>
          <a:p>
            <a:r>
              <a:rPr lang="en-US" sz="1400"/>
              <a:t>          100:1        </a:t>
            </a:r>
          </a:p>
        </p:txBody>
      </p:sp>
      <p:sp>
        <p:nvSpPr>
          <p:cNvPr id="696327" name="Text Box 7"/>
          <p:cNvSpPr txBox="1">
            <a:spLocks noChangeArrowheads="1"/>
          </p:cNvSpPr>
          <p:nvPr/>
        </p:nvSpPr>
        <p:spPr bwMode="auto">
          <a:xfrm>
            <a:off x="3657600" y="2743200"/>
            <a:ext cx="1665288" cy="285750"/>
          </a:xfrm>
          <a:prstGeom prst="rect">
            <a:avLst/>
          </a:prstGeom>
          <a:noFill/>
          <a:ln w="9525">
            <a:noFill/>
            <a:miter lim="800000"/>
            <a:headEnd/>
            <a:tailEnd/>
          </a:ln>
          <a:effectLst/>
        </p:spPr>
        <p:txBody>
          <a:bodyPr wrap="none" lIns="73025" tIns="36512" rIns="73025" bIns="36512">
            <a:spAutoFit/>
          </a:bodyPr>
          <a:lstStyle/>
          <a:p>
            <a:r>
              <a:rPr lang="en-US" sz="1400">
                <a:solidFill>
                  <a:srgbClr val="00252E"/>
                </a:solidFill>
              </a:rPr>
              <a:t>VPNv4 Addresses</a:t>
            </a:r>
          </a:p>
        </p:txBody>
      </p:sp>
      <p:sp>
        <p:nvSpPr>
          <p:cNvPr id="696328" name="Rectangle 8"/>
          <p:cNvSpPr>
            <a:spLocks noChangeArrowheads="1"/>
          </p:cNvSpPr>
          <p:nvPr/>
        </p:nvSpPr>
        <p:spPr bwMode="auto">
          <a:xfrm>
            <a:off x="4724400" y="2341563"/>
            <a:ext cx="1066800" cy="347662"/>
          </a:xfrm>
          <a:prstGeom prst="rect">
            <a:avLst/>
          </a:prstGeom>
          <a:solidFill>
            <a:srgbClr val="99CCCC"/>
          </a:solidFill>
          <a:ln w="9525">
            <a:solidFill>
              <a:schemeClr val="tx1"/>
            </a:solidFill>
            <a:miter lim="800000"/>
            <a:headEnd/>
            <a:tailEnd/>
          </a:ln>
          <a:effectLst/>
        </p:spPr>
        <p:txBody>
          <a:bodyPr wrap="none" lIns="73025" tIns="36512" rIns="73025" bIns="36512" anchor="ctr"/>
          <a:lstStyle/>
          <a:p>
            <a:endParaRPr lang="en-US"/>
          </a:p>
        </p:txBody>
      </p:sp>
      <p:sp>
        <p:nvSpPr>
          <p:cNvPr id="696329" name="Text Box 9"/>
          <p:cNvSpPr txBox="1">
            <a:spLocks noChangeArrowheads="1"/>
          </p:cNvSpPr>
          <p:nvPr/>
        </p:nvSpPr>
        <p:spPr bwMode="auto">
          <a:xfrm>
            <a:off x="4830763" y="2362200"/>
            <a:ext cx="982662" cy="285750"/>
          </a:xfrm>
          <a:prstGeom prst="rect">
            <a:avLst/>
          </a:prstGeom>
          <a:noFill/>
          <a:ln w="9525">
            <a:noFill/>
            <a:miter lim="800000"/>
            <a:headEnd/>
            <a:tailEnd/>
          </a:ln>
          <a:effectLst/>
        </p:spPr>
        <p:txBody>
          <a:bodyPr wrap="none" lIns="73025" tIns="36512" rIns="73025" bIns="36512">
            <a:spAutoFit/>
          </a:bodyPr>
          <a:lstStyle/>
          <a:p>
            <a:r>
              <a:rPr lang="en-US" sz="1400"/>
              <a:t>10.10.10.0</a:t>
            </a:r>
          </a:p>
        </p:txBody>
      </p:sp>
      <p:sp>
        <p:nvSpPr>
          <p:cNvPr id="696330" name="Rectangle 10"/>
          <p:cNvSpPr>
            <a:spLocks noChangeArrowheads="1"/>
          </p:cNvSpPr>
          <p:nvPr/>
        </p:nvSpPr>
        <p:spPr bwMode="auto">
          <a:xfrm>
            <a:off x="2895600" y="1752600"/>
            <a:ext cx="1878013" cy="347663"/>
          </a:xfrm>
          <a:prstGeom prst="rect">
            <a:avLst/>
          </a:prstGeom>
          <a:solidFill>
            <a:srgbClr val="00FF00"/>
          </a:solidFill>
          <a:ln w="9525">
            <a:solidFill>
              <a:schemeClr val="tx1"/>
            </a:solidFill>
            <a:miter lim="800000"/>
            <a:headEnd/>
            <a:tailEnd/>
          </a:ln>
          <a:effectLst/>
        </p:spPr>
        <p:txBody>
          <a:bodyPr wrap="none" lIns="73025" tIns="36512" rIns="73025" bIns="36512" anchor="ctr"/>
          <a:lstStyle/>
          <a:p>
            <a:endParaRPr lang="en-US"/>
          </a:p>
        </p:txBody>
      </p:sp>
      <p:sp>
        <p:nvSpPr>
          <p:cNvPr id="696331" name="Text Box 11"/>
          <p:cNvSpPr txBox="1">
            <a:spLocks noChangeArrowheads="1"/>
          </p:cNvSpPr>
          <p:nvPr/>
        </p:nvSpPr>
        <p:spPr bwMode="auto">
          <a:xfrm>
            <a:off x="2868613" y="1773238"/>
            <a:ext cx="1385887" cy="285750"/>
          </a:xfrm>
          <a:prstGeom prst="rect">
            <a:avLst/>
          </a:prstGeom>
          <a:noFill/>
          <a:ln w="9525">
            <a:noFill/>
            <a:miter lim="800000"/>
            <a:headEnd/>
            <a:tailEnd/>
          </a:ln>
          <a:effectLst/>
        </p:spPr>
        <p:txBody>
          <a:bodyPr wrap="none" lIns="73025" tIns="36512" rIns="73025" bIns="36512">
            <a:spAutoFit/>
          </a:bodyPr>
          <a:lstStyle/>
          <a:p>
            <a:r>
              <a:rPr lang="en-US" sz="1400"/>
              <a:t>          100:2      </a:t>
            </a:r>
          </a:p>
        </p:txBody>
      </p:sp>
      <p:sp>
        <p:nvSpPr>
          <p:cNvPr id="696332" name="Rectangle 12"/>
          <p:cNvSpPr>
            <a:spLocks noChangeArrowheads="1"/>
          </p:cNvSpPr>
          <p:nvPr/>
        </p:nvSpPr>
        <p:spPr bwMode="auto">
          <a:xfrm>
            <a:off x="4724400" y="1752600"/>
            <a:ext cx="1039813" cy="347663"/>
          </a:xfrm>
          <a:prstGeom prst="rect">
            <a:avLst/>
          </a:prstGeom>
          <a:solidFill>
            <a:srgbClr val="E579FF"/>
          </a:solidFill>
          <a:ln w="9525">
            <a:solidFill>
              <a:schemeClr val="tx1"/>
            </a:solidFill>
            <a:miter lim="800000"/>
            <a:headEnd/>
            <a:tailEnd/>
          </a:ln>
          <a:effectLst/>
        </p:spPr>
        <p:txBody>
          <a:bodyPr wrap="none" lIns="73025" tIns="36512" rIns="73025" bIns="36512" anchor="ctr"/>
          <a:lstStyle/>
          <a:p>
            <a:endParaRPr lang="en-US"/>
          </a:p>
        </p:txBody>
      </p:sp>
      <p:sp>
        <p:nvSpPr>
          <p:cNvPr id="696333" name="Text Box 13"/>
          <p:cNvSpPr txBox="1">
            <a:spLocks noChangeArrowheads="1"/>
          </p:cNvSpPr>
          <p:nvPr/>
        </p:nvSpPr>
        <p:spPr bwMode="auto">
          <a:xfrm>
            <a:off x="4803775" y="1773238"/>
            <a:ext cx="982663" cy="285750"/>
          </a:xfrm>
          <a:prstGeom prst="rect">
            <a:avLst/>
          </a:prstGeom>
          <a:noFill/>
          <a:ln w="9525">
            <a:noFill/>
            <a:miter lim="800000"/>
            <a:headEnd/>
            <a:tailEnd/>
          </a:ln>
          <a:effectLst/>
        </p:spPr>
        <p:txBody>
          <a:bodyPr wrap="none" lIns="73025" tIns="36512" rIns="73025" bIns="36512">
            <a:spAutoFit/>
          </a:bodyPr>
          <a:lstStyle/>
          <a:p>
            <a:r>
              <a:rPr lang="en-US" sz="1400"/>
              <a:t>10.10.10.0</a:t>
            </a:r>
          </a:p>
        </p:txBody>
      </p:sp>
      <p:sp>
        <p:nvSpPr>
          <p:cNvPr id="696334" name="Text Box 14"/>
          <p:cNvSpPr txBox="1">
            <a:spLocks noChangeArrowheads="1"/>
          </p:cNvSpPr>
          <p:nvPr/>
        </p:nvSpPr>
        <p:spPr bwMode="auto">
          <a:xfrm>
            <a:off x="3581400" y="3433763"/>
            <a:ext cx="1936750" cy="347662"/>
          </a:xfrm>
          <a:prstGeom prst="rect">
            <a:avLst/>
          </a:prstGeom>
          <a:noFill/>
          <a:ln w="9525">
            <a:noFill/>
            <a:miter lim="800000"/>
            <a:headEnd/>
            <a:tailEnd/>
          </a:ln>
          <a:effectLst/>
        </p:spPr>
        <p:txBody>
          <a:bodyPr wrap="none" lIns="73025" tIns="36512" rIns="73025" bIns="36512">
            <a:spAutoFit/>
          </a:bodyPr>
          <a:lstStyle/>
          <a:p>
            <a:r>
              <a:rPr lang="en-US">
                <a:solidFill>
                  <a:srgbClr val="00252E"/>
                </a:solidFill>
              </a:rPr>
              <a:t>MP-iBGP update</a:t>
            </a:r>
          </a:p>
        </p:txBody>
      </p:sp>
    </p:spTree>
    <p:extLst>
      <p:ext uri="{BB962C8B-B14F-4D97-AF65-F5344CB8AC3E}">
        <p14:creationId xmlns:p14="http://schemas.microsoft.com/office/powerpoint/2010/main" val="3935055828"/>
      </p:ext>
    </p:extLst>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8963" name="Group 67"/>
          <p:cNvGrpSpPr>
            <a:grpSpLocks/>
          </p:cNvGrpSpPr>
          <p:nvPr/>
        </p:nvGrpSpPr>
        <p:grpSpPr bwMode="auto">
          <a:xfrm>
            <a:off x="34925" y="2852738"/>
            <a:ext cx="4392613" cy="3744912"/>
            <a:chOff x="22" y="1797"/>
            <a:chExt cx="2767" cy="2359"/>
          </a:xfrm>
        </p:grpSpPr>
        <p:sp>
          <p:nvSpPr>
            <p:cNvPr id="1488962" name="AutoShape 66"/>
            <p:cNvSpPr>
              <a:spLocks noChangeArrowheads="1"/>
            </p:cNvSpPr>
            <p:nvPr/>
          </p:nvSpPr>
          <p:spPr bwMode="auto">
            <a:xfrm rot="10800000">
              <a:off x="1111" y="1797"/>
              <a:ext cx="1109" cy="544"/>
            </a:xfrm>
            <a:custGeom>
              <a:avLst/>
              <a:gdLst>
                <a:gd name="G0" fmla="+- 9348 0 0"/>
                <a:gd name="G1" fmla="+- 21600 0 9348"/>
                <a:gd name="G2" fmla="*/ 9348 1 2"/>
                <a:gd name="G3" fmla="+- 21600 0 G2"/>
                <a:gd name="G4" fmla="+/ 9348 21600 2"/>
                <a:gd name="G5" fmla="+/ G1 0 2"/>
                <a:gd name="G6" fmla="*/ 21600 21600 9348"/>
                <a:gd name="G7" fmla="*/ G6 1 2"/>
                <a:gd name="G8" fmla="+- 21600 0 G7"/>
                <a:gd name="G9" fmla="*/ 21600 1 2"/>
                <a:gd name="G10" fmla="+- 9348 0 G9"/>
                <a:gd name="G11" fmla="?: G10 G8 0"/>
                <a:gd name="G12" fmla="?: G10 G7 21600"/>
                <a:gd name="T0" fmla="*/ 16926 w 21600"/>
                <a:gd name="T1" fmla="*/ 10800 h 21600"/>
                <a:gd name="T2" fmla="*/ 10800 w 21600"/>
                <a:gd name="T3" fmla="*/ 21600 h 21600"/>
                <a:gd name="T4" fmla="*/ 4674 w 21600"/>
                <a:gd name="T5" fmla="*/ 10800 h 21600"/>
                <a:gd name="T6" fmla="*/ 10800 w 21600"/>
                <a:gd name="T7" fmla="*/ 0 h 21600"/>
                <a:gd name="T8" fmla="*/ 6474 w 21600"/>
                <a:gd name="T9" fmla="*/ 6474 h 21600"/>
                <a:gd name="T10" fmla="*/ 15126 w 21600"/>
                <a:gd name="T11" fmla="*/ 15126 h 21600"/>
              </a:gdLst>
              <a:ahLst/>
              <a:cxnLst>
                <a:cxn ang="0">
                  <a:pos x="T0" y="T1"/>
                </a:cxn>
                <a:cxn ang="0">
                  <a:pos x="T2" y="T3"/>
                </a:cxn>
                <a:cxn ang="0">
                  <a:pos x="T4" y="T5"/>
                </a:cxn>
                <a:cxn ang="0">
                  <a:pos x="T6" y="T7"/>
                </a:cxn>
              </a:cxnLst>
              <a:rect l="T8" t="T9" r="T10" b="T11"/>
              <a:pathLst>
                <a:path w="21600" h="21600">
                  <a:moveTo>
                    <a:pt x="0" y="0"/>
                  </a:moveTo>
                  <a:lnTo>
                    <a:pt x="9348" y="21600"/>
                  </a:lnTo>
                  <a:lnTo>
                    <a:pt x="12252" y="21600"/>
                  </a:lnTo>
                  <a:lnTo>
                    <a:pt x="21600" y="0"/>
                  </a:lnTo>
                  <a:close/>
                </a:path>
              </a:pathLst>
            </a:custGeom>
            <a:solidFill>
              <a:srgbClr val="83A2CF">
                <a:alpha val="39000"/>
              </a:srgbClr>
            </a:solidFill>
            <a:ln w="9525" algn="ctr">
              <a:noFill/>
              <a:miter lim="800000"/>
              <a:headEnd/>
              <a:tailEnd/>
            </a:ln>
            <a:effectLst/>
          </p:spPr>
          <p:txBody>
            <a:bodyPr lIns="82124" tIns="41061" rIns="82124" bIns="41061" anchor="ctr">
              <a:spAutoFit/>
            </a:bodyPr>
            <a:lstStyle/>
            <a:p>
              <a:endParaRPr lang="en-US"/>
            </a:p>
          </p:txBody>
        </p:sp>
        <p:sp>
          <p:nvSpPr>
            <p:cNvPr id="1488954" name="Text Box 58"/>
            <p:cNvSpPr txBox="1">
              <a:spLocks noChangeArrowheads="1"/>
            </p:cNvSpPr>
            <p:nvPr/>
          </p:nvSpPr>
          <p:spPr bwMode="auto">
            <a:xfrm>
              <a:off x="22" y="2341"/>
              <a:ext cx="2767" cy="1815"/>
            </a:xfrm>
            <a:prstGeom prst="rect">
              <a:avLst/>
            </a:prstGeom>
            <a:solidFill>
              <a:srgbClr val="83A2CF"/>
            </a:solidFill>
            <a:ln w="38100" algn="ctr">
              <a:solidFill>
                <a:srgbClr val="83A2CF"/>
              </a:solidFill>
              <a:miter lim="800000"/>
              <a:headEnd type="none" w="sm" len="sm"/>
              <a:tailEnd/>
            </a:ln>
            <a:effectLst/>
          </p:spPr>
          <p:txBody>
            <a:bodyPr lIns="36000" rIns="36000"/>
            <a:lstStyle/>
            <a:p>
              <a:pPr algn="l">
                <a:lnSpc>
                  <a:spcPct val="100000"/>
                </a:lnSpc>
              </a:pPr>
              <a:r>
                <a:rPr lang="en-US" sz="1400" b="1">
                  <a:solidFill>
                    <a:srgbClr val="000000"/>
                  </a:solidFill>
                  <a:latin typeface="Courier New" pitchFamily="49" charset="0"/>
                </a:rPr>
                <a:t>ipv6 unicast-routing</a:t>
              </a:r>
            </a:p>
            <a:p>
              <a:pPr algn="l">
                <a:lnSpc>
                  <a:spcPct val="100000"/>
                </a:lnSpc>
              </a:pPr>
              <a:r>
                <a:rPr lang="en-US" sz="1400" b="1">
                  <a:solidFill>
                    <a:srgbClr val="000000"/>
                  </a:solidFill>
                  <a:latin typeface="Courier New" pitchFamily="49" charset="0"/>
                </a:rPr>
                <a:t>ipv6 cef</a:t>
              </a:r>
            </a:p>
            <a:p>
              <a:pPr algn="l">
                <a:lnSpc>
                  <a:spcPct val="100000"/>
                </a:lnSpc>
              </a:pPr>
              <a:r>
                <a:rPr lang="en-US" sz="1400" b="1">
                  <a:solidFill>
                    <a:srgbClr val="000000"/>
                  </a:solidFill>
                  <a:latin typeface="Courier New" pitchFamily="49" charset="0"/>
                </a:rPr>
                <a:t>!</a:t>
              </a:r>
            </a:p>
            <a:p>
              <a:pPr algn="l">
                <a:lnSpc>
                  <a:spcPct val="100000"/>
                </a:lnSpc>
              </a:pPr>
              <a:r>
                <a:rPr lang="en-US" sz="1400" b="1">
                  <a:solidFill>
                    <a:srgbClr val="000000"/>
                  </a:solidFill>
                  <a:latin typeface="Courier New" pitchFamily="49" charset="0"/>
                </a:rPr>
                <a:t>interface Loopback0</a:t>
              </a:r>
            </a:p>
            <a:p>
              <a:pPr algn="l">
                <a:lnSpc>
                  <a:spcPct val="100000"/>
                </a:lnSpc>
              </a:pPr>
              <a:r>
                <a:rPr lang="en-US" sz="1400" b="1">
                  <a:solidFill>
                    <a:srgbClr val="000000"/>
                  </a:solidFill>
                  <a:latin typeface="Courier New" pitchFamily="49" charset="0"/>
                </a:rPr>
                <a:t> ip address 200.10.10.1  255.255.255.255</a:t>
              </a:r>
            </a:p>
            <a:p>
              <a:pPr algn="l">
                <a:lnSpc>
                  <a:spcPct val="100000"/>
                </a:lnSpc>
              </a:pPr>
              <a:r>
                <a:rPr lang="en-US" sz="1400" b="1">
                  <a:solidFill>
                    <a:srgbClr val="000000"/>
                  </a:solidFill>
                  <a:latin typeface="Courier New" pitchFamily="49" charset="0"/>
                </a:rPr>
                <a:t>!</a:t>
              </a:r>
            </a:p>
            <a:p>
              <a:pPr algn="l">
                <a:lnSpc>
                  <a:spcPct val="100000"/>
                </a:lnSpc>
              </a:pPr>
              <a:r>
                <a:rPr lang="en-US" sz="1400" b="1">
                  <a:solidFill>
                    <a:srgbClr val="000000"/>
                  </a:solidFill>
                  <a:latin typeface="Courier New" pitchFamily="49" charset="0"/>
                </a:rPr>
                <a:t>interface Ethernet0/0</a:t>
              </a:r>
            </a:p>
            <a:p>
              <a:pPr algn="l">
                <a:lnSpc>
                  <a:spcPct val="100000"/>
                </a:lnSpc>
              </a:pPr>
              <a:r>
                <a:rPr lang="en-US" sz="1400" b="1">
                  <a:solidFill>
                    <a:srgbClr val="000000"/>
                  </a:solidFill>
                  <a:latin typeface="Courier New" pitchFamily="49" charset="0"/>
                </a:rPr>
                <a:t> Description Link to CE1</a:t>
              </a:r>
            </a:p>
            <a:p>
              <a:pPr algn="l">
                <a:lnSpc>
                  <a:spcPct val="100000"/>
                </a:lnSpc>
              </a:pPr>
              <a:r>
                <a:rPr lang="en-US" sz="1400" b="1">
                  <a:solidFill>
                    <a:srgbClr val="000000"/>
                  </a:solidFill>
                  <a:latin typeface="Courier New" pitchFamily="49" charset="0"/>
                </a:rPr>
                <a:t> </a:t>
              </a:r>
              <a:r>
                <a:rPr lang="en-US" sz="1400" b="1">
                  <a:solidFill>
                    <a:schemeClr val="accent2"/>
                  </a:solidFill>
                  <a:latin typeface="Courier New" pitchFamily="49" charset="0"/>
                </a:rPr>
                <a:t>vrf forwarding GREEN</a:t>
              </a:r>
            </a:p>
            <a:p>
              <a:pPr algn="l">
                <a:lnSpc>
                  <a:spcPct val="100000"/>
                </a:lnSpc>
              </a:pPr>
              <a:r>
                <a:rPr lang="en-US" sz="1400" b="1">
                  <a:solidFill>
                    <a:schemeClr val="accent2"/>
                  </a:solidFill>
                  <a:latin typeface="Courier New" pitchFamily="49" charset="0"/>
                </a:rPr>
                <a:t> ip address 172.16.1.2 255.255.255.0</a:t>
              </a:r>
            </a:p>
            <a:p>
              <a:pPr algn="l">
                <a:lnSpc>
                  <a:spcPct val="100000"/>
                </a:lnSpc>
              </a:pPr>
              <a:r>
                <a:rPr lang="en-US" sz="1400" b="1">
                  <a:solidFill>
                    <a:schemeClr val="accent2"/>
                  </a:solidFill>
                  <a:latin typeface="Courier New" pitchFamily="49" charset="0"/>
                </a:rPr>
                <a:t> ipv6 address 2001:db8:cafe:1::2/64</a:t>
              </a:r>
            </a:p>
          </p:txBody>
        </p:sp>
      </p:grpSp>
      <p:sp>
        <p:nvSpPr>
          <p:cNvPr id="1488898" name="Cloud"/>
          <p:cNvSpPr>
            <a:spLocks noChangeAspect="1" noEditPoints="1" noChangeArrowheads="1"/>
          </p:cNvSpPr>
          <p:nvPr/>
        </p:nvSpPr>
        <p:spPr bwMode="auto">
          <a:xfrm>
            <a:off x="2771775" y="1989138"/>
            <a:ext cx="3600450" cy="16557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4">
              <a:alpha val="94000"/>
            </a:srgbClr>
          </a:solidFill>
          <a:ln w="9525" algn="ctr">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200" b="1"/>
              <a:t>IPv4</a:t>
            </a:r>
          </a:p>
          <a:p>
            <a:pPr defTabSz="814388"/>
            <a:r>
              <a:rPr lang="en-AU" sz="1200" b="1"/>
              <a:t>MPLS</a:t>
            </a:r>
          </a:p>
        </p:txBody>
      </p:sp>
      <p:sp>
        <p:nvSpPr>
          <p:cNvPr id="1488899" name="Rectangle 3"/>
          <p:cNvSpPr>
            <a:spLocks noGrp="1" noChangeArrowheads="1"/>
          </p:cNvSpPr>
          <p:nvPr>
            <p:ph type="title"/>
          </p:nvPr>
        </p:nvSpPr>
        <p:spPr/>
        <p:txBody>
          <a:bodyPr/>
          <a:lstStyle/>
          <a:p>
            <a:r>
              <a:rPr lang="en-AU" dirty="0" err="1">
                <a:solidFill>
                  <a:srgbClr val="0070C0"/>
                </a:solidFill>
              </a:rPr>
              <a:t>6VPE1</a:t>
            </a:r>
            <a:r>
              <a:rPr lang="en-AU" dirty="0">
                <a:solidFill>
                  <a:srgbClr val="0070C0"/>
                </a:solidFill>
              </a:rPr>
              <a:t> General Configuration</a:t>
            </a:r>
          </a:p>
        </p:txBody>
      </p:sp>
      <p:sp>
        <p:nvSpPr>
          <p:cNvPr id="1488900" name="Line 4"/>
          <p:cNvSpPr>
            <a:spLocks noChangeShapeType="1"/>
          </p:cNvSpPr>
          <p:nvPr/>
        </p:nvSpPr>
        <p:spPr bwMode="gray">
          <a:xfrm flipH="1" flipV="1">
            <a:off x="5143500" y="2495550"/>
            <a:ext cx="4763" cy="64611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8901" name="Line 5"/>
          <p:cNvSpPr>
            <a:spLocks noChangeShapeType="1"/>
          </p:cNvSpPr>
          <p:nvPr/>
        </p:nvSpPr>
        <p:spPr bwMode="gray">
          <a:xfrm flipH="1" flipV="1">
            <a:off x="3846513" y="2471738"/>
            <a:ext cx="4762" cy="741362"/>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8902" name="Cloud"/>
          <p:cNvSpPr>
            <a:spLocks noChangeAspect="1" noEditPoints="1" noChangeArrowheads="1"/>
          </p:cNvSpPr>
          <p:nvPr/>
        </p:nvSpPr>
        <p:spPr bwMode="auto">
          <a:xfrm>
            <a:off x="250825" y="2492375"/>
            <a:ext cx="827088" cy="65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100000">
                <a:schemeClr val="accent2"/>
              </a:gs>
            </a:gsLst>
            <a:lin ang="5400000" scaled="1"/>
          </a:gradFill>
          <a:ln w="9525">
            <a:solidFill>
              <a:srgbClr val="000000"/>
            </a:solidFill>
            <a:miter lim="800000"/>
            <a:headEnd/>
            <a:tailEnd/>
          </a:ln>
          <a:effectLst>
            <a:outerShdw dist="107763" dir="2700000" algn="ctr" rotWithShape="0">
              <a:srgbClr val="808080"/>
            </a:outerShdw>
          </a:effectLst>
        </p:spPr>
        <p:txBody>
          <a:bodyPr lIns="0" tIns="10800" rIns="0" bIns="10800" anchor="ctr" anchorCtr="1"/>
          <a:lstStyle/>
          <a:p>
            <a:pPr defTabSz="814388"/>
            <a:r>
              <a:rPr lang="en-AU" sz="1400"/>
              <a:t>IPv4</a:t>
            </a:r>
            <a:br>
              <a:rPr lang="en-AU" sz="1400"/>
            </a:br>
            <a:r>
              <a:rPr lang="en-AU" sz="1400"/>
              <a:t>IPv6</a:t>
            </a:r>
            <a:endParaRPr lang="en-AU" sz="1000"/>
          </a:p>
        </p:txBody>
      </p:sp>
      <p:sp>
        <p:nvSpPr>
          <p:cNvPr id="1488903" name="Text Box 7"/>
          <p:cNvSpPr txBox="1">
            <a:spLocks noChangeArrowheads="1"/>
          </p:cNvSpPr>
          <p:nvPr/>
        </p:nvSpPr>
        <p:spPr bwMode="auto">
          <a:xfrm>
            <a:off x="3713163" y="212725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88904" name="Text Box 8"/>
          <p:cNvSpPr txBox="1">
            <a:spLocks noChangeArrowheads="1"/>
          </p:cNvSpPr>
          <p:nvPr/>
        </p:nvSpPr>
        <p:spPr bwMode="auto">
          <a:xfrm>
            <a:off x="5022850" y="21336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88905" name="AutoShape 9"/>
          <p:cNvSpPr>
            <a:spLocks noChangeArrowheads="1"/>
          </p:cNvSpPr>
          <p:nvPr/>
        </p:nvSpPr>
        <p:spPr bwMode="auto">
          <a:xfrm>
            <a:off x="6805613"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88906" name="Line 10"/>
          <p:cNvSpPr>
            <a:spLocks noChangeShapeType="1"/>
          </p:cNvSpPr>
          <p:nvPr/>
        </p:nvSpPr>
        <p:spPr bwMode="auto">
          <a:xfrm>
            <a:off x="323850"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88907" name="Line 11"/>
          <p:cNvSpPr>
            <a:spLocks noChangeShapeType="1"/>
          </p:cNvSpPr>
          <p:nvPr/>
        </p:nvSpPr>
        <p:spPr bwMode="auto">
          <a:xfrm>
            <a:off x="6588125"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88908" name="Line 12"/>
          <p:cNvSpPr>
            <a:spLocks noChangeShapeType="1"/>
          </p:cNvSpPr>
          <p:nvPr/>
        </p:nvSpPr>
        <p:spPr bwMode="auto">
          <a:xfrm>
            <a:off x="8388350"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88909" name="Line 13"/>
          <p:cNvSpPr>
            <a:spLocks noChangeShapeType="1"/>
          </p:cNvSpPr>
          <p:nvPr/>
        </p:nvSpPr>
        <p:spPr bwMode="auto">
          <a:xfrm>
            <a:off x="2555875"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88910" name="AutoShape 14"/>
          <p:cNvSpPr>
            <a:spLocks noChangeArrowheads="1"/>
          </p:cNvSpPr>
          <p:nvPr/>
        </p:nvSpPr>
        <p:spPr bwMode="auto">
          <a:xfrm>
            <a:off x="2555875" y="1557338"/>
            <a:ext cx="4032250" cy="215900"/>
          </a:xfrm>
          <a:prstGeom prst="hexagon">
            <a:avLst>
              <a:gd name="adj" fmla="val 66924"/>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MPLS IPv4 Backbone</a:t>
            </a:r>
          </a:p>
        </p:txBody>
      </p:sp>
      <p:sp>
        <p:nvSpPr>
          <p:cNvPr id="1488911" name="AutoShape 15"/>
          <p:cNvSpPr>
            <a:spLocks noChangeArrowheads="1"/>
          </p:cNvSpPr>
          <p:nvPr/>
        </p:nvSpPr>
        <p:spPr bwMode="auto">
          <a:xfrm>
            <a:off x="323850" y="1557338"/>
            <a:ext cx="2232025" cy="215900"/>
          </a:xfrm>
          <a:prstGeom prst="hexagon">
            <a:avLst>
              <a:gd name="adj" fmla="val 56142"/>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IPv6/IPv4 Network</a:t>
            </a:r>
          </a:p>
        </p:txBody>
      </p:sp>
      <p:sp>
        <p:nvSpPr>
          <p:cNvPr id="1488912" name="AutoShape 16"/>
          <p:cNvSpPr>
            <a:spLocks noChangeArrowheads="1"/>
          </p:cNvSpPr>
          <p:nvPr/>
        </p:nvSpPr>
        <p:spPr bwMode="auto">
          <a:xfrm>
            <a:off x="6588125" y="1557338"/>
            <a:ext cx="1800225" cy="215900"/>
          </a:xfrm>
          <a:prstGeom prst="hexagon">
            <a:avLst>
              <a:gd name="adj" fmla="val 45281"/>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IPv6/IPv4 Network</a:t>
            </a:r>
          </a:p>
        </p:txBody>
      </p:sp>
      <p:sp>
        <p:nvSpPr>
          <p:cNvPr id="1488913" name="AutoShape 17"/>
          <p:cNvSpPr>
            <a:spLocks noChangeArrowheads="1"/>
          </p:cNvSpPr>
          <p:nvPr/>
        </p:nvSpPr>
        <p:spPr bwMode="auto">
          <a:xfrm>
            <a:off x="4495800" y="981075"/>
            <a:ext cx="793750" cy="431800"/>
          </a:xfrm>
          <a:prstGeom prst="chevron">
            <a:avLst>
              <a:gd name="adj" fmla="val 47062"/>
            </a:avLst>
          </a:prstGeom>
          <a:solidFill>
            <a:schemeClr val="accent2"/>
          </a:solidFill>
          <a:ln w="9525" algn="ctr">
            <a:solidFill>
              <a:schemeClr val="accent2"/>
            </a:solidFill>
            <a:miter lim="800000"/>
            <a:headEnd/>
            <a:tailEnd/>
          </a:ln>
          <a:effectLst/>
        </p:spPr>
        <p:txBody>
          <a:bodyPr wrap="none" lIns="154800" tIns="3600" rIns="10800" bIns="3600" anchor="ctr"/>
          <a:lstStyle/>
          <a:p>
            <a:pPr defTabSz="814388"/>
            <a:r>
              <a:rPr lang="en-US" sz="1200" b="1">
                <a:solidFill>
                  <a:schemeClr val="bg1"/>
                </a:solidFill>
              </a:rPr>
              <a:t>VPN</a:t>
            </a:r>
          </a:p>
          <a:p>
            <a:pPr defTabSz="814388"/>
            <a:r>
              <a:rPr lang="en-US" sz="1200" b="1">
                <a:solidFill>
                  <a:schemeClr val="bg1"/>
                </a:solidFill>
              </a:rPr>
              <a:t>Label</a:t>
            </a:r>
          </a:p>
        </p:txBody>
      </p:sp>
      <p:sp>
        <p:nvSpPr>
          <p:cNvPr id="1488914" name="AutoShape 18"/>
          <p:cNvSpPr>
            <a:spLocks noChangeArrowheads="1"/>
          </p:cNvSpPr>
          <p:nvPr/>
        </p:nvSpPr>
        <p:spPr bwMode="auto">
          <a:xfrm>
            <a:off x="3344863"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88915" name="AutoShape 19"/>
          <p:cNvSpPr>
            <a:spLocks noChangeArrowheads="1"/>
          </p:cNvSpPr>
          <p:nvPr/>
        </p:nvSpPr>
        <p:spPr bwMode="auto">
          <a:xfrm>
            <a:off x="5073650" y="981075"/>
            <a:ext cx="793750" cy="431800"/>
          </a:xfrm>
          <a:prstGeom prst="chevron">
            <a:avLst>
              <a:gd name="adj" fmla="val 47062"/>
            </a:avLst>
          </a:prstGeom>
          <a:solidFill>
            <a:schemeClr val="tx2"/>
          </a:solidFill>
          <a:ln w="9525" algn="ctr">
            <a:solidFill>
              <a:schemeClr val="tx2"/>
            </a:solidFill>
            <a:miter lim="800000"/>
            <a:headEnd/>
            <a:tailEnd/>
          </a:ln>
          <a:effectLst/>
        </p:spPr>
        <p:txBody>
          <a:bodyPr wrap="none" lIns="154800" tIns="3600" rIns="10800" bIns="3600" anchor="ctr"/>
          <a:lstStyle/>
          <a:p>
            <a:pPr defTabSz="814388"/>
            <a:r>
              <a:rPr lang="en-US" sz="1200" b="1">
                <a:solidFill>
                  <a:schemeClr val="bg1"/>
                </a:solidFill>
              </a:rPr>
              <a:t>LDP</a:t>
            </a:r>
          </a:p>
          <a:p>
            <a:pPr defTabSz="814388"/>
            <a:r>
              <a:rPr lang="en-US" sz="1200" b="1">
                <a:solidFill>
                  <a:schemeClr val="bg1"/>
                </a:solidFill>
              </a:rPr>
              <a:t>Label</a:t>
            </a:r>
          </a:p>
        </p:txBody>
      </p:sp>
      <p:sp>
        <p:nvSpPr>
          <p:cNvPr id="1488916" name="AutoShape 20"/>
          <p:cNvSpPr>
            <a:spLocks noChangeArrowheads="1"/>
          </p:cNvSpPr>
          <p:nvPr/>
        </p:nvSpPr>
        <p:spPr bwMode="auto">
          <a:xfrm>
            <a:off x="827088"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88917" name="Text Box 21"/>
          <p:cNvSpPr txBox="1">
            <a:spLocks noChangeArrowheads="1"/>
          </p:cNvSpPr>
          <p:nvPr/>
        </p:nvSpPr>
        <p:spPr bwMode="auto">
          <a:xfrm>
            <a:off x="1028700" y="2924175"/>
            <a:ext cx="4603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CE1</a:t>
            </a:r>
          </a:p>
        </p:txBody>
      </p:sp>
      <p:sp>
        <p:nvSpPr>
          <p:cNvPr id="1488918" name="Text Box 22"/>
          <p:cNvSpPr txBox="1">
            <a:spLocks noChangeArrowheads="1"/>
          </p:cNvSpPr>
          <p:nvPr/>
        </p:nvSpPr>
        <p:spPr bwMode="auto">
          <a:xfrm>
            <a:off x="2278063" y="2924175"/>
            <a:ext cx="6381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6VPE1</a:t>
            </a:r>
          </a:p>
        </p:txBody>
      </p:sp>
      <p:sp>
        <p:nvSpPr>
          <p:cNvPr id="1488919" name="Text Box 23"/>
          <p:cNvSpPr txBox="1">
            <a:spLocks noChangeArrowheads="1"/>
          </p:cNvSpPr>
          <p:nvPr/>
        </p:nvSpPr>
        <p:spPr bwMode="auto">
          <a:xfrm>
            <a:off x="3714750" y="32131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88920" name="Text Box 24"/>
          <p:cNvSpPr txBox="1">
            <a:spLocks noChangeArrowheads="1"/>
          </p:cNvSpPr>
          <p:nvPr/>
        </p:nvSpPr>
        <p:spPr bwMode="auto">
          <a:xfrm>
            <a:off x="5022850" y="32131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88921" name="Freeform 25"/>
          <p:cNvSpPr>
            <a:spLocks/>
          </p:cNvSpPr>
          <p:nvPr/>
        </p:nvSpPr>
        <p:spPr bwMode="auto">
          <a:xfrm>
            <a:off x="971550" y="2287588"/>
            <a:ext cx="93663" cy="266700"/>
          </a:xfrm>
          <a:custGeom>
            <a:avLst/>
            <a:gdLst/>
            <a:ahLst/>
            <a:cxnLst>
              <a:cxn ang="0">
                <a:pos x="32" y="0"/>
              </a:cxn>
              <a:cxn ang="0">
                <a:pos x="47" y="66"/>
              </a:cxn>
              <a:cxn ang="0">
                <a:pos x="0" y="168"/>
              </a:cxn>
            </a:cxnLst>
            <a:rect l="0" t="0" r="r" b="b"/>
            <a:pathLst>
              <a:path w="59" h="168">
                <a:moveTo>
                  <a:pt x="32" y="0"/>
                </a:moveTo>
                <a:cubicBezTo>
                  <a:pt x="35" y="11"/>
                  <a:pt x="52" y="38"/>
                  <a:pt x="47" y="66"/>
                </a:cubicBezTo>
                <a:cubicBezTo>
                  <a:pt x="59" y="92"/>
                  <a:pt x="10" y="147"/>
                  <a:pt x="0" y="168"/>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88922" name="Rectangle 26"/>
          <p:cNvSpPr>
            <a:spLocks noChangeArrowheads="1"/>
          </p:cNvSpPr>
          <p:nvPr/>
        </p:nvSpPr>
        <p:spPr bwMode="auto">
          <a:xfrm>
            <a:off x="428625" y="1916113"/>
            <a:ext cx="1479550" cy="371475"/>
          </a:xfrm>
          <a:prstGeom prst="rect">
            <a:avLst/>
          </a:prstGeom>
          <a:noFill/>
          <a:ln w="12700">
            <a:noFill/>
            <a:miter lim="800000"/>
            <a:headEnd/>
            <a:tailEnd/>
          </a:ln>
          <a:effectLst/>
        </p:spPr>
        <p:txBody>
          <a:bodyPr wrap="none" lIns="5105" tIns="2553" rIns="5105" bIns="2553">
            <a:spAutoFit/>
          </a:bodyPr>
          <a:lstStyle/>
          <a:p>
            <a:pPr algn="r" defTabSz="957263">
              <a:lnSpc>
                <a:spcPct val="100000"/>
              </a:lnSpc>
            </a:pPr>
            <a:r>
              <a:rPr lang="de-DE" sz="1200" b="1"/>
              <a:t>10.1.1.0/24</a:t>
            </a:r>
          </a:p>
          <a:p>
            <a:pPr algn="r" defTabSz="957263">
              <a:lnSpc>
                <a:spcPct val="100000"/>
              </a:lnSpc>
            </a:pPr>
            <a:r>
              <a:rPr lang="de-DE" sz="1200" b="1"/>
              <a:t>2001:db8:beef:1::/64</a:t>
            </a:r>
            <a:endParaRPr lang="en-GB" sz="1200" b="1"/>
          </a:p>
        </p:txBody>
      </p:sp>
      <p:sp>
        <p:nvSpPr>
          <p:cNvPr id="1488923" name="Line 27"/>
          <p:cNvSpPr>
            <a:spLocks noChangeShapeType="1"/>
          </p:cNvSpPr>
          <p:nvPr/>
        </p:nvSpPr>
        <p:spPr bwMode="gray">
          <a:xfrm flipV="1">
            <a:off x="1258888" y="2781300"/>
            <a:ext cx="1296987"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8924" name="Line 28"/>
          <p:cNvSpPr>
            <a:spLocks noChangeShapeType="1"/>
          </p:cNvSpPr>
          <p:nvPr/>
        </p:nvSpPr>
        <p:spPr bwMode="gray">
          <a:xfrm flipV="1">
            <a:off x="5146675" y="2781300"/>
            <a:ext cx="1296988" cy="36036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8925" name="Line 29"/>
          <p:cNvSpPr>
            <a:spLocks noChangeShapeType="1"/>
          </p:cNvSpPr>
          <p:nvPr/>
        </p:nvSpPr>
        <p:spPr bwMode="gray">
          <a:xfrm>
            <a:off x="5148263" y="2565400"/>
            <a:ext cx="1295400" cy="21590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8926" name="Line 30"/>
          <p:cNvSpPr>
            <a:spLocks noChangeShapeType="1"/>
          </p:cNvSpPr>
          <p:nvPr/>
        </p:nvSpPr>
        <p:spPr bwMode="gray">
          <a:xfrm flipV="1">
            <a:off x="3851275" y="2565400"/>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8927" name="Line 31"/>
          <p:cNvSpPr>
            <a:spLocks noChangeShapeType="1"/>
          </p:cNvSpPr>
          <p:nvPr/>
        </p:nvSpPr>
        <p:spPr bwMode="gray">
          <a:xfrm flipV="1">
            <a:off x="2700338" y="2565400"/>
            <a:ext cx="1150937" cy="21590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8928" name="Line 32"/>
          <p:cNvSpPr>
            <a:spLocks noChangeShapeType="1"/>
          </p:cNvSpPr>
          <p:nvPr/>
        </p:nvSpPr>
        <p:spPr bwMode="gray">
          <a:xfrm>
            <a:off x="2700338" y="2781300"/>
            <a:ext cx="1150937" cy="36036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pic>
        <p:nvPicPr>
          <p:cNvPr id="1488929" name="Picture 33"/>
          <p:cNvPicPr>
            <a:picLocks noChangeArrowheads="1"/>
          </p:cNvPicPr>
          <p:nvPr/>
        </p:nvPicPr>
        <p:blipFill>
          <a:blip r:embed="rId3" cstate="print"/>
          <a:srcRect/>
          <a:stretch>
            <a:fillRect/>
          </a:stretch>
        </p:blipFill>
        <p:spPr bwMode="auto">
          <a:xfrm>
            <a:off x="4948238" y="2338388"/>
            <a:ext cx="415925" cy="407987"/>
          </a:xfrm>
          <a:prstGeom prst="rect">
            <a:avLst/>
          </a:prstGeom>
          <a:noFill/>
          <a:ln w="9525">
            <a:noFill/>
            <a:miter lim="800000"/>
            <a:headEnd/>
            <a:tailEnd/>
          </a:ln>
          <a:effectLst/>
        </p:spPr>
      </p:pic>
      <p:pic>
        <p:nvPicPr>
          <p:cNvPr id="1488930" name="Picture 34"/>
          <p:cNvPicPr>
            <a:picLocks noChangeArrowheads="1"/>
          </p:cNvPicPr>
          <p:nvPr/>
        </p:nvPicPr>
        <p:blipFill>
          <a:blip r:embed="rId3" cstate="print"/>
          <a:srcRect/>
          <a:stretch>
            <a:fillRect/>
          </a:stretch>
        </p:blipFill>
        <p:spPr bwMode="auto">
          <a:xfrm>
            <a:off x="3638550" y="2336800"/>
            <a:ext cx="415925" cy="407988"/>
          </a:xfrm>
          <a:prstGeom prst="rect">
            <a:avLst/>
          </a:prstGeom>
          <a:noFill/>
          <a:ln w="9525">
            <a:noFill/>
            <a:miter lim="800000"/>
            <a:headEnd/>
            <a:tailEnd/>
          </a:ln>
          <a:effectLst/>
        </p:spPr>
      </p:pic>
      <p:sp>
        <p:nvSpPr>
          <p:cNvPr id="1488931" name="Arc 35"/>
          <p:cNvSpPr>
            <a:spLocks/>
          </p:cNvSpPr>
          <p:nvPr/>
        </p:nvSpPr>
        <p:spPr bwMode="auto">
          <a:xfrm>
            <a:off x="2557463" y="2420938"/>
            <a:ext cx="217487" cy="160337"/>
          </a:xfrm>
          <a:custGeom>
            <a:avLst/>
            <a:gdLst>
              <a:gd name="G0" fmla="+- 21600 0 0"/>
              <a:gd name="G1" fmla="+- 21600 0 0"/>
              <a:gd name="G2" fmla="+- 21600 0 0"/>
              <a:gd name="T0" fmla="*/ 2364 w 43200"/>
              <a:gd name="T1" fmla="*/ 31426 h 31426"/>
              <a:gd name="T2" fmla="*/ 41357 w 43200"/>
              <a:gd name="T3" fmla="*/ 30331 h 31426"/>
              <a:gd name="T4" fmla="*/ 21600 w 43200"/>
              <a:gd name="T5" fmla="*/ 21600 h 31426"/>
            </a:gdLst>
            <a:ahLst/>
            <a:cxnLst>
              <a:cxn ang="0">
                <a:pos x="T0" y="T1"/>
              </a:cxn>
              <a:cxn ang="0">
                <a:pos x="T2" y="T3"/>
              </a:cxn>
              <a:cxn ang="0">
                <a:pos x="T4" y="T5"/>
              </a:cxn>
            </a:cxnLst>
            <a:rect l="0" t="0" r="r" b="b"/>
            <a:pathLst>
              <a:path w="43200" h="31426" fill="none"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path>
              <a:path w="43200" h="31426" stroke="0"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lnTo>
                  <a:pt x="21600" y="21600"/>
                </a:lnTo>
                <a:close/>
              </a:path>
            </a:pathLst>
          </a:custGeom>
          <a:noFill/>
          <a:ln w="9525">
            <a:solidFill>
              <a:schemeClr val="tx1"/>
            </a:solidFill>
            <a:round/>
            <a:headEnd/>
            <a:tailEnd type="triangle" w="med" len="med"/>
          </a:ln>
          <a:effectLst/>
        </p:spPr>
        <p:txBody>
          <a:bodyPr lIns="82124" tIns="41061" rIns="82124" bIns="41061" anchor="ctr">
            <a:spAutoFit/>
          </a:bodyPr>
          <a:lstStyle/>
          <a:p>
            <a:endParaRPr lang="en-US"/>
          </a:p>
        </p:txBody>
      </p:sp>
      <p:pic>
        <p:nvPicPr>
          <p:cNvPr id="1488932" name="Picture 36"/>
          <p:cNvPicPr>
            <a:picLocks noChangeArrowheads="1"/>
          </p:cNvPicPr>
          <p:nvPr/>
        </p:nvPicPr>
        <p:blipFill>
          <a:blip r:embed="rId4" cstate="print"/>
          <a:srcRect/>
          <a:stretch>
            <a:fillRect/>
          </a:stretch>
        </p:blipFill>
        <p:spPr bwMode="gray">
          <a:xfrm>
            <a:off x="2339975" y="2565400"/>
            <a:ext cx="569913" cy="373063"/>
          </a:xfrm>
          <a:prstGeom prst="rect">
            <a:avLst/>
          </a:prstGeom>
          <a:noFill/>
          <a:ln w="9525">
            <a:noFill/>
            <a:miter lim="800000"/>
            <a:headEnd/>
            <a:tailEnd/>
          </a:ln>
          <a:effectLst/>
        </p:spPr>
      </p:pic>
      <p:sp>
        <p:nvSpPr>
          <p:cNvPr id="1488933" name="Oval 37"/>
          <p:cNvSpPr>
            <a:spLocks noChangeArrowheads="1"/>
          </p:cNvSpPr>
          <p:nvPr/>
        </p:nvSpPr>
        <p:spPr bwMode="auto">
          <a:xfrm>
            <a:off x="2124075" y="2708275"/>
            <a:ext cx="349250" cy="157163"/>
          </a:xfrm>
          <a:prstGeom prst="ellipse">
            <a:avLst/>
          </a:prstGeom>
          <a:solidFill>
            <a:srgbClr val="697E1C"/>
          </a:solidFill>
          <a:ln w="3175" algn="ctr">
            <a:solidFill>
              <a:srgbClr val="697E1C"/>
            </a:solidFill>
            <a:round/>
            <a:headEnd/>
            <a:tailEnd/>
          </a:ln>
          <a:effectLst/>
        </p:spPr>
        <p:txBody>
          <a:bodyPr wrap="none" lIns="0" tIns="3600" rIns="0" bIns="3600" anchor="ctr"/>
          <a:lstStyle/>
          <a:p>
            <a:pPr defTabSz="814388"/>
            <a:r>
              <a:rPr lang="en-US" sz="1000" b="1">
                <a:solidFill>
                  <a:schemeClr val="bg1"/>
                </a:solidFill>
              </a:rPr>
              <a:t>VRF</a:t>
            </a:r>
          </a:p>
        </p:txBody>
      </p:sp>
      <p:sp>
        <p:nvSpPr>
          <p:cNvPr id="1488934" name="Text Box 38"/>
          <p:cNvSpPr txBox="1">
            <a:spLocks noChangeArrowheads="1"/>
          </p:cNvSpPr>
          <p:nvPr/>
        </p:nvSpPr>
        <p:spPr bwMode="auto">
          <a:xfrm>
            <a:off x="2124075" y="2205038"/>
            <a:ext cx="971550" cy="247650"/>
          </a:xfrm>
          <a:prstGeom prst="rect">
            <a:avLst/>
          </a:prstGeom>
          <a:noFill/>
          <a:ln w="9525" algn="ctr">
            <a:noFill/>
            <a:miter lim="800000"/>
            <a:headEnd/>
            <a:tailEnd/>
          </a:ln>
          <a:effectLst/>
        </p:spPr>
        <p:txBody>
          <a:bodyPr lIns="82124" tIns="41061" rIns="82124" bIns="41061">
            <a:spAutoFit/>
          </a:bodyPr>
          <a:lstStyle/>
          <a:p>
            <a:pPr algn="r" defTabSz="814388"/>
            <a:r>
              <a:rPr lang="en-AU" sz="1200" b="1"/>
              <a:t>200.10.10.1</a:t>
            </a:r>
          </a:p>
        </p:txBody>
      </p:sp>
      <p:sp>
        <p:nvSpPr>
          <p:cNvPr id="1488935" name="Line 39"/>
          <p:cNvSpPr>
            <a:spLocks noChangeShapeType="1"/>
          </p:cNvSpPr>
          <p:nvPr/>
        </p:nvSpPr>
        <p:spPr bwMode="gray">
          <a:xfrm flipV="1">
            <a:off x="3851275" y="3141663"/>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pic>
        <p:nvPicPr>
          <p:cNvPr id="1488936" name="Picture 40"/>
          <p:cNvPicPr>
            <a:picLocks noChangeArrowheads="1"/>
          </p:cNvPicPr>
          <p:nvPr/>
        </p:nvPicPr>
        <p:blipFill>
          <a:blip r:embed="rId3" cstate="print"/>
          <a:srcRect/>
          <a:stretch>
            <a:fillRect/>
          </a:stretch>
        </p:blipFill>
        <p:spPr bwMode="auto">
          <a:xfrm>
            <a:off x="4948238" y="2852738"/>
            <a:ext cx="415925" cy="407987"/>
          </a:xfrm>
          <a:prstGeom prst="rect">
            <a:avLst/>
          </a:prstGeom>
          <a:noFill/>
          <a:ln w="9525">
            <a:noFill/>
            <a:miter lim="800000"/>
            <a:headEnd/>
            <a:tailEnd/>
          </a:ln>
          <a:effectLst/>
        </p:spPr>
      </p:pic>
      <p:pic>
        <p:nvPicPr>
          <p:cNvPr id="1488937" name="Picture 41"/>
          <p:cNvPicPr>
            <a:picLocks noChangeArrowheads="1"/>
          </p:cNvPicPr>
          <p:nvPr/>
        </p:nvPicPr>
        <p:blipFill>
          <a:blip r:embed="rId3" cstate="print"/>
          <a:srcRect/>
          <a:stretch>
            <a:fillRect/>
          </a:stretch>
        </p:blipFill>
        <p:spPr bwMode="auto">
          <a:xfrm>
            <a:off x="3640138" y="2876550"/>
            <a:ext cx="415925" cy="407988"/>
          </a:xfrm>
          <a:prstGeom prst="rect">
            <a:avLst/>
          </a:prstGeom>
          <a:noFill/>
          <a:ln w="9525">
            <a:noFill/>
            <a:miter lim="800000"/>
            <a:headEnd/>
            <a:tailEnd/>
          </a:ln>
          <a:effectLst/>
        </p:spPr>
      </p:pic>
      <p:sp>
        <p:nvSpPr>
          <p:cNvPr id="1488938" name="Arc 42"/>
          <p:cNvSpPr>
            <a:spLocks/>
          </p:cNvSpPr>
          <p:nvPr/>
        </p:nvSpPr>
        <p:spPr bwMode="auto">
          <a:xfrm flipH="1">
            <a:off x="6372225" y="2420938"/>
            <a:ext cx="217488" cy="160337"/>
          </a:xfrm>
          <a:custGeom>
            <a:avLst/>
            <a:gdLst>
              <a:gd name="G0" fmla="+- 21600 0 0"/>
              <a:gd name="G1" fmla="+- 21600 0 0"/>
              <a:gd name="G2" fmla="+- 21600 0 0"/>
              <a:gd name="T0" fmla="*/ 2364 w 43200"/>
              <a:gd name="T1" fmla="*/ 31426 h 31426"/>
              <a:gd name="T2" fmla="*/ 41357 w 43200"/>
              <a:gd name="T3" fmla="*/ 30331 h 31426"/>
              <a:gd name="T4" fmla="*/ 21600 w 43200"/>
              <a:gd name="T5" fmla="*/ 21600 h 31426"/>
            </a:gdLst>
            <a:ahLst/>
            <a:cxnLst>
              <a:cxn ang="0">
                <a:pos x="T0" y="T1"/>
              </a:cxn>
              <a:cxn ang="0">
                <a:pos x="T2" y="T3"/>
              </a:cxn>
              <a:cxn ang="0">
                <a:pos x="T4" y="T5"/>
              </a:cxn>
            </a:cxnLst>
            <a:rect l="0" t="0" r="r" b="b"/>
            <a:pathLst>
              <a:path w="43200" h="31426" fill="none"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path>
              <a:path w="43200" h="31426" stroke="0"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lnTo>
                  <a:pt x="21600" y="21600"/>
                </a:lnTo>
                <a:close/>
              </a:path>
            </a:pathLst>
          </a:cu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488939" name="Text Box 43"/>
          <p:cNvSpPr txBox="1">
            <a:spLocks noChangeArrowheads="1"/>
          </p:cNvSpPr>
          <p:nvPr/>
        </p:nvSpPr>
        <p:spPr bwMode="auto">
          <a:xfrm>
            <a:off x="6227763" y="2205038"/>
            <a:ext cx="971550" cy="247650"/>
          </a:xfrm>
          <a:prstGeom prst="rect">
            <a:avLst/>
          </a:prstGeom>
          <a:noFill/>
          <a:ln w="9525" algn="ctr">
            <a:noFill/>
            <a:miter lim="800000"/>
            <a:headEnd/>
            <a:tailEnd/>
          </a:ln>
          <a:effectLst/>
        </p:spPr>
        <p:txBody>
          <a:bodyPr lIns="82124" tIns="41061" rIns="82124" bIns="41061">
            <a:spAutoFit/>
          </a:bodyPr>
          <a:lstStyle/>
          <a:p>
            <a:pPr algn="r" defTabSz="814388"/>
            <a:r>
              <a:rPr lang="en-AU" sz="1200" b="1"/>
              <a:t>200.11.11.1</a:t>
            </a:r>
          </a:p>
        </p:txBody>
      </p:sp>
      <p:sp>
        <p:nvSpPr>
          <p:cNvPr id="1488940" name="Line 44"/>
          <p:cNvSpPr>
            <a:spLocks noChangeShapeType="1"/>
          </p:cNvSpPr>
          <p:nvPr/>
        </p:nvSpPr>
        <p:spPr bwMode="gray">
          <a:xfrm flipV="1">
            <a:off x="6588125" y="2787650"/>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88941" name="Text Box 45"/>
          <p:cNvSpPr txBox="1">
            <a:spLocks noChangeArrowheads="1"/>
          </p:cNvSpPr>
          <p:nvPr/>
        </p:nvSpPr>
        <p:spPr bwMode="auto">
          <a:xfrm>
            <a:off x="7667625" y="2933700"/>
            <a:ext cx="4603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CE2</a:t>
            </a:r>
          </a:p>
        </p:txBody>
      </p:sp>
      <p:sp>
        <p:nvSpPr>
          <p:cNvPr id="1488942" name="Cloud"/>
          <p:cNvSpPr>
            <a:spLocks noChangeAspect="1" noEditPoints="1" noChangeArrowheads="1"/>
          </p:cNvSpPr>
          <p:nvPr/>
        </p:nvSpPr>
        <p:spPr bwMode="auto">
          <a:xfrm>
            <a:off x="8066088" y="2492375"/>
            <a:ext cx="827087" cy="65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100000">
                <a:schemeClr val="accent2"/>
              </a:gs>
            </a:gsLst>
            <a:lin ang="5400000" scaled="1"/>
          </a:gradFill>
          <a:ln w="9525">
            <a:solidFill>
              <a:srgbClr val="000000"/>
            </a:solidFill>
            <a:miter lim="800000"/>
            <a:headEnd/>
            <a:tailEnd/>
          </a:ln>
          <a:effectLst>
            <a:outerShdw dist="107763" dir="2700000" algn="ctr" rotWithShape="0">
              <a:srgbClr val="808080"/>
            </a:outerShdw>
          </a:effectLst>
        </p:spPr>
        <p:txBody>
          <a:bodyPr lIns="0" tIns="10800" rIns="0" bIns="10800" anchor="ctr" anchorCtr="1"/>
          <a:lstStyle/>
          <a:p>
            <a:pPr defTabSz="814388"/>
            <a:r>
              <a:rPr lang="en-AU" sz="1400"/>
              <a:t>IPv4</a:t>
            </a:r>
            <a:br>
              <a:rPr lang="en-AU" sz="1400"/>
            </a:br>
            <a:r>
              <a:rPr lang="en-AU" sz="1400"/>
              <a:t>IPv6</a:t>
            </a:r>
            <a:endParaRPr lang="en-AU" sz="1000"/>
          </a:p>
        </p:txBody>
      </p:sp>
      <p:pic>
        <p:nvPicPr>
          <p:cNvPr id="1488943" name="Picture 47"/>
          <p:cNvPicPr>
            <a:picLocks noChangeArrowheads="1"/>
          </p:cNvPicPr>
          <p:nvPr/>
        </p:nvPicPr>
        <p:blipFill>
          <a:blip r:embed="rId5" cstate="print"/>
          <a:srcRect/>
          <a:stretch>
            <a:fillRect/>
          </a:stretch>
        </p:blipFill>
        <p:spPr bwMode="auto">
          <a:xfrm>
            <a:off x="7667625" y="2628900"/>
            <a:ext cx="517525" cy="304800"/>
          </a:xfrm>
          <a:prstGeom prst="rect">
            <a:avLst/>
          </a:prstGeom>
          <a:noFill/>
          <a:ln w="9525">
            <a:noFill/>
            <a:miter lim="800000"/>
            <a:headEnd/>
            <a:tailEnd/>
          </a:ln>
          <a:effectLst/>
        </p:spPr>
      </p:pic>
      <p:pic>
        <p:nvPicPr>
          <p:cNvPr id="1488944" name="Picture 48"/>
          <p:cNvPicPr>
            <a:picLocks noChangeArrowheads="1"/>
          </p:cNvPicPr>
          <p:nvPr/>
        </p:nvPicPr>
        <p:blipFill>
          <a:blip r:embed="rId4" cstate="print"/>
          <a:srcRect/>
          <a:stretch>
            <a:fillRect/>
          </a:stretch>
        </p:blipFill>
        <p:spPr bwMode="gray">
          <a:xfrm>
            <a:off x="6234113" y="2565400"/>
            <a:ext cx="569912" cy="373063"/>
          </a:xfrm>
          <a:prstGeom prst="rect">
            <a:avLst/>
          </a:prstGeom>
          <a:noFill/>
          <a:ln w="9525">
            <a:noFill/>
            <a:miter lim="800000"/>
            <a:headEnd/>
            <a:tailEnd/>
          </a:ln>
          <a:effectLst/>
        </p:spPr>
      </p:pic>
      <p:sp>
        <p:nvSpPr>
          <p:cNvPr id="1488945" name="Oval 49"/>
          <p:cNvSpPr>
            <a:spLocks noChangeArrowheads="1"/>
          </p:cNvSpPr>
          <p:nvPr/>
        </p:nvSpPr>
        <p:spPr bwMode="auto">
          <a:xfrm>
            <a:off x="6670675" y="2701925"/>
            <a:ext cx="349250" cy="157163"/>
          </a:xfrm>
          <a:prstGeom prst="ellipse">
            <a:avLst/>
          </a:prstGeom>
          <a:solidFill>
            <a:srgbClr val="697E1C"/>
          </a:solidFill>
          <a:ln w="3175" algn="ctr">
            <a:solidFill>
              <a:srgbClr val="697E1C"/>
            </a:solidFill>
            <a:round/>
            <a:headEnd/>
            <a:tailEnd/>
          </a:ln>
          <a:effectLst/>
        </p:spPr>
        <p:txBody>
          <a:bodyPr wrap="none" lIns="0" tIns="3600" rIns="0" bIns="3600" anchor="ctr"/>
          <a:lstStyle/>
          <a:p>
            <a:pPr defTabSz="814388"/>
            <a:r>
              <a:rPr lang="en-US" sz="1000" b="1">
                <a:solidFill>
                  <a:schemeClr val="bg1"/>
                </a:solidFill>
              </a:rPr>
              <a:t>VRF</a:t>
            </a:r>
          </a:p>
        </p:txBody>
      </p:sp>
      <p:sp>
        <p:nvSpPr>
          <p:cNvPr id="1488946" name="Freeform 50"/>
          <p:cNvSpPr>
            <a:spLocks/>
          </p:cNvSpPr>
          <p:nvPr/>
        </p:nvSpPr>
        <p:spPr bwMode="auto">
          <a:xfrm flipH="1">
            <a:off x="8101013" y="2276475"/>
            <a:ext cx="93662" cy="266700"/>
          </a:xfrm>
          <a:custGeom>
            <a:avLst/>
            <a:gdLst/>
            <a:ahLst/>
            <a:cxnLst>
              <a:cxn ang="0">
                <a:pos x="32" y="0"/>
              </a:cxn>
              <a:cxn ang="0">
                <a:pos x="47" y="66"/>
              </a:cxn>
              <a:cxn ang="0">
                <a:pos x="0" y="168"/>
              </a:cxn>
            </a:cxnLst>
            <a:rect l="0" t="0" r="r" b="b"/>
            <a:pathLst>
              <a:path w="59" h="168">
                <a:moveTo>
                  <a:pt x="32" y="0"/>
                </a:moveTo>
                <a:cubicBezTo>
                  <a:pt x="35" y="11"/>
                  <a:pt x="52" y="38"/>
                  <a:pt x="47" y="66"/>
                </a:cubicBezTo>
                <a:cubicBezTo>
                  <a:pt x="59" y="92"/>
                  <a:pt x="10" y="147"/>
                  <a:pt x="0" y="168"/>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88947" name="Rectangle 51"/>
          <p:cNvSpPr>
            <a:spLocks noChangeArrowheads="1"/>
          </p:cNvSpPr>
          <p:nvPr/>
        </p:nvSpPr>
        <p:spPr bwMode="auto">
          <a:xfrm>
            <a:off x="7288213" y="1916113"/>
            <a:ext cx="1479550" cy="371475"/>
          </a:xfrm>
          <a:prstGeom prst="rect">
            <a:avLst/>
          </a:prstGeom>
          <a:noFill/>
          <a:ln w="12700">
            <a:noFill/>
            <a:miter lim="800000"/>
            <a:headEnd/>
            <a:tailEnd/>
          </a:ln>
          <a:effectLst/>
        </p:spPr>
        <p:txBody>
          <a:bodyPr wrap="none" lIns="5105" tIns="2553" rIns="5105" bIns="2553">
            <a:spAutoFit/>
          </a:bodyPr>
          <a:lstStyle/>
          <a:p>
            <a:pPr algn="l" defTabSz="957263">
              <a:lnSpc>
                <a:spcPct val="100000"/>
              </a:lnSpc>
            </a:pPr>
            <a:r>
              <a:rPr lang="de-DE" sz="1200" b="1"/>
              <a:t>10.1.2.0/24</a:t>
            </a:r>
          </a:p>
          <a:p>
            <a:pPr algn="l" defTabSz="957263">
              <a:lnSpc>
                <a:spcPct val="100000"/>
              </a:lnSpc>
            </a:pPr>
            <a:r>
              <a:rPr lang="de-DE" sz="1200" b="1"/>
              <a:t>2001:db8:beef:2::/64</a:t>
            </a:r>
            <a:endParaRPr lang="en-GB" sz="1200" b="1"/>
          </a:p>
        </p:txBody>
      </p:sp>
      <p:sp>
        <p:nvSpPr>
          <p:cNvPr id="1488948" name="Rectangle 52"/>
          <p:cNvSpPr>
            <a:spLocks noChangeArrowheads="1"/>
          </p:cNvSpPr>
          <p:nvPr/>
        </p:nvSpPr>
        <p:spPr bwMode="auto">
          <a:xfrm>
            <a:off x="6559550" y="3141663"/>
            <a:ext cx="1470025" cy="371475"/>
          </a:xfrm>
          <a:prstGeom prst="rect">
            <a:avLst/>
          </a:prstGeom>
          <a:noFill/>
          <a:ln w="12700">
            <a:noFill/>
            <a:miter lim="800000"/>
            <a:headEnd/>
            <a:tailEnd/>
          </a:ln>
          <a:effectLst/>
        </p:spPr>
        <p:txBody>
          <a:bodyPr wrap="none" lIns="5105" tIns="2553" rIns="5105" bIns="2553">
            <a:spAutoFit/>
          </a:bodyPr>
          <a:lstStyle/>
          <a:p>
            <a:pPr defTabSz="957263">
              <a:lnSpc>
                <a:spcPct val="100000"/>
              </a:lnSpc>
            </a:pPr>
            <a:r>
              <a:rPr lang="de-DE" sz="1200" b="1"/>
              <a:t>172.16.3.1/30</a:t>
            </a:r>
          </a:p>
          <a:p>
            <a:pPr defTabSz="957263">
              <a:lnSpc>
                <a:spcPct val="100000"/>
              </a:lnSpc>
            </a:pPr>
            <a:r>
              <a:rPr lang="de-DE" sz="1200" b="1"/>
              <a:t>2001:db8:cafe:3::/64</a:t>
            </a:r>
            <a:endParaRPr lang="en-GB" sz="1200" b="1"/>
          </a:p>
        </p:txBody>
      </p:sp>
      <p:sp>
        <p:nvSpPr>
          <p:cNvPr id="1488949" name="Freeform 53"/>
          <p:cNvSpPr>
            <a:spLocks/>
          </p:cNvSpPr>
          <p:nvPr/>
        </p:nvSpPr>
        <p:spPr bwMode="auto">
          <a:xfrm>
            <a:off x="7283450" y="2781300"/>
            <a:ext cx="69850" cy="355600"/>
          </a:xfrm>
          <a:custGeom>
            <a:avLst/>
            <a:gdLst/>
            <a:ahLst/>
            <a:cxnLst>
              <a:cxn ang="0">
                <a:pos x="7" y="224"/>
              </a:cxn>
              <a:cxn ang="0">
                <a:pos x="43" y="132"/>
              </a:cxn>
              <a:cxn ang="0">
                <a:pos x="0" y="0"/>
              </a:cxn>
            </a:cxnLst>
            <a:rect l="0" t="0" r="r" b="b"/>
            <a:pathLst>
              <a:path w="44" h="224">
                <a:moveTo>
                  <a:pt x="7" y="224"/>
                </a:moveTo>
                <a:cubicBezTo>
                  <a:pt x="14" y="209"/>
                  <a:pt x="44" y="169"/>
                  <a:pt x="43" y="132"/>
                </a:cubicBezTo>
                <a:cubicBezTo>
                  <a:pt x="43" y="102"/>
                  <a:pt x="9" y="27"/>
                  <a:pt x="0" y="0"/>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88950" name="Rectangle 54"/>
          <p:cNvSpPr>
            <a:spLocks noChangeArrowheads="1"/>
          </p:cNvSpPr>
          <p:nvPr/>
        </p:nvSpPr>
        <p:spPr bwMode="auto">
          <a:xfrm>
            <a:off x="1114425" y="3141663"/>
            <a:ext cx="1470025" cy="371475"/>
          </a:xfrm>
          <a:prstGeom prst="rect">
            <a:avLst/>
          </a:prstGeom>
          <a:noFill/>
          <a:ln w="12700">
            <a:noFill/>
            <a:miter lim="800000"/>
            <a:headEnd/>
            <a:tailEnd/>
          </a:ln>
          <a:effectLst/>
        </p:spPr>
        <p:txBody>
          <a:bodyPr wrap="none" lIns="5105" tIns="2553" rIns="5105" bIns="2553">
            <a:spAutoFit/>
          </a:bodyPr>
          <a:lstStyle/>
          <a:p>
            <a:pPr defTabSz="957263">
              <a:lnSpc>
                <a:spcPct val="100000"/>
              </a:lnSpc>
            </a:pPr>
            <a:r>
              <a:rPr lang="de-DE" sz="1200" b="1"/>
              <a:t>172.16.1.0/30</a:t>
            </a:r>
          </a:p>
          <a:p>
            <a:pPr defTabSz="957263">
              <a:lnSpc>
                <a:spcPct val="100000"/>
              </a:lnSpc>
            </a:pPr>
            <a:r>
              <a:rPr lang="de-DE" sz="1200" b="1"/>
              <a:t>2001:db8:cafe:1::/64</a:t>
            </a:r>
            <a:endParaRPr lang="en-GB" sz="1200" b="1"/>
          </a:p>
        </p:txBody>
      </p:sp>
      <p:sp>
        <p:nvSpPr>
          <p:cNvPr id="1488951" name="Freeform 55"/>
          <p:cNvSpPr>
            <a:spLocks/>
          </p:cNvSpPr>
          <p:nvPr/>
        </p:nvSpPr>
        <p:spPr bwMode="auto">
          <a:xfrm>
            <a:off x="1838325" y="2781300"/>
            <a:ext cx="69850" cy="355600"/>
          </a:xfrm>
          <a:custGeom>
            <a:avLst/>
            <a:gdLst/>
            <a:ahLst/>
            <a:cxnLst>
              <a:cxn ang="0">
                <a:pos x="7" y="224"/>
              </a:cxn>
              <a:cxn ang="0">
                <a:pos x="43" y="132"/>
              </a:cxn>
              <a:cxn ang="0">
                <a:pos x="0" y="0"/>
              </a:cxn>
            </a:cxnLst>
            <a:rect l="0" t="0" r="r" b="b"/>
            <a:pathLst>
              <a:path w="44" h="224">
                <a:moveTo>
                  <a:pt x="7" y="224"/>
                </a:moveTo>
                <a:cubicBezTo>
                  <a:pt x="14" y="209"/>
                  <a:pt x="44" y="169"/>
                  <a:pt x="43" y="132"/>
                </a:cubicBezTo>
                <a:cubicBezTo>
                  <a:pt x="43" y="102"/>
                  <a:pt x="9" y="27"/>
                  <a:pt x="0" y="0"/>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grpSp>
        <p:nvGrpSpPr>
          <p:cNvPr id="1488960" name="Group 64"/>
          <p:cNvGrpSpPr>
            <a:grpSpLocks/>
          </p:cNvGrpSpPr>
          <p:nvPr/>
        </p:nvGrpSpPr>
        <p:grpSpPr bwMode="auto">
          <a:xfrm>
            <a:off x="4140200" y="3716338"/>
            <a:ext cx="4752975" cy="2881312"/>
            <a:chOff x="2608" y="2341"/>
            <a:chExt cx="2994" cy="1815"/>
          </a:xfrm>
        </p:grpSpPr>
        <p:sp>
          <p:nvSpPr>
            <p:cNvPr id="1488956" name="AutoShape 60"/>
            <p:cNvSpPr>
              <a:spLocks noChangeArrowheads="1"/>
            </p:cNvSpPr>
            <p:nvPr/>
          </p:nvSpPr>
          <p:spPr bwMode="auto">
            <a:xfrm rot="16200000">
              <a:off x="2289" y="3024"/>
              <a:ext cx="1109" cy="472"/>
            </a:xfrm>
            <a:custGeom>
              <a:avLst/>
              <a:gdLst>
                <a:gd name="G0" fmla="+- 9348 0 0"/>
                <a:gd name="G1" fmla="+- 21600 0 9348"/>
                <a:gd name="G2" fmla="*/ 9348 1 2"/>
                <a:gd name="G3" fmla="+- 21600 0 G2"/>
                <a:gd name="G4" fmla="+/ 9348 21600 2"/>
                <a:gd name="G5" fmla="+/ G1 0 2"/>
                <a:gd name="G6" fmla="*/ 21600 21600 9348"/>
                <a:gd name="G7" fmla="*/ G6 1 2"/>
                <a:gd name="G8" fmla="+- 21600 0 G7"/>
                <a:gd name="G9" fmla="*/ 21600 1 2"/>
                <a:gd name="G10" fmla="+- 9348 0 G9"/>
                <a:gd name="G11" fmla="?: G10 G8 0"/>
                <a:gd name="G12" fmla="?: G10 G7 21600"/>
                <a:gd name="T0" fmla="*/ 16926 w 21600"/>
                <a:gd name="T1" fmla="*/ 10800 h 21600"/>
                <a:gd name="T2" fmla="*/ 10800 w 21600"/>
                <a:gd name="T3" fmla="*/ 21600 h 21600"/>
                <a:gd name="T4" fmla="*/ 4674 w 21600"/>
                <a:gd name="T5" fmla="*/ 10800 h 21600"/>
                <a:gd name="T6" fmla="*/ 10800 w 21600"/>
                <a:gd name="T7" fmla="*/ 0 h 21600"/>
                <a:gd name="T8" fmla="*/ 6474 w 21600"/>
                <a:gd name="T9" fmla="*/ 6474 h 21600"/>
                <a:gd name="T10" fmla="*/ 15126 w 21600"/>
                <a:gd name="T11" fmla="*/ 15126 h 21600"/>
              </a:gdLst>
              <a:ahLst/>
              <a:cxnLst>
                <a:cxn ang="0">
                  <a:pos x="T0" y="T1"/>
                </a:cxn>
                <a:cxn ang="0">
                  <a:pos x="T2" y="T3"/>
                </a:cxn>
                <a:cxn ang="0">
                  <a:pos x="T4" y="T5"/>
                </a:cxn>
                <a:cxn ang="0">
                  <a:pos x="T6" y="T7"/>
                </a:cxn>
              </a:cxnLst>
              <a:rect l="T8" t="T9" r="T10" b="T11"/>
              <a:pathLst>
                <a:path w="21600" h="21600">
                  <a:moveTo>
                    <a:pt x="0" y="0"/>
                  </a:moveTo>
                  <a:lnTo>
                    <a:pt x="9348" y="21600"/>
                  </a:lnTo>
                  <a:lnTo>
                    <a:pt x="12252" y="21600"/>
                  </a:lnTo>
                  <a:lnTo>
                    <a:pt x="21600" y="0"/>
                  </a:lnTo>
                  <a:close/>
                </a:path>
              </a:pathLst>
            </a:custGeom>
            <a:solidFill>
              <a:srgbClr val="83A2CF">
                <a:alpha val="39000"/>
              </a:srgbClr>
            </a:solidFill>
            <a:ln w="9525" algn="ctr">
              <a:noFill/>
              <a:miter lim="800000"/>
              <a:headEnd/>
              <a:tailEnd/>
            </a:ln>
            <a:effectLst/>
          </p:spPr>
          <p:txBody>
            <a:bodyPr lIns="82124" tIns="41061" rIns="82124" bIns="41061" anchor="ctr">
              <a:spAutoFit/>
            </a:bodyPr>
            <a:lstStyle/>
            <a:p>
              <a:endParaRPr lang="en-US"/>
            </a:p>
          </p:txBody>
        </p:sp>
        <p:sp>
          <p:nvSpPr>
            <p:cNvPr id="1488957" name="Text Box 61"/>
            <p:cNvSpPr txBox="1">
              <a:spLocks noChangeArrowheads="1"/>
            </p:cNvSpPr>
            <p:nvPr/>
          </p:nvSpPr>
          <p:spPr bwMode="auto">
            <a:xfrm>
              <a:off x="2884" y="2341"/>
              <a:ext cx="2718" cy="1815"/>
            </a:xfrm>
            <a:prstGeom prst="rect">
              <a:avLst/>
            </a:prstGeom>
            <a:solidFill>
              <a:srgbClr val="83A2CF"/>
            </a:solidFill>
            <a:ln w="38100" algn="ctr">
              <a:solidFill>
                <a:srgbClr val="83A2CF"/>
              </a:solidFill>
              <a:miter lim="800000"/>
              <a:headEnd type="none" w="sm" len="sm"/>
              <a:tailEnd/>
            </a:ln>
            <a:effectLst/>
          </p:spPr>
          <p:txBody>
            <a:bodyPr lIns="36000" rIns="36000"/>
            <a:lstStyle/>
            <a:p>
              <a:pPr algn="l">
                <a:lnSpc>
                  <a:spcPct val="100000"/>
                </a:lnSpc>
              </a:pPr>
              <a:r>
                <a:rPr lang="en-US" sz="1400" b="1">
                  <a:solidFill>
                    <a:srgbClr val="000000"/>
                  </a:solidFill>
                  <a:latin typeface="Courier New" pitchFamily="49" charset="0"/>
                </a:rPr>
                <a:t>!</a:t>
              </a:r>
            </a:p>
            <a:p>
              <a:pPr algn="l">
                <a:lnSpc>
                  <a:spcPct val="100000"/>
                </a:lnSpc>
              </a:pPr>
              <a:r>
                <a:rPr lang="en-US" sz="1400" b="1">
                  <a:solidFill>
                    <a:srgbClr val="000000"/>
                  </a:solidFill>
                  <a:latin typeface="Courier New" pitchFamily="49" charset="0"/>
                </a:rPr>
                <a:t>interface Ethernet2/0</a:t>
              </a:r>
            </a:p>
            <a:p>
              <a:pPr algn="l">
                <a:lnSpc>
                  <a:spcPct val="100000"/>
                </a:lnSpc>
              </a:pPr>
              <a:r>
                <a:rPr lang="en-US" sz="1400" b="1">
                  <a:solidFill>
                    <a:srgbClr val="000000"/>
                  </a:solidFill>
                  <a:latin typeface="Courier New" pitchFamily="49" charset="0"/>
                </a:rPr>
                <a:t> description Link to Core Network</a:t>
              </a:r>
            </a:p>
            <a:p>
              <a:pPr algn="l">
                <a:lnSpc>
                  <a:spcPct val="100000"/>
                </a:lnSpc>
              </a:pPr>
              <a:r>
                <a:rPr lang="en-US" sz="1400" b="1">
                  <a:solidFill>
                    <a:srgbClr val="000000"/>
                  </a:solidFill>
                  <a:latin typeface="Courier New" pitchFamily="49" charset="0"/>
                </a:rPr>
                <a:t> ip address 192.168.1.1 255.255.255.252</a:t>
              </a:r>
            </a:p>
            <a:p>
              <a:pPr algn="l">
                <a:lnSpc>
                  <a:spcPct val="100000"/>
                </a:lnSpc>
              </a:pPr>
              <a:r>
                <a:rPr lang="en-US" sz="1400" b="1">
                  <a:solidFill>
                    <a:srgbClr val="000000"/>
                  </a:solidFill>
                  <a:latin typeface="Courier New" pitchFamily="49" charset="0"/>
                </a:rPr>
                <a:t> mpls ip</a:t>
              </a:r>
            </a:p>
            <a:p>
              <a:pPr algn="l">
                <a:lnSpc>
                  <a:spcPct val="100000"/>
                </a:lnSpc>
              </a:pPr>
              <a:r>
                <a:rPr lang="en-US" sz="1400" b="1">
                  <a:solidFill>
                    <a:srgbClr val="000000"/>
                  </a:solidFill>
                  <a:latin typeface="Courier New" pitchFamily="49" charset="0"/>
                </a:rPr>
                <a:t>!</a:t>
              </a:r>
            </a:p>
            <a:p>
              <a:pPr algn="l">
                <a:lnSpc>
                  <a:spcPct val="100000"/>
                </a:lnSpc>
              </a:pPr>
              <a:r>
                <a:rPr lang="en-US" sz="1400" b="1">
                  <a:solidFill>
                    <a:srgbClr val="000000"/>
                  </a:solidFill>
                  <a:latin typeface="Courier New" pitchFamily="49" charset="0"/>
                </a:rPr>
                <a:t>router ospf 1</a:t>
              </a:r>
            </a:p>
            <a:p>
              <a:pPr algn="l">
                <a:lnSpc>
                  <a:spcPct val="100000"/>
                </a:lnSpc>
              </a:pPr>
              <a:r>
                <a:rPr lang="en-US" sz="1400" b="1">
                  <a:solidFill>
                    <a:srgbClr val="000000"/>
                  </a:solidFill>
                  <a:latin typeface="Courier New" pitchFamily="49" charset="0"/>
                </a:rPr>
                <a:t> log-adjacency-changes</a:t>
              </a:r>
            </a:p>
            <a:p>
              <a:pPr algn="l">
                <a:lnSpc>
                  <a:spcPct val="100000"/>
                </a:lnSpc>
              </a:pPr>
              <a:r>
                <a:rPr lang="en-US" sz="1400" b="1">
                  <a:solidFill>
                    <a:srgbClr val="000000"/>
                  </a:solidFill>
                  <a:latin typeface="Courier New" pitchFamily="49" charset="0"/>
                </a:rPr>
                <a:t> redistribute connected subnets</a:t>
              </a:r>
            </a:p>
            <a:p>
              <a:pPr algn="l">
                <a:lnSpc>
                  <a:spcPct val="100000"/>
                </a:lnSpc>
              </a:pPr>
              <a:r>
                <a:rPr lang="en-US" sz="1400" b="1">
                  <a:solidFill>
                    <a:srgbClr val="000000"/>
                  </a:solidFill>
                  <a:latin typeface="Courier New" pitchFamily="49" charset="0"/>
                </a:rPr>
                <a:t> passive-interface Loopback0</a:t>
              </a:r>
            </a:p>
            <a:p>
              <a:pPr algn="l">
                <a:lnSpc>
                  <a:spcPct val="100000"/>
                </a:lnSpc>
              </a:pPr>
              <a:r>
                <a:rPr lang="en-US" sz="1400" b="1">
                  <a:solidFill>
                    <a:srgbClr val="000000"/>
                  </a:solidFill>
                  <a:latin typeface="Courier New" pitchFamily="49" charset="0"/>
                </a:rPr>
                <a:t> network 192.168.1.0 0.0.0.255 area 0</a:t>
              </a:r>
            </a:p>
          </p:txBody>
        </p:sp>
      </p:grpSp>
      <p:pic>
        <p:nvPicPr>
          <p:cNvPr id="1488958" name="Picture 62"/>
          <p:cNvPicPr>
            <a:picLocks noChangeArrowheads="1"/>
          </p:cNvPicPr>
          <p:nvPr/>
        </p:nvPicPr>
        <p:blipFill>
          <a:blip r:embed="rId5" cstate="print"/>
          <a:srcRect/>
          <a:stretch>
            <a:fillRect/>
          </a:stretch>
        </p:blipFill>
        <p:spPr bwMode="auto">
          <a:xfrm>
            <a:off x="958850" y="2628900"/>
            <a:ext cx="517525" cy="304800"/>
          </a:xfrm>
          <a:prstGeom prst="rect">
            <a:avLst/>
          </a:prstGeom>
          <a:noFill/>
          <a:ln w="9525">
            <a:noFill/>
            <a:miter lim="800000"/>
            <a:headEnd/>
            <a:tailEnd/>
          </a:ln>
          <a:effectLst/>
        </p:spPr>
      </p:pic>
      <p:sp>
        <p:nvSpPr>
          <p:cNvPr id="1488964" name="Text Box 68"/>
          <p:cNvSpPr txBox="1">
            <a:spLocks noChangeArrowheads="1"/>
          </p:cNvSpPr>
          <p:nvPr/>
        </p:nvSpPr>
        <p:spPr bwMode="auto">
          <a:xfrm>
            <a:off x="6310313" y="2924175"/>
            <a:ext cx="6381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6VPE2</a:t>
            </a:r>
          </a:p>
        </p:txBody>
      </p:sp>
    </p:spTree>
    <p:extLst>
      <p:ext uri="{BB962C8B-B14F-4D97-AF65-F5344CB8AC3E}">
        <p14:creationId xmlns:p14="http://schemas.microsoft.com/office/powerpoint/2010/main" val="3056375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88963"/>
                                        </p:tgtEl>
                                        <p:attrNameLst>
                                          <p:attrName>style.visibility</p:attrName>
                                        </p:attrNameLst>
                                      </p:cBhvr>
                                      <p:to>
                                        <p:strVal val="visible"/>
                                      </p:to>
                                    </p:set>
                                    <p:animEffect transition="in" filter="wipe(up)">
                                      <p:cBhvr>
                                        <p:cTn id="7" dur="500"/>
                                        <p:tgtEl>
                                          <p:spTgt spid="148896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88960"/>
                                        </p:tgtEl>
                                        <p:attrNameLst>
                                          <p:attrName>style.visibility</p:attrName>
                                        </p:attrNameLst>
                                      </p:cBhvr>
                                      <p:to>
                                        <p:strVal val="visible"/>
                                      </p:to>
                                    </p:set>
                                    <p:animEffect transition="in" filter="wipe(left)">
                                      <p:cBhvr>
                                        <p:cTn id="11" dur="500"/>
                                        <p:tgtEl>
                                          <p:spTgt spid="1488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4018" name="Group 2"/>
          <p:cNvGrpSpPr>
            <a:grpSpLocks/>
          </p:cNvGrpSpPr>
          <p:nvPr/>
        </p:nvGrpSpPr>
        <p:grpSpPr bwMode="auto">
          <a:xfrm>
            <a:off x="34925" y="2852738"/>
            <a:ext cx="4392613" cy="3744912"/>
            <a:chOff x="22" y="1797"/>
            <a:chExt cx="2767" cy="2359"/>
          </a:xfrm>
        </p:grpSpPr>
        <p:sp>
          <p:nvSpPr>
            <p:cNvPr id="1494019" name="AutoShape 3"/>
            <p:cNvSpPr>
              <a:spLocks noChangeArrowheads="1"/>
            </p:cNvSpPr>
            <p:nvPr/>
          </p:nvSpPr>
          <p:spPr bwMode="auto">
            <a:xfrm rot="10800000">
              <a:off x="1111" y="1797"/>
              <a:ext cx="1109" cy="544"/>
            </a:xfrm>
            <a:custGeom>
              <a:avLst/>
              <a:gdLst>
                <a:gd name="G0" fmla="+- 9348 0 0"/>
                <a:gd name="G1" fmla="+- 21600 0 9348"/>
                <a:gd name="G2" fmla="*/ 9348 1 2"/>
                <a:gd name="G3" fmla="+- 21600 0 G2"/>
                <a:gd name="G4" fmla="+/ 9348 21600 2"/>
                <a:gd name="G5" fmla="+/ G1 0 2"/>
                <a:gd name="G6" fmla="*/ 21600 21600 9348"/>
                <a:gd name="G7" fmla="*/ G6 1 2"/>
                <a:gd name="G8" fmla="+- 21600 0 G7"/>
                <a:gd name="G9" fmla="*/ 21600 1 2"/>
                <a:gd name="G10" fmla="+- 9348 0 G9"/>
                <a:gd name="G11" fmla="?: G10 G8 0"/>
                <a:gd name="G12" fmla="?: G10 G7 21600"/>
                <a:gd name="T0" fmla="*/ 16926 w 21600"/>
                <a:gd name="T1" fmla="*/ 10800 h 21600"/>
                <a:gd name="T2" fmla="*/ 10800 w 21600"/>
                <a:gd name="T3" fmla="*/ 21600 h 21600"/>
                <a:gd name="T4" fmla="*/ 4674 w 21600"/>
                <a:gd name="T5" fmla="*/ 10800 h 21600"/>
                <a:gd name="T6" fmla="*/ 10800 w 21600"/>
                <a:gd name="T7" fmla="*/ 0 h 21600"/>
                <a:gd name="T8" fmla="*/ 6474 w 21600"/>
                <a:gd name="T9" fmla="*/ 6474 h 21600"/>
                <a:gd name="T10" fmla="*/ 15126 w 21600"/>
                <a:gd name="T11" fmla="*/ 15126 h 21600"/>
              </a:gdLst>
              <a:ahLst/>
              <a:cxnLst>
                <a:cxn ang="0">
                  <a:pos x="T0" y="T1"/>
                </a:cxn>
                <a:cxn ang="0">
                  <a:pos x="T2" y="T3"/>
                </a:cxn>
                <a:cxn ang="0">
                  <a:pos x="T4" y="T5"/>
                </a:cxn>
                <a:cxn ang="0">
                  <a:pos x="T6" y="T7"/>
                </a:cxn>
              </a:cxnLst>
              <a:rect l="T8" t="T9" r="T10" b="T11"/>
              <a:pathLst>
                <a:path w="21600" h="21600">
                  <a:moveTo>
                    <a:pt x="0" y="0"/>
                  </a:moveTo>
                  <a:lnTo>
                    <a:pt x="9348" y="21600"/>
                  </a:lnTo>
                  <a:lnTo>
                    <a:pt x="12252" y="21600"/>
                  </a:lnTo>
                  <a:lnTo>
                    <a:pt x="21600" y="0"/>
                  </a:lnTo>
                  <a:close/>
                </a:path>
              </a:pathLst>
            </a:custGeom>
            <a:solidFill>
              <a:srgbClr val="83A2CF">
                <a:alpha val="39000"/>
              </a:srgbClr>
            </a:solidFill>
            <a:ln w="9525" algn="ctr">
              <a:noFill/>
              <a:miter lim="800000"/>
              <a:headEnd/>
              <a:tailEnd/>
            </a:ln>
            <a:effectLst/>
          </p:spPr>
          <p:txBody>
            <a:bodyPr lIns="82124" tIns="41061" rIns="82124" bIns="41061" anchor="ctr">
              <a:spAutoFit/>
            </a:bodyPr>
            <a:lstStyle/>
            <a:p>
              <a:endParaRPr lang="en-US"/>
            </a:p>
          </p:txBody>
        </p:sp>
        <p:sp>
          <p:nvSpPr>
            <p:cNvPr id="1494020" name="Text Box 4"/>
            <p:cNvSpPr txBox="1">
              <a:spLocks noChangeArrowheads="1"/>
            </p:cNvSpPr>
            <p:nvPr/>
          </p:nvSpPr>
          <p:spPr bwMode="auto">
            <a:xfrm>
              <a:off x="22" y="2341"/>
              <a:ext cx="2767" cy="1815"/>
            </a:xfrm>
            <a:prstGeom prst="rect">
              <a:avLst/>
            </a:prstGeom>
            <a:solidFill>
              <a:srgbClr val="83A2CF"/>
            </a:solidFill>
            <a:ln w="38100" algn="ctr">
              <a:solidFill>
                <a:srgbClr val="83A2CF"/>
              </a:solidFill>
              <a:miter lim="800000"/>
              <a:headEnd type="none" w="sm" len="sm"/>
              <a:tailEnd/>
            </a:ln>
            <a:effectLst/>
          </p:spPr>
          <p:txBody>
            <a:bodyPr lIns="36000" rIns="36000"/>
            <a:lstStyle/>
            <a:p>
              <a:pPr algn="l">
                <a:lnSpc>
                  <a:spcPct val="85000"/>
                </a:lnSpc>
              </a:pPr>
              <a:r>
                <a:rPr lang="en-US" sz="1400" b="1">
                  <a:latin typeface="Courier New" pitchFamily="49" charset="0"/>
                </a:rPr>
                <a:t>router bgp 100</a:t>
              </a:r>
            </a:p>
            <a:p>
              <a:pPr algn="l">
                <a:lnSpc>
                  <a:spcPct val="85000"/>
                </a:lnSpc>
              </a:pPr>
              <a:r>
                <a:rPr lang="en-US" sz="1400" b="1">
                  <a:latin typeface="Courier New" pitchFamily="49" charset="0"/>
                </a:rPr>
                <a:t> neighbor 200.11.11.1 remote-as 100</a:t>
              </a:r>
            </a:p>
            <a:p>
              <a:pPr algn="l">
                <a:lnSpc>
                  <a:spcPct val="85000"/>
                </a:lnSpc>
              </a:pPr>
              <a:r>
                <a:rPr lang="en-US" sz="1400" b="1">
                  <a:latin typeface="Courier New" pitchFamily="49" charset="0"/>
                </a:rPr>
                <a:t> neighbor 200.11.11.1 update-source lo0</a:t>
              </a:r>
            </a:p>
            <a:p>
              <a:pPr algn="l">
                <a:lnSpc>
                  <a:spcPct val="85000"/>
                </a:lnSpc>
              </a:pPr>
              <a:r>
                <a:rPr lang="en-US" sz="1400" b="1">
                  <a:latin typeface="Courier New" pitchFamily="49" charset="0"/>
                </a:rPr>
                <a:t> !</a:t>
              </a:r>
            </a:p>
            <a:p>
              <a:pPr algn="l">
                <a:lnSpc>
                  <a:spcPct val="85000"/>
                </a:lnSpc>
              </a:pPr>
              <a:r>
                <a:rPr lang="en-US" sz="1400" b="1">
                  <a:solidFill>
                    <a:schemeClr val="accent2"/>
                  </a:solidFill>
                  <a:latin typeface="Courier New" pitchFamily="49" charset="0"/>
                </a:rPr>
                <a:t> address-family ipv4 </a:t>
              </a:r>
              <a:r>
                <a:rPr lang="en-US" sz="1400" b="1">
                  <a:solidFill>
                    <a:schemeClr val="accent2"/>
                  </a:solidFill>
                  <a:latin typeface="Courier New" pitchFamily="49" charset="0"/>
                  <a:sym typeface="Wingdings" pitchFamily="2" charset="2"/>
                </a:rPr>
                <a:t> Internet Routes</a:t>
              </a:r>
              <a:endParaRPr lang="en-US" sz="1400" b="1">
                <a:solidFill>
                  <a:schemeClr val="accent2"/>
                </a:solidFill>
                <a:latin typeface="Courier New" pitchFamily="49" charset="0"/>
              </a:endParaRPr>
            </a:p>
            <a:p>
              <a:pPr algn="l">
                <a:lnSpc>
                  <a:spcPct val="85000"/>
                </a:lnSpc>
              </a:pPr>
              <a:r>
                <a:rPr lang="en-US" sz="1400" b="1">
                  <a:latin typeface="Courier New" pitchFamily="49" charset="0"/>
                </a:rPr>
                <a:t> neighbor 200.11.11.1 activate</a:t>
              </a:r>
            </a:p>
            <a:p>
              <a:pPr algn="l">
                <a:lnSpc>
                  <a:spcPct val="85000"/>
                </a:lnSpc>
              </a:pPr>
              <a:r>
                <a:rPr lang="en-US" sz="1400" b="1">
                  <a:latin typeface="Courier New" pitchFamily="49" charset="0"/>
                </a:rPr>
                <a:t> no auto-summary</a:t>
              </a:r>
            </a:p>
            <a:p>
              <a:pPr algn="l">
                <a:lnSpc>
                  <a:spcPct val="85000"/>
                </a:lnSpc>
              </a:pPr>
              <a:r>
                <a:rPr lang="en-US" sz="1400" b="1">
                  <a:latin typeface="Courier New" pitchFamily="49" charset="0"/>
                </a:rPr>
                <a:t> no synchronization</a:t>
              </a:r>
            </a:p>
            <a:p>
              <a:pPr algn="l">
                <a:lnSpc>
                  <a:spcPct val="85000"/>
                </a:lnSpc>
              </a:pPr>
              <a:r>
                <a:rPr lang="en-US" sz="1400" b="1">
                  <a:latin typeface="Courier New" pitchFamily="49" charset="0"/>
                </a:rPr>
                <a:t> exit-address-family</a:t>
              </a:r>
            </a:p>
            <a:p>
              <a:pPr algn="l">
                <a:lnSpc>
                  <a:spcPct val="85000"/>
                </a:lnSpc>
              </a:pPr>
              <a:r>
                <a:rPr lang="en-US" sz="1400" b="1">
                  <a:latin typeface="Courier New" pitchFamily="49" charset="0"/>
                </a:rPr>
                <a:t> !</a:t>
              </a:r>
            </a:p>
            <a:p>
              <a:pPr algn="l">
                <a:lnSpc>
                  <a:spcPct val="85000"/>
                </a:lnSpc>
              </a:pPr>
              <a:r>
                <a:rPr lang="en-US" sz="1400" b="1">
                  <a:solidFill>
                    <a:schemeClr val="accent2"/>
                  </a:solidFill>
                  <a:latin typeface="Courier New" pitchFamily="49" charset="0"/>
                </a:rPr>
                <a:t> address-family vpnv4 </a:t>
              </a:r>
              <a:r>
                <a:rPr lang="en-US" sz="1400" b="1">
                  <a:solidFill>
                    <a:schemeClr val="accent2"/>
                  </a:solidFill>
                  <a:latin typeface="Courier New" pitchFamily="49" charset="0"/>
                  <a:sym typeface="Wingdings" pitchFamily="2" charset="2"/>
                </a:rPr>
                <a:t> To 6VPE2</a:t>
              </a:r>
              <a:endParaRPr lang="en-US" sz="1400" b="1">
                <a:solidFill>
                  <a:schemeClr val="accent2"/>
                </a:solidFill>
                <a:latin typeface="Courier New" pitchFamily="49" charset="0"/>
              </a:endParaRPr>
            </a:p>
            <a:p>
              <a:pPr algn="l">
                <a:lnSpc>
                  <a:spcPct val="85000"/>
                </a:lnSpc>
              </a:pPr>
              <a:r>
                <a:rPr lang="en-US" sz="1400" b="1">
                  <a:latin typeface="Courier New" pitchFamily="49" charset="0"/>
                </a:rPr>
                <a:t> neighbor 200.11.11.1 activate</a:t>
              </a:r>
            </a:p>
            <a:p>
              <a:pPr algn="l">
                <a:lnSpc>
                  <a:spcPct val="85000"/>
                </a:lnSpc>
              </a:pPr>
              <a:r>
                <a:rPr lang="en-US" sz="1400" b="1">
                  <a:latin typeface="Courier New" pitchFamily="49" charset="0"/>
                </a:rPr>
                <a:t> neighbor 200.11.11.1 send-community ext</a:t>
              </a:r>
            </a:p>
            <a:p>
              <a:pPr algn="l">
                <a:lnSpc>
                  <a:spcPct val="85000"/>
                </a:lnSpc>
              </a:pPr>
              <a:r>
                <a:rPr lang="en-US" sz="1400" b="1">
                  <a:latin typeface="Courier New" pitchFamily="49" charset="0"/>
                </a:rPr>
                <a:t> exit-address-family</a:t>
              </a:r>
            </a:p>
          </p:txBody>
        </p:sp>
      </p:grpSp>
      <p:sp>
        <p:nvSpPr>
          <p:cNvPr id="1494021" name="Cloud"/>
          <p:cNvSpPr>
            <a:spLocks noChangeAspect="1" noEditPoints="1" noChangeArrowheads="1"/>
          </p:cNvSpPr>
          <p:nvPr/>
        </p:nvSpPr>
        <p:spPr bwMode="auto">
          <a:xfrm>
            <a:off x="2771775" y="1989138"/>
            <a:ext cx="3600450" cy="16557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4">
              <a:alpha val="94000"/>
            </a:srgbClr>
          </a:solidFill>
          <a:ln w="9525" algn="ctr">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200" b="1"/>
              <a:t>IPv4</a:t>
            </a:r>
          </a:p>
          <a:p>
            <a:pPr defTabSz="814388"/>
            <a:r>
              <a:rPr lang="en-AU" sz="1200" b="1"/>
              <a:t>MPLS</a:t>
            </a:r>
          </a:p>
        </p:txBody>
      </p:sp>
      <p:sp>
        <p:nvSpPr>
          <p:cNvPr id="1494022" name="Rectangle 6"/>
          <p:cNvSpPr>
            <a:spLocks noGrp="1" noChangeArrowheads="1"/>
          </p:cNvSpPr>
          <p:nvPr>
            <p:ph type="title"/>
          </p:nvPr>
        </p:nvSpPr>
        <p:spPr/>
        <p:txBody>
          <a:bodyPr/>
          <a:lstStyle/>
          <a:p>
            <a:r>
              <a:rPr lang="en-AU" dirty="0" err="1">
                <a:solidFill>
                  <a:srgbClr val="0070C0"/>
                </a:solidFill>
              </a:rPr>
              <a:t>6VPE1</a:t>
            </a:r>
            <a:r>
              <a:rPr lang="en-AU" dirty="0">
                <a:solidFill>
                  <a:srgbClr val="0070C0"/>
                </a:solidFill>
              </a:rPr>
              <a:t> BGP Configuration</a:t>
            </a:r>
          </a:p>
        </p:txBody>
      </p:sp>
      <p:sp>
        <p:nvSpPr>
          <p:cNvPr id="1494023" name="Line 7"/>
          <p:cNvSpPr>
            <a:spLocks noChangeShapeType="1"/>
          </p:cNvSpPr>
          <p:nvPr/>
        </p:nvSpPr>
        <p:spPr bwMode="gray">
          <a:xfrm flipH="1" flipV="1">
            <a:off x="5143500" y="2495550"/>
            <a:ext cx="4763" cy="64611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4024" name="Line 8"/>
          <p:cNvSpPr>
            <a:spLocks noChangeShapeType="1"/>
          </p:cNvSpPr>
          <p:nvPr/>
        </p:nvSpPr>
        <p:spPr bwMode="gray">
          <a:xfrm flipH="1" flipV="1">
            <a:off x="3846513" y="2471738"/>
            <a:ext cx="4762" cy="741362"/>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4025" name="Cloud"/>
          <p:cNvSpPr>
            <a:spLocks noChangeAspect="1" noEditPoints="1" noChangeArrowheads="1"/>
          </p:cNvSpPr>
          <p:nvPr/>
        </p:nvSpPr>
        <p:spPr bwMode="auto">
          <a:xfrm>
            <a:off x="250825" y="2492375"/>
            <a:ext cx="827088" cy="65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100000">
                <a:schemeClr val="accent2"/>
              </a:gs>
            </a:gsLst>
            <a:lin ang="5400000" scaled="1"/>
          </a:gradFill>
          <a:ln w="9525">
            <a:solidFill>
              <a:srgbClr val="000000"/>
            </a:solidFill>
            <a:miter lim="800000"/>
            <a:headEnd/>
            <a:tailEnd/>
          </a:ln>
          <a:effectLst>
            <a:outerShdw dist="107763" dir="2700000" algn="ctr" rotWithShape="0">
              <a:srgbClr val="808080"/>
            </a:outerShdw>
          </a:effectLst>
        </p:spPr>
        <p:txBody>
          <a:bodyPr lIns="0" tIns="10800" rIns="0" bIns="10800" anchor="ctr" anchorCtr="1"/>
          <a:lstStyle/>
          <a:p>
            <a:pPr defTabSz="814388"/>
            <a:r>
              <a:rPr lang="en-AU" sz="1400"/>
              <a:t>IPv4</a:t>
            </a:r>
            <a:br>
              <a:rPr lang="en-AU" sz="1400"/>
            </a:br>
            <a:r>
              <a:rPr lang="en-AU" sz="1400"/>
              <a:t>IPv6</a:t>
            </a:r>
            <a:endParaRPr lang="en-AU" sz="1000"/>
          </a:p>
        </p:txBody>
      </p:sp>
      <p:sp>
        <p:nvSpPr>
          <p:cNvPr id="1494026" name="Text Box 10"/>
          <p:cNvSpPr txBox="1">
            <a:spLocks noChangeArrowheads="1"/>
          </p:cNvSpPr>
          <p:nvPr/>
        </p:nvSpPr>
        <p:spPr bwMode="auto">
          <a:xfrm>
            <a:off x="3713163" y="212725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94027" name="Text Box 11"/>
          <p:cNvSpPr txBox="1">
            <a:spLocks noChangeArrowheads="1"/>
          </p:cNvSpPr>
          <p:nvPr/>
        </p:nvSpPr>
        <p:spPr bwMode="auto">
          <a:xfrm>
            <a:off x="5022850" y="21336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94028" name="AutoShape 12"/>
          <p:cNvSpPr>
            <a:spLocks noChangeArrowheads="1"/>
          </p:cNvSpPr>
          <p:nvPr/>
        </p:nvSpPr>
        <p:spPr bwMode="auto">
          <a:xfrm>
            <a:off x="6805613"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94029" name="Line 13"/>
          <p:cNvSpPr>
            <a:spLocks noChangeShapeType="1"/>
          </p:cNvSpPr>
          <p:nvPr/>
        </p:nvSpPr>
        <p:spPr bwMode="auto">
          <a:xfrm>
            <a:off x="323850"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94030" name="Line 14"/>
          <p:cNvSpPr>
            <a:spLocks noChangeShapeType="1"/>
          </p:cNvSpPr>
          <p:nvPr/>
        </p:nvSpPr>
        <p:spPr bwMode="auto">
          <a:xfrm>
            <a:off x="6588125"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94031" name="Line 15"/>
          <p:cNvSpPr>
            <a:spLocks noChangeShapeType="1"/>
          </p:cNvSpPr>
          <p:nvPr/>
        </p:nvSpPr>
        <p:spPr bwMode="auto">
          <a:xfrm>
            <a:off x="8388350"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94032" name="Line 16"/>
          <p:cNvSpPr>
            <a:spLocks noChangeShapeType="1"/>
          </p:cNvSpPr>
          <p:nvPr/>
        </p:nvSpPr>
        <p:spPr bwMode="auto">
          <a:xfrm>
            <a:off x="2555875" y="981075"/>
            <a:ext cx="0" cy="1079500"/>
          </a:xfrm>
          <a:prstGeom prst="line">
            <a:avLst/>
          </a:prstGeom>
          <a:noFill/>
          <a:ln w="12700">
            <a:solidFill>
              <a:schemeClr val="tx1"/>
            </a:solidFill>
            <a:prstDash val="dash"/>
            <a:round/>
            <a:headEnd/>
            <a:tailEnd/>
          </a:ln>
          <a:effectLst/>
        </p:spPr>
        <p:txBody>
          <a:bodyPr lIns="82124" tIns="41061" rIns="82124" bIns="41061" anchor="ctr">
            <a:spAutoFit/>
          </a:bodyPr>
          <a:lstStyle/>
          <a:p>
            <a:endParaRPr lang="en-US"/>
          </a:p>
        </p:txBody>
      </p:sp>
      <p:sp>
        <p:nvSpPr>
          <p:cNvPr id="1494033" name="AutoShape 17"/>
          <p:cNvSpPr>
            <a:spLocks noChangeArrowheads="1"/>
          </p:cNvSpPr>
          <p:nvPr/>
        </p:nvSpPr>
        <p:spPr bwMode="auto">
          <a:xfrm>
            <a:off x="2555875" y="1557338"/>
            <a:ext cx="4032250" cy="215900"/>
          </a:xfrm>
          <a:prstGeom prst="hexagon">
            <a:avLst>
              <a:gd name="adj" fmla="val 66924"/>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MPLS IPv4 Backbone</a:t>
            </a:r>
          </a:p>
        </p:txBody>
      </p:sp>
      <p:sp>
        <p:nvSpPr>
          <p:cNvPr id="1494034" name="AutoShape 18"/>
          <p:cNvSpPr>
            <a:spLocks noChangeArrowheads="1"/>
          </p:cNvSpPr>
          <p:nvPr/>
        </p:nvSpPr>
        <p:spPr bwMode="auto">
          <a:xfrm>
            <a:off x="323850" y="1557338"/>
            <a:ext cx="2232025" cy="215900"/>
          </a:xfrm>
          <a:prstGeom prst="hexagon">
            <a:avLst>
              <a:gd name="adj" fmla="val 56142"/>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IPv6/IPv4 Network</a:t>
            </a:r>
          </a:p>
        </p:txBody>
      </p:sp>
      <p:sp>
        <p:nvSpPr>
          <p:cNvPr id="1494035" name="AutoShape 19"/>
          <p:cNvSpPr>
            <a:spLocks noChangeArrowheads="1"/>
          </p:cNvSpPr>
          <p:nvPr/>
        </p:nvSpPr>
        <p:spPr bwMode="auto">
          <a:xfrm>
            <a:off x="6588125" y="1557338"/>
            <a:ext cx="1800225" cy="215900"/>
          </a:xfrm>
          <a:prstGeom prst="hexagon">
            <a:avLst>
              <a:gd name="adj" fmla="val 45281"/>
              <a:gd name="vf" fmla="val 115470"/>
            </a:avLst>
          </a:prstGeom>
          <a:solidFill>
            <a:srgbClr val="AA78C6"/>
          </a:solidFill>
          <a:ln w="9525" algn="ctr">
            <a:noFill/>
            <a:miter lim="800000"/>
            <a:headEnd/>
            <a:tailEnd/>
          </a:ln>
          <a:effectLst/>
        </p:spPr>
        <p:txBody>
          <a:bodyPr wrap="none" lIns="0" tIns="0" rIns="0" bIns="0" anchor="ctr"/>
          <a:lstStyle/>
          <a:p>
            <a:pPr defTabSz="814388"/>
            <a:r>
              <a:rPr lang="en-US" sz="1200" b="1">
                <a:solidFill>
                  <a:schemeClr val="bg1"/>
                </a:solidFill>
              </a:rPr>
              <a:t>IPv6/IPv4 Network</a:t>
            </a:r>
          </a:p>
        </p:txBody>
      </p:sp>
      <p:sp>
        <p:nvSpPr>
          <p:cNvPr id="1494036" name="AutoShape 20"/>
          <p:cNvSpPr>
            <a:spLocks noChangeArrowheads="1"/>
          </p:cNvSpPr>
          <p:nvPr/>
        </p:nvSpPr>
        <p:spPr bwMode="auto">
          <a:xfrm>
            <a:off x="4495800" y="981075"/>
            <a:ext cx="793750" cy="431800"/>
          </a:xfrm>
          <a:prstGeom prst="chevron">
            <a:avLst>
              <a:gd name="adj" fmla="val 47062"/>
            </a:avLst>
          </a:prstGeom>
          <a:solidFill>
            <a:schemeClr val="accent2"/>
          </a:solidFill>
          <a:ln w="9525" algn="ctr">
            <a:solidFill>
              <a:schemeClr val="accent2"/>
            </a:solidFill>
            <a:miter lim="800000"/>
            <a:headEnd/>
            <a:tailEnd/>
          </a:ln>
          <a:effectLst/>
        </p:spPr>
        <p:txBody>
          <a:bodyPr wrap="none" lIns="154800" tIns="3600" rIns="10800" bIns="3600" anchor="ctr"/>
          <a:lstStyle/>
          <a:p>
            <a:pPr defTabSz="814388"/>
            <a:r>
              <a:rPr lang="en-US" sz="1200" b="1">
                <a:solidFill>
                  <a:schemeClr val="bg1"/>
                </a:solidFill>
              </a:rPr>
              <a:t>VPN</a:t>
            </a:r>
          </a:p>
          <a:p>
            <a:pPr defTabSz="814388"/>
            <a:r>
              <a:rPr lang="en-US" sz="1200" b="1">
                <a:solidFill>
                  <a:schemeClr val="bg1"/>
                </a:solidFill>
              </a:rPr>
              <a:t>Label</a:t>
            </a:r>
          </a:p>
        </p:txBody>
      </p:sp>
      <p:sp>
        <p:nvSpPr>
          <p:cNvPr id="1494037" name="AutoShape 21"/>
          <p:cNvSpPr>
            <a:spLocks noChangeArrowheads="1"/>
          </p:cNvSpPr>
          <p:nvPr/>
        </p:nvSpPr>
        <p:spPr bwMode="auto">
          <a:xfrm>
            <a:off x="3344863"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94038" name="AutoShape 22"/>
          <p:cNvSpPr>
            <a:spLocks noChangeArrowheads="1"/>
          </p:cNvSpPr>
          <p:nvPr/>
        </p:nvSpPr>
        <p:spPr bwMode="auto">
          <a:xfrm>
            <a:off x="5073650" y="981075"/>
            <a:ext cx="793750" cy="431800"/>
          </a:xfrm>
          <a:prstGeom prst="chevron">
            <a:avLst>
              <a:gd name="adj" fmla="val 47062"/>
            </a:avLst>
          </a:prstGeom>
          <a:solidFill>
            <a:schemeClr val="tx2"/>
          </a:solidFill>
          <a:ln w="9525" algn="ctr">
            <a:solidFill>
              <a:schemeClr val="tx2"/>
            </a:solidFill>
            <a:miter lim="800000"/>
            <a:headEnd/>
            <a:tailEnd/>
          </a:ln>
          <a:effectLst/>
        </p:spPr>
        <p:txBody>
          <a:bodyPr wrap="none" lIns="154800" tIns="3600" rIns="10800" bIns="3600" anchor="ctr"/>
          <a:lstStyle/>
          <a:p>
            <a:pPr defTabSz="814388"/>
            <a:r>
              <a:rPr lang="en-US" sz="1200" b="1">
                <a:solidFill>
                  <a:schemeClr val="bg1"/>
                </a:solidFill>
              </a:rPr>
              <a:t>LDP</a:t>
            </a:r>
          </a:p>
          <a:p>
            <a:pPr defTabSz="814388"/>
            <a:r>
              <a:rPr lang="en-US" sz="1200" b="1">
                <a:solidFill>
                  <a:schemeClr val="bg1"/>
                </a:solidFill>
              </a:rPr>
              <a:t>Label</a:t>
            </a:r>
          </a:p>
        </p:txBody>
      </p:sp>
      <p:sp>
        <p:nvSpPr>
          <p:cNvPr id="1494039" name="AutoShape 23"/>
          <p:cNvSpPr>
            <a:spLocks noChangeArrowheads="1"/>
          </p:cNvSpPr>
          <p:nvPr/>
        </p:nvSpPr>
        <p:spPr bwMode="auto">
          <a:xfrm>
            <a:off x="827088" y="981075"/>
            <a:ext cx="1366837" cy="431800"/>
          </a:xfrm>
          <a:prstGeom prst="chevron">
            <a:avLst>
              <a:gd name="adj" fmla="val 50369"/>
            </a:avLst>
          </a:prstGeom>
          <a:solidFill>
            <a:schemeClr val="folHlink"/>
          </a:solidFill>
          <a:ln w="9525" algn="ctr">
            <a:solidFill>
              <a:schemeClr val="folHlink"/>
            </a:solidFill>
            <a:miter lim="800000"/>
            <a:headEnd/>
            <a:tailEnd/>
          </a:ln>
          <a:effectLst/>
        </p:spPr>
        <p:txBody>
          <a:bodyPr wrap="none" lIns="10800" tIns="3600" rIns="10800" bIns="3600" anchor="ctr"/>
          <a:lstStyle/>
          <a:p>
            <a:pPr defTabSz="814388"/>
            <a:r>
              <a:rPr lang="en-US" sz="1400" b="1"/>
              <a:t>IPv6</a:t>
            </a:r>
          </a:p>
          <a:p>
            <a:pPr defTabSz="814388"/>
            <a:r>
              <a:rPr lang="en-US" sz="1400" b="1"/>
              <a:t>Packet</a:t>
            </a:r>
          </a:p>
        </p:txBody>
      </p:sp>
      <p:sp>
        <p:nvSpPr>
          <p:cNvPr id="1494040" name="Text Box 24"/>
          <p:cNvSpPr txBox="1">
            <a:spLocks noChangeArrowheads="1"/>
          </p:cNvSpPr>
          <p:nvPr/>
        </p:nvSpPr>
        <p:spPr bwMode="auto">
          <a:xfrm>
            <a:off x="1028700" y="2924175"/>
            <a:ext cx="4603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CE1</a:t>
            </a:r>
          </a:p>
        </p:txBody>
      </p:sp>
      <p:sp>
        <p:nvSpPr>
          <p:cNvPr id="1494041" name="Text Box 25"/>
          <p:cNvSpPr txBox="1">
            <a:spLocks noChangeArrowheads="1"/>
          </p:cNvSpPr>
          <p:nvPr/>
        </p:nvSpPr>
        <p:spPr bwMode="auto">
          <a:xfrm>
            <a:off x="2278063" y="2924175"/>
            <a:ext cx="6381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6VPE1</a:t>
            </a:r>
          </a:p>
        </p:txBody>
      </p:sp>
      <p:sp>
        <p:nvSpPr>
          <p:cNvPr id="1494042" name="Text Box 26"/>
          <p:cNvSpPr txBox="1">
            <a:spLocks noChangeArrowheads="1"/>
          </p:cNvSpPr>
          <p:nvPr/>
        </p:nvSpPr>
        <p:spPr bwMode="auto">
          <a:xfrm>
            <a:off x="3714750" y="32131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94043" name="Text Box 27"/>
          <p:cNvSpPr txBox="1">
            <a:spLocks noChangeArrowheads="1"/>
          </p:cNvSpPr>
          <p:nvPr/>
        </p:nvSpPr>
        <p:spPr bwMode="auto">
          <a:xfrm>
            <a:off x="5022850" y="3213100"/>
            <a:ext cx="266700"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P</a:t>
            </a:r>
          </a:p>
        </p:txBody>
      </p:sp>
      <p:sp>
        <p:nvSpPr>
          <p:cNvPr id="1494044" name="Freeform 28"/>
          <p:cNvSpPr>
            <a:spLocks/>
          </p:cNvSpPr>
          <p:nvPr/>
        </p:nvSpPr>
        <p:spPr bwMode="auto">
          <a:xfrm>
            <a:off x="971550" y="2287588"/>
            <a:ext cx="93663" cy="266700"/>
          </a:xfrm>
          <a:custGeom>
            <a:avLst/>
            <a:gdLst/>
            <a:ahLst/>
            <a:cxnLst>
              <a:cxn ang="0">
                <a:pos x="32" y="0"/>
              </a:cxn>
              <a:cxn ang="0">
                <a:pos x="47" y="66"/>
              </a:cxn>
              <a:cxn ang="0">
                <a:pos x="0" y="168"/>
              </a:cxn>
            </a:cxnLst>
            <a:rect l="0" t="0" r="r" b="b"/>
            <a:pathLst>
              <a:path w="59" h="168">
                <a:moveTo>
                  <a:pt x="32" y="0"/>
                </a:moveTo>
                <a:cubicBezTo>
                  <a:pt x="35" y="11"/>
                  <a:pt x="52" y="38"/>
                  <a:pt x="47" y="66"/>
                </a:cubicBezTo>
                <a:cubicBezTo>
                  <a:pt x="59" y="92"/>
                  <a:pt x="10" y="147"/>
                  <a:pt x="0" y="168"/>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94045" name="Rectangle 29"/>
          <p:cNvSpPr>
            <a:spLocks noChangeArrowheads="1"/>
          </p:cNvSpPr>
          <p:nvPr/>
        </p:nvSpPr>
        <p:spPr bwMode="auto">
          <a:xfrm>
            <a:off x="428625" y="1916113"/>
            <a:ext cx="1479550" cy="371475"/>
          </a:xfrm>
          <a:prstGeom prst="rect">
            <a:avLst/>
          </a:prstGeom>
          <a:noFill/>
          <a:ln w="12700">
            <a:noFill/>
            <a:miter lim="800000"/>
            <a:headEnd/>
            <a:tailEnd/>
          </a:ln>
          <a:effectLst/>
        </p:spPr>
        <p:txBody>
          <a:bodyPr wrap="none" lIns="5105" tIns="2553" rIns="5105" bIns="2553">
            <a:spAutoFit/>
          </a:bodyPr>
          <a:lstStyle/>
          <a:p>
            <a:pPr algn="r" defTabSz="957263">
              <a:lnSpc>
                <a:spcPct val="100000"/>
              </a:lnSpc>
            </a:pPr>
            <a:r>
              <a:rPr lang="de-DE" sz="1200" b="1"/>
              <a:t>10.1.1.0/24</a:t>
            </a:r>
          </a:p>
          <a:p>
            <a:pPr algn="r" defTabSz="957263">
              <a:lnSpc>
                <a:spcPct val="100000"/>
              </a:lnSpc>
            </a:pPr>
            <a:r>
              <a:rPr lang="de-DE" sz="1200" b="1"/>
              <a:t>2001:db8:beef:1::/64</a:t>
            </a:r>
            <a:endParaRPr lang="en-GB" sz="1200" b="1"/>
          </a:p>
        </p:txBody>
      </p:sp>
      <p:sp>
        <p:nvSpPr>
          <p:cNvPr id="1494046" name="Line 30"/>
          <p:cNvSpPr>
            <a:spLocks noChangeShapeType="1"/>
          </p:cNvSpPr>
          <p:nvPr/>
        </p:nvSpPr>
        <p:spPr bwMode="gray">
          <a:xfrm flipV="1">
            <a:off x="1258888" y="2781300"/>
            <a:ext cx="1296987"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4047" name="Line 31"/>
          <p:cNvSpPr>
            <a:spLocks noChangeShapeType="1"/>
          </p:cNvSpPr>
          <p:nvPr/>
        </p:nvSpPr>
        <p:spPr bwMode="gray">
          <a:xfrm flipV="1">
            <a:off x="5146675" y="2781300"/>
            <a:ext cx="1296988" cy="36036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4048" name="Line 32"/>
          <p:cNvSpPr>
            <a:spLocks noChangeShapeType="1"/>
          </p:cNvSpPr>
          <p:nvPr/>
        </p:nvSpPr>
        <p:spPr bwMode="gray">
          <a:xfrm>
            <a:off x="5148263" y="2565400"/>
            <a:ext cx="1295400" cy="21590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4049" name="Line 33"/>
          <p:cNvSpPr>
            <a:spLocks noChangeShapeType="1"/>
          </p:cNvSpPr>
          <p:nvPr/>
        </p:nvSpPr>
        <p:spPr bwMode="gray">
          <a:xfrm flipV="1">
            <a:off x="3851275" y="2565400"/>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4050" name="Line 34"/>
          <p:cNvSpPr>
            <a:spLocks noChangeShapeType="1"/>
          </p:cNvSpPr>
          <p:nvPr/>
        </p:nvSpPr>
        <p:spPr bwMode="gray">
          <a:xfrm flipV="1">
            <a:off x="2700338" y="2565400"/>
            <a:ext cx="1150937" cy="21590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4051" name="Line 35"/>
          <p:cNvSpPr>
            <a:spLocks noChangeShapeType="1"/>
          </p:cNvSpPr>
          <p:nvPr/>
        </p:nvSpPr>
        <p:spPr bwMode="gray">
          <a:xfrm>
            <a:off x="2700338" y="2781300"/>
            <a:ext cx="1150937" cy="360363"/>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pic>
        <p:nvPicPr>
          <p:cNvPr id="1494052" name="Picture 36"/>
          <p:cNvPicPr>
            <a:picLocks noChangeArrowheads="1"/>
          </p:cNvPicPr>
          <p:nvPr/>
        </p:nvPicPr>
        <p:blipFill>
          <a:blip r:embed="rId3" cstate="print"/>
          <a:srcRect/>
          <a:stretch>
            <a:fillRect/>
          </a:stretch>
        </p:blipFill>
        <p:spPr bwMode="auto">
          <a:xfrm>
            <a:off x="4948238" y="2338388"/>
            <a:ext cx="415925" cy="407987"/>
          </a:xfrm>
          <a:prstGeom prst="rect">
            <a:avLst/>
          </a:prstGeom>
          <a:noFill/>
          <a:ln w="9525">
            <a:noFill/>
            <a:miter lim="800000"/>
            <a:headEnd/>
            <a:tailEnd/>
          </a:ln>
          <a:effectLst/>
        </p:spPr>
      </p:pic>
      <p:pic>
        <p:nvPicPr>
          <p:cNvPr id="1494053" name="Picture 37"/>
          <p:cNvPicPr>
            <a:picLocks noChangeArrowheads="1"/>
          </p:cNvPicPr>
          <p:nvPr/>
        </p:nvPicPr>
        <p:blipFill>
          <a:blip r:embed="rId3" cstate="print"/>
          <a:srcRect/>
          <a:stretch>
            <a:fillRect/>
          </a:stretch>
        </p:blipFill>
        <p:spPr bwMode="auto">
          <a:xfrm>
            <a:off x="3638550" y="2336800"/>
            <a:ext cx="415925" cy="407988"/>
          </a:xfrm>
          <a:prstGeom prst="rect">
            <a:avLst/>
          </a:prstGeom>
          <a:noFill/>
          <a:ln w="9525">
            <a:noFill/>
            <a:miter lim="800000"/>
            <a:headEnd/>
            <a:tailEnd/>
          </a:ln>
          <a:effectLst/>
        </p:spPr>
      </p:pic>
      <p:sp>
        <p:nvSpPr>
          <p:cNvPr id="1494054" name="Arc 38"/>
          <p:cNvSpPr>
            <a:spLocks/>
          </p:cNvSpPr>
          <p:nvPr/>
        </p:nvSpPr>
        <p:spPr bwMode="auto">
          <a:xfrm>
            <a:off x="2557463" y="2420938"/>
            <a:ext cx="217487" cy="160337"/>
          </a:xfrm>
          <a:custGeom>
            <a:avLst/>
            <a:gdLst>
              <a:gd name="G0" fmla="+- 21600 0 0"/>
              <a:gd name="G1" fmla="+- 21600 0 0"/>
              <a:gd name="G2" fmla="+- 21600 0 0"/>
              <a:gd name="T0" fmla="*/ 2364 w 43200"/>
              <a:gd name="T1" fmla="*/ 31426 h 31426"/>
              <a:gd name="T2" fmla="*/ 41357 w 43200"/>
              <a:gd name="T3" fmla="*/ 30331 h 31426"/>
              <a:gd name="T4" fmla="*/ 21600 w 43200"/>
              <a:gd name="T5" fmla="*/ 21600 h 31426"/>
            </a:gdLst>
            <a:ahLst/>
            <a:cxnLst>
              <a:cxn ang="0">
                <a:pos x="T0" y="T1"/>
              </a:cxn>
              <a:cxn ang="0">
                <a:pos x="T2" y="T3"/>
              </a:cxn>
              <a:cxn ang="0">
                <a:pos x="T4" y="T5"/>
              </a:cxn>
            </a:cxnLst>
            <a:rect l="0" t="0" r="r" b="b"/>
            <a:pathLst>
              <a:path w="43200" h="31426" fill="none"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path>
              <a:path w="43200" h="31426" stroke="0"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lnTo>
                  <a:pt x="21600" y="21600"/>
                </a:lnTo>
                <a:close/>
              </a:path>
            </a:pathLst>
          </a:custGeom>
          <a:noFill/>
          <a:ln w="9525">
            <a:solidFill>
              <a:schemeClr val="tx1"/>
            </a:solidFill>
            <a:round/>
            <a:headEnd/>
            <a:tailEnd type="triangle" w="med" len="med"/>
          </a:ln>
          <a:effectLst/>
        </p:spPr>
        <p:txBody>
          <a:bodyPr lIns="82124" tIns="41061" rIns="82124" bIns="41061" anchor="ctr">
            <a:spAutoFit/>
          </a:bodyPr>
          <a:lstStyle/>
          <a:p>
            <a:endParaRPr lang="en-US"/>
          </a:p>
        </p:txBody>
      </p:sp>
      <p:pic>
        <p:nvPicPr>
          <p:cNvPr id="1494055" name="Picture 39"/>
          <p:cNvPicPr>
            <a:picLocks noChangeArrowheads="1"/>
          </p:cNvPicPr>
          <p:nvPr/>
        </p:nvPicPr>
        <p:blipFill>
          <a:blip r:embed="rId4" cstate="print"/>
          <a:srcRect/>
          <a:stretch>
            <a:fillRect/>
          </a:stretch>
        </p:blipFill>
        <p:spPr bwMode="gray">
          <a:xfrm>
            <a:off x="2339975" y="2565400"/>
            <a:ext cx="569913" cy="373063"/>
          </a:xfrm>
          <a:prstGeom prst="rect">
            <a:avLst/>
          </a:prstGeom>
          <a:noFill/>
          <a:ln w="9525">
            <a:noFill/>
            <a:miter lim="800000"/>
            <a:headEnd/>
            <a:tailEnd/>
          </a:ln>
          <a:effectLst/>
        </p:spPr>
      </p:pic>
      <p:sp>
        <p:nvSpPr>
          <p:cNvPr id="1494056" name="Oval 40"/>
          <p:cNvSpPr>
            <a:spLocks noChangeArrowheads="1"/>
          </p:cNvSpPr>
          <p:nvPr/>
        </p:nvSpPr>
        <p:spPr bwMode="auto">
          <a:xfrm>
            <a:off x="2124075" y="2708275"/>
            <a:ext cx="349250" cy="157163"/>
          </a:xfrm>
          <a:prstGeom prst="ellipse">
            <a:avLst/>
          </a:prstGeom>
          <a:solidFill>
            <a:srgbClr val="697E1C"/>
          </a:solidFill>
          <a:ln w="3175" algn="ctr">
            <a:solidFill>
              <a:srgbClr val="697E1C"/>
            </a:solidFill>
            <a:round/>
            <a:headEnd/>
            <a:tailEnd/>
          </a:ln>
          <a:effectLst/>
        </p:spPr>
        <p:txBody>
          <a:bodyPr wrap="none" lIns="0" tIns="3600" rIns="0" bIns="3600" anchor="ctr"/>
          <a:lstStyle/>
          <a:p>
            <a:pPr defTabSz="814388"/>
            <a:r>
              <a:rPr lang="en-US" sz="1000" b="1">
                <a:solidFill>
                  <a:schemeClr val="bg1"/>
                </a:solidFill>
              </a:rPr>
              <a:t>VRF</a:t>
            </a:r>
          </a:p>
        </p:txBody>
      </p:sp>
      <p:sp>
        <p:nvSpPr>
          <p:cNvPr id="1494057" name="Text Box 41"/>
          <p:cNvSpPr txBox="1">
            <a:spLocks noChangeArrowheads="1"/>
          </p:cNvSpPr>
          <p:nvPr/>
        </p:nvSpPr>
        <p:spPr bwMode="auto">
          <a:xfrm>
            <a:off x="2124075" y="2205038"/>
            <a:ext cx="971550" cy="247650"/>
          </a:xfrm>
          <a:prstGeom prst="rect">
            <a:avLst/>
          </a:prstGeom>
          <a:noFill/>
          <a:ln w="9525" algn="ctr">
            <a:noFill/>
            <a:miter lim="800000"/>
            <a:headEnd/>
            <a:tailEnd/>
          </a:ln>
          <a:effectLst/>
        </p:spPr>
        <p:txBody>
          <a:bodyPr lIns="82124" tIns="41061" rIns="82124" bIns="41061">
            <a:spAutoFit/>
          </a:bodyPr>
          <a:lstStyle/>
          <a:p>
            <a:pPr algn="r" defTabSz="814388"/>
            <a:r>
              <a:rPr lang="en-AU" sz="1200" b="1"/>
              <a:t>200.10.10.1</a:t>
            </a:r>
          </a:p>
        </p:txBody>
      </p:sp>
      <p:sp>
        <p:nvSpPr>
          <p:cNvPr id="1494058" name="Line 42"/>
          <p:cNvSpPr>
            <a:spLocks noChangeShapeType="1"/>
          </p:cNvSpPr>
          <p:nvPr/>
        </p:nvSpPr>
        <p:spPr bwMode="gray">
          <a:xfrm flipV="1">
            <a:off x="3851275" y="3141663"/>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pic>
        <p:nvPicPr>
          <p:cNvPr id="1494059" name="Picture 43"/>
          <p:cNvPicPr>
            <a:picLocks noChangeArrowheads="1"/>
          </p:cNvPicPr>
          <p:nvPr/>
        </p:nvPicPr>
        <p:blipFill>
          <a:blip r:embed="rId3" cstate="print"/>
          <a:srcRect/>
          <a:stretch>
            <a:fillRect/>
          </a:stretch>
        </p:blipFill>
        <p:spPr bwMode="auto">
          <a:xfrm>
            <a:off x="4948238" y="2852738"/>
            <a:ext cx="415925" cy="407987"/>
          </a:xfrm>
          <a:prstGeom prst="rect">
            <a:avLst/>
          </a:prstGeom>
          <a:noFill/>
          <a:ln w="9525">
            <a:noFill/>
            <a:miter lim="800000"/>
            <a:headEnd/>
            <a:tailEnd/>
          </a:ln>
          <a:effectLst/>
        </p:spPr>
      </p:pic>
      <p:pic>
        <p:nvPicPr>
          <p:cNvPr id="1494060" name="Picture 44"/>
          <p:cNvPicPr>
            <a:picLocks noChangeArrowheads="1"/>
          </p:cNvPicPr>
          <p:nvPr/>
        </p:nvPicPr>
        <p:blipFill>
          <a:blip r:embed="rId3" cstate="print"/>
          <a:srcRect/>
          <a:stretch>
            <a:fillRect/>
          </a:stretch>
        </p:blipFill>
        <p:spPr bwMode="auto">
          <a:xfrm>
            <a:off x="3640138" y="2876550"/>
            <a:ext cx="415925" cy="407988"/>
          </a:xfrm>
          <a:prstGeom prst="rect">
            <a:avLst/>
          </a:prstGeom>
          <a:noFill/>
          <a:ln w="9525">
            <a:noFill/>
            <a:miter lim="800000"/>
            <a:headEnd/>
            <a:tailEnd/>
          </a:ln>
          <a:effectLst/>
        </p:spPr>
      </p:pic>
      <p:sp>
        <p:nvSpPr>
          <p:cNvPr id="1494061" name="Arc 45"/>
          <p:cNvSpPr>
            <a:spLocks/>
          </p:cNvSpPr>
          <p:nvPr/>
        </p:nvSpPr>
        <p:spPr bwMode="auto">
          <a:xfrm flipH="1">
            <a:off x="6372225" y="2420938"/>
            <a:ext cx="217488" cy="160337"/>
          </a:xfrm>
          <a:custGeom>
            <a:avLst/>
            <a:gdLst>
              <a:gd name="G0" fmla="+- 21600 0 0"/>
              <a:gd name="G1" fmla="+- 21600 0 0"/>
              <a:gd name="G2" fmla="+- 21600 0 0"/>
              <a:gd name="T0" fmla="*/ 2364 w 43200"/>
              <a:gd name="T1" fmla="*/ 31426 h 31426"/>
              <a:gd name="T2" fmla="*/ 41357 w 43200"/>
              <a:gd name="T3" fmla="*/ 30331 h 31426"/>
              <a:gd name="T4" fmla="*/ 21600 w 43200"/>
              <a:gd name="T5" fmla="*/ 21600 h 31426"/>
            </a:gdLst>
            <a:ahLst/>
            <a:cxnLst>
              <a:cxn ang="0">
                <a:pos x="T0" y="T1"/>
              </a:cxn>
              <a:cxn ang="0">
                <a:pos x="T2" y="T3"/>
              </a:cxn>
              <a:cxn ang="0">
                <a:pos x="T4" y="T5"/>
              </a:cxn>
            </a:cxnLst>
            <a:rect l="0" t="0" r="r" b="b"/>
            <a:pathLst>
              <a:path w="43200" h="31426" fill="none"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path>
              <a:path w="43200" h="31426" stroke="0" extrusionOk="0">
                <a:moveTo>
                  <a:pt x="2364" y="31425"/>
                </a:moveTo>
                <a:cubicBezTo>
                  <a:pt x="810" y="28383"/>
                  <a:pt x="0" y="25016"/>
                  <a:pt x="0" y="21600"/>
                </a:cubicBezTo>
                <a:cubicBezTo>
                  <a:pt x="0" y="9670"/>
                  <a:pt x="9670" y="0"/>
                  <a:pt x="21600" y="0"/>
                </a:cubicBezTo>
                <a:cubicBezTo>
                  <a:pt x="33529" y="0"/>
                  <a:pt x="43200" y="9670"/>
                  <a:pt x="43200" y="21600"/>
                </a:cubicBezTo>
                <a:cubicBezTo>
                  <a:pt x="43200" y="24606"/>
                  <a:pt x="42572" y="27580"/>
                  <a:pt x="41356" y="30330"/>
                </a:cubicBezTo>
                <a:lnTo>
                  <a:pt x="21600" y="21600"/>
                </a:lnTo>
                <a:close/>
              </a:path>
            </a:pathLst>
          </a:cu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494062" name="Text Box 46"/>
          <p:cNvSpPr txBox="1">
            <a:spLocks noChangeArrowheads="1"/>
          </p:cNvSpPr>
          <p:nvPr/>
        </p:nvSpPr>
        <p:spPr bwMode="auto">
          <a:xfrm>
            <a:off x="6227763" y="2205038"/>
            <a:ext cx="971550" cy="247650"/>
          </a:xfrm>
          <a:prstGeom prst="rect">
            <a:avLst/>
          </a:prstGeom>
          <a:noFill/>
          <a:ln w="9525" algn="ctr">
            <a:noFill/>
            <a:miter lim="800000"/>
            <a:headEnd/>
            <a:tailEnd/>
          </a:ln>
          <a:effectLst/>
        </p:spPr>
        <p:txBody>
          <a:bodyPr lIns="82124" tIns="41061" rIns="82124" bIns="41061">
            <a:spAutoFit/>
          </a:bodyPr>
          <a:lstStyle/>
          <a:p>
            <a:pPr algn="r" defTabSz="814388"/>
            <a:r>
              <a:rPr lang="en-AU" sz="1200" b="1"/>
              <a:t>200.11.11.1</a:t>
            </a:r>
          </a:p>
        </p:txBody>
      </p:sp>
      <p:sp>
        <p:nvSpPr>
          <p:cNvPr id="1494063" name="Line 47"/>
          <p:cNvSpPr>
            <a:spLocks noChangeShapeType="1"/>
          </p:cNvSpPr>
          <p:nvPr/>
        </p:nvSpPr>
        <p:spPr bwMode="gray">
          <a:xfrm flipV="1">
            <a:off x="6588125" y="2787650"/>
            <a:ext cx="1296988" cy="0"/>
          </a:xfrm>
          <a:prstGeom prst="line">
            <a:avLst/>
          </a:prstGeom>
          <a:noFill/>
          <a:ln w="28575">
            <a:solidFill>
              <a:schemeClr val="tx1"/>
            </a:solidFill>
            <a:round/>
            <a:headEnd type="none" w="sm" len="sm"/>
            <a:tailEnd type="none" w="sm" len="sm"/>
          </a:ln>
          <a:effectLst/>
        </p:spPr>
        <p:txBody>
          <a:bodyPr lIns="76231" tIns="38116" rIns="76231" bIns="38116">
            <a:spAutoFit/>
          </a:bodyPr>
          <a:lstStyle/>
          <a:p>
            <a:endParaRPr lang="en-US"/>
          </a:p>
        </p:txBody>
      </p:sp>
      <p:sp>
        <p:nvSpPr>
          <p:cNvPr id="1494064" name="Text Box 48"/>
          <p:cNvSpPr txBox="1">
            <a:spLocks noChangeArrowheads="1"/>
          </p:cNvSpPr>
          <p:nvPr/>
        </p:nvSpPr>
        <p:spPr bwMode="auto">
          <a:xfrm>
            <a:off x="7667625" y="2933700"/>
            <a:ext cx="4603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CE2</a:t>
            </a:r>
          </a:p>
        </p:txBody>
      </p:sp>
      <p:sp>
        <p:nvSpPr>
          <p:cNvPr id="1494065" name="Cloud"/>
          <p:cNvSpPr>
            <a:spLocks noChangeAspect="1" noEditPoints="1" noChangeArrowheads="1"/>
          </p:cNvSpPr>
          <p:nvPr/>
        </p:nvSpPr>
        <p:spPr bwMode="auto">
          <a:xfrm>
            <a:off x="8066088" y="2492375"/>
            <a:ext cx="827087" cy="65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100000">
                <a:schemeClr val="accent2"/>
              </a:gs>
            </a:gsLst>
            <a:lin ang="5400000" scaled="1"/>
          </a:gradFill>
          <a:ln w="9525">
            <a:solidFill>
              <a:srgbClr val="000000"/>
            </a:solidFill>
            <a:miter lim="800000"/>
            <a:headEnd/>
            <a:tailEnd/>
          </a:ln>
          <a:effectLst>
            <a:outerShdw dist="107763" dir="2700000" algn="ctr" rotWithShape="0">
              <a:srgbClr val="808080"/>
            </a:outerShdw>
          </a:effectLst>
        </p:spPr>
        <p:txBody>
          <a:bodyPr lIns="0" tIns="10800" rIns="0" bIns="10800" anchor="ctr" anchorCtr="1"/>
          <a:lstStyle/>
          <a:p>
            <a:pPr defTabSz="814388"/>
            <a:r>
              <a:rPr lang="en-AU" sz="1400"/>
              <a:t>IPv4</a:t>
            </a:r>
            <a:br>
              <a:rPr lang="en-AU" sz="1400"/>
            </a:br>
            <a:r>
              <a:rPr lang="en-AU" sz="1400"/>
              <a:t>IPv6</a:t>
            </a:r>
            <a:endParaRPr lang="en-AU" sz="1000"/>
          </a:p>
        </p:txBody>
      </p:sp>
      <p:pic>
        <p:nvPicPr>
          <p:cNvPr id="1494066" name="Picture 50"/>
          <p:cNvPicPr>
            <a:picLocks noChangeArrowheads="1"/>
          </p:cNvPicPr>
          <p:nvPr/>
        </p:nvPicPr>
        <p:blipFill>
          <a:blip r:embed="rId5" cstate="print"/>
          <a:srcRect/>
          <a:stretch>
            <a:fillRect/>
          </a:stretch>
        </p:blipFill>
        <p:spPr bwMode="auto">
          <a:xfrm>
            <a:off x="7667625" y="2628900"/>
            <a:ext cx="517525" cy="304800"/>
          </a:xfrm>
          <a:prstGeom prst="rect">
            <a:avLst/>
          </a:prstGeom>
          <a:noFill/>
          <a:ln w="9525">
            <a:noFill/>
            <a:miter lim="800000"/>
            <a:headEnd/>
            <a:tailEnd/>
          </a:ln>
          <a:effectLst/>
        </p:spPr>
      </p:pic>
      <p:pic>
        <p:nvPicPr>
          <p:cNvPr id="1494067" name="Picture 51"/>
          <p:cNvPicPr>
            <a:picLocks noChangeArrowheads="1"/>
          </p:cNvPicPr>
          <p:nvPr/>
        </p:nvPicPr>
        <p:blipFill>
          <a:blip r:embed="rId4" cstate="print"/>
          <a:srcRect/>
          <a:stretch>
            <a:fillRect/>
          </a:stretch>
        </p:blipFill>
        <p:spPr bwMode="gray">
          <a:xfrm>
            <a:off x="6234113" y="2565400"/>
            <a:ext cx="569912" cy="373063"/>
          </a:xfrm>
          <a:prstGeom prst="rect">
            <a:avLst/>
          </a:prstGeom>
          <a:noFill/>
          <a:ln w="9525">
            <a:noFill/>
            <a:miter lim="800000"/>
            <a:headEnd/>
            <a:tailEnd/>
          </a:ln>
          <a:effectLst/>
        </p:spPr>
      </p:pic>
      <p:sp>
        <p:nvSpPr>
          <p:cNvPr id="1494068" name="Oval 52"/>
          <p:cNvSpPr>
            <a:spLocks noChangeArrowheads="1"/>
          </p:cNvSpPr>
          <p:nvPr/>
        </p:nvSpPr>
        <p:spPr bwMode="auto">
          <a:xfrm>
            <a:off x="6670675" y="2701925"/>
            <a:ext cx="349250" cy="157163"/>
          </a:xfrm>
          <a:prstGeom prst="ellipse">
            <a:avLst/>
          </a:prstGeom>
          <a:solidFill>
            <a:srgbClr val="697E1C"/>
          </a:solidFill>
          <a:ln w="3175" algn="ctr">
            <a:solidFill>
              <a:srgbClr val="697E1C"/>
            </a:solidFill>
            <a:round/>
            <a:headEnd/>
            <a:tailEnd/>
          </a:ln>
          <a:effectLst/>
        </p:spPr>
        <p:txBody>
          <a:bodyPr wrap="none" lIns="0" tIns="3600" rIns="0" bIns="3600" anchor="ctr"/>
          <a:lstStyle/>
          <a:p>
            <a:pPr defTabSz="814388"/>
            <a:r>
              <a:rPr lang="en-US" sz="1000" b="1">
                <a:solidFill>
                  <a:schemeClr val="bg1"/>
                </a:solidFill>
              </a:rPr>
              <a:t>VRF</a:t>
            </a:r>
          </a:p>
        </p:txBody>
      </p:sp>
      <p:sp>
        <p:nvSpPr>
          <p:cNvPr id="1494069" name="Freeform 53"/>
          <p:cNvSpPr>
            <a:spLocks/>
          </p:cNvSpPr>
          <p:nvPr/>
        </p:nvSpPr>
        <p:spPr bwMode="auto">
          <a:xfrm flipH="1">
            <a:off x="8101013" y="2276475"/>
            <a:ext cx="93662" cy="266700"/>
          </a:xfrm>
          <a:custGeom>
            <a:avLst/>
            <a:gdLst/>
            <a:ahLst/>
            <a:cxnLst>
              <a:cxn ang="0">
                <a:pos x="32" y="0"/>
              </a:cxn>
              <a:cxn ang="0">
                <a:pos x="47" y="66"/>
              </a:cxn>
              <a:cxn ang="0">
                <a:pos x="0" y="168"/>
              </a:cxn>
            </a:cxnLst>
            <a:rect l="0" t="0" r="r" b="b"/>
            <a:pathLst>
              <a:path w="59" h="168">
                <a:moveTo>
                  <a:pt x="32" y="0"/>
                </a:moveTo>
                <a:cubicBezTo>
                  <a:pt x="35" y="11"/>
                  <a:pt x="52" y="38"/>
                  <a:pt x="47" y="66"/>
                </a:cubicBezTo>
                <a:cubicBezTo>
                  <a:pt x="59" y="92"/>
                  <a:pt x="10" y="147"/>
                  <a:pt x="0" y="168"/>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94070" name="Rectangle 54"/>
          <p:cNvSpPr>
            <a:spLocks noChangeArrowheads="1"/>
          </p:cNvSpPr>
          <p:nvPr/>
        </p:nvSpPr>
        <p:spPr bwMode="auto">
          <a:xfrm>
            <a:off x="7288213" y="1916113"/>
            <a:ext cx="1479550" cy="371475"/>
          </a:xfrm>
          <a:prstGeom prst="rect">
            <a:avLst/>
          </a:prstGeom>
          <a:noFill/>
          <a:ln w="12700">
            <a:noFill/>
            <a:miter lim="800000"/>
            <a:headEnd/>
            <a:tailEnd/>
          </a:ln>
          <a:effectLst/>
        </p:spPr>
        <p:txBody>
          <a:bodyPr wrap="none" lIns="5105" tIns="2553" rIns="5105" bIns="2553">
            <a:spAutoFit/>
          </a:bodyPr>
          <a:lstStyle/>
          <a:p>
            <a:pPr algn="l" defTabSz="957263">
              <a:lnSpc>
                <a:spcPct val="100000"/>
              </a:lnSpc>
            </a:pPr>
            <a:r>
              <a:rPr lang="de-DE" sz="1200" b="1"/>
              <a:t>10.1.2.0/24</a:t>
            </a:r>
          </a:p>
          <a:p>
            <a:pPr algn="l" defTabSz="957263">
              <a:lnSpc>
                <a:spcPct val="100000"/>
              </a:lnSpc>
            </a:pPr>
            <a:r>
              <a:rPr lang="de-DE" sz="1200" b="1"/>
              <a:t>2001:db8:beef:2::/64</a:t>
            </a:r>
            <a:endParaRPr lang="en-GB" sz="1200" b="1"/>
          </a:p>
        </p:txBody>
      </p:sp>
      <p:sp>
        <p:nvSpPr>
          <p:cNvPr id="1494071" name="Rectangle 55"/>
          <p:cNvSpPr>
            <a:spLocks noChangeArrowheads="1"/>
          </p:cNvSpPr>
          <p:nvPr/>
        </p:nvSpPr>
        <p:spPr bwMode="auto">
          <a:xfrm>
            <a:off x="6559550" y="3141663"/>
            <a:ext cx="1470025" cy="371475"/>
          </a:xfrm>
          <a:prstGeom prst="rect">
            <a:avLst/>
          </a:prstGeom>
          <a:noFill/>
          <a:ln w="12700">
            <a:noFill/>
            <a:miter lim="800000"/>
            <a:headEnd/>
            <a:tailEnd/>
          </a:ln>
          <a:effectLst/>
        </p:spPr>
        <p:txBody>
          <a:bodyPr wrap="none" lIns="5105" tIns="2553" rIns="5105" bIns="2553">
            <a:spAutoFit/>
          </a:bodyPr>
          <a:lstStyle/>
          <a:p>
            <a:pPr defTabSz="957263">
              <a:lnSpc>
                <a:spcPct val="100000"/>
              </a:lnSpc>
            </a:pPr>
            <a:r>
              <a:rPr lang="de-DE" sz="1200" b="1"/>
              <a:t>172.16.3.1.0/30</a:t>
            </a:r>
          </a:p>
          <a:p>
            <a:pPr defTabSz="957263">
              <a:lnSpc>
                <a:spcPct val="100000"/>
              </a:lnSpc>
            </a:pPr>
            <a:r>
              <a:rPr lang="de-DE" sz="1200" b="1"/>
              <a:t>2001:db8:cafe:3::/64</a:t>
            </a:r>
            <a:endParaRPr lang="en-GB" sz="1200" b="1"/>
          </a:p>
        </p:txBody>
      </p:sp>
      <p:sp>
        <p:nvSpPr>
          <p:cNvPr id="1494072" name="Freeform 56"/>
          <p:cNvSpPr>
            <a:spLocks/>
          </p:cNvSpPr>
          <p:nvPr/>
        </p:nvSpPr>
        <p:spPr bwMode="auto">
          <a:xfrm>
            <a:off x="7283450" y="2781300"/>
            <a:ext cx="69850" cy="355600"/>
          </a:xfrm>
          <a:custGeom>
            <a:avLst/>
            <a:gdLst/>
            <a:ahLst/>
            <a:cxnLst>
              <a:cxn ang="0">
                <a:pos x="7" y="224"/>
              </a:cxn>
              <a:cxn ang="0">
                <a:pos x="43" y="132"/>
              </a:cxn>
              <a:cxn ang="0">
                <a:pos x="0" y="0"/>
              </a:cxn>
            </a:cxnLst>
            <a:rect l="0" t="0" r="r" b="b"/>
            <a:pathLst>
              <a:path w="44" h="224">
                <a:moveTo>
                  <a:pt x="7" y="224"/>
                </a:moveTo>
                <a:cubicBezTo>
                  <a:pt x="14" y="209"/>
                  <a:pt x="44" y="169"/>
                  <a:pt x="43" y="132"/>
                </a:cubicBezTo>
                <a:cubicBezTo>
                  <a:pt x="43" y="102"/>
                  <a:pt x="9" y="27"/>
                  <a:pt x="0" y="0"/>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94073" name="Rectangle 57"/>
          <p:cNvSpPr>
            <a:spLocks noChangeArrowheads="1"/>
          </p:cNvSpPr>
          <p:nvPr/>
        </p:nvSpPr>
        <p:spPr bwMode="auto">
          <a:xfrm>
            <a:off x="1114425" y="3141663"/>
            <a:ext cx="1470025" cy="371475"/>
          </a:xfrm>
          <a:prstGeom prst="rect">
            <a:avLst/>
          </a:prstGeom>
          <a:noFill/>
          <a:ln w="12700">
            <a:noFill/>
            <a:miter lim="800000"/>
            <a:headEnd/>
            <a:tailEnd/>
          </a:ln>
          <a:effectLst/>
        </p:spPr>
        <p:txBody>
          <a:bodyPr wrap="none" lIns="5105" tIns="2553" rIns="5105" bIns="2553">
            <a:spAutoFit/>
          </a:bodyPr>
          <a:lstStyle/>
          <a:p>
            <a:pPr defTabSz="957263">
              <a:lnSpc>
                <a:spcPct val="100000"/>
              </a:lnSpc>
            </a:pPr>
            <a:r>
              <a:rPr lang="de-DE" sz="1200" b="1"/>
              <a:t>172.16.1.0/30</a:t>
            </a:r>
          </a:p>
          <a:p>
            <a:pPr defTabSz="957263">
              <a:lnSpc>
                <a:spcPct val="100000"/>
              </a:lnSpc>
            </a:pPr>
            <a:r>
              <a:rPr lang="de-DE" sz="1200" b="1"/>
              <a:t>2001:db8:cafe:1::/64</a:t>
            </a:r>
            <a:endParaRPr lang="en-GB" sz="1200" b="1"/>
          </a:p>
        </p:txBody>
      </p:sp>
      <p:sp>
        <p:nvSpPr>
          <p:cNvPr id="1494074" name="Freeform 58"/>
          <p:cNvSpPr>
            <a:spLocks/>
          </p:cNvSpPr>
          <p:nvPr/>
        </p:nvSpPr>
        <p:spPr bwMode="auto">
          <a:xfrm>
            <a:off x="1838325" y="2781300"/>
            <a:ext cx="69850" cy="355600"/>
          </a:xfrm>
          <a:custGeom>
            <a:avLst/>
            <a:gdLst/>
            <a:ahLst/>
            <a:cxnLst>
              <a:cxn ang="0">
                <a:pos x="7" y="224"/>
              </a:cxn>
              <a:cxn ang="0">
                <a:pos x="43" y="132"/>
              </a:cxn>
              <a:cxn ang="0">
                <a:pos x="0" y="0"/>
              </a:cxn>
            </a:cxnLst>
            <a:rect l="0" t="0" r="r" b="b"/>
            <a:pathLst>
              <a:path w="44" h="224">
                <a:moveTo>
                  <a:pt x="7" y="224"/>
                </a:moveTo>
                <a:cubicBezTo>
                  <a:pt x="14" y="209"/>
                  <a:pt x="44" y="169"/>
                  <a:pt x="43" y="132"/>
                </a:cubicBezTo>
                <a:cubicBezTo>
                  <a:pt x="43" y="102"/>
                  <a:pt x="9" y="27"/>
                  <a:pt x="0" y="0"/>
                </a:cubicBezTo>
              </a:path>
            </a:pathLst>
          </a:custGeom>
          <a:noFill/>
          <a:ln w="9525" cap="flat" cmpd="sng">
            <a:solidFill>
              <a:schemeClr val="tx1"/>
            </a:solidFill>
            <a:prstDash val="solid"/>
            <a:round/>
            <a:headEnd type="none" w="med" len="med"/>
            <a:tailEnd type="triangle" w="med" len="med"/>
          </a:ln>
          <a:effectLst/>
        </p:spPr>
        <p:txBody>
          <a:bodyPr lIns="82124" tIns="41061" rIns="82124" bIns="41061" anchor="ctr">
            <a:spAutoFit/>
          </a:bodyPr>
          <a:lstStyle/>
          <a:p>
            <a:endParaRPr lang="en-US"/>
          </a:p>
        </p:txBody>
      </p:sp>
      <p:sp>
        <p:nvSpPr>
          <p:cNvPr id="1494076" name="AutoShape 60"/>
          <p:cNvSpPr>
            <a:spLocks noChangeArrowheads="1"/>
          </p:cNvSpPr>
          <p:nvPr/>
        </p:nvSpPr>
        <p:spPr bwMode="auto">
          <a:xfrm rot="16200000">
            <a:off x="3634581" y="4799807"/>
            <a:ext cx="1760537" cy="749300"/>
          </a:xfrm>
          <a:custGeom>
            <a:avLst/>
            <a:gdLst>
              <a:gd name="G0" fmla="+- 9348 0 0"/>
              <a:gd name="G1" fmla="+- 21600 0 9348"/>
              <a:gd name="G2" fmla="*/ 9348 1 2"/>
              <a:gd name="G3" fmla="+- 21600 0 G2"/>
              <a:gd name="G4" fmla="+/ 9348 21600 2"/>
              <a:gd name="G5" fmla="+/ G1 0 2"/>
              <a:gd name="G6" fmla="*/ 21600 21600 9348"/>
              <a:gd name="G7" fmla="*/ G6 1 2"/>
              <a:gd name="G8" fmla="+- 21600 0 G7"/>
              <a:gd name="G9" fmla="*/ 21600 1 2"/>
              <a:gd name="G10" fmla="+- 9348 0 G9"/>
              <a:gd name="G11" fmla="?: G10 G8 0"/>
              <a:gd name="G12" fmla="?: G10 G7 21600"/>
              <a:gd name="T0" fmla="*/ 16926 w 21600"/>
              <a:gd name="T1" fmla="*/ 10800 h 21600"/>
              <a:gd name="T2" fmla="*/ 10800 w 21600"/>
              <a:gd name="T3" fmla="*/ 21600 h 21600"/>
              <a:gd name="T4" fmla="*/ 4674 w 21600"/>
              <a:gd name="T5" fmla="*/ 10800 h 21600"/>
              <a:gd name="T6" fmla="*/ 10800 w 21600"/>
              <a:gd name="T7" fmla="*/ 0 h 21600"/>
              <a:gd name="T8" fmla="*/ 6474 w 21600"/>
              <a:gd name="T9" fmla="*/ 6474 h 21600"/>
              <a:gd name="T10" fmla="*/ 15126 w 21600"/>
              <a:gd name="T11" fmla="*/ 15126 h 21600"/>
            </a:gdLst>
            <a:ahLst/>
            <a:cxnLst>
              <a:cxn ang="0">
                <a:pos x="T0" y="T1"/>
              </a:cxn>
              <a:cxn ang="0">
                <a:pos x="T2" y="T3"/>
              </a:cxn>
              <a:cxn ang="0">
                <a:pos x="T4" y="T5"/>
              </a:cxn>
              <a:cxn ang="0">
                <a:pos x="T6" y="T7"/>
              </a:cxn>
            </a:cxnLst>
            <a:rect l="T8" t="T9" r="T10" b="T11"/>
            <a:pathLst>
              <a:path w="21600" h="21600">
                <a:moveTo>
                  <a:pt x="0" y="0"/>
                </a:moveTo>
                <a:lnTo>
                  <a:pt x="9348" y="21600"/>
                </a:lnTo>
                <a:lnTo>
                  <a:pt x="12252" y="21600"/>
                </a:lnTo>
                <a:lnTo>
                  <a:pt x="21600" y="0"/>
                </a:lnTo>
                <a:close/>
              </a:path>
            </a:pathLst>
          </a:custGeom>
          <a:solidFill>
            <a:srgbClr val="83A2CF">
              <a:alpha val="39000"/>
            </a:srgbClr>
          </a:solidFill>
          <a:ln w="9525" algn="ctr">
            <a:noFill/>
            <a:miter lim="800000"/>
            <a:headEnd/>
            <a:tailEnd/>
          </a:ln>
          <a:effectLst/>
        </p:spPr>
        <p:txBody>
          <a:bodyPr lIns="82124" tIns="41061" rIns="82124" bIns="41061" anchor="ctr">
            <a:spAutoFit/>
          </a:bodyPr>
          <a:lstStyle/>
          <a:p>
            <a:endParaRPr lang="en-US"/>
          </a:p>
        </p:txBody>
      </p:sp>
      <p:sp>
        <p:nvSpPr>
          <p:cNvPr id="1494077" name="Text Box 61"/>
          <p:cNvSpPr txBox="1">
            <a:spLocks noChangeArrowheads="1"/>
          </p:cNvSpPr>
          <p:nvPr/>
        </p:nvSpPr>
        <p:spPr bwMode="auto">
          <a:xfrm>
            <a:off x="4578350" y="3716338"/>
            <a:ext cx="4530725" cy="2881312"/>
          </a:xfrm>
          <a:prstGeom prst="rect">
            <a:avLst/>
          </a:prstGeom>
          <a:solidFill>
            <a:srgbClr val="83A2CF"/>
          </a:solidFill>
          <a:ln w="38100" algn="ctr">
            <a:solidFill>
              <a:srgbClr val="83A2CF"/>
            </a:solidFill>
            <a:miter lim="800000"/>
            <a:headEnd type="none" w="sm" len="sm"/>
            <a:tailEnd/>
          </a:ln>
          <a:effectLst/>
        </p:spPr>
        <p:txBody>
          <a:bodyPr lIns="0" rIns="0"/>
          <a:lstStyle/>
          <a:p>
            <a:pPr algn="l">
              <a:lnSpc>
                <a:spcPct val="85000"/>
              </a:lnSpc>
            </a:pPr>
            <a:r>
              <a:rPr lang="en-US" sz="1400" b="1">
                <a:solidFill>
                  <a:schemeClr val="accent2"/>
                </a:solidFill>
                <a:latin typeface="Courier New" pitchFamily="49" charset="0"/>
              </a:rPr>
              <a:t> address-family vpnv6 </a:t>
            </a:r>
            <a:r>
              <a:rPr lang="en-US" sz="1400" b="1">
                <a:solidFill>
                  <a:schemeClr val="accent2"/>
                </a:solidFill>
                <a:latin typeface="Courier New" pitchFamily="49" charset="0"/>
                <a:sym typeface="Wingdings" pitchFamily="2" charset="2"/>
              </a:rPr>
              <a:t> To 6VPE2</a:t>
            </a:r>
            <a:endParaRPr lang="en-US" sz="1400" b="1">
              <a:solidFill>
                <a:schemeClr val="accent2"/>
              </a:solidFill>
              <a:latin typeface="Courier New" pitchFamily="49" charset="0"/>
            </a:endParaRPr>
          </a:p>
          <a:p>
            <a:pPr algn="l">
              <a:lnSpc>
                <a:spcPct val="85000"/>
              </a:lnSpc>
            </a:pPr>
            <a:r>
              <a:rPr lang="en-US" sz="1400" b="1">
                <a:latin typeface="Courier New" pitchFamily="49" charset="0"/>
              </a:rPr>
              <a:t> neighbor 200.11.11.1 activate</a:t>
            </a:r>
          </a:p>
          <a:p>
            <a:pPr algn="l">
              <a:lnSpc>
                <a:spcPct val="85000"/>
              </a:lnSpc>
            </a:pPr>
            <a:r>
              <a:rPr lang="en-US" sz="1400" b="1">
                <a:latin typeface="Courier New" pitchFamily="49" charset="0"/>
              </a:rPr>
              <a:t> neighbor 200.11.11.1 send-community ext</a:t>
            </a:r>
          </a:p>
          <a:p>
            <a:pPr algn="l">
              <a:lnSpc>
                <a:spcPct val="85000"/>
              </a:lnSpc>
            </a:pPr>
            <a:r>
              <a:rPr lang="en-US" sz="1400" b="1">
                <a:latin typeface="Courier New" pitchFamily="49" charset="0"/>
              </a:rPr>
              <a:t> exit-address-family</a:t>
            </a:r>
          </a:p>
          <a:p>
            <a:pPr algn="l">
              <a:lnSpc>
                <a:spcPct val="85000"/>
              </a:lnSpc>
            </a:pPr>
            <a:r>
              <a:rPr lang="en-US" sz="1400" b="1">
                <a:latin typeface="Courier New" pitchFamily="49" charset="0"/>
              </a:rPr>
              <a:t>!</a:t>
            </a:r>
          </a:p>
          <a:p>
            <a:pPr algn="l">
              <a:lnSpc>
                <a:spcPct val="85000"/>
              </a:lnSpc>
            </a:pPr>
            <a:r>
              <a:rPr lang="en-US" sz="1400" b="1">
                <a:solidFill>
                  <a:schemeClr val="accent2"/>
                </a:solidFill>
                <a:latin typeface="Courier New" pitchFamily="49" charset="0"/>
              </a:rPr>
              <a:t> address-family ipv4 vrf GREEN </a:t>
            </a:r>
            <a:r>
              <a:rPr lang="en-US" sz="1400" b="1">
                <a:solidFill>
                  <a:schemeClr val="accent2"/>
                </a:solidFill>
                <a:latin typeface="Courier New" pitchFamily="49" charset="0"/>
                <a:sym typeface="Wingdings" pitchFamily="2" charset="2"/>
              </a:rPr>
              <a:t> To CE1</a:t>
            </a:r>
            <a:endParaRPr lang="en-US" sz="1400" b="1">
              <a:solidFill>
                <a:schemeClr val="accent2"/>
              </a:solidFill>
              <a:latin typeface="Courier New" pitchFamily="49" charset="0"/>
            </a:endParaRPr>
          </a:p>
          <a:p>
            <a:pPr algn="l">
              <a:lnSpc>
                <a:spcPct val="85000"/>
              </a:lnSpc>
            </a:pPr>
            <a:r>
              <a:rPr lang="en-US" sz="1400" b="1">
                <a:latin typeface="Courier New" pitchFamily="49" charset="0"/>
              </a:rPr>
              <a:t> redistribute connected</a:t>
            </a:r>
          </a:p>
          <a:p>
            <a:pPr algn="l">
              <a:lnSpc>
                <a:spcPct val="85000"/>
              </a:lnSpc>
            </a:pPr>
            <a:r>
              <a:rPr lang="en-US" sz="1400" b="1">
                <a:latin typeface="Courier New" pitchFamily="49" charset="0"/>
              </a:rPr>
              <a:t> neighbor 172.16.1.1 remote-as 500</a:t>
            </a:r>
          </a:p>
          <a:p>
            <a:pPr algn="l">
              <a:lnSpc>
                <a:spcPct val="85000"/>
              </a:lnSpc>
            </a:pPr>
            <a:r>
              <a:rPr lang="en-US" sz="1400" b="1">
                <a:latin typeface="Courier New" pitchFamily="49" charset="0"/>
              </a:rPr>
              <a:t> neighbor 172.16.1.1 activate</a:t>
            </a:r>
          </a:p>
          <a:p>
            <a:pPr algn="l">
              <a:lnSpc>
                <a:spcPct val="85000"/>
              </a:lnSpc>
            </a:pPr>
            <a:r>
              <a:rPr lang="en-US" sz="1400" b="1">
                <a:latin typeface="Courier New" pitchFamily="49" charset="0"/>
              </a:rPr>
              <a:t> exit-address-family</a:t>
            </a:r>
          </a:p>
          <a:p>
            <a:pPr algn="l">
              <a:lnSpc>
                <a:spcPct val="85000"/>
              </a:lnSpc>
            </a:pPr>
            <a:r>
              <a:rPr lang="en-US" sz="1400" b="1">
                <a:latin typeface="Courier New" pitchFamily="49" charset="0"/>
              </a:rPr>
              <a:t> !</a:t>
            </a:r>
          </a:p>
          <a:p>
            <a:pPr algn="l">
              <a:lnSpc>
                <a:spcPct val="85000"/>
              </a:lnSpc>
            </a:pPr>
            <a:r>
              <a:rPr lang="en-US" sz="1400" b="1">
                <a:solidFill>
                  <a:schemeClr val="accent2"/>
                </a:solidFill>
                <a:latin typeface="Courier New" pitchFamily="49" charset="0"/>
              </a:rPr>
              <a:t> address-family ipv6 vrf GREEN </a:t>
            </a:r>
            <a:r>
              <a:rPr lang="en-US" sz="1400" b="1">
                <a:solidFill>
                  <a:schemeClr val="accent2"/>
                </a:solidFill>
                <a:latin typeface="Courier New" pitchFamily="49" charset="0"/>
                <a:sym typeface="Wingdings" pitchFamily="2" charset="2"/>
              </a:rPr>
              <a:t> To CE1</a:t>
            </a:r>
            <a:endParaRPr lang="en-US" sz="1400" b="1">
              <a:solidFill>
                <a:schemeClr val="accent2"/>
              </a:solidFill>
              <a:latin typeface="Courier New" pitchFamily="49" charset="0"/>
            </a:endParaRPr>
          </a:p>
          <a:p>
            <a:pPr algn="l">
              <a:lnSpc>
                <a:spcPct val="85000"/>
              </a:lnSpc>
            </a:pPr>
            <a:r>
              <a:rPr lang="en-US" sz="1400" b="1">
                <a:latin typeface="Courier New" pitchFamily="49" charset="0"/>
              </a:rPr>
              <a:t> neighbor 2001:db8:cafe:1::1 remote-as 500</a:t>
            </a:r>
          </a:p>
          <a:p>
            <a:pPr algn="l">
              <a:lnSpc>
                <a:spcPct val="85000"/>
              </a:lnSpc>
            </a:pPr>
            <a:r>
              <a:rPr lang="en-US" sz="1400" b="1">
                <a:latin typeface="Courier New" pitchFamily="49" charset="0"/>
              </a:rPr>
              <a:t> neighbor 2001:db8:cafe:1::1 activate</a:t>
            </a:r>
          </a:p>
          <a:p>
            <a:pPr algn="l">
              <a:lnSpc>
                <a:spcPct val="85000"/>
              </a:lnSpc>
            </a:pPr>
            <a:r>
              <a:rPr lang="en-US" sz="1400" b="1">
                <a:latin typeface="Courier New" pitchFamily="49" charset="0"/>
              </a:rPr>
              <a:t> exit-address-family</a:t>
            </a:r>
          </a:p>
        </p:txBody>
      </p:sp>
      <p:pic>
        <p:nvPicPr>
          <p:cNvPr id="1494078" name="Picture 62"/>
          <p:cNvPicPr>
            <a:picLocks noChangeArrowheads="1"/>
          </p:cNvPicPr>
          <p:nvPr/>
        </p:nvPicPr>
        <p:blipFill>
          <a:blip r:embed="rId5" cstate="print"/>
          <a:srcRect/>
          <a:stretch>
            <a:fillRect/>
          </a:stretch>
        </p:blipFill>
        <p:spPr bwMode="auto">
          <a:xfrm>
            <a:off x="958850" y="2628900"/>
            <a:ext cx="517525" cy="304800"/>
          </a:xfrm>
          <a:prstGeom prst="rect">
            <a:avLst/>
          </a:prstGeom>
          <a:noFill/>
          <a:ln w="9525">
            <a:noFill/>
            <a:miter lim="800000"/>
            <a:headEnd/>
            <a:tailEnd/>
          </a:ln>
          <a:effectLst/>
        </p:spPr>
      </p:pic>
      <p:sp>
        <p:nvSpPr>
          <p:cNvPr id="1494080" name="Text Box 64"/>
          <p:cNvSpPr txBox="1">
            <a:spLocks noChangeArrowheads="1"/>
          </p:cNvSpPr>
          <p:nvPr/>
        </p:nvSpPr>
        <p:spPr bwMode="auto">
          <a:xfrm>
            <a:off x="6310313" y="2924175"/>
            <a:ext cx="6381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b="1"/>
              <a:t>6VPE2</a:t>
            </a:r>
          </a:p>
        </p:txBody>
      </p:sp>
    </p:spTree>
    <p:extLst>
      <p:ext uri="{BB962C8B-B14F-4D97-AF65-F5344CB8AC3E}">
        <p14:creationId xmlns:p14="http://schemas.microsoft.com/office/powerpoint/2010/main" val="480556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94018"/>
                                        </p:tgtEl>
                                        <p:attrNameLst>
                                          <p:attrName>style.visibility</p:attrName>
                                        </p:attrNameLst>
                                      </p:cBhvr>
                                      <p:to>
                                        <p:strVal val="visible"/>
                                      </p:to>
                                    </p:set>
                                    <p:animEffect transition="in" filter="wipe(up)">
                                      <p:cBhvr>
                                        <p:cTn id="7" dur="500"/>
                                        <p:tgtEl>
                                          <p:spTgt spid="14940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94077"/>
                                        </p:tgtEl>
                                        <p:attrNameLst>
                                          <p:attrName>style.visibility</p:attrName>
                                        </p:attrNameLst>
                                      </p:cBhvr>
                                      <p:to>
                                        <p:strVal val="visible"/>
                                      </p:to>
                                    </p:set>
                                    <p:animEffect transition="in" filter="wipe(left)">
                                      <p:cBhvr>
                                        <p:cTn id="11" dur="500"/>
                                        <p:tgtEl>
                                          <p:spTgt spid="1494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4077"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4383088"/>
            <a:chOff x="0" y="0"/>
            <a:chExt cx="5760" cy="2761"/>
          </a:xfrm>
        </p:grpSpPr>
        <p:grpSp>
          <p:nvGrpSpPr>
            <p:cNvPr id="3" name="Group 3"/>
            <p:cNvGrpSpPr>
              <a:grpSpLocks/>
            </p:cNvGrpSpPr>
            <p:nvPr/>
          </p:nvGrpSpPr>
          <p:grpSpPr bwMode="auto">
            <a:xfrm>
              <a:off x="1727" y="1485"/>
              <a:ext cx="2400" cy="1276"/>
              <a:chOff x="3272" y="1316"/>
              <a:chExt cx="1889" cy="1002"/>
            </a:xfrm>
          </p:grpSpPr>
          <p:sp>
            <p:nvSpPr>
              <p:cNvPr id="27653" name="AutoShape 4"/>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27654" name="Rectangle 5"/>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a:p>
            </p:txBody>
          </p:sp>
          <p:sp>
            <p:nvSpPr>
              <p:cNvPr id="27655" name="Freeform 6"/>
              <p:cNvSpPr>
                <a:spLocks/>
              </p:cNvSpPr>
              <p:nvPr/>
            </p:nvSpPr>
            <p:spPr bwMode="auto">
              <a:xfrm>
                <a:off x="4304" y="1971"/>
                <a:ext cx="249" cy="343"/>
              </a:xfrm>
              <a:custGeom>
                <a:avLst/>
                <a:gdLst>
                  <a:gd name="T0" fmla="*/ 4589 w 58"/>
                  <a:gd name="T1" fmla="*/ 1895 h 80"/>
                  <a:gd name="T2" fmla="*/ 3319 w 58"/>
                  <a:gd name="T3" fmla="*/ 1582 h 80"/>
                  <a:gd name="T4" fmla="*/ 1657 w 58"/>
                  <a:gd name="T5" fmla="*/ 3160 h 80"/>
                  <a:gd name="T6" fmla="*/ 3319 w 58"/>
                  <a:gd name="T7" fmla="*/ 4725 h 80"/>
                  <a:gd name="T8" fmla="*/ 4589 w 58"/>
                  <a:gd name="T9" fmla="*/ 4412 h 80"/>
                  <a:gd name="T10" fmla="*/ 4589 w 58"/>
                  <a:gd name="T11" fmla="*/ 6067 h 80"/>
                  <a:gd name="T12" fmla="*/ 3246 w 58"/>
                  <a:gd name="T13" fmla="*/ 6307 h 80"/>
                  <a:gd name="T14" fmla="*/ 0 w 58"/>
                  <a:gd name="T15" fmla="*/ 3160 h 80"/>
                  <a:gd name="T16" fmla="*/ 3246 w 58"/>
                  <a:gd name="T17" fmla="*/ 0 h 80"/>
                  <a:gd name="T18" fmla="*/ 4589 w 58"/>
                  <a:gd name="T19" fmla="*/ 240 h 80"/>
                  <a:gd name="T20" fmla="*/ 4589 w 58"/>
                  <a:gd name="T21" fmla="*/ 1895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27656" name="Freeform 7"/>
              <p:cNvSpPr>
                <a:spLocks/>
              </p:cNvSpPr>
              <p:nvPr/>
            </p:nvSpPr>
            <p:spPr bwMode="auto">
              <a:xfrm>
                <a:off x="3443" y="1971"/>
                <a:ext cx="249" cy="343"/>
              </a:xfrm>
              <a:custGeom>
                <a:avLst/>
                <a:gdLst>
                  <a:gd name="T0" fmla="*/ 4589 w 58"/>
                  <a:gd name="T1" fmla="*/ 1895 h 80"/>
                  <a:gd name="T2" fmla="*/ 3319 w 58"/>
                  <a:gd name="T3" fmla="*/ 1582 h 80"/>
                  <a:gd name="T4" fmla="*/ 1657 w 58"/>
                  <a:gd name="T5" fmla="*/ 3160 h 80"/>
                  <a:gd name="T6" fmla="*/ 3319 w 58"/>
                  <a:gd name="T7" fmla="*/ 4725 h 80"/>
                  <a:gd name="T8" fmla="*/ 4589 w 58"/>
                  <a:gd name="T9" fmla="*/ 4412 h 80"/>
                  <a:gd name="T10" fmla="*/ 4589 w 58"/>
                  <a:gd name="T11" fmla="*/ 6067 h 80"/>
                  <a:gd name="T12" fmla="*/ 3168 w 58"/>
                  <a:gd name="T13" fmla="*/ 6307 h 80"/>
                  <a:gd name="T14" fmla="*/ 0 w 58"/>
                  <a:gd name="T15" fmla="*/ 3160 h 80"/>
                  <a:gd name="T16" fmla="*/ 3168 w 58"/>
                  <a:gd name="T17" fmla="*/ 0 h 80"/>
                  <a:gd name="T18" fmla="*/ 4589 w 58"/>
                  <a:gd name="T19" fmla="*/ 240 h 80"/>
                  <a:gd name="T20" fmla="*/ 4589 w 58"/>
                  <a:gd name="T21" fmla="*/ 1895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27657" name="Freeform 8"/>
              <p:cNvSpPr>
                <a:spLocks noEditPoints="1"/>
              </p:cNvSpPr>
              <p:nvPr/>
            </p:nvSpPr>
            <p:spPr bwMode="auto">
              <a:xfrm>
                <a:off x="4643" y="1971"/>
                <a:ext cx="342" cy="343"/>
              </a:xfrm>
              <a:custGeom>
                <a:avLst/>
                <a:gdLst>
                  <a:gd name="T0" fmla="*/ 6250 w 80"/>
                  <a:gd name="T1" fmla="*/ 3160 h 80"/>
                  <a:gd name="T2" fmla="*/ 3125 w 80"/>
                  <a:gd name="T3" fmla="*/ 6307 h 80"/>
                  <a:gd name="T4" fmla="*/ 0 w 80"/>
                  <a:gd name="T5" fmla="*/ 3160 h 80"/>
                  <a:gd name="T6" fmla="*/ 3125 w 80"/>
                  <a:gd name="T7" fmla="*/ 0 h 80"/>
                  <a:gd name="T8" fmla="*/ 6250 w 80"/>
                  <a:gd name="T9" fmla="*/ 3160 h 80"/>
                  <a:gd name="T10" fmla="*/ 3125 w 80"/>
                  <a:gd name="T11" fmla="*/ 1582 h 80"/>
                  <a:gd name="T12" fmla="*/ 1573 w 80"/>
                  <a:gd name="T13" fmla="*/ 3160 h 80"/>
                  <a:gd name="T14" fmla="*/ 3125 w 80"/>
                  <a:gd name="T15" fmla="*/ 4725 h 80"/>
                  <a:gd name="T16" fmla="*/ 4698 w 80"/>
                  <a:gd name="T17" fmla="*/ 3160 h 80"/>
                  <a:gd name="T18" fmla="*/ 3125 w 80"/>
                  <a:gd name="T19" fmla="*/ 1582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27658" name="Freeform 9"/>
              <p:cNvSpPr>
                <a:spLocks/>
              </p:cNvSpPr>
              <p:nvPr/>
            </p:nvSpPr>
            <p:spPr bwMode="auto">
              <a:xfrm>
                <a:off x="4000" y="1971"/>
                <a:ext cx="223" cy="343"/>
              </a:xfrm>
              <a:custGeom>
                <a:avLst/>
                <a:gdLst>
                  <a:gd name="T0" fmla="*/ 3714 w 52"/>
                  <a:gd name="T1" fmla="*/ 1488 h 80"/>
                  <a:gd name="T2" fmla="*/ 2522 w 52"/>
                  <a:gd name="T3" fmla="*/ 1342 h 80"/>
                  <a:gd name="T4" fmla="*/ 1582 w 52"/>
                  <a:gd name="T5" fmla="*/ 1818 h 80"/>
                  <a:gd name="T6" fmla="*/ 2281 w 52"/>
                  <a:gd name="T7" fmla="*/ 2371 h 80"/>
                  <a:gd name="T8" fmla="*/ 2685 w 52"/>
                  <a:gd name="T9" fmla="*/ 2517 h 80"/>
                  <a:gd name="T10" fmla="*/ 4100 w 52"/>
                  <a:gd name="T11" fmla="*/ 4266 h 80"/>
                  <a:gd name="T12" fmla="*/ 1655 w 52"/>
                  <a:gd name="T13" fmla="*/ 6307 h 80"/>
                  <a:gd name="T14" fmla="*/ 0 w 52"/>
                  <a:gd name="T15" fmla="*/ 6067 h 80"/>
                  <a:gd name="T16" fmla="*/ 0 w 52"/>
                  <a:gd name="T17" fmla="*/ 4725 h 80"/>
                  <a:gd name="T18" fmla="*/ 1415 w 52"/>
                  <a:gd name="T19" fmla="*/ 4965 h 80"/>
                  <a:gd name="T20" fmla="*/ 2522 w 52"/>
                  <a:gd name="T21" fmla="*/ 4412 h 80"/>
                  <a:gd name="T22" fmla="*/ 1823 w 52"/>
                  <a:gd name="T23" fmla="*/ 3786 h 80"/>
                  <a:gd name="T24" fmla="*/ 1488 w 52"/>
                  <a:gd name="T25" fmla="*/ 3713 h 80"/>
                  <a:gd name="T26" fmla="*/ 0 w 52"/>
                  <a:gd name="T27" fmla="*/ 1895 h 80"/>
                  <a:gd name="T28" fmla="*/ 2209 w 52"/>
                  <a:gd name="T29" fmla="*/ 0 h 80"/>
                  <a:gd name="T30" fmla="*/ 3714 w 52"/>
                  <a:gd name="T31" fmla="*/ 240 h 80"/>
                  <a:gd name="T32" fmla="*/ 3714 w 52"/>
                  <a:gd name="T33" fmla="*/ 1488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27659" name="Freeform 10"/>
              <p:cNvSpPr>
                <a:spLocks/>
              </p:cNvSpPr>
              <p:nvPr/>
            </p:nvSpPr>
            <p:spPr bwMode="auto">
              <a:xfrm>
                <a:off x="3272" y="1586"/>
                <a:ext cx="81" cy="167"/>
              </a:xfrm>
              <a:custGeom>
                <a:avLst/>
                <a:gdLst>
                  <a:gd name="T0" fmla="*/ 1471 w 19"/>
                  <a:gd name="T1" fmla="*/ 788 h 39"/>
                  <a:gd name="T2" fmla="*/ 780 w 19"/>
                  <a:gd name="T3" fmla="*/ 0 h 39"/>
                  <a:gd name="T4" fmla="*/ 0 w 19"/>
                  <a:gd name="T5" fmla="*/ 788 h 39"/>
                  <a:gd name="T6" fmla="*/ 0 w 19"/>
                  <a:gd name="T7" fmla="*/ 2347 h 39"/>
                  <a:gd name="T8" fmla="*/ 780 w 19"/>
                  <a:gd name="T9" fmla="*/ 3062 h 39"/>
                  <a:gd name="T10" fmla="*/ 1471 w 19"/>
                  <a:gd name="T11" fmla="*/ 2347 h 39"/>
                  <a:gd name="T12" fmla="*/ 1471 w 19"/>
                  <a:gd name="T13" fmla="*/ 788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27660" name="Freeform 11"/>
              <p:cNvSpPr>
                <a:spLocks/>
              </p:cNvSpPr>
              <p:nvPr/>
            </p:nvSpPr>
            <p:spPr bwMode="auto">
              <a:xfrm>
                <a:off x="3499" y="1474"/>
                <a:ext cx="81" cy="279"/>
              </a:xfrm>
              <a:custGeom>
                <a:avLst/>
                <a:gdLst>
                  <a:gd name="T0" fmla="*/ 1471 w 19"/>
                  <a:gd name="T1" fmla="*/ 717 h 65"/>
                  <a:gd name="T2" fmla="*/ 691 w 19"/>
                  <a:gd name="T3" fmla="*/ 0 h 65"/>
                  <a:gd name="T4" fmla="*/ 0 w 19"/>
                  <a:gd name="T5" fmla="*/ 717 h 65"/>
                  <a:gd name="T6" fmla="*/ 0 w 19"/>
                  <a:gd name="T7" fmla="*/ 4421 h 65"/>
                  <a:gd name="T8" fmla="*/ 691 w 19"/>
                  <a:gd name="T9" fmla="*/ 5142 h 65"/>
                  <a:gd name="T10" fmla="*/ 1471 w 19"/>
                  <a:gd name="T11" fmla="*/ 4421 h 65"/>
                  <a:gd name="T12" fmla="*/ 1471 w 19"/>
                  <a:gd name="T13" fmla="*/ 7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27661" name="Freeform 12"/>
              <p:cNvSpPr>
                <a:spLocks/>
              </p:cNvSpPr>
              <p:nvPr/>
            </p:nvSpPr>
            <p:spPr bwMode="auto">
              <a:xfrm>
                <a:off x="3722" y="1320"/>
                <a:ext cx="81" cy="514"/>
              </a:xfrm>
              <a:custGeom>
                <a:avLst/>
                <a:gdLst>
                  <a:gd name="T0" fmla="*/ 1471 w 19"/>
                  <a:gd name="T1" fmla="*/ 715 h 120"/>
                  <a:gd name="T2" fmla="*/ 780 w 19"/>
                  <a:gd name="T3" fmla="*/ 0 h 120"/>
                  <a:gd name="T4" fmla="*/ 0 w 19"/>
                  <a:gd name="T5" fmla="*/ 715 h 120"/>
                  <a:gd name="T6" fmla="*/ 0 w 19"/>
                  <a:gd name="T7" fmla="*/ 8717 h 120"/>
                  <a:gd name="T8" fmla="*/ 780 w 19"/>
                  <a:gd name="T9" fmla="*/ 9432 h 120"/>
                  <a:gd name="T10" fmla="*/ 1471 w 19"/>
                  <a:gd name="T11" fmla="*/ 8717 h 120"/>
                  <a:gd name="T12" fmla="*/ 1471 w 19"/>
                  <a:gd name="T13" fmla="*/ 715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7662" name="Freeform 13"/>
              <p:cNvSpPr>
                <a:spLocks/>
              </p:cNvSpPr>
              <p:nvPr/>
            </p:nvSpPr>
            <p:spPr bwMode="auto">
              <a:xfrm>
                <a:off x="3949" y="1474"/>
                <a:ext cx="81" cy="279"/>
              </a:xfrm>
              <a:custGeom>
                <a:avLst/>
                <a:gdLst>
                  <a:gd name="T0" fmla="*/ 1471 w 19"/>
                  <a:gd name="T1" fmla="*/ 717 h 65"/>
                  <a:gd name="T2" fmla="*/ 691 w 19"/>
                  <a:gd name="T3" fmla="*/ 0 h 65"/>
                  <a:gd name="T4" fmla="*/ 0 w 19"/>
                  <a:gd name="T5" fmla="*/ 717 h 65"/>
                  <a:gd name="T6" fmla="*/ 0 w 19"/>
                  <a:gd name="T7" fmla="*/ 4421 h 65"/>
                  <a:gd name="T8" fmla="*/ 691 w 19"/>
                  <a:gd name="T9" fmla="*/ 5142 h 65"/>
                  <a:gd name="T10" fmla="*/ 1471 w 19"/>
                  <a:gd name="T11" fmla="*/ 4421 h 65"/>
                  <a:gd name="T12" fmla="*/ 1471 w 19"/>
                  <a:gd name="T13" fmla="*/ 7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7663" name="Freeform 14"/>
              <p:cNvSpPr>
                <a:spLocks/>
              </p:cNvSpPr>
              <p:nvPr/>
            </p:nvSpPr>
            <p:spPr bwMode="auto">
              <a:xfrm>
                <a:off x="4171" y="1586"/>
                <a:ext cx="86" cy="167"/>
              </a:xfrm>
              <a:custGeom>
                <a:avLst/>
                <a:gdLst>
                  <a:gd name="T0" fmla="*/ 1591 w 20"/>
                  <a:gd name="T1" fmla="*/ 788 h 39"/>
                  <a:gd name="T2" fmla="*/ 795 w 20"/>
                  <a:gd name="T3" fmla="*/ 0 h 39"/>
                  <a:gd name="T4" fmla="*/ 0 w 20"/>
                  <a:gd name="T5" fmla="*/ 788 h 39"/>
                  <a:gd name="T6" fmla="*/ 0 w 20"/>
                  <a:gd name="T7" fmla="*/ 2347 h 39"/>
                  <a:gd name="T8" fmla="*/ 795 w 20"/>
                  <a:gd name="T9" fmla="*/ 3062 h 39"/>
                  <a:gd name="T10" fmla="*/ 1591 w 20"/>
                  <a:gd name="T11" fmla="*/ 2347 h 39"/>
                  <a:gd name="T12" fmla="*/ 1591 w 20"/>
                  <a:gd name="T13" fmla="*/ 788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7664" name="Freeform 15"/>
              <p:cNvSpPr>
                <a:spLocks/>
              </p:cNvSpPr>
              <p:nvPr/>
            </p:nvSpPr>
            <p:spPr bwMode="auto">
              <a:xfrm>
                <a:off x="4398" y="1474"/>
                <a:ext cx="82" cy="279"/>
              </a:xfrm>
              <a:custGeom>
                <a:avLst/>
                <a:gdLst>
                  <a:gd name="T0" fmla="*/ 1528 w 19"/>
                  <a:gd name="T1" fmla="*/ 717 h 65"/>
                  <a:gd name="T2" fmla="*/ 803 w 19"/>
                  <a:gd name="T3" fmla="*/ 0 h 65"/>
                  <a:gd name="T4" fmla="*/ 0 w 19"/>
                  <a:gd name="T5" fmla="*/ 717 h 65"/>
                  <a:gd name="T6" fmla="*/ 0 w 19"/>
                  <a:gd name="T7" fmla="*/ 4421 h 65"/>
                  <a:gd name="T8" fmla="*/ 803 w 19"/>
                  <a:gd name="T9" fmla="*/ 5142 h 65"/>
                  <a:gd name="T10" fmla="*/ 1528 w 19"/>
                  <a:gd name="T11" fmla="*/ 4421 h 65"/>
                  <a:gd name="T12" fmla="*/ 1528 w 19"/>
                  <a:gd name="T13" fmla="*/ 7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7665" name="Freeform 16"/>
              <p:cNvSpPr>
                <a:spLocks/>
              </p:cNvSpPr>
              <p:nvPr/>
            </p:nvSpPr>
            <p:spPr bwMode="auto">
              <a:xfrm>
                <a:off x="4625" y="1320"/>
                <a:ext cx="82" cy="514"/>
              </a:xfrm>
              <a:custGeom>
                <a:avLst/>
                <a:gdLst>
                  <a:gd name="T0" fmla="*/ 1528 w 19"/>
                  <a:gd name="T1" fmla="*/ 715 h 120"/>
                  <a:gd name="T2" fmla="*/ 725 w 19"/>
                  <a:gd name="T3" fmla="*/ 0 h 120"/>
                  <a:gd name="T4" fmla="*/ 0 w 19"/>
                  <a:gd name="T5" fmla="*/ 715 h 120"/>
                  <a:gd name="T6" fmla="*/ 0 w 19"/>
                  <a:gd name="T7" fmla="*/ 8717 h 120"/>
                  <a:gd name="T8" fmla="*/ 725 w 19"/>
                  <a:gd name="T9" fmla="*/ 9432 h 120"/>
                  <a:gd name="T10" fmla="*/ 1528 w 19"/>
                  <a:gd name="T11" fmla="*/ 8717 h 120"/>
                  <a:gd name="T12" fmla="*/ 1528 w 19"/>
                  <a:gd name="T13" fmla="*/ 715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7666" name="Freeform 17"/>
              <p:cNvSpPr>
                <a:spLocks/>
              </p:cNvSpPr>
              <p:nvPr/>
            </p:nvSpPr>
            <p:spPr bwMode="auto">
              <a:xfrm>
                <a:off x="4848" y="1474"/>
                <a:ext cx="82" cy="279"/>
              </a:xfrm>
              <a:custGeom>
                <a:avLst/>
                <a:gdLst>
                  <a:gd name="T0" fmla="*/ 1528 w 19"/>
                  <a:gd name="T1" fmla="*/ 717 h 65"/>
                  <a:gd name="T2" fmla="*/ 803 w 19"/>
                  <a:gd name="T3" fmla="*/ 0 h 65"/>
                  <a:gd name="T4" fmla="*/ 0 w 19"/>
                  <a:gd name="T5" fmla="*/ 717 h 65"/>
                  <a:gd name="T6" fmla="*/ 0 w 19"/>
                  <a:gd name="T7" fmla="*/ 4421 h 65"/>
                  <a:gd name="T8" fmla="*/ 803 w 19"/>
                  <a:gd name="T9" fmla="*/ 5142 h 65"/>
                  <a:gd name="T10" fmla="*/ 1528 w 19"/>
                  <a:gd name="T11" fmla="*/ 4421 h 65"/>
                  <a:gd name="T12" fmla="*/ 1528 w 19"/>
                  <a:gd name="T13" fmla="*/ 7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7667" name="Freeform 18"/>
              <p:cNvSpPr>
                <a:spLocks/>
              </p:cNvSpPr>
              <p:nvPr/>
            </p:nvSpPr>
            <p:spPr bwMode="auto">
              <a:xfrm>
                <a:off x="5075" y="1586"/>
                <a:ext cx="82" cy="167"/>
              </a:xfrm>
              <a:custGeom>
                <a:avLst/>
                <a:gdLst>
                  <a:gd name="T0" fmla="*/ 1528 w 19"/>
                  <a:gd name="T1" fmla="*/ 788 h 39"/>
                  <a:gd name="T2" fmla="*/ 725 w 19"/>
                  <a:gd name="T3" fmla="*/ 0 h 39"/>
                  <a:gd name="T4" fmla="*/ 0 w 19"/>
                  <a:gd name="T5" fmla="*/ 788 h 39"/>
                  <a:gd name="T6" fmla="*/ 0 w 19"/>
                  <a:gd name="T7" fmla="*/ 2347 h 39"/>
                  <a:gd name="T8" fmla="*/ 725 w 19"/>
                  <a:gd name="T9" fmla="*/ 3062 h 39"/>
                  <a:gd name="T10" fmla="*/ 1528 w 19"/>
                  <a:gd name="T11" fmla="*/ 2347 h 39"/>
                  <a:gd name="T12" fmla="*/ 1528 w 19"/>
                  <a:gd name="T13" fmla="*/ 788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27652" name="Rectangle 19"/>
            <p:cNvSpPr>
              <a:spLocks noChangeArrowheads="1"/>
            </p:cNvSpPr>
            <p:nvPr/>
          </p:nvSpPr>
          <p:spPr bwMode="auto">
            <a:xfrm>
              <a:off x="0" y="0"/>
              <a:ext cx="5760" cy="432"/>
            </a:xfrm>
            <a:prstGeom prst="rect">
              <a:avLst/>
            </a:prstGeom>
            <a:solidFill>
              <a:srgbClr val="FFFFFF"/>
            </a:solidFill>
            <a:ln w="9525">
              <a:noFill/>
              <a:miter lim="800000"/>
              <a:headEnd/>
              <a:tailEnd/>
            </a:ln>
          </p:spPr>
          <p:txBody>
            <a:bodyPr wrap="none" lIns="82124" tIns="41061" rIns="82124" bIns="41061" anchor="ctr"/>
            <a:lstStyle/>
            <a:p>
              <a:endParaRPr lang="en-US"/>
            </a:p>
          </p:txBody>
        </p:sp>
      </p:grpSp>
    </p:spTree>
    <p:extLst>
      <p:ext uri="{BB962C8B-B14F-4D97-AF65-F5344CB8AC3E}">
        <p14:creationId xmlns:p14="http://schemas.microsoft.com/office/powerpoint/2010/main" val="2059234661"/>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9394" name="Picture 2" descr="020G_526"/>
          <p:cNvPicPr>
            <a:picLocks noChangeAspect="1" noChangeArrowheads="1"/>
          </p:cNvPicPr>
          <p:nvPr/>
        </p:nvPicPr>
        <p:blipFill>
          <a:blip r:embed="rId2"/>
          <a:srcRect/>
          <a:stretch>
            <a:fillRect/>
          </a:stretch>
        </p:blipFill>
        <p:spPr bwMode="auto">
          <a:xfrm>
            <a:off x="982663" y="1666875"/>
            <a:ext cx="7170737" cy="4670425"/>
          </a:xfrm>
          <a:prstGeom prst="rect">
            <a:avLst/>
          </a:prstGeom>
          <a:noFill/>
        </p:spPr>
      </p:pic>
      <p:sp>
        <p:nvSpPr>
          <p:cNvPr id="699395" name="Rectangle 3"/>
          <p:cNvSpPr>
            <a:spLocks noGrp="1" noChangeArrowheads="1"/>
          </p:cNvSpPr>
          <p:nvPr>
            <p:ph type="title"/>
          </p:nvPr>
        </p:nvSpPr>
        <p:spPr/>
        <p:txBody>
          <a:bodyPr/>
          <a:lstStyle/>
          <a:p>
            <a:r>
              <a:rPr lang="en-US" dirty="0">
                <a:solidFill>
                  <a:srgbClr val="0070C0"/>
                </a:solidFill>
              </a:rPr>
              <a:t>Route Distinguishers (Cont.)</a:t>
            </a:r>
          </a:p>
        </p:txBody>
      </p:sp>
    </p:spTree>
    <p:extLst>
      <p:ext uri="{BB962C8B-B14F-4D97-AF65-F5344CB8AC3E}">
        <p14:creationId xmlns:p14="http://schemas.microsoft.com/office/powerpoint/2010/main" val="5573096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6"/>
          <p:cNvSpPr>
            <a:spLocks noChangeShapeType="1"/>
          </p:cNvSpPr>
          <p:nvPr/>
        </p:nvSpPr>
        <p:spPr bwMode="auto">
          <a:xfrm>
            <a:off x="0" y="1628775"/>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sp>
        <p:nvSpPr>
          <p:cNvPr id="57346" name="Line 24"/>
          <p:cNvSpPr>
            <a:spLocks noChangeShapeType="1"/>
          </p:cNvSpPr>
          <p:nvPr/>
        </p:nvSpPr>
        <p:spPr bwMode="auto">
          <a:xfrm>
            <a:off x="0" y="4019550"/>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sp>
        <p:nvSpPr>
          <p:cNvPr id="57347" name="Title 14"/>
          <p:cNvSpPr>
            <a:spLocks noGrp="1"/>
          </p:cNvSpPr>
          <p:nvPr>
            <p:ph type="ctrTitle"/>
          </p:nvPr>
        </p:nvSpPr>
        <p:spPr>
          <a:xfrm>
            <a:off x="457200" y="4298950"/>
            <a:ext cx="8153400" cy="1022350"/>
          </a:xfrm>
        </p:spPr>
        <p:txBody>
          <a:bodyPr anchor="ctr"/>
          <a:lstStyle/>
          <a:p>
            <a:r>
              <a:rPr lang="en-US" dirty="0">
                <a:solidFill>
                  <a:srgbClr val="000000"/>
                </a:solidFill>
                <a:ea typeface="ＭＳ Ｐゴシック" pitchFamily="34" charset="-128"/>
              </a:rPr>
              <a:t>Agenda</a:t>
            </a:r>
          </a:p>
        </p:txBody>
      </p:sp>
      <p:pic>
        <p:nvPicPr>
          <p:cNvPr id="6" name="Picture 39" descr="MAI75296"/>
          <p:cNvPicPr>
            <a:picLocks noChangeAspect="1" noChangeArrowheads="1"/>
          </p:cNvPicPr>
          <p:nvPr/>
        </p:nvPicPr>
        <p:blipFill>
          <a:blip r:embed="rId3"/>
          <a:srcRect t="47343" r="2489" b="14999"/>
          <a:stretch>
            <a:fillRect/>
          </a:stretch>
        </p:blipFill>
        <p:spPr bwMode="auto">
          <a:xfrm>
            <a:off x="0" y="1624012"/>
            <a:ext cx="9144000" cy="2395537"/>
          </a:xfrm>
          <a:prstGeom prst="rect">
            <a:avLst/>
          </a:prstGeom>
          <a:noFill/>
        </p:spPr>
      </p:pic>
    </p:spTree>
    <p:extLst>
      <p:ext uri="{BB962C8B-B14F-4D97-AF65-F5344CB8AC3E}">
        <p14:creationId xmlns:p14="http://schemas.microsoft.com/office/powerpoint/2010/main" val="432815344"/>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r>
              <a:rPr lang="en-US" dirty="0">
                <a:solidFill>
                  <a:srgbClr val="0070C0"/>
                </a:solidFill>
              </a:rPr>
              <a:t>Route Distinguishers (Cont.)</a:t>
            </a:r>
          </a:p>
        </p:txBody>
      </p:sp>
      <p:pic>
        <p:nvPicPr>
          <p:cNvPr id="701443" name="Picture 3" descr="020G_528"/>
          <p:cNvPicPr>
            <a:picLocks noChangeAspect="1" noChangeArrowheads="1"/>
          </p:cNvPicPr>
          <p:nvPr/>
        </p:nvPicPr>
        <p:blipFill>
          <a:blip r:embed="rId2"/>
          <a:srcRect/>
          <a:stretch>
            <a:fillRect/>
          </a:stretch>
        </p:blipFill>
        <p:spPr bwMode="auto">
          <a:xfrm>
            <a:off x="1422400" y="1900238"/>
            <a:ext cx="6273800" cy="4043362"/>
          </a:xfrm>
          <a:prstGeom prst="rect">
            <a:avLst/>
          </a:prstGeom>
          <a:noFill/>
        </p:spPr>
      </p:pic>
    </p:spTree>
    <p:extLst>
      <p:ext uri="{BB962C8B-B14F-4D97-AF65-F5344CB8AC3E}">
        <p14:creationId xmlns:p14="http://schemas.microsoft.com/office/powerpoint/2010/main" val="20352252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normAutofit fontScale="90000"/>
          </a:bodyPr>
          <a:lstStyle/>
          <a:p>
            <a:r>
              <a:rPr lang="en-US" dirty="0">
                <a:solidFill>
                  <a:srgbClr val="0070C0"/>
                </a:solidFill>
              </a:rPr>
              <a:t>Route Distinguishers (Cont.)</a:t>
            </a:r>
            <a:br>
              <a:rPr lang="en-US" dirty="0">
                <a:solidFill>
                  <a:srgbClr val="0070C0"/>
                </a:solidFill>
              </a:rPr>
            </a:br>
            <a:r>
              <a:rPr lang="en-US" dirty="0">
                <a:solidFill>
                  <a:srgbClr val="0070C0"/>
                </a:solidFill>
              </a:rPr>
              <a:t>Usage in an MPLS VPN</a:t>
            </a:r>
          </a:p>
        </p:txBody>
      </p:sp>
      <p:sp>
        <p:nvSpPr>
          <p:cNvPr id="702467" name="Rectangle 3"/>
          <p:cNvSpPr>
            <a:spLocks noGrp="1" noChangeArrowheads="1"/>
          </p:cNvSpPr>
          <p:nvPr>
            <p:ph type="body" idx="1"/>
          </p:nvPr>
        </p:nvSpPr>
        <p:spPr>
          <a:xfrm>
            <a:off x="455613" y="2286000"/>
            <a:ext cx="8224837" cy="2971800"/>
          </a:xfrm>
        </p:spPr>
        <p:txBody>
          <a:bodyPr/>
          <a:lstStyle/>
          <a:p>
            <a:pPr lvl="1"/>
            <a:r>
              <a:rPr lang="en-US" dirty="0">
                <a:solidFill>
                  <a:schemeClr val="accent2"/>
                </a:solidFill>
              </a:rPr>
              <a:t>The RD </a:t>
            </a:r>
            <a:r>
              <a:rPr lang="sl-SI" dirty="0">
                <a:solidFill>
                  <a:schemeClr val="accent2"/>
                </a:solidFill>
              </a:rPr>
              <a:t>has no special meaning</a:t>
            </a:r>
            <a:r>
              <a:rPr lang="en-US" dirty="0">
                <a:solidFill>
                  <a:schemeClr val="accent2"/>
                </a:solidFill>
              </a:rPr>
              <a:t>.</a:t>
            </a:r>
          </a:p>
          <a:p>
            <a:pPr lvl="1"/>
            <a:r>
              <a:rPr lang="en-US" dirty="0"/>
              <a:t>Used</a:t>
            </a:r>
            <a:r>
              <a:rPr lang="sl-SI" dirty="0"/>
              <a:t> only </a:t>
            </a:r>
            <a:r>
              <a:rPr lang="en-US" dirty="0"/>
              <a:t>to make potentially overlapping </a:t>
            </a:r>
            <a:r>
              <a:rPr lang="en-US" dirty="0" err="1"/>
              <a:t>IPv4</a:t>
            </a:r>
            <a:r>
              <a:rPr lang="en-US" dirty="0"/>
              <a:t> addresses globally unique.</a:t>
            </a:r>
          </a:p>
          <a:p>
            <a:pPr lvl="1"/>
            <a:r>
              <a:rPr lang="en-US" dirty="0"/>
              <a:t>The </a:t>
            </a:r>
            <a:r>
              <a:rPr lang="sl-SI" dirty="0"/>
              <a:t>RD could serve as </a:t>
            </a:r>
            <a:r>
              <a:rPr lang="en-US" dirty="0"/>
              <a:t>a </a:t>
            </a:r>
            <a:r>
              <a:rPr lang="sl-SI" dirty="0"/>
              <a:t>VPN identifier, but this design could not support all topologies required by the customers</a:t>
            </a:r>
            <a:r>
              <a:rPr lang="en-US" dirty="0"/>
              <a:t>.</a:t>
            </a:r>
          </a:p>
        </p:txBody>
      </p:sp>
    </p:spTree>
    <p:extLst>
      <p:ext uri="{BB962C8B-B14F-4D97-AF65-F5344CB8AC3E}">
        <p14:creationId xmlns:p14="http://schemas.microsoft.com/office/powerpoint/2010/main" val="347581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p:txBody>
          <a:bodyPr/>
          <a:lstStyle/>
          <a:p>
            <a:r>
              <a:rPr lang="en-US" sz="2800" dirty="0">
                <a:solidFill>
                  <a:srgbClr val="0070C0"/>
                </a:solidFill>
              </a:rPr>
              <a:t>Route Targets</a:t>
            </a:r>
            <a:br>
              <a:rPr lang="en-US" sz="2800" dirty="0">
                <a:solidFill>
                  <a:srgbClr val="0070C0"/>
                </a:solidFill>
              </a:rPr>
            </a:br>
            <a:r>
              <a:rPr lang="en-US" sz="2800" dirty="0">
                <a:solidFill>
                  <a:srgbClr val="0070C0"/>
                </a:solidFill>
              </a:rPr>
              <a:t>Why Are They Needed?</a:t>
            </a:r>
          </a:p>
        </p:txBody>
      </p:sp>
      <p:sp>
        <p:nvSpPr>
          <p:cNvPr id="706563" name="Rectangle 3"/>
          <p:cNvSpPr>
            <a:spLocks noGrp="1" noChangeArrowheads="1"/>
          </p:cNvSpPr>
          <p:nvPr>
            <p:ph type="body" idx="1"/>
          </p:nvPr>
        </p:nvSpPr>
        <p:spPr/>
        <p:txBody>
          <a:bodyPr/>
          <a:lstStyle/>
          <a:p>
            <a:pPr lvl="1"/>
            <a:r>
              <a:rPr lang="en-US" dirty="0"/>
              <a:t>Some sites have to participate in more than </a:t>
            </a:r>
            <a:br>
              <a:rPr lang="en-US" dirty="0"/>
            </a:br>
            <a:r>
              <a:rPr lang="en-US" dirty="0"/>
              <a:t>one VPN.</a:t>
            </a:r>
          </a:p>
          <a:p>
            <a:pPr lvl="1"/>
            <a:r>
              <a:rPr lang="en-US" dirty="0"/>
              <a:t>The RD cannot identify participation in more than one VPN.</a:t>
            </a:r>
          </a:p>
          <a:p>
            <a:pPr lvl="1"/>
            <a:r>
              <a:rPr lang="en-US" dirty="0" err="1"/>
              <a:t>RTs</a:t>
            </a:r>
            <a:r>
              <a:rPr lang="en-US" dirty="0"/>
              <a:t> were introduced in the MPLS VPN architecture to support complex VPN topologies.</a:t>
            </a:r>
          </a:p>
          <a:p>
            <a:pPr lvl="2"/>
            <a:r>
              <a:rPr lang="en-US" sz="2200" dirty="0"/>
              <a:t>A different method is needed in which a set of identifiers can be attached to a route.</a:t>
            </a:r>
          </a:p>
        </p:txBody>
      </p:sp>
    </p:spTree>
    <p:extLst>
      <p:ext uri="{BB962C8B-B14F-4D97-AF65-F5344CB8AC3E}">
        <p14:creationId xmlns:p14="http://schemas.microsoft.com/office/powerpoint/2010/main" val="3967477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457200" y="381000"/>
            <a:ext cx="8229600" cy="990600"/>
          </a:xfrm>
        </p:spPr>
        <p:txBody>
          <a:bodyPr/>
          <a:lstStyle/>
          <a:p>
            <a:r>
              <a:rPr lang="en-US" sz="2800" dirty="0">
                <a:solidFill>
                  <a:srgbClr val="0070C0"/>
                </a:solidFill>
              </a:rPr>
              <a:t>Route Targets (Cont.)</a:t>
            </a:r>
            <a:br>
              <a:rPr lang="en-US" sz="2800" dirty="0">
                <a:solidFill>
                  <a:srgbClr val="0070C0"/>
                </a:solidFill>
              </a:rPr>
            </a:br>
            <a:r>
              <a:rPr lang="en-US" sz="2800" dirty="0">
                <a:solidFill>
                  <a:srgbClr val="0070C0"/>
                </a:solidFill>
              </a:rPr>
              <a:t>What Are They?</a:t>
            </a:r>
          </a:p>
        </p:txBody>
      </p:sp>
      <p:sp>
        <p:nvSpPr>
          <p:cNvPr id="707587" name="Rectangle 3"/>
          <p:cNvSpPr>
            <a:spLocks noGrp="1" noChangeArrowheads="1"/>
          </p:cNvSpPr>
          <p:nvPr>
            <p:ph type="body" idx="1"/>
          </p:nvPr>
        </p:nvSpPr>
        <p:spPr>
          <a:xfrm>
            <a:off x="228600" y="3657600"/>
            <a:ext cx="8686800" cy="2870200"/>
          </a:xfrm>
        </p:spPr>
        <p:txBody>
          <a:bodyPr/>
          <a:lstStyle/>
          <a:p>
            <a:pPr lvl="1"/>
            <a:r>
              <a:rPr lang="en-US" sz="2000"/>
              <a:t>RTs are additional attributes attached to VPNv4 BGP routes to indicate VPN membership.</a:t>
            </a:r>
          </a:p>
          <a:p>
            <a:pPr lvl="1"/>
            <a:r>
              <a:rPr lang="en-US" sz="2000"/>
              <a:t>Format is same as Route Distinguisher</a:t>
            </a:r>
          </a:p>
          <a:p>
            <a:pPr lvl="1"/>
            <a:r>
              <a:rPr lang="en-US" sz="2000"/>
              <a:t>Extended BGP communities are used to encode these attributes.</a:t>
            </a:r>
          </a:p>
          <a:p>
            <a:pPr lvl="2"/>
            <a:r>
              <a:rPr lang="en-US" sz="2000"/>
              <a:t>Extended communities carry the meaning of the attribute together with its value.</a:t>
            </a:r>
          </a:p>
          <a:p>
            <a:pPr lvl="1"/>
            <a:r>
              <a:rPr lang="en-US" sz="2000"/>
              <a:t>Any number of RTs can be attached to a single route.</a:t>
            </a:r>
          </a:p>
        </p:txBody>
      </p:sp>
      <p:sp>
        <p:nvSpPr>
          <p:cNvPr id="707588" name="AutoShape 4"/>
          <p:cNvSpPr>
            <a:spLocks noChangeArrowheads="1"/>
          </p:cNvSpPr>
          <p:nvPr/>
        </p:nvSpPr>
        <p:spPr bwMode="auto">
          <a:xfrm>
            <a:off x="228600" y="1371600"/>
            <a:ext cx="7924800" cy="1676400"/>
          </a:xfrm>
          <a:prstGeom prst="parallelogram">
            <a:avLst>
              <a:gd name="adj" fmla="val 13219"/>
            </a:avLst>
          </a:prstGeom>
          <a:solidFill>
            <a:srgbClr val="FF0000">
              <a:alpha val="14999"/>
            </a:srgbClr>
          </a:solidFill>
          <a:ln w="12700">
            <a:solidFill>
              <a:schemeClr val="tx1"/>
            </a:solidFill>
            <a:prstDash val="dash"/>
            <a:miter lim="800000"/>
            <a:headEnd/>
            <a:tailEnd/>
          </a:ln>
          <a:effectLst/>
        </p:spPr>
        <p:txBody>
          <a:bodyPr wrap="none" lIns="73025" tIns="36512" rIns="73025" bIns="36512" anchor="ctr"/>
          <a:lstStyle/>
          <a:p>
            <a:endParaRPr lang="en-US"/>
          </a:p>
        </p:txBody>
      </p:sp>
      <p:sp>
        <p:nvSpPr>
          <p:cNvPr id="707589" name="Text Box 5"/>
          <p:cNvSpPr txBox="1">
            <a:spLocks noChangeArrowheads="1"/>
          </p:cNvSpPr>
          <p:nvPr/>
        </p:nvSpPr>
        <p:spPr bwMode="auto">
          <a:xfrm>
            <a:off x="1322388" y="2570163"/>
            <a:ext cx="1497012" cy="285750"/>
          </a:xfrm>
          <a:prstGeom prst="rect">
            <a:avLst/>
          </a:prstGeom>
          <a:noFill/>
          <a:ln w="9525">
            <a:noFill/>
            <a:miter lim="800000"/>
            <a:headEnd/>
            <a:tailEnd/>
          </a:ln>
          <a:effectLst/>
        </p:spPr>
        <p:txBody>
          <a:bodyPr lIns="73025" tIns="36512" rIns="73025" bIns="36512">
            <a:spAutoFit/>
          </a:bodyPr>
          <a:lstStyle/>
          <a:p>
            <a:r>
              <a:rPr lang="en-US" sz="1400"/>
              <a:t>VPNv4 update</a:t>
            </a:r>
          </a:p>
        </p:txBody>
      </p:sp>
      <p:sp>
        <p:nvSpPr>
          <p:cNvPr id="707590" name="Rectangle 6"/>
          <p:cNvSpPr>
            <a:spLocks noChangeArrowheads="1"/>
          </p:cNvSpPr>
          <p:nvPr/>
        </p:nvSpPr>
        <p:spPr bwMode="auto">
          <a:xfrm>
            <a:off x="560388" y="1579563"/>
            <a:ext cx="1878012" cy="347662"/>
          </a:xfrm>
          <a:prstGeom prst="rect">
            <a:avLst/>
          </a:prstGeom>
          <a:solidFill>
            <a:srgbClr val="00FF00"/>
          </a:solidFill>
          <a:ln w="9525">
            <a:solidFill>
              <a:schemeClr val="tx1"/>
            </a:solidFill>
            <a:miter lim="800000"/>
            <a:headEnd/>
            <a:tailEnd/>
          </a:ln>
          <a:effectLst/>
        </p:spPr>
        <p:txBody>
          <a:bodyPr wrap="none" lIns="73025" tIns="36512" rIns="73025" bIns="36512" anchor="ctr"/>
          <a:lstStyle/>
          <a:p>
            <a:endParaRPr lang="en-US"/>
          </a:p>
        </p:txBody>
      </p:sp>
      <p:sp>
        <p:nvSpPr>
          <p:cNvPr id="707591" name="Text Box 7"/>
          <p:cNvSpPr txBox="1">
            <a:spLocks noChangeArrowheads="1"/>
          </p:cNvSpPr>
          <p:nvPr/>
        </p:nvSpPr>
        <p:spPr bwMode="auto">
          <a:xfrm>
            <a:off x="533400" y="1600200"/>
            <a:ext cx="1385888" cy="285750"/>
          </a:xfrm>
          <a:prstGeom prst="rect">
            <a:avLst/>
          </a:prstGeom>
          <a:noFill/>
          <a:ln w="9525">
            <a:noFill/>
            <a:miter lim="800000"/>
            <a:headEnd/>
            <a:tailEnd/>
          </a:ln>
          <a:effectLst/>
        </p:spPr>
        <p:txBody>
          <a:bodyPr wrap="none" lIns="73025" tIns="36512" rIns="73025" bIns="36512">
            <a:spAutoFit/>
          </a:bodyPr>
          <a:lstStyle/>
          <a:p>
            <a:r>
              <a:rPr lang="en-US" sz="1400"/>
              <a:t>          100:2      </a:t>
            </a:r>
          </a:p>
        </p:txBody>
      </p:sp>
      <p:sp>
        <p:nvSpPr>
          <p:cNvPr id="707592" name="Rectangle 8"/>
          <p:cNvSpPr>
            <a:spLocks noChangeArrowheads="1"/>
          </p:cNvSpPr>
          <p:nvPr/>
        </p:nvSpPr>
        <p:spPr bwMode="auto">
          <a:xfrm>
            <a:off x="2389188" y="1579563"/>
            <a:ext cx="1039812" cy="347662"/>
          </a:xfrm>
          <a:prstGeom prst="rect">
            <a:avLst/>
          </a:prstGeom>
          <a:solidFill>
            <a:srgbClr val="E579FF"/>
          </a:solidFill>
          <a:ln w="9525">
            <a:solidFill>
              <a:schemeClr val="tx1"/>
            </a:solidFill>
            <a:miter lim="800000"/>
            <a:headEnd/>
            <a:tailEnd/>
          </a:ln>
          <a:effectLst/>
        </p:spPr>
        <p:txBody>
          <a:bodyPr wrap="none" lIns="73025" tIns="36512" rIns="73025" bIns="36512" anchor="ctr"/>
          <a:lstStyle/>
          <a:p>
            <a:endParaRPr lang="en-US"/>
          </a:p>
        </p:txBody>
      </p:sp>
      <p:sp>
        <p:nvSpPr>
          <p:cNvPr id="707593" name="Text Box 9"/>
          <p:cNvSpPr txBox="1">
            <a:spLocks noChangeArrowheads="1"/>
          </p:cNvSpPr>
          <p:nvPr/>
        </p:nvSpPr>
        <p:spPr bwMode="auto">
          <a:xfrm>
            <a:off x="2468563" y="1600200"/>
            <a:ext cx="982662" cy="285750"/>
          </a:xfrm>
          <a:prstGeom prst="rect">
            <a:avLst/>
          </a:prstGeom>
          <a:noFill/>
          <a:ln w="9525">
            <a:noFill/>
            <a:miter lim="800000"/>
            <a:headEnd/>
            <a:tailEnd/>
          </a:ln>
          <a:effectLst/>
        </p:spPr>
        <p:txBody>
          <a:bodyPr wrap="none" lIns="73025" tIns="36512" rIns="73025" bIns="36512">
            <a:spAutoFit/>
          </a:bodyPr>
          <a:lstStyle/>
          <a:p>
            <a:r>
              <a:rPr lang="en-US" sz="1400"/>
              <a:t>10.10.10.0</a:t>
            </a:r>
          </a:p>
        </p:txBody>
      </p:sp>
      <p:sp>
        <p:nvSpPr>
          <p:cNvPr id="707594" name="Text Box 10"/>
          <p:cNvSpPr txBox="1">
            <a:spLocks noChangeArrowheads="1"/>
          </p:cNvSpPr>
          <p:nvPr/>
        </p:nvSpPr>
        <p:spPr bwMode="auto">
          <a:xfrm>
            <a:off x="3352800" y="3124200"/>
            <a:ext cx="1936750" cy="347663"/>
          </a:xfrm>
          <a:prstGeom prst="rect">
            <a:avLst/>
          </a:prstGeom>
          <a:noFill/>
          <a:ln w="9525">
            <a:noFill/>
            <a:miter lim="800000"/>
            <a:headEnd/>
            <a:tailEnd/>
          </a:ln>
          <a:effectLst/>
        </p:spPr>
        <p:txBody>
          <a:bodyPr wrap="none" lIns="73025" tIns="36512" rIns="73025" bIns="36512">
            <a:spAutoFit/>
          </a:bodyPr>
          <a:lstStyle/>
          <a:p>
            <a:r>
              <a:rPr lang="en-US">
                <a:solidFill>
                  <a:srgbClr val="00252E"/>
                </a:solidFill>
              </a:rPr>
              <a:t>MP-iBGP update</a:t>
            </a:r>
          </a:p>
        </p:txBody>
      </p:sp>
      <p:sp>
        <p:nvSpPr>
          <p:cNvPr id="707595" name="Rectangle 11"/>
          <p:cNvSpPr>
            <a:spLocks noChangeArrowheads="1"/>
          </p:cNvSpPr>
          <p:nvPr/>
        </p:nvSpPr>
        <p:spPr bwMode="auto">
          <a:xfrm>
            <a:off x="3733800" y="1600200"/>
            <a:ext cx="1905000" cy="304800"/>
          </a:xfrm>
          <a:prstGeom prst="rect">
            <a:avLst/>
          </a:prstGeom>
          <a:solidFill>
            <a:srgbClr val="F1F553"/>
          </a:solidFill>
          <a:ln w="9525">
            <a:solidFill>
              <a:schemeClr val="tx1"/>
            </a:solidFill>
            <a:miter lim="800000"/>
            <a:headEnd/>
            <a:tailEnd/>
          </a:ln>
          <a:effectLst/>
        </p:spPr>
        <p:txBody>
          <a:bodyPr wrap="none" lIns="73025" tIns="36512" rIns="73025" bIns="36512" anchor="ctr"/>
          <a:lstStyle/>
          <a:p>
            <a:endParaRPr lang="en-US"/>
          </a:p>
        </p:txBody>
      </p:sp>
      <p:sp>
        <p:nvSpPr>
          <p:cNvPr id="707596" name="Text Box 12"/>
          <p:cNvSpPr txBox="1">
            <a:spLocks noChangeArrowheads="1"/>
          </p:cNvSpPr>
          <p:nvPr/>
        </p:nvSpPr>
        <p:spPr bwMode="auto">
          <a:xfrm>
            <a:off x="5181600" y="2590800"/>
            <a:ext cx="1395413" cy="285750"/>
          </a:xfrm>
          <a:prstGeom prst="rect">
            <a:avLst/>
          </a:prstGeom>
          <a:noFill/>
          <a:ln w="9525">
            <a:noFill/>
            <a:miter lim="800000"/>
            <a:headEnd/>
            <a:tailEnd/>
          </a:ln>
          <a:effectLst/>
        </p:spPr>
        <p:txBody>
          <a:bodyPr wrap="none" lIns="73025" tIns="36512" rIns="73025" bIns="36512">
            <a:spAutoFit/>
          </a:bodyPr>
          <a:lstStyle/>
          <a:p>
            <a:r>
              <a:rPr lang="en-US" sz="1400"/>
              <a:t>Route-Targets </a:t>
            </a:r>
          </a:p>
        </p:txBody>
      </p:sp>
      <p:sp>
        <p:nvSpPr>
          <p:cNvPr id="707597" name="Text Box 13"/>
          <p:cNvSpPr txBox="1">
            <a:spLocks noChangeArrowheads="1"/>
          </p:cNvSpPr>
          <p:nvPr/>
        </p:nvSpPr>
        <p:spPr bwMode="auto">
          <a:xfrm>
            <a:off x="3810000" y="1600200"/>
            <a:ext cx="1358900" cy="285750"/>
          </a:xfrm>
          <a:prstGeom prst="rect">
            <a:avLst/>
          </a:prstGeom>
          <a:noFill/>
          <a:ln w="9525">
            <a:noFill/>
            <a:miter lim="800000"/>
            <a:headEnd/>
            <a:tailEnd/>
          </a:ln>
          <a:effectLst/>
        </p:spPr>
        <p:txBody>
          <a:bodyPr wrap="none" lIns="73025" tIns="36512" rIns="73025" bIns="36512">
            <a:spAutoFit/>
          </a:bodyPr>
          <a:lstStyle/>
          <a:p>
            <a:r>
              <a:rPr lang="en-US" sz="1400"/>
              <a:t>Customer B: 2</a:t>
            </a:r>
          </a:p>
        </p:txBody>
      </p:sp>
      <p:sp>
        <p:nvSpPr>
          <p:cNvPr id="707598" name="AutoShape 14"/>
          <p:cNvSpPr>
            <a:spLocks/>
          </p:cNvSpPr>
          <p:nvPr/>
        </p:nvSpPr>
        <p:spPr bwMode="auto">
          <a:xfrm rot="16200000">
            <a:off x="5600700" y="266700"/>
            <a:ext cx="381000" cy="4114800"/>
          </a:xfrm>
          <a:prstGeom prst="leftBrace">
            <a:avLst>
              <a:gd name="adj1" fmla="val 90000"/>
              <a:gd name="adj2" fmla="val 50000"/>
            </a:avLst>
          </a:prstGeom>
          <a:noFill/>
          <a:ln w="9525">
            <a:solidFill>
              <a:srgbClr val="FF0000"/>
            </a:solidFill>
            <a:round/>
            <a:headEnd/>
            <a:tailEnd/>
          </a:ln>
          <a:effectLst/>
        </p:spPr>
        <p:txBody>
          <a:bodyPr vert="eaVert" wrap="none" lIns="73025" tIns="36512" rIns="73025" bIns="36512" anchor="ctr"/>
          <a:lstStyle/>
          <a:p>
            <a:pPr algn="ctr"/>
            <a:endParaRPr lang="en-US" sz="1400" i="1"/>
          </a:p>
        </p:txBody>
      </p:sp>
      <p:sp>
        <p:nvSpPr>
          <p:cNvPr id="707599" name="Rectangle 15"/>
          <p:cNvSpPr>
            <a:spLocks noChangeArrowheads="1"/>
          </p:cNvSpPr>
          <p:nvPr/>
        </p:nvSpPr>
        <p:spPr bwMode="auto">
          <a:xfrm>
            <a:off x="5867400" y="1600200"/>
            <a:ext cx="1905000" cy="304800"/>
          </a:xfrm>
          <a:prstGeom prst="rect">
            <a:avLst/>
          </a:prstGeom>
          <a:solidFill>
            <a:srgbClr val="336699"/>
          </a:solidFill>
          <a:ln w="9525">
            <a:solidFill>
              <a:schemeClr val="tx1"/>
            </a:solidFill>
            <a:miter lim="800000"/>
            <a:headEnd/>
            <a:tailEnd/>
          </a:ln>
          <a:effectLst/>
        </p:spPr>
        <p:txBody>
          <a:bodyPr wrap="none" lIns="73025" tIns="36512" rIns="73025" bIns="36512" anchor="ctr"/>
          <a:lstStyle/>
          <a:p>
            <a:endParaRPr lang="en-US"/>
          </a:p>
        </p:txBody>
      </p:sp>
      <p:sp>
        <p:nvSpPr>
          <p:cNvPr id="707600" name="Text Box 16"/>
          <p:cNvSpPr txBox="1">
            <a:spLocks noChangeArrowheads="1"/>
          </p:cNvSpPr>
          <p:nvPr/>
        </p:nvSpPr>
        <p:spPr bwMode="auto">
          <a:xfrm>
            <a:off x="5943600" y="1600200"/>
            <a:ext cx="1163638" cy="285750"/>
          </a:xfrm>
          <a:prstGeom prst="rect">
            <a:avLst/>
          </a:prstGeom>
          <a:noFill/>
          <a:ln w="9525">
            <a:noFill/>
            <a:miter lim="800000"/>
            <a:headEnd/>
            <a:tailEnd/>
          </a:ln>
          <a:effectLst/>
        </p:spPr>
        <p:txBody>
          <a:bodyPr wrap="none" lIns="73025" tIns="36512" rIns="73025" bIns="36512">
            <a:spAutoFit/>
          </a:bodyPr>
          <a:lstStyle/>
          <a:p>
            <a:r>
              <a:rPr lang="en-US" sz="1400"/>
              <a:t>VoIP VPN: 2</a:t>
            </a:r>
          </a:p>
        </p:txBody>
      </p:sp>
    </p:spTree>
    <p:extLst>
      <p:ext uri="{BB962C8B-B14F-4D97-AF65-F5344CB8AC3E}">
        <p14:creationId xmlns:p14="http://schemas.microsoft.com/office/powerpoint/2010/main" val="376640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707595"/>
                                        </p:tgtEl>
                                        <p:attrNameLst>
                                          <p:attrName>fillcolor</p:attrName>
                                        </p:attrNameLst>
                                      </p:cBhvr>
                                      <p:to>
                                        <a:srgbClr val="75C1D3"/>
                                      </p:to>
                                    </p:animClr>
                                    <p:set>
                                      <p:cBhvr>
                                        <p:cTn id="7" dur="1000" fill="hold"/>
                                        <p:tgtEl>
                                          <p:spTgt spid="707595"/>
                                        </p:tgtEl>
                                        <p:attrNameLst>
                                          <p:attrName>fill.type</p:attrName>
                                        </p:attrNameLst>
                                      </p:cBhvr>
                                      <p:to>
                                        <p:strVal val="solid"/>
                                      </p:to>
                                    </p:set>
                                    <p:set>
                                      <p:cBhvr>
                                        <p:cTn id="8" dur="1000" fill="hold"/>
                                        <p:tgtEl>
                                          <p:spTgt spid="707595"/>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500" fill="hold"/>
                                        <p:tgtEl>
                                          <p:spTgt spid="707596"/>
                                        </p:tgtEl>
                                        <p:attrNameLst>
                                          <p:attrName>style.color</p:attrName>
                                        </p:attrNameLst>
                                      </p:cBhvr>
                                      <p:to>
                                        <a:schemeClr val="accent2"/>
                                      </p:to>
                                    </p:animClr>
                                  </p:childTnLst>
                                </p:cTn>
                              </p:par>
                              <p:par>
                                <p:cTn id="11" presetID="3" presetClass="entr" presetSubtype="10" fill="hold" grpId="0" nodeType="withEffect">
                                  <p:stCondLst>
                                    <p:cond delay="0"/>
                                  </p:stCondLst>
                                  <p:childTnLst>
                                    <p:set>
                                      <p:cBhvr>
                                        <p:cTn id="12" dur="1" fill="hold">
                                          <p:stCondLst>
                                            <p:cond delay="0"/>
                                          </p:stCondLst>
                                        </p:cTn>
                                        <p:tgtEl>
                                          <p:spTgt spid="707598"/>
                                        </p:tgtEl>
                                        <p:attrNameLst>
                                          <p:attrName>style.visibility</p:attrName>
                                        </p:attrNameLst>
                                      </p:cBhvr>
                                      <p:to>
                                        <p:strVal val="visible"/>
                                      </p:to>
                                    </p:set>
                                    <p:animEffect transition="in" filter="blinds(horizontal)">
                                      <p:cBhvr>
                                        <p:cTn id="13" dur="500"/>
                                        <p:tgtEl>
                                          <p:spTgt spid="70759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1000" fill="hold"/>
                                        <p:tgtEl>
                                          <p:spTgt spid="707599"/>
                                        </p:tgtEl>
                                        <p:attrNameLst>
                                          <p:attrName>fillcolor</p:attrName>
                                        </p:attrNameLst>
                                      </p:cBhvr>
                                      <p:to>
                                        <a:srgbClr val="75C1D3"/>
                                      </p:to>
                                    </p:animClr>
                                    <p:set>
                                      <p:cBhvr>
                                        <p:cTn id="18" dur="1000" fill="hold"/>
                                        <p:tgtEl>
                                          <p:spTgt spid="707599"/>
                                        </p:tgtEl>
                                        <p:attrNameLst>
                                          <p:attrName>fill.type</p:attrName>
                                        </p:attrNameLst>
                                      </p:cBhvr>
                                      <p:to>
                                        <p:strVal val="solid"/>
                                      </p:to>
                                    </p:set>
                                    <p:set>
                                      <p:cBhvr>
                                        <p:cTn id="19" dur="1000" fill="hold"/>
                                        <p:tgtEl>
                                          <p:spTgt spid="70759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96" grpId="0"/>
      <p:bldP spid="7075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lstStyle/>
          <a:p>
            <a:r>
              <a:rPr lang="en-US" sz="2800" dirty="0">
                <a:solidFill>
                  <a:srgbClr val="0070C0"/>
                </a:solidFill>
              </a:rPr>
              <a:t>Route Targets (Cont.)</a:t>
            </a:r>
            <a:br>
              <a:rPr lang="en-US" sz="2800" dirty="0">
                <a:solidFill>
                  <a:srgbClr val="0070C0"/>
                </a:solidFill>
              </a:rPr>
            </a:br>
            <a:r>
              <a:rPr lang="en-US" sz="2800" dirty="0">
                <a:solidFill>
                  <a:srgbClr val="0070C0"/>
                </a:solidFill>
              </a:rPr>
              <a:t>How Do They Work?</a:t>
            </a:r>
          </a:p>
        </p:txBody>
      </p:sp>
      <p:sp>
        <p:nvSpPr>
          <p:cNvPr id="708611" name="Rectangle 3"/>
          <p:cNvSpPr>
            <a:spLocks noGrp="1" noChangeArrowheads="1"/>
          </p:cNvSpPr>
          <p:nvPr>
            <p:ph type="body" idx="1"/>
          </p:nvPr>
        </p:nvSpPr>
        <p:spPr/>
        <p:txBody>
          <a:bodyPr/>
          <a:lstStyle/>
          <a:p>
            <a:pPr lvl="1">
              <a:lnSpc>
                <a:spcPct val="85000"/>
              </a:lnSpc>
            </a:pPr>
            <a:r>
              <a:rPr lang="en-US" sz="2200"/>
              <a:t>Export RTs:</a:t>
            </a:r>
          </a:p>
          <a:p>
            <a:pPr lvl="2">
              <a:lnSpc>
                <a:spcPct val="85000"/>
              </a:lnSpc>
            </a:pPr>
            <a:r>
              <a:rPr lang="en-US" sz="2200"/>
              <a:t>Identifying VPN membership</a:t>
            </a:r>
          </a:p>
          <a:p>
            <a:pPr lvl="2">
              <a:lnSpc>
                <a:spcPct val="85000"/>
              </a:lnSpc>
            </a:pPr>
            <a:r>
              <a:rPr lang="en-US" sz="2200"/>
              <a:t>Appended to the customer route when it is converted into a VPNv4 route</a:t>
            </a:r>
          </a:p>
          <a:p>
            <a:pPr lvl="1">
              <a:lnSpc>
                <a:spcPct val="85000"/>
              </a:lnSpc>
            </a:pPr>
            <a:r>
              <a:rPr lang="en-US" sz="2200"/>
              <a:t>Import RTs:</a:t>
            </a:r>
          </a:p>
          <a:p>
            <a:pPr lvl="2">
              <a:lnSpc>
                <a:spcPct val="85000"/>
              </a:lnSpc>
            </a:pPr>
            <a:r>
              <a:rPr lang="en-US" sz="2200"/>
              <a:t>Associated with each virtual routing table</a:t>
            </a:r>
          </a:p>
          <a:p>
            <a:pPr lvl="2">
              <a:lnSpc>
                <a:spcPct val="85000"/>
              </a:lnSpc>
            </a:pPr>
            <a:r>
              <a:rPr lang="en-US" sz="2200"/>
              <a:t>Select routes to be inserted into the virtual routing table</a:t>
            </a:r>
          </a:p>
        </p:txBody>
      </p:sp>
    </p:spTree>
    <p:extLst>
      <p:ext uri="{BB962C8B-B14F-4D97-AF65-F5344CB8AC3E}">
        <p14:creationId xmlns:p14="http://schemas.microsoft.com/office/powerpoint/2010/main" val="150109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r>
              <a:rPr lang="en-US" dirty="0">
                <a:solidFill>
                  <a:srgbClr val="0070C0"/>
                </a:solidFill>
              </a:rPr>
              <a:t>Virtual Private Networks Redefined</a:t>
            </a:r>
          </a:p>
        </p:txBody>
      </p:sp>
      <p:sp>
        <p:nvSpPr>
          <p:cNvPr id="709635" name="Rectangle 3"/>
          <p:cNvSpPr>
            <a:spLocks noGrp="1" noChangeArrowheads="1"/>
          </p:cNvSpPr>
          <p:nvPr>
            <p:ph type="body" idx="1"/>
          </p:nvPr>
        </p:nvSpPr>
        <p:spPr/>
        <p:txBody>
          <a:bodyPr/>
          <a:lstStyle/>
          <a:p>
            <a:r>
              <a:rPr lang="en-US" sz="2600"/>
              <a:t>With the introduction of complex VPN topologies, VPNs have had to be redefined:</a:t>
            </a:r>
          </a:p>
          <a:p>
            <a:pPr lvl="1"/>
            <a:r>
              <a:rPr lang="en-US" sz="2200"/>
              <a:t>A VPN is a collection of sites sharing common routing information.</a:t>
            </a:r>
          </a:p>
          <a:p>
            <a:pPr lvl="1"/>
            <a:r>
              <a:rPr lang="en-US" sz="2200"/>
              <a:t>A site can be part of different VPNs.</a:t>
            </a:r>
          </a:p>
          <a:p>
            <a:pPr lvl="1"/>
            <a:r>
              <a:rPr lang="en-US" sz="2200"/>
              <a:t>A VPN can be seen as a community of interest (closed user group, or CUG).</a:t>
            </a:r>
          </a:p>
          <a:p>
            <a:pPr lvl="1"/>
            <a:r>
              <a:rPr lang="en-US" sz="2200"/>
              <a:t>Complex VPN topologies are supported by multiple virtual routing tables on the PE routers.</a:t>
            </a:r>
          </a:p>
        </p:txBody>
      </p:sp>
    </p:spTree>
    <p:extLst>
      <p:ext uri="{BB962C8B-B14F-4D97-AF65-F5344CB8AC3E}">
        <p14:creationId xmlns:p14="http://schemas.microsoft.com/office/powerpoint/2010/main" val="3660364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normAutofit fontScale="90000"/>
          </a:bodyPr>
          <a:lstStyle/>
          <a:p>
            <a:r>
              <a:rPr lang="en-US" dirty="0">
                <a:solidFill>
                  <a:srgbClr val="0070C0"/>
                </a:solidFill>
              </a:rPr>
              <a:t>Impact of Complex VPN Topologies on Virtual Routing Tables</a:t>
            </a:r>
          </a:p>
        </p:txBody>
      </p:sp>
      <p:sp>
        <p:nvSpPr>
          <p:cNvPr id="710659" name="Rectangle 3"/>
          <p:cNvSpPr>
            <a:spLocks noGrp="1" noChangeArrowheads="1"/>
          </p:cNvSpPr>
          <p:nvPr>
            <p:ph type="body" idx="1"/>
          </p:nvPr>
        </p:nvSpPr>
        <p:spPr>
          <a:xfrm>
            <a:off x="455613" y="1752600"/>
            <a:ext cx="8224837" cy="3784600"/>
          </a:xfrm>
        </p:spPr>
        <p:txBody>
          <a:bodyPr/>
          <a:lstStyle/>
          <a:p>
            <a:pPr lvl="1"/>
            <a:r>
              <a:rPr lang="en-US"/>
              <a:t>A virtual routing table in a PE router can be used only for sites with identical connectivity requirements.</a:t>
            </a:r>
          </a:p>
          <a:p>
            <a:pPr lvl="1"/>
            <a:r>
              <a:rPr lang="en-US"/>
              <a:t>Complex VPN topologies require more than one virtual routing table per VPN.</a:t>
            </a:r>
          </a:p>
          <a:p>
            <a:pPr lvl="1"/>
            <a:r>
              <a:rPr lang="en-US"/>
              <a:t>As each virtual routing table requires a distinct RD value, the number of RDs in the MPLS VPN network increases.</a:t>
            </a:r>
          </a:p>
        </p:txBody>
      </p:sp>
    </p:spTree>
    <p:extLst>
      <p:ext uri="{BB962C8B-B14F-4D97-AF65-F5344CB8AC3E}">
        <p14:creationId xmlns:p14="http://schemas.microsoft.com/office/powerpoint/2010/main" val="3506137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p:txBody>
          <a:bodyPr/>
          <a:lstStyle/>
          <a:p>
            <a:r>
              <a:rPr lang="en-US" sz="2800" dirty="0">
                <a:solidFill>
                  <a:srgbClr val="0070C0"/>
                </a:solidFill>
              </a:rPr>
              <a:t>Important points to note for </a:t>
            </a:r>
            <a:r>
              <a:rPr lang="en-US" sz="2800" dirty="0" err="1">
                <a:solidFill>
                  <a:srgbClr val="0070C0"/>
                </a:solidFill>
              </a:rPr>
              <a:t>RT</a:t>
            </a:r>
            <a:r>
              <a:rPr lang="en-US" sz="2800" dirty="0">
                <a:solidFill>
                  <a:srgbClr val="0070C0"/>
                </a:solidFill>
              </a:rPr>
              <a:t> and RD</a:t>
            </a:r>
          </a:p>
        </p:txBody>
      </p:sp>
      <p:sp>
        <p:nvSpPr>
          <p:cNvPr id="714755" name="Rectangle 3"/>
          <p:cNvSpPr>
            <a:spLocks noGrp="1" noChangeArrowheads="1"/>
          </p:cNvSpPr>
          <p:nvPr>
            <p:ph type="body" idx="1"/>
          </p:nvPr>
        </p:nvSpPr>
        <p:spPr>
          <a:xfrm>
            <a:off x="455613" y="1524000"/>
            <a:ext cx="8224837" cy="4191000"/>
          </a:xfrm>
        </p:spPr>
        <p:txBody>
          <a:bodyPr/>
          <a:lstStyle/>
          <a:p>
            <a:pPr lvl="1"/>
            <a:r>
              <a:rPr lang="en-US" sz="2200"/>
              <a:t>Route Distinguishers (RD) are only used to make ipv4 VPN addresses unique when advertising them over MP-iBGP, by making them vpnv4 prefixes</a:t>
            </a:r>
          </a:p>
          <a:p>
            <a:pPr lvl="1"/>
            <a:r>
              <a:rPr lang="en-US" sz="2200"/>
              <a:t>We can have one RD per vrf</a:t>
            </a:r>
          </a:p>
          <a:p>
            <a:pPr lvl="1"/>
            <a:r>
              <a:rPr lang="en-US" sz="2200"/>
              <a:t>Only one vrf can be assigned to an interface</a:t>
            </a:r>
          </a:p>
          <a:p>
            <a:pPr lvl="1"/>
            <a:r>
              <a:rPr lang="en-US" sz="2200"/>
              <a:t>Route Targets (RT) are used for VPN membership, so that complex scenarios can be addressed</a:t>
            </a:r>
          </a:p>
          <a:p>
            <a:pPr lvl="1"/>
            <a:r>
              <a:rPr lang="en-US" sz="2200"/>
              <a:t>VPN is the set of rules for customer connectivity and can be very complex</a:t>
            </a:r>
          </a:p>
          <a:p>
            <a:pPr lvl="1"/>
            <a:r>
              <a:rPr lang="en-US" sz="2200"/>
              <a:t>A VPN may have several RTs</a:t>
            </a:r>
          </a:p>
        </p:txBody>
      </p:sp>
    </p:spTree>
    <p:extLst>
      <p:ext uri="{BB962C8B-B14F-4D97-AF65-F5344CB8AC3E}">
        <p14:creationId xmlns:p14="http://schemas.microsoft.com/office/powerpoint/2010/main" val="33755190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3"/>
          <p:cNvSpPr>
            <a:spLocks noGrp="1" noChangeArrowheads="1"/>
          </p:cNvSpPr>
          <p:nvPr>
            <p:ph type="title"/>
          </p:nvPr>
        </p:nvSpPr>
        <p:spPr>
          <a:xfrm>
            <a:off x="793750" y="457200"/>
            <a:ext cx="7435850" cy="838200"/>
          </a:xfrm>
        </p:spPr>
        <p:txBody>
          <a:bodyPr/>
          <a:lstStyle/>
          <a:p>
            <a:r>
              <a:rPr lang="en-US" dirty="0">
                <a:solidFill>
                  <a:srgbClr val="0070C0"/>
                </a:solidFill>
                <a:ea typeface="ＭＳ Ｐゴシック" pitchFamily="34" charset="-128"/>
              </a:rPr>
              <a:t>MP-BGP Extensions</a:t>
            </a:r>
          </a:p>
        </p:txBody>
      </p:sp>
      <p:sp>
        <p:nvSpPr>
          <p:cNvPr id="27651" name="Rectangle 34"/>
          <p:cNvSpPr>
            <a:spLocks noGrp="1" noChangeArrowheads="1"/>
          </p:cNvSpPr>
          <p:nvPr>
            <p:ph idx="1"/>
          </p:nvPr>
        </p:nvSpPr>
        <p:spPr>
          <a:xfrm>
            <a:off x="793750" y="1600200"/>
            <a:ext cx="7435850" cy="4525963"/>
          </a:xfrm>
        </p:spPr>
        <p:txBody>
          <a:bodyPr/>
          <a:lstStyle/>
          <a:p>
            <a:pPr>
              <a:lnSpc>
                <a:spcPct val="90000"/>
              </a:lnSpc>
            </a:pPr>
            <a:r>
              <a:rPr lang="en-US">
                <a:ea typeface="ＭＳ Ｐゴシック" pitchFamily="34" charset="-128"/>
              </a:rPr>
              <a:t>BGP has been extended in the form in Multi-protocol (MP)-BGP to carry routes from multiple “address families” in the form of VPNv4-AF</a:t>
            </a:r>
          </a:p>
          <a:p>
            <a:pPr>
              <a:lnSpc>
                <a:spcPct val="90000"/>
              </a:lnSpc>
            </a:pPr>
            <a:r>
              <a:rPr lang="en-US">
                <a:ea typeface="ＭＳ Ｐゴシック" pitchFamily="34" charset="-128"/>
              </a:rPr>
              <a:t>VPNv4-AF is a 12-byte field of the form:  </a:t>
            </a:r>
          </a:p>
          <a:p>
            <a:pPr lvl="1">
              <a:lnSpc>
                <a:spcPct val="90000"/>
              </a:lnSpc>
            </a:pPr>
            <a:r>
              <a:rPr lang="en-US">
                <a:ea typeface="ＭＳ Ｐゴシック" pitchFamily="34" charset="-128"/>
              </a:rPr>
              <a:t> Route-Distinguisher [RD] 8-byte</a:t>
            </a:r>
          </a:p>
          <a:p>
            <a:pPr lvl="1">
              <a:lnSpc>
                <a:spcPct val="90000"/>
              </a:lnSpc>
            </a:pPr>
            <a:r>
              <a:rPr lang="en-US">
                <a:ea typeface="ＭＳ Ｐゴシック" pitchFamily="34" charset="-128"/>
              </a:rPr>
              <a:t> IPv4-Address 4-byte</a:t>
            </a:r>
          </a:p>
          <a:p>
            <a:pPr>
              <a:lnSpc>
                <a:spcPct val="90000"/>
              </a:lnSpc>
            </a:pPr>
            <a:r>
              <a:rPr lang="en-US">
                <a:ea typeface="ＭＳ Ｐゴシック" pitchFamily="34" charset="-128"/>
              </a:rPr>
              <a:t>Route-Target Attribute</a:t>
            </a:r>
          </a:p>
          <a:p>
            <a:pPr>
              <a:lnSpc>
                <a:spcPct val="90000"/>
              </a:lnSpc>
            </a:pPr>
            <a:r>
              <a:rPr lang="en-US">
                <a:ea typeface="ＭＳ Ｐゴシック" pitchFamily="34" charset="-128"/>
              </a:rPr>
              <a:t>Label value</a:t>
            </a:r>
          </a:p>
        </p:txBody>
      </p:sp>
      <p:sp>
        <p:nvSpPr>
          <p:cNvPr id="27652" name="Rectangle 4"/>
          <p:cNvSpPr>
            <a:spLocks noChangeArrowheads="1"/>
          </p:cNvSpPr>
          <p:nvPr/>
        </p:nvSpPr>
        <p:spPr bwMode="auto">
          <a:xfrm>
            <a:off x="1414463" y="5019675"/>
            <a:ext cx="6248400" cy="1524000"/>
          </a:xfrm>
          <a:prstGeom prst="rect">
            <a:avLst/>
          </a:prstGeom>
          <a:solidFill>
            <a:srgbClr val="EE6804"/>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73025" tIns="36512" rIns="73025" bIns="36512" anchor="ctr"/>
          <a:lstStyle/>
          <a:p>
            <a:endParaRPr lang="en-US"/>
          </a:p>
        </p:txBody>
      </p:sp>
      <p:sp>
        <p:nvSpPr>
          <p:cNvPr id="27653" name="Line 5"/>
          <p:cNvSpPr>
            <a:spLocks noChangeShapeType="1"/>
          </p:cNvSpPr>
          <p:nvPr/>
        </p:nvSpPr>
        <p:spPr bwMode="auto">
          <a:xfrm>
            <a:off x="6794500" y="5275263"/>
            <a:ext cx="6096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7654" name="Text Box 6"/>
          <p:cNvSpPr txBox="1">
            <a:spLocks noChangeArrowheads="1"/>
          </p:cNvSpPr>
          <p:nvPr/>
        </p:nvSpPr>
        <p:spPr bwMode="auto">
          <a:xfrm>
            <a:off x="6718300" y="5019675"/>
            <a:ext cx="685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3 Bytes</a:t>
            </a:r>
          </a:p>
        </p:txBody>
      </p:sp>
      <p:sp>
        <p:nvSpPr>
          <p:cNvPr id="27655" name="Rectangle 7"/>
          <p:cNvSpPr>
            <a:spLocks noChangeArrowheads="1"/>
          </p:cNvSpPr>
          <p:nvPr/>
        </p:nvSpPr>
        <p:spPr bwMode="auto">
          <a:xfrm>
            <a:off x="6794500" y="5478463"/>
            <a:ext cx="609600" cy="20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endParaRPr lang="en-US"/>
          </a:p>
        </p:txBody>
      </p:sp>
      <p:sp>
        <p:nvSpPr>
          <p:cNvPr id="27656" name="Text Box 8"/>
          <p:cNvSpPr txBox="1">
            <a:spLocks noChangeArrowheads="1"/>
          </p:cNvSpPr>
          <p:nvPr/>
        </p:nvSpPr>
        <p:spPr bwMode="auto">
          <a:xfrm>
            <a:off x="6796088" y="5659438"/>
            <a:ext cx="54451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Label</a:t>
            </a:r>
          </a:p>
        </p:txBody>
      </p:sp>
      <p:sp>
        <p:nvSpPr>
          <p:cNvPr id="27657" name="Text Box 9"/>
          <p:cNvSpPr txBox="1">
            <a:spLocks noChangeArrowheads="1"/>
          </p:cNvSpPr>
          <p:nvPr/>
        </p:nvSpPr>
        <p:spPr bwMode="auto">
          <a:xfrm>
            <a:off x="2663825" y="6226175"/>
            <a:ext cx="39322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600" b="1" baseline="0"/>
              <a:t>MP-IBGP update with RD, RT, and label</a:t>
            </a:r>
          </a:p>
        </p:txBody>
      </p:sp>
      <p:sp>
        <p:nvSpPr>
          <p:cNvPr id="27658" name="AutoShape 10"/>
          <p:cNvSpPr>
            <a:spLocks/>
          </p:cNvSpPr>
          <p:nvPr/>
        </p:nvSpPr>
        <p:spPr bwMode="auto">
          <a:xfrm rot="-5400000">
            <a:off x="4449763" y="3254375"/>
            <a:ext cx="254000" cy="5715000"/>
          </a:xfrm>
          <a:prstGeom prst="leftBrace">
            <a:avLst>
              <a:gd name="adj1" fmla="val 18750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lIns="73025" tIns="36512" rIns="73025" bIns="36512" anchor="ctr"/>
          <a:lstStyle/>
          <a:p>
            <a:pPr>
              <a:lnSpc>
                <a:spcPct val="100000"/>
              </a:lnSpc>
            </a:pPr>
            <a:endParaRPr lang="en-US" sz="1400" b="1" i="1" baseline="0"/>
          </a:p>
        </p:txBody>
      </p:sp>
      <p:sp>
        <p:nvSpPr>
          <p:cNvPr id="27659" name="Rectangle 11"/>
          <p:cNvSpPr>
            <a:spLocks noChangeArrowheads="1"/>
          </p:cNvSpPr>
          <p:nvPr/>
        </p:nvSpPr>
        <p:spPr bwMode="auto">
          <a:xfrm>
            <a:off x="1719263" y="5476875"/>
            <a:ext cx="1905000" cy="20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endParaRPr lang="en-US"/>
          </a:p>
        </p:txBody>
      </p:sp>
      <p:sp>
        <p:nvSpPr>
          <p:cNvPr id="27660" name="Line 12"/>
          <p:cNvSpPr>
            <a:spLocks noChangeShapeType="1"/>
          </p:cNvSpPr>
          <p:nvPr/>
        </p:nvSpPr>
        <p:spPr bwMode="auto">
          <a:xfrm>
            <a:off x="1689100" y="5273675"/>
            <a:ext cx="19050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7661" name="Line 13"/>
          <p:cNvSpPr>
            <a:spLocks noChangeShapeType="1"/>
          </p:cNvSpPr>
          <p:nvPr/>
        </p:nvSpPr>
        <p:spPr bwMode="auto">
          <a:xfrm>
            <a:off x="3594100" y="5273675"/>
            <a:ext cx="9144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7662" name="Text Box 14"/>
          <p:cNvSpPr txBox="1">
            <a:spLocks noChangeArrowheads="1"/>
          </p:cNvSpPr>
          <p:nvPr/>
        </p:nvSpPr>
        <p:spPr bwMode="auto">
          <a:xfrm>
            <a:off x="1916113" y="5419725"/>
            <a:ext cx="1250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400" b="1" baseline="0"/>
              <a:t>          </a:t>
            </a:r>
            <a:r>
              <a:rPr lang="en-US" sz="1200" b="1" baseline="0"/>
              <a:t>1:1</a:t>
            </a:r>
            <a:r>
              <a:rPr lang="en-US" sz="1400" b="1" baseline="0"/>
              <a:t>        </a:t>
            </a:r>
          </a:p>
        </p:txBody>
      </p:sp>
      <p:sp>
        <p:nvSpPr>
          <p:cNvPr id="27663" name="Text Box 15"/>
          <p:cNvSpPr txBox="1">
            <a:spLocks noChangeArrowheads="1"/>
          </p:cNvSpPr>
          <p:nvPr/>
        </p:nvSpPr>
        <p:spPr bwMode="auto">
          <a:xfrm>
            <a:off x="2298700" y="5019675"/>
            <a:ext cx="685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8 Bytes</a:t>
            </a:r>
          </a:p>
        </p:txBody>
      </p:sp>
      <p:sp>
        <p:nvSpPr>
          <p:cNvPr id="27664" name="Text Box 16"/>
          <p:cNvSpPr txBox="1">
            <a:spLocks noChangeArrowheads="1"/>
          </p:cNvSpPr>
          <p:nvPr/>
        </p:nvSpPr>
        <p:spPr bwMode="auto">
          <a:xfrm>
            <a:off x="3746500" y="5032375"/>
            <a:ext cx="685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4 Bytes</a:t>
            </a:r>
          </a:p>
        </p:txBody>
      </p:sp>
      <p:sp>
        <p:nvSpPr>
          <p:cNvPr id="27665" name="Text Box 17"/>
          <p:cNvSpPr txBox="1">
            <a:spLocks noChangeArrowheads="1"/>
          </p:cNvSpPr>
          <p:nvPr/>
        </p:nvSpPr>
        <p:spPr bwMode="auto">
          <a:xfrm>
            <a:off x="2374900" y="5645150"/>
            <a:ext cx="36512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RD</a:t>
            </a:r>
          </a:p>
        </p:txBody>
      </p:sp>
      <p:sp>
        <p:nvSpPr>
          <p:cNvPr id="27666" name="Text Box 18"/>
          <p:cNvSpPr txBox="1">
            <a:spLocks noChangeArrowheads="1"/>
          </p:cNvSpPr>
          <p:nvPr/>
        </p:nvSpPr>
        <p:spPr bwMode="auto">
          <a:xfrm>
            <a:off x="3825875" y="5659438"/>
            <a:ext cx="458788"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IPv4</a:t>
            </a:r>
          </a:p>
        </p:txBody>
      </p:sp>
      <p:sp>
        <p:nvSpPr>
          <p:cNvPr id="27667" name="AutoShape 19"/>
          <p:cNvSpPr>
            <a:spLocks/>
          </p:cNvSpPr>
          <p:nvPr/>
        </p:nvSpPr>
        <p:spPr bwMode="auto">
          <a:xfrm rot="-5400000">
            <a:off x="3065463" y="4497388"/>
            <a:ext cx="50800" cy="2743200"/>
          </a:xfrm>
          <a:prstGeom prst="leftBrace">
            <a:avLst>
              <a:gd name="adj1" fmla="val 45000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lIns="73025" tIns="36512" rIns="73025" bIns="36512" anchor="ctr"/>
          <a:lstStyle/>
          <a:p>
            <a:pPr>
              <a:lnSpc>
                <a:spcPct val="100000"/>
              </a:lnSpc>
            </a:pPr>
            <a:endParaRPr lang="en-US" sz="1400" b="1" i="1" baseline="0"/>
          </a:p>
        </p:txBody>
      </p:sp>
      <p:sp>
        <p:nvSpPr>
          <p:cNvPr id="27668" name="Text Box 20"/>
          <p:cNvSpPr txBox="1">
            <a:spLocks noChangeArrowheads="1"/>
          </p:cNvSpPr>
          <p:nvPr/>
        </p:nvSpPr>
        <p:spPr bwMode="auto">
          <a:xfrm>
            <a:off x="2786063" y="5845175"/>
            <a:ext cx="7096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400" b="1" baseline="0">
                <a:solidFill>
                  <a:srgbClr val="00252E"/>
                </a:solidFill>
              </a:rPr>
              <a:t>VPNv4</a:t>
            </a:r>
          </a:p>
        </p:txBody>
      </p:sp>
      <p:sp>
        <p:nvSpPr>
          <p:cNvPr id="27669" name="Rectangle 21"/>
          <p:cNvSpPr>
            <a:spLocks noChangeArrowheads="1"/>
          </p:cNvSpPr>
          <p:nvPr/>
        </p:nvSpPr>
        <p:spPr bwMode="auto">
          <a:xfrm>
            <a:off x="3624263" y="5476875"/>
            <a:ext cx="838200" cy="20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endParaRPr lang="en-US"/>
          </a:p>
        </p:txBody>
      </p:sp>
      <p:sp>
        <p:nvSpPr>
          <p:cNvPr id="27670" name="Text Box 22"/>
          <p:cNvSpPr txBox="1">
            <a:spLocks noChangeArrowheads="1"/>
          </p:cNvSpPr>
          <p:nvPr/>
        </p:nvSpPr>
        <p:spPr bwMode="auto">
          <a:xfrm>
            <a:off x="3703638" y="5476875"/>
            <a:ext cx="69532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10.1.1.0</a:t>
            </a:r>
          </a:p>
        </p:txBody>
      </p:sp>
      <p:sp>
        <p:nvSpPr>
          <p:cNvPr id="27671" name="Text Box 23"/>
          <p:cNvSpPr txBox="1">
            <a:spLocks noChangeArrowheads="1"/>
          </p:cNvSpPr>
          <p:nvPr/>
        </p:nvSpPr>
        <p:spPr bwMode="auto">
          <a:xfrm>
            <a:off x="5376863" y="5476875"/>
            <a:ext cx="36512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2:2</a:t>
            </a:r>
          </a:p>
        </p:txBody>
      </p:sp>
      <p:sp>
        <p:nvSpPr>
          <p:cNvPr id="27672" name="Text Box 24"/>
          <p:cNvSpPr txBox="1">
            <a:spLocks noChangeArrowheads="1"/>
          </p:cNvSpPr>
          <p:nvPr/>
        </p:nvSpPr>
        <p:spPr bwMode="auto">
          <a:xfrm>
            <a:off x="6904038" y="5476875"/>
            <a:ext cx="31432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50</a:t>
            </a:r>
          </a:p>
        </p:txBody>
      </p:sp>
      <p:sp>
        <p:nvSpPr>
          <p:cNvPr id="27673" name="AutoShape 25"/>
          <p:cNvSpPr>
            <a:spLocks/>
          </p:cNvSpPr>
          <p:nvPr/>
        </p:nvSpPr>
        <p:spPr bwMode="auto">
          <a:xfrm rot="-5400000">
            <a:off x="7065963" y="5627688"/>
            <a:ext cx="50800" cy="533400"/>
          </a:xfrm>
          <a:prstGeom prst="leftBrace">
            <a:avLst>
              <a:gd name="adj1" fmla="val 87500"/>
              <a:gd name="adj2" fmla="val 52884"/>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lIns="73025" tIns="36512" rIns="73025" bIns="36512" anchor="ctr"/>
          <a:lstStyle/>
          <a:p>
            <a:pPr>
              <a:lnSpc>
                <a:spcPct val="100000"/>
              </a:lnSpc>
            </a:pPr>
            <a:endParaRPr lang="en-US" sz="1200" b="1" i="1" baseline="0"/>
          </a:p>
        </p:txBody>
      </p:sp>
      <p:sp>
        <p:nvSpPr>
          <p:cNvPr id="27674" name="Line 26"/>
          <p:cNvSpPr>
            <a:spLocks noChangeShapeType="1"/>
          </p:cNvSpPr>
          <p:nvPr/>
        </p:nvSpPr>
        <p:spPr bwMode="auto">
          <a:xfrm>
            <a:off x="4660900" y="5275263"/>
            <a:ext cx="19050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7675" name="Text Box 27"/>
          <p:cNvSpPr txBox="1">
            <a:spLocks noChangeArrowheads="1"/>
          </p:cNvSpPr>
          <p:nvPr/>
        </p:nvSpPr>
        <p:spPr bwMode="auto">
          <a:xfrm>
            <a:off x="5194300" y="5019675"/>
            <a:ext cx="685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8 Bytes</a:t>
            </a:r>
          </a:p>
        </p:txBody>
      </p:sp>
      <p:sp>
        <p:nvSpPr>
          <p:cNvPr id="27676" name="Rectangle 28"/>
          <p:cNvSpPr>
            <a:spLocks noChangeArrowheads="1"/>
          </p:cNvSpPr>
          <p:nvPr/>
        </p:nvSpPr>
        <p:spPr bwMode="auto">
          <a:xfrm>
            <a:off x="4660900" y="5478463"/>
            <a:ext cx="1905000" cy="20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endParaRPr lang="en-US"/>
          </a:p>
        </p:txBody>
      </p:sp>
      <p:sp>
        <p:nvSpPr>
          <p:cNvPr id="27677" name="Text Box 29"/>
          <p:cNvSpPr txBox="1">
            <a:spLocks noChangeArrowheads="1"/>
          </p:cNvSpPr>
          <p:nvPr/>
        </p:nvSpPr>
        <p:spPr bwMode="auto">
          <a:xfrm>
            <a:off x="4889500" y="5646738"/>
            <a:ext cx="1093788"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lnSpc>
                <a:spcPct val="100000"/>
              </a:lnSpc>
            </a:pPr>
            <a:r>
              <a:rPr lang="en-US" sz="1200" b="1" baseline="0"/>
              <a:t>Route-Target</a:t>
            </a:r>
          </a:p>
        </p:txBody>
      </p:sp>
      <p:sp>
        <p:nvSpPr>
          <p:cNvPr id="27678" name="AutoShape 30"/>
          <p:cNvSpPr>
            <a:spLocks/>
          </p:cNvSpPr>
          <p:nvPr/>
        </p:nvSpPr>
        <p:spPr bwMode="auto">
          <a:xfrm rot="-5400000">
            <a:off x="5541963" y="5018088"/>
            <a:ext cx="50800" cy="1752600"/>
          </a:xfrm>
          <a:prstGeom prst="leftBrace">
            <a:avLst>
              <a:gd name="adj1" fmla="val 287500"/>
              <a:gd name="adj2" fmla="val 50000"/>
            </a:avLst>
          </a:prstGeom>
          <a:noFill/>
          <a:ln w="25400">
            <a:solidFill>
              <a:srgbClr val="00252E"/>
            </a:solidFill>
            <a:round/>
            <a:headEnd/>
            <a:tailEnd/>
          </a:ln>
          <a:extLst>
            <a:ext uri="{909E8E84-426E-40DD-AFC4-6F175D3DCCD1}">
              <a14:hiddenFill xmlns:a14="http://schemas.microsoft.com/office/drawing/2010/main">
                <a:solidFill>
                  <a:srgbClr val="FFFFFF"/>
                </a:solidFill>
              </a14:hiddenFill>
            </a:ext>
          </a:extLst>
        </p:spPr>
        <p:txBody>
          <a:bodyPr vert="eaVert" wrap="none" lIns="73025" tIns="36512" rIns="73025" bIns="36512" anchor="ctr"/>
          <a:lstStyle/>
          <a:p>
            <a:pPr>
              <a:lnSpc>
                <a:spcPct val="100000"/>
              </a:lnSpc>
            </a:pPr>
            <a:endParaRPr lang="en-US" sz="1200" b="1" i="1" baseline="0"/>
          </a:p>
        </p:txBody>
      </p:sp>
    </p:spTree>
    <p:extLst>
      <p:ext uri="{BB962C8B-B14F-4D97-AF65-F5344CB8AC3E}">
        <p14:creationId xmlns:p14="http://schemas.microsoft.com/office/powerpoint/2010/main" val="4089247881"/>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solidFill>
                  <a:srgbClr val="0070C0"/>
                </a:solidFill>
                <a:ea typeface="ＭＳ Ｐゴシック" pitchFamily="34" charset="-128"/>
              </a:rPr>
              <a:t>MP-BGP Extensions</a:t>
            </a:r>
          </a:p>
        </p:txBody>
      </p:sp>
      <p:sp>
        <p:nvSpPr>
          <p:cNvPr id="31747" name="Rectangle 3"/>
          <p:cNvSpPr>
            <a:spLocks noGrp="1" noChangeArrowheads="1"/>
          </p:cNvSpPr>
          <p:nvPr>
            <p:ph type="body" idx="4294967295"/>
          </p:nvPr>
        </p:nvSpPr>
        <p:spPr>
          <a:xfrm>
            <a:off x="0" y="1512888"/>
            <a:ext cx="8077200" cy="3051175"/>
          </a:xfrm>
          <a:ln>
            <a:solidFill>
              <a:srgbClr val="FC8932"/>
            </a:solidFill>
            <a:miter lim="800000"/>
            <a:headEnd/>
            <a:tailEnd/>
          </a:ln>
        </p:spPr>
        <p:txBody>
          <a:bodyPr/>
          <a:lstStyle/>
          <a:p>
            <a:pPr eaLnBrk="1" hangingPunct="1">
              <a:lnSpc>
                <a:spcPct val="55000"/>
              </a:lnSpc>
              <a:buFont typeface="Wingdings" pitchFamily="2" charset="2"/>
              <a:buNone/>
            </a:pPr>
            <a:r>
              <a:rPr lang="en-US" sz="1500">
                <a:latin typeface="Courier New" pitchFamily="49" charset="0"/>
                <a:ea typeface="ＭＳ Ｐゴシック" pitchFamily="34" charset="-128"/>
              </a:rPr>
              <a:t>PE11#</a:t>
            </a:r>
            <a:r>
              <a:rPr lang="en-US" sz="1500" b="1">
                <a:latin typeface="Courier New" pitchFamily="49" charset="0"/>
                <a:ea typeface="ＭＳ Ｐゴシック" pitchFamily="34" charset="-128"/>
              </a:rPr>
              <a:t>show ip bgp vpnv4 vrf BGP-PE-CE 1.1.1.1</a:t>
            </a:r>
          </a:p>
          <a:p>
            <a:pPr eaLnBrk="1" hangingPunct="1">
              <a:lnSpc>
                <a:spcPct val="55000"/>
              </a:lnSpc>
              <a:buFont typeface="Wingdings" pitchFamily="2" charset="2"/>
              <a:buNone/>
            </a:pPr>
            <a:r>
              <a:rPr lang="en-US" sz="1500">
                <a:latin typeface="Courier New" pitchFamily="49" charset="0"/>
                <a:ea typeface="ＭＳ Ｐゴシック" pitchFamily="34" charset="-128"/>
              </a:rPr>
              <a:t>BGP routing table entry for </a:t>
            </a:r>
            <a:r>
              <a:rPr lang="en-US" sz="1500" b="1">
                <a:solidFill>
                  <a:srgbClr val="B21A1A"/>
                </a:solidFill>
                <a:latin typeface="Courier New" pitchFamily="49" charset="0"/>
                <a:ea typeface="ＭＳ Ｐゴシック" pitchFamily="34" charset="-128"/>
              </a:rPr>
              <a:t>11:1:1.1.1.1/32</a:t>
            </a:r>
            <a:r>
              <a:rPr lang="en-US" sz="1500">
                <a:latin typeface="Courier New" pitchFamily="49" charset="0"/>
                <a:ea typeface="ＭＳ Ｐゴシック" pitchFamily="34" charset="-128"/>
              </a:rPr>
              <a:t>, version 2</a:t>
            </a:r>
          </a:p>
          <a:p>
            <a:pPr eaLnBrk="1" hangingPunct="1">
              <a:lnSpc>
                <a:spcPct val="55000"/>
              </a:lnSpc>
              <a:buFont typeface="Wingdings" pitchFamily="2" charset="2"/>
              <a:buNone/>
            </a:pPr>
            <a:r>
              <a:rPr lang="en-US" sz="1500">
                <a:latin typeface="Courier New" pitchFamily="49" charset="0"/>
                <a:ea typeface="ＭＳ Ｐゴシック" pitchFamily="34" charset="-128"/>
              </a:rPr>
              <a:t>Paths: (1 available, best #1, </a:t>
            </a:r>
            <a:r>
              <a:rPr lang="en-US" sz="1500" b="1">
                <a:solidFill>
                  <a:srgbClr val="B21A1A"/>
                </a:solidFill>
                <a:latin typeface="Courier New" pitchFamily="49" charset="0"/>
                <a:ea typeface="ＭＳ Ｐゴシック" pitchFamily="34" charset="-128"/>
              </a:rPr>
              <a:t>table BGP-PE-CE</a:t>
            </a:r>
            <a:r>
              <a:rPr lang="en-US" sz="1500">
                <a:latin typeface="Courier New" pitchFamily="49" charset="0"/>
                <a:ea typeface="ＭＳ Ｐゴシック" pitchFamily="34" charset="-128"/>
              </a:rPr>
              <a:t>)</a:t>
            </a:r>
          </a:p>
          <a:p>
            <a:pPr eaLnBrk="1" hangingPunct="1">
              <a:lnSpc>
                <a:spcPct val="55000"/>
              </a:lnSpc>
              <a:buFont typeface="Wingdings" pitchFamily="2" charset="2"/>
              <a:buNone/>
            </a:pPr>
            <a:r>
              <a:rPr lang="en-US" sz="1500">
                <a:latin typeface="Courier New" pitchFamily="49" charset="0"/>
                <a:ea typeface="ＭＳ Ｐゴシック" pitchFamily="34" charset="-128"/>
              </a:rPr>
              <a:t>  Advertised to update-groups:</a:t>
            </a:r>
          </a:p>
          <a:p>
            <a:pPr eaLnBrk="1" hangingPunct="1">
              <a:lnSpc>
                <a:spcPct val="55000"/>
              </a:lnSpc>
              <a:buFont typeface="Wingdings" pitchFamily="2" charset="2"/>
              <a:buNone/>
            </a:pPr>
            <a:r>
              <a:rPr lang="en-US" sz="1500">
                <a:latin typeface="Courier New" pitchFamily="49" charset="0"/>
                <a:ea typeface="ＭＳ Ｐゴシック" pitchFamily="34" charset="-128"/>
              </a:rPr>
              <a:t>     2</a:t>
            </a:r>
          </a:p>
          <a:p>
            <a:pPr eaLnBrk="1" hangingPunct="1">
              <a:lnSpc>
                <a:spcPct val="55000"/>
              </a:lnSpc>
              <a:buFont typeface="Wingdings" pitchFamily="2" charset="2"/>
              <a:buNone/>
            </a:pPr>
            <a:r>
              <a:rPr lang="en-US" sz="1500">
                <a:latin typeface="Courier New" pitchFamily="49" charset="0"/>
                <a:ea typeface="ＭＳ Ｐゴシック" pitchFamily="34" charset="-128"/>
              </a:rPr>
              <a:t>  1</a:t>
            </a:r>
          </a:p>
          <a:p>
            <a:pPr eaLnBrk="1" hangingPunct="1">
              <a:lnSpc>
                <a:spcPct val="55000"/>
              </a:lnSpc>
              <a:buFont typeface="Wingdings" pitchFamily="2" charset="2"/>
              <a:buNone/>
            </a:pPr>
            <a:r>
              <a:rPr lang="en-US" sz="1500">
                <a:latin typeface="Courier New" pitchFamily="49" charset="0"/>
                <a:ea typeface="ＭＳ Ｐゴシック" pitchFamily="34" charset="-128"/>
              </a:rPr>
              <a:t>    140.0.0.1 (via </a:t>
            </a:r>
            <a:r>
              <a:rPr lang="en-US" sz="1500" b="1">
                <a:solidFill>
                  <a:srgbClr val="B21A1A"/>
                </a:solidFill>
                <a:latin typeface="Courier New" pitchFamily="49" charset="0"/>
                <a:ea typeface="ＭＳ Ｐゴシック" pitchFamily="34" charset="-128"/>
              </a:rPr>
              <a:t>BGP-PE-CE</a:t>
            </a:r>
            <a:r>
              <a:rPr lang="en-US" sz="1500">
                <a:latin typeface="Courier New" pitchFamily="49" charset="0"/>
                <a:ea typeface="ＭＳ Ｐゴシック" pitchFamily="34" charset="-128"/>
              </a:rPr>
              <a:t>) from 140.0.0.1 (1.1.1.1)</a:t>
            </a:r>
          </a:p>
          <a:p>
            <a:pPr eaLnBrk="1" hangingPunct="1">
              <a:lnSpc>
                <a:spcPct val="55000"/>
              </a:lnSpc>
              <a:buFont typeface="Wingdings" pitchFamily="2" charset="2"/>
              <a:buNone/>
            </a:pPr>
            <a:r>
              <a:rPr lang="en-US" sz="1500">
                <a:latin typeface="Courier New" pitchFamily="49" charset="0"/>
                <a:ea typeface="ＭＳ Ｐゴシック" pitchFamily="34" charset="-128"/>
              </a:rPr>
              <a:t>      Origin IGP, metric 0, localpref 100, valid, external, </a:t>
            </a:r>
            <a:r>
              <a:rPr lang="en-US" sz="1500" b="1">
                <a:solidFill>
                  <a:srgbClr val="B21A1A"/>
                </a:solidFill>
                <a:latin typeface="Courier New" pitchFamily="49" charset="0"/>
                <a:ea typeface="ＭＳ Ｐゴシック" pitchFamily="34" charset="-128"/>
              </a:rPr>
              <a:t>best</a:t>
            </a:r>
          </a:p>
          <a:p>
            <a:pPr eaLnBrk="1" hangingPunct="1">
              <a:lnSpc>
                <a:spcPct val="55000"/>
              </a:lnSpc>
              <a:buFont typeface="Wingdings" pitchFamily="2" charset="2"/>
              <a:buNone/>
            </a:pPr>
            <a:r>
              <a:rPr lang="en-US" sz="1500">
                <a:latin typeface="Courier New" pitchFamily="49" charset="0"/>
                <a:ea typeface="ＭＳ Ｐゴシック" pitchFamily="34" charset="-128"/>
              </a:rPr>
              <a:t>      Extended Community: </a:t>
            </a:r>
            <a:r>
              <a:rPr lang="en-US" sz="1500" b="1">
                <a:solidFill>
                  <a:srgbClr val="B21A1A"/>
                </a:solidFill>
                <a:latin typeface="Courier New" pitchFamily="49" charset="0"/>
                <a:ea typeface="ＭＳ Ｐゴシック" pitchFamily="34" charset="-128"/>
              </a:rPr>
              <a:t>RT:1:1</a:t>
            </a:r>
          </a:p>
          <a:p>
            <a:pPr eaLnBrk="1" hangingPunct="1">
              <a:lnSpc>
                <a:spcPct val="55000"/>
              </a:lnSpc>
              <a:buFont typeface="Wingdings" pitchFamily="2" charset="2"/>
              <a:buNone/>
            </a:pPr>
            <a:r>
              <a:rPr lang="en-US" sz="1500">
                <a:latin typeface="Courier New" pitchFamily="49" charset="0"/>
                <a:ea typeface="ＭＳ Ｐゴシック" pitchFamily="34" charset="-128"/>
              </a:rPr>
              <a:t>      mpls labels in/out 35/nolabel</a:t>
            </a:r>
          </a:p>
        </p:txBody>
      </p:sp>
      <p:sp>
        <p:nvSpPr>
          <p:cNvPr id="31748" name="Oval 4"/>
          <p:cNvSpPr>
            <a:spLocks noChangeArrowheads="1"/>
          </p:cNvSpPr>
          <p:nvPr/>
        </p:nvSpPr>
        <p:spPr bwMode="auto">
          <a:xfrm>
            <a:off x="3767138" y="1752600"/>
            <a:ext cx="1389062" cy="381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31749" name="Oval 5"/>
          <p:cNvSpPr>
            <a:spLocks noChangeArrowheads="1"/>
          </p:cNvSpPr>
          <p:nvPr/>
        </p:nvSpPr>
        <p:spPr bwMode="auto">
          <a:xfrm>
            <a:off x="4103688" y="2073275"/>
            <a:ext cx="2144712" cy="365125"/>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31750" name="Oval 6"/>
          <p:cNvSpPr>
            <a:spLocks noChangeArrowheads="1"/>
          </p:cNvSpPr>
          <p:nvPr/>
        </p:nvSpPr>
        <p:spPr bwMode="auto">
          <a:xfrm>
            <a:off x="2935288" y="3895725"/>
            <a:ext cx="10668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31751" name="Oval 7"/>
          <p:cNvSpPr>
            <a:spLocks noChangeArrowheads="1"/>
          </p:cNvSpPr>
          <p:nvPr/>
        </p:nvSpPr>
        <p:spPr bwMode="auto">
          <a:xfrm>
            <a:off x="3246438" y="1741488"/>
            <a:ext cx="609600" cy="381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31752" name="Arc 8"/>
          <p:cNvSpPr>
            <a:spLocks/>
          </p:cNvSpPr>
          <p:nvPr/>
        </p:nvSpPr>
        <p:spPr bwMode="auto">
          <a:xfrm>
            <a:off x="5113338" y="1866900"/>
            <a:ext cx="3803650" cy="4533900"/>
          </a:xfrm>
          <a:custGeom>
            <a:avLst/>
            <a:gdLst>
              <a:gd name="T0" fmla="*/ 0 w 21600"/>
              <a:gd name="T1" fmla="*/ 0 h 42154"/>
              <a:gd name="T2" fmla="*/ 2147483647 w 21600"/>
              <a:gd name="T3" fmla="*/ 2147483647 h 42154"/>
              <a:gd name="T4" fmla="*/ 0 w 21600"/>
              <a:gd name="T5" fmla="*/ 2147483647 h 42154"/>
              <a:gd name="T6" fmla="*/ 0 60000 65536"/>
              <a:gd name="T7" fmla="*/ 0 60000 65536"/>
              <a:gd name="T8" fmla="*/ 0 60000 65536"/>
              <a:gd name="T9" fmla="*/ 0 w 21600"/>
              <a:gd name="T10" fmla="*/ 0 h 42154"/>
              <a:gd name="T11" fmla="*/ 21600 w 21600"/>
              <a:gd name="T12" fmla="*/ 42154 h 42154"/>
            </a:gdLst>
            <a:ahLst/>
            <a:cxnLst>
              <a:cxn ang="T6">
                <a:pos x="T0" y="T1"/>
              </a:cxn>
              <a:cxn ang="T7">
                <a:pos x="T2" y="T3"/>
              </a:cxn>
              <a:cxn ang="T8">
                <a:pos x="T4" y="T5"/>
              </a:cxn>
            </a:cxnLst>
            <a:rect l="T9" t="T10" r="T11" b="T12"/>
            <a:pathLst>
              <a:path w="21600" h="42154" fill="none" extrusionOk="0">
                <a:moveTo>
                  <a:pt x="0" y="-1"/>
                </a:moveTo>
                <a:cubicBezTo>
                  <a:pt x="11929" y="0"/>
                  <a:pt x="21600" y="9670"/>
                  <a:pt x="21600" y="21600"/>
                </a:cubicBezTo>
                <a:cubicBezTo>
                  <a:pt x="21600" y="30970"/>
                  <a:pt x="15557" y="39272"/>
                  <a:pt x="6640" y="42153"/>
                </a:cubicBezTo>
              </a:path>
              <a:path w="21600" h="42154" stroke="0" extrusionOk="0">
                <a:moveTo>
                  <a:pt x="0" y="-1"/>
                </a:moveTo>
                <a:cubicBezTo>
                  <a:pt x="11929" y="0"/>
                  <a:pt x="21600" y="9670"/>
                  <a:pt x="21600" y="21600"/>
                </a:cubicBezTo>
                <a:cubicBezTo>
                  <a:pt x="21600" y="30970"/>
                  <a:pt x="15557" y="39272"/>
                  <a:pt x="6640" y="42153"/>
                </a:cubicBezTo>
                <a:lnTo>
                  <a:pt x="0" y="21600"/>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31753" name="Text Box 9"/>
          <p:cNvSpPr txBox="1">
            <a:spLocks noChangeArrowheads="1"/>
          </p:cNvSpPr>
          <p:nvPr/>
        </p:nvSpPr>
        <p:spPr bwMode="auto">
          <a:xfrm>
            <a:off x="4360863" y="6015038"/>
            <a:ext cx="1928812" cy="668337"/>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VPNv4-Address </a:t>
            </a:r>
          </a:p>
          <a:p>
            <a:r>
              <a:rPr lang="en-US" sz="1400" u="sng" baseline="0"/>
              <a:t>RD</a:t>
            </a:r>
            <a:r>
              <a:rPr lang="en-US" sz="1400" baseline="0"/>
              <a:t>: 11:1</a:t>
            </a:r>
          </a:p>
          <a:p>
            <a:r>
              <a:rPr lang="en-US" sz="1400" u="sng" baseline="0"/>
              <a:t>IP Address</a:t>
            </a:r>
            <a:r>
              <a:rPr lang="en-US" sz="1400" baseline="0"/>
              <a:t>: 1.1.1.1/32</a:t>
            </a:r>
          </a:p>
        </p:txBody>
      </p:sp>
      <p:sp>
        <p:nvSpPr>
          <p:cNvPr id="31754" name="Arc 10"/>
          <p:cNvSpPr>
            <a:spLocks/>
          </p:cNvSpPr>
          <p:nvPr/>
        </p:nvSpPr>
        <p:spPr bwMode="auto">
          <a:xfrm>
            <a:off x="6248400" y="2286000"/>
            <a:ext cx="2590800" cy="3200400"/>
          </a:xfrm>
          <a:custGeom>
            <a:avLst/>
            <a:gdLst>
              <a:gd name="T0" fmla="*/ 0 w 21600"/>
              <a:gd name="T1" fmla="*/ 0 h 42154"/>
              <a:gd name="T2" fmla="*/ 2147483647 w 21600"/>
              <a:gd name="T3" fmla="*/ 2147483647 h 42154"/>
              <a:gd name="T4" fmla="*/ 0 w 21600"/>
              <a:gd name="T5" fmla="*/ 2147483647 h 42154"/>
              <a:gd name="T6" fmla="*/ 0 60000 65536"/>
              <a:gd name="T7" fmla="*/ 0 60000 65536"/>
              <a:gd name="T8" fmla="*/ 0 60000 65536"/>
              <a:gd name="T9" fmla="*/ 0 w 21600"/>
              <a:gd name="T10" fmla="*/ 0 h 42154"/>
              <a:gd name="T11" fmla="*/ 21600 w 21600"/>
              <a:gd name="T12" fmla="*/ 42154 h 42154"/>
            </a:gdLst>
            <a:ahLst/>
            <a:cxnLst>
              <a:cxn ang="T6">
                <a:pos x="T0" y="T1"/>
              </a:cxn>
              <a:cxn ang="T7">
                <a:pos x="T2" y="T3"/>
              </a:cxn>
              <a:cxn ang="T8">
                <a:pos x="T4" y="T5"/>
              </a:cxn>
            </a:cxnLst>
            <a:rect l="T9" t="T10" r="T11" b="T12"/>
            <a:pathLst>
              <a:path w="21600" h="42154" fill="none" extrusionOk="0">
                <a:moveTo>
                  <a:pt x="0" y="-1"/>
                </a:moveTo>
                <a:cubicBezTo>
                  <a:pt x="11929" y="0"/>
                  <a:pt x="21600" y="9670"/>
                  <a:pt x="21600" y="21600"/>
                </a:cubicBezTo>
                <a:cubicBezTo>
                  <a:pt x="21600" y="30970"/>
                  <a:pt x="15557" y="39272"/>
                  <a:pt x="6640" y="42153"/>
                </a:cubicBezTo>
              </a:path>
              <a:path w="21600" h="42154" stroke="0" extrusionOk="0">
                <a:moveTo>
                  <a:pt x="0" y="-1"/>
                </a:moveTo>
                <a:cubicBezTo>
                  <a:pt x="11929" y="0"/>
                  <a:pt x="21600" y="9670"/>
                  <a:pt x="21600" y="21600"/>
                </a:cubicBezTo>
                <a:cubicBezTo>
                  <a:pt x="21600" y="30970"/>
                  <a:pt x="15557" y="39272"/>
                  <a:pt x="6640" y="42153"/>
                </a:cubicBezTo>
                <a:lnTo>
                  <a:pt x="0" y="21600"/>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31755" name="Text Box 11"/>
          <p:cNvSpPr txBox="1">
            <a:spLocks noChangeArrowheads="1"/>
          </p:cNvSpPr>
          <p:nvPr/>
        </p:nvSpPr>
        <p:spPr bwMode="auto">
          <a:xfrm>
            <a:off x="5867400" y="5334000"/>
            <a:ext cx="1022350" cy="284163"/>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VRF Table</a:t>
            </a:r>
          </a:p>
        </p:txBody>
      </p:sp>
      <p:sp>
        <p:nvSpPr>
          <p:cNvPr id="31756" name="Line 12"/>
          <p:cNvSpPr>
            <a:spLocks noChangeShapeType="1"/>
          </p:cNvSpPr>
          <p:nvPr/>
        </p:nvSpPr>
        <p:spPr bwMode="auto">
          <a:xfrm flipH="1">
            <a:off x="3200400" y="4200525"/>
            <a:ext cx="309563" cy="981075"/>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31757" name="Text Box 13"/>
          <p:cNvSpPr txBox="1">
            <a:spLocks noChangeArrowheads="1"/>
          </p:cNvSpPr>
          <p:nvPr/>
        </p:nvSpPr>
        <p:spPr bwMode="auto">
          <a:xfrm>
            <a:off x="1082675" y="5214938"/>
            <a:ext cx="3355975" cy="284162"/>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aseline="0"/>
              <a:t>Route Target for Coloring of the Prefixes</a:t>
            </a:r>
          </a:p>
        </p:txBody>
      </p:sp>
    </p:spTree>
    <p:extLst>
      <p:ext uri="{BB962C8B-B14F-4D97-AF65-F5344CB8AC3E}">
        <p14:creationId xmlns:p14="http://schemas.microsoft.com/office/powerpoint/2010/main" val="143940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Agenda</a:t>
            </a:r>
          </a:p>
        </p:txBody>
      </p:sp>
      <p:sp>
        <p:nvSpPr>
          <p:cNvPr id="3" name="Content Placeholder 2"/>
          <p:cNvSpPr>
            <a:spLocks noGrp="1"/>
          </p:cNvSpPr>
          <p:nvPr>
            <p:ph idx="1"/>
          </p:nvPr>
        </p:nvSpPr>
        <p:spPr/>
        <p:txBody>
          <a:bodyPr>
            <a:normAutofit/>
          </a:bodyPr>
          <a:lstStyle/>
          <a:p>
            <a:r>
              <a:rPr lang="en-US" dirty="0"/>
              <a:t>MPLS </a:t>
            </a:r>
            <a:r>
              <a:rPr lang="en-US" dirty="0" err="1"/>
              <a:t>L3VPNs</a:t>
            </a:r>
            <a:endParaRPr lang="en-US" dirty="0"/>
          </a:p>
          <a:p>
            <a:r>
              <a:rPr lang="en-US" dirty="0" err="1"/>
              <a:t>Traceroute</a:t>
            </a:r>
            <a:r>
              <a:rPr lang="en-US" dirty="0"/>
              <a:t> in an MPLS VPN</a:t>
            </a:r>
          </a:p>
          <a:p>
            <a:r>
              <a:rPr lang="en-US" dirty="0"/>
              <a:t>PE-CE Routing Protocols</a:t>
            </a:r>
          </a:p>
          <a:p>
            <a:pPr lvl="1"/>
            <a:r>
              <a:rPr lang="en-US" dirty="0"/>
              <a:t>Static</a:t>
            </a:r>
          </a:p>
          <a:p>
            <a:pPr lvl="1"/>
            <a:r>
              <a:rPr lang="en-US" dirty="0" err="1"/>
              <a:t>RIPv2</a:t>
            </a:r>
            <a:endParaRPr lang="en-US" dirty="0"/>
          </a:p>
          <a:p>
            <a:pPr lvl="1"/>
            <a:r>
              <a:rPr lang="en-US" dirty="0"/>
              <a:t>BGP</a:t>
            </a:r>
          </a:p>
          <a:p>
            <a:pPr lvl="1"/>
            <a:r>
              <a:rPr lang="en-US" dirty="0" err="1"/>
              <a:t>OSPF</a:t>
            </a:r>
            <a:endParaRPr lang="en-US" dirty="0"/>
          </a:p>
          <a:p>
            <a:pPr lvl="1"/>
            <a:r>
              <a:rPr lang="en-US" dirty="0" err="1"/>
              <a:t>EIGRP</a:t>
            </a:r>
            <a:endParaRPr lang="en-US" dirty="0"/>
          </a:p>
          <a:p>
            <a:pPr lvl="1"/>
            <a:r>
              <a:rPr lang="en-US" dirty="0"/>
              <a:t>Deployment Scenario with BGP</a:t>
            </a:r>
          </a:p>
          <a:p>
            <a:pPr lvl="1"/>
            <a:r>
              <a:rPr lang="en-US" dirty="0"/>
              <a:t>Deployment Scenario with </a:t>
            </a:r>
            <a:r>
              <a:rPr lang="en-US" dirty="0" err="1"/>
              <a:t>OSPF</a:t>
            </a:r>
            <a:endParaRPr lang="en-US" dirty="0"/>
          </a:p>
          <a:p>
            <a:pPr lvl="1"/>
            <a:r>
              <a:rPr lang="en-US" dirty="0"/>
              <a:t>Deployment Scenario with </a:t>
            </a:r>
            <a:r>
              <a:rPr lang="en-US" dirty="0" err="1"/>
              <a:t>EIGRP</a:t>
            </a:r>
            <a:endParaRPr lang="en-US" dirty="0"/>
          </a:p>
          <a:p>
            <a:r>
              <a:rPr lang="en-US" dirty="0" err="1"/>
              <a:t>6vPE</a:t>
            </a:r>
            <a:endParaRPr lang="en-US" dirty="0"/>
          </a:p>
          <a:p>
            <a:endParaRPr lang="en-US" dirty="0"/>
          </a:p>
        </p:txBody>
      </p:sp>
    </p:spTree>
    <p:extLst>
      <p:ext uri="{BB962C8B-B14F-4D97-AF65-F5344CB8AC3E}">
        <p14:creationId xmlns:p14="http://schemas.microsoft.com/office/powerpoint/2010/main" val="2530915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noFill/>
          <a:ln/>
        </p:spPr>
        <p:txBody>
          <a:bodyPr/>
          <a:lstStyle/>
          <a:p>
            <a:r>
              <a:rPr lang="en-US" dirty="0">
                <a:solidFill>
                  <a:srgbClr val="0070C0"/>
                </a:solidFill>
              </a:rPr>
              <a:t>MPLS VPN Routing Requirements</a:t>
            </a:r>
          </a:p>
        </p:txBody>
      </p:sp>
      <p:sp>
        <p:nvSpPr>
          <p:cNvPr id="721923" name="Rectangle 3"/>
          <p:cNvSpPr>
            <a:spLocks noGrp="1" noChangeArrowheads="1"/>
          </p:cNvSpPr>
          <p:nvPr>
            <p:ph type="body" idx="1"/>
          </p:nvPr>
        </p:nvSpPr>
        <p:spPr/>
        <p:txBody>
          <a:bodyPr/>
          <a:lstStyle/>
          <a:p>
            <a:pPr lvl="1"/>
            <a:endParaRPr lang="en-US" dirty="0"/>
          </a:p>
          <a:p>
            <a:pPr lvl="1"/>
            <a:endParaRPr lang="en-US" dirty="0"/>
          </a:p>
          <a:p>
            <a:pPr lvl="1"/>
            <a:endParaRPr lang="en-US" dirty="0"/>
          </a:p>
          <a:p>
            <a:pPr lvl="1"/>
            <a:r>
              <a:rPr lang="en-US" dirty="0"/>
              <a:t>CE routers have to run standard IP routing software.</a:t>
            </a:r>
          </a:p>
          <a:p>
            <a:pPr lvl="1"/>
            <a:endParaRPr lang="en-US" dirty="0"/>
          </a:p>
          <a:p>
            <a:pPr lvl="1"/>
            <a:r>
              <a:rPr lang="en-US" dirty="0"/>
              <a:t>PE routers have to support MPLS VPN services and Internet routing.</a:t>
            </a:r>
          </a:p>
          <a:p>
            <a:pPr lvl="1"/>
            <a:endParaRPr lang="en-US" dirty="0"/>
          </a:p>
          <a:p>
            <a:pPr lvl="1"/>
            <a:r>
              <a:rPr lang="en-US" dirty="0"/>
              <a:t>P routers have no VPN routes.</a:t>
            </a:r>
          </a:p>
        </p:txBody>
      </p:sp>
    </p:spTree>
    <p:extLst>
      <p:ext uri="{BB962C8B-B14F-4D97-AF65-F5344CB8AC3E}">
        <p14:creationId xmlns:p14="http://schemas.microsoft.com/office/powerpoint/2010/main" val="595426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946" name="Picture 2" descr="020G_061"/>
          <p:cNvPicPr>
            <a:picLocks noChangeAspect="1" noChangeArrowheads="1"/>
          </p:cNvPicPr>
          <p:nvPr/>
        </p:nvPicPr>
        <p:blipFill>
          <a:blip r:embed="rId2"/>
          <a:srcRect/>
          <a:stretch>
            <a:fillRect/>
          </a:stretch>
        </p:blipFill>
        <p:spPr bwMode="auto">
          <a:xfrm>
            <a:off x="1522413" y="1371600"/>
            <a:ext cx="6097587" cy="2981325"/>
          </a:xfrm>
          <a:prstGeom prst="rect">
            <a:avLst/>
          </a:prstGeom>
          <a:noFill/>
        </p:spPr>
      </p:pic>
      <p:sp>
        <p:nvSpPr>
          <p:cNvPr id="722947" name="Rectangle 3"/>
          <p:cNvSpPr>
            <a:spLocks noGrp="1" noChangeArrowheads="1"/>
          </p:cNvSpPr>
          <p:nvPr>
            <p:ph type="title"/>
          </p:nvPr>
        </p:nvSpPr>
        <p:spPr>
          <a:xfrm>
            <a:off x="457200" y="381000"/>
            <a:ext cx="8229600" cy="990600"/>
          </a:xfrm>
          <a:noFill/>
          <a:ln/>
        </p:spPr>
        <p:txBody>
          <a:bodyPr>
            <a:normAutofit fontScale="90000"/>
          </a:bodyPr>
          <a:lstStyle/>
          <a:p>
            <a:r>
              <a:rPr lang="en-US" dirty="0">
                <a:solidFill>
                  <a:srgbClr val="0070C0"/>
                </a:solidFill>
              </a:rPr>
              <a:t>MPLS VPN Routing</a:t>
            </a:r>
            <a:br>
              <a:rPr lang="en-US" dirty="0">
                <a:solidFill>
                  <a:srgbClr val="0070C0"/>
                </a:solidFill>
              </a:rPr>
            </a:br>
            <a:r>
              <a:rPr lang="en-US" dirty="0">
                <a:solidFill>
                  <a:srgbClr val="0070C0"/>
                </a:solidFill>
              </a:rPr>
              <a:t>CE Router Perspective</a:t>
            </a:r>
          </a:p>
        </p:txBody>
      </p:sp>
      <p:sp>
        <p:nvSpPr>
          <p:cNvPr id="722948" name="Rectangle 4"/>
          <p:cNvSpPr>
            <a:spLocks noGrp="1" noChangeArrowheads="1"/>
          </p:cNvSpPr>
          <p:nvPr>
            <p:ph type="body" sz="half" idx="4294967295"/>
          </p:nvPr>
        </p:nvSpPr>
        <p:spPr>
          <a:xfrm>
            <a:off x="228600" y="4305300"/>
            <a:ext cx="8616950" cy="2476500"/>
          </a:xfrm>
        </p:spPr>
        <p:txBody>
          <a:bodyPr/>
          <a:lstStyle/>
          <a:p>
            <a:pPr marL="565150" lvl="1" defTabSz="915988"/>
            <a:r>
              <a:rPr lang="en-US" sz="2200" dirty="0">
                <a:cs typeface="Times New Roman" pitchFamily="18" charset="0"/>
              </a:rPr>
              <a:t>The CE routers run standard IP routing software and exchange routing updates with the PE router.</a:t>
            </a:r>
            <a:r>
              <a:rPr lang="en-US" sz="2200" dirty="0"/>
              <a:t> </a:t>
            </a:r>
          </a:p>
          <a:p>
            <a:pPr marL="908050" lvl="2" defTabSz="915988"/>
            <a:r>
              <a:rPr lang="en-US" sz="2200" dirty="0">
                <a:cs typeface="Times New Roman" pitchFamily="18" charset="0"/>
              </a:rPr>
              <a:t>PE-CE protocols can be </a:t>
            </a:r>
            <a:r>
              <a:rPr lang="en-US" sz="2200" dirty="0" err="1">
                <a:cs typeface="Times New Roman" pitchFamily="18" charset="0"/>
              </a:rPr>
              <a:t>EBGP</a:t>
            </a:r>
            <a:r>
              <a:rPr lang="en-US" sz="2200" dirty="0">
                <a:cs typeface="Times New Roman" pitchFamily="18" charset="0"/>
              </a:rPr>
              <a:t>, </a:t>
            </a:r>
            <a:r>
              <a:rPr lang="en-US" sz="2200" dirty="0" err="1">
                <a:cs typeface="Times New Roman" pitchFamily="18" charset="0"/>
              </a:rPr>
              <a:t>OSPF</a:t>
            </a:r>
            <a:r>
              <a:rPr lang="en-US" sz="2200" dirty="0">
                <a:cs typeface="Times New Roman" pitchFamily="18" charset="0"/>
              </a:rPr>
              <a:t>, </a:t>
            </a:r>
            <a:r>
              <a:rPr lang="en-US" sz="2200" dirty="0" err="1">
                <a:cs typeface="Times New Roman" pitchFamily="18" charset="0"/>
              </a:rPr>
              <a:t>RIPv2</a:t>
            </a:r>
            <a:r>
              <a:rPr lang="en-US" sz="2200" dirty="0">
                <a:cs typeface="Times New Roman" pitchFamily="18" charset="0"/>
              </a:rPr>
              <a:t>, </a:t>
            </a:r>
            <a:r>
              <a:rPr lang="en-US" sz="2200" dirty="0" err="1">
                <a:cs typeface="Times New Roman" pitchFamily="18" charset="0"/>
              </a:rPr>
              <a:t>EIGRP</a:t>
            </a:r>
            <a:r>
              <a:rPr lang="en-US" sz="2200" dirty="0">
                <a:cs typeface="Times New Roman" pitchFamily="18" charset="0"/>
              </a:rPr>
              <a:t>, and static routes. </a:t>
            </a:r>
            <a:endParaRPr lang="en-US" sz="2200" dirty="0"/>
          </a:p>
          <a:p>
            <a:pPr marL="565150" lvl="1" defTabSz="915988"/>
            <a:r>
              <a:rPr lang="en-US" sz="2200" dirty="0">
                <a:cs typeface="Times New Roman" pitchFamily="18" charset="0"/>
              </a:rPr>
              <a:t>The PE router appears as another router in the C-network.</a:t>
            </a:r>
            <a:r>
              <a:rPr lang="en-US" sz="2200" dirty="0"/>
              <a:t> </a:t>
            </a:r>
          </a:p>
        </p:txBody>
      </p:sp>
    </p:spTree>
    <p:extLst>
      <p:ext uri="{BB962C8B-B14F-4D97-AF65-F5344CB8AC3E}">
        <p14:creationId xmlns:p14="http://schemas.microsoft.com/office/powerpoint/2010/main" val="205254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970" name="Picture 2" descr="020G_062"/>
          <p:cNvPicPr>
            <a:picLocks noChangeAspect="1" noChangeArrowheads="1"/>
          </p:cNvPicPr>
          <p:nvPr/>
        </p:nvPicPr>
        <p:blipFill>
          <a:blip r:embed="rId2"/>
          <a:srcRect/>
          <a:stretch>
            <a:fillRect/>
          </a:stretch>
        </p:blipFill>
        <p:spPr bwMode="auto">
          <a:xfrm>
            <a:off x="1724025" y="1447800"/>
            <a:ext cx="5694363" cy="2805113"/>
          </a:xfrm>
          <a:prstGeom prst="rect">
            <a:avLst/>
          </a:prstGeom>
          <a:noFill/>
        </p:spPr>
      </p:pic>
      <p:sp>
        <p:nvSpPr>
          <p:cNvPr id="723971" name="Rectangle 3"/>
          <p:cNvSpPr>
            <a:spLocks noGrp="1" noChangeArrowheads="1"/>
          </p:cNvSpPr>
          <p:nvPr>
            <p:ph type="title"/>
          </p:nvPr>
        </p:nvSpPr>
        <p:spPr>
          <a:xfrm>
            <a:off x="381000" y="457200"/>
            <a:ext cx="7623175" cy="838200"/>
          </a:xfrm>
          <a:noFill/>
          <a:ln/>
        </p:spPr>
        <p:txBody>
          <a:bodyPr>
            <a:normAutofit fontScale="90000"/>
          </a:bodyPr>
          <a:lstStyle/>
          <a:p>
            <a:r>
              <a:rPr lang="en-US" dirty="0">
                <a:solidFill>
                  <a:srgbClr val="0070C0"/>
                </a:solidFill>
              </a:rPr>
              <a:t>MPLS VPN Routing (cont.)</a:t>
            </a:r>
            <a:br>
              <a:rPr lang="en-US" dirty="0">
                <a:solidFill>
                  <a:srgbClr val="0070C0"/>
                </a:solidFill>
              </a:rPr>
            </a:br>
            <a:r>
              <a:rPr lang="en-US" dirty="0">
                <a:solidFill>
                  <a:srgbClr val="0070C0"/>
                </a:solidFill>
              </a:rPr>
              <a:t>Overall Customer Perspective</a:t>
            </a:r>
          </a:p>
        </p:txBody>
      </p:sp>
      <p:sp>
        <p:nvSpPr>
          <p:cNvPr id="723972" name="Rectangle 4"/>
          <p:cNvSpPr>
            <a:spLocks noGrp="1" noChangeArrowheads="1"/>
          </p:cNvSpPr>
          <p:nvPr>
            <p:ph type="body" sz="half" idx="2"/>
          </p:nvPr>
        </p:nvSpPr>
        <p:spPr>
          <a:xfrm>
            <a:off x="609600" y="4495800"/>
            <a:ext cx="8224838" cy="1709738"/>
          </a:xfrm>
        </p:spPr>
        <p:txBody>
          <a:bodyPr/>
          <a:lstStyle/>
          <a:p>
            <a:pPr lvl="1"/>
            <a:r>
              <a:rPr lang="en-US" sz="2200"/>
              <a:t>To the customer, the PE routers appear as core routers connected via a BGP backbone. </a:t>
            </a:r>
          </a:p>
          <a:p>
            <a:pPr lvl="1"/>
            <a:r>
              <a:rPr lang="en-US" sz="2200"/>
              <a:t>The usual BGP and IGP design rules apply. </a:t>
            </a:r>
          </a:p>
          <a:p>
            <a:pPr lvl="1"/>
            <a:r>
              <a:rPr lang="en-US" sz="2200"/>
              <a:t>The P routers are hidden from the customer. </a:t>
            </a:r>
          </a:p>
        </p:txBody>
      </p:sp>
    </p:spTree>
    <p:extLst>
      <p:ext uri="{BB962C8B-B14F-4D97-AF65-F5344CB8AC3E}">
        <p14:creationId xmlns:p14="http://schemas.microsoft.com/office/powerpoint/2010/main" val="3907339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994" name="Picture 2" descr="020G_063"/>
          <p:cNvPicPr>
            <a:picLocks noChangeAspect="1" noChangeArrowheads="1"/>
          </p:cNvPicPr>
          <p:nvPr/>
        </p:nvPicPr>
        <p:blipFill>
          <a:blip r:embed="rId2"/>
          <a:srcRect/>
          <a:stretch>
            <a:fillRect/>
          </a:stretch>
        </p:blipFill>
        <p:spPr bwMode="auto">
          <a:xfrm>
            <a:off x="1130300" y="1676400"/>
            <a:ext cx="6883400" cy="1981200"/>
          </a:xfrm>
          <a:prstGeom prst="rect">
            <a:avLst/>
          </a:prstGeom>
          <a:noFill/>
        </p:spPr>
      </p:pic>
      <p:sp>
        <p:nvSpPr>
          <p:cNvPr id="724995" name="Rectangle 3"/>
          <p:cNvSpPr>
            <a:spLocks noGrp="1" noChangeArrowheads="1"/>
          </p:cNvSpPr>
          <p:nvPr>
            <p:ph type="title"/>
          </p:nvPr>
        </p:nvSpPr>
        <p:spPr>
          <a:noFill/>
          <a:ln/>
        </p:spPr>
        <p:txBody>
          <a:bodyPr>
            <a:normAutofit fontScale="90000"/>
          </a:bodyPr>
          <a:lstStyle/>
          <a:p>
            <a:r>
              <a:rPr lang="en-US" dirty="0">
                <a:solidFill>
                  <a:srgbClr val="0070C0"/>
                </a:solidFill>
              </a:rPr>
              <a:t>MPLS VPN Routing (Cont.)</a:t>
            </a:r>
            <a:br>
              <a:rPr lang="en-US" dirty="0">
                <a:solidFill>
                  <a:srgbClr val="0070C0"/>
                </a:solidFill>
              </a:rPr>
            </a:br>
            <a:r>
              <a:rPr lang="en-US" dirty="0">
                <a:solidFill>
                  <a:srgbClr val="0070C0"/>
                </a:solidFill>
              </a:rPr>
              <a:t>P Router Perspective</a:t>
            </a:r>
          </a:p>
        </p:txBody>
      </p:sp>
      <p:sp>
        <p:nvSpPr>
          <p:cNvPr id="724996" name="Rectangle 4"/>
          <p:cNvSpPr>
            <a:spLocks noChangeArrowheads="1"/>
          </p:cNvSpPr>
          <p:nvPr/>
        </p:nvSpPr>
        <p:spPr bwMode="auto">
          <a:xfrm>
            <a:off x="838200" y="4114800"/>
            <a:ext cx="7505700" cy="1609725"/>
          </a:xfrm>
          <a:prstGeom prst="rect">
            <a:avLst/>
          </a:prstGeom>
          <a:noFill/>
          <a:ln w="9525">
            <a:noFill/>
            <a:miter lim="800000"/>
            <a:headEnd/>
            <a:tailEnd/>
          </a:ln>
          <a:effectLst/>
        </p:spPr>
        <p:txBody>
          <a:bodyPr lIns="82550" tIns="41275" rIns="82550" bIns="41275"/>
          <a:lstStyle/>
          <a:p>
            <a:pPr marL="342900" lvl="1" indent="-228600" defTabSz="915988">
              <a:lnSpc>
                <a:spcPct val="85000"/>
              </a:lnSpc>
              <a:spcBef>
                <a:spcPct val="50000"/>
              </a:spcBef>
              <a:buClr>
                <a:schemeClr val="folHlink"/>
              </a:buClr>
              <a:buFontTx/>
              <a:buChar char="•"/>
            </a:pPr>
            <a:r>
              <a:rPr lang="en-US" sz="2600"/>
              <a:t>P routers do not participate in MPLS VPN routing and do not carry VPN routes.</a:t>
            </a:r>
          </a:p>
          <a:p>
            <a:pPr marL="342900" lvl="1" indent="-228600" defTabSz="915988">
              <a:lnSpc>
                <a:spcPct val="85000"/>
              </a:lnSpc>
              <a:spcBef>
                <a:spcPct val="50000"/>
              </a:spcBef>
              <a:buClr>
                <a:schemeClr val="folHlink"/>
              </a:buClr>
              <a:buFontTx/>
              <a:buChar char="•"/>
            </a:pPr>
            <a:r>
              <a:rPr lang="en-US" sz="2600"/>
              <a:t>P routers run backbone IGP with the PE routers and exchange information about global subnets (core links and loopbacks).</a:t>
            </a:r>
          </a:p>
        </p:txBody>
      </p:sp>
    </p:spTree>
    <p:extLst>
      <p:ext uri="{BB962C8B-B14F-4D97-AF65-F5344CB8AC3E}">
        <p14:creationId xmlns:p14="http://schemas.microsoft.com/office/powerpoint/2010/main" val="4043863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6018" name="Rectangle 2"/>
          <p:cNvSpPr>
            <a:spLocks noChangeArrowheads="1"/>
          </p:cNvSpPr>
          <p:nvPr/>
        </p:nvSpPr>
        <p:spPr bwMode="auto">
          <a:xfrm>
            <a:off x="457200" y="4800600"/>
            <a:ext cx="8224838" cy="425450"/>
          </a:xfrm>
          <a:prstGeom prst="rect">
            <a:avLst/>
          </a:prstGeom>
          <a:noFill/>
          <a:ln w="9525">
            <a:noFill/>
            <a:miter lim="800000"/>
            <a:headEnd/>
            <a:tailEnd/>
          </a:ln>
          <a:effectLst/>
        </p:spPr>
        <p:txBody>
          <a:bodyPr lIns="82124" tIns="41061" rIns="82124" bIns="41061"/>
          <a:lstStyle/>
          <a:p>
            <a:pPr marL="565150" lvl="1" indent="-228600" defTabSz="915988">
              <a:lnSpc>
                <a:spcPct val="85000"/>
              </a:lnSpc>
              <a:spcBef>
                <a:spcPct val="35000"/>
              </a:spcBef>
              <a:buClr>
                <a:schemeClr val="folHlink"/>
              </a:buClr>
              <a:buFontTx/>
              <a:buChar char="•"/>
            </a:pPr>
            <a:r>
              <a:rPr lang="en-US"/>
              <a:t>Exchange VPN routes with CE routers via per-VPN routing protocols</a:t>
            </a:r>
          </a:p>
        </p:txBody>
      </p:sp>
      <p:sp>
        <p:nvSpPr>
          <p:cNvPr id="726020" name="Rectangle 4"/>
          <p:cNvSpPr>
            <a:spLocks noGrp="1" noChangeArrowheads="1"/>
          </p:cNvSpPr>
          <p:nvPr>
            <p:ph type="title"/>
          </p:nvPr>
        </p:nvSpPr>
        <p:spPr>
          <a:noFill/>
          <a:ln/>
        </p:spPr>
        <p:txBody>
          <a:bodyPr>
            <a:normAutofit fontScale="90000"/>
          </a:bodyPr>
          <a:lstStyle/>
          <a:p>
            <a:r>
              <a:rPr lang="en-US" dirty="0">
                <a:solidFill>
                  <a:srgbClr val="0070C0"/>
                </a:solidFill>
              </a:rPr>
              <a:t>MPLS VPN Routing (Cont.)</a:t>
            </a:r>
            <a:br>
              <a:rPr lang="en-US" dirty="0">
                <a:solidFill>
                  <a:srgbClr val="0070C0"/>
                </a:solidFill>
              </a:rPr>
            </a:br>
            <a:r>
              <a:rPr lang="en-US" dirty="0">
                <a:solidFill>
                  <a:srgbClr val="0070C0"/>
                </a:solidFill>
              </a:rPr>
              <a:t>PE Router Perspective</a:t>
            </a:r>
          </a:p>
        </p:txBody>
      </p:sp>
      <p:sp>
        <p:nvSpPr>
          <p:cNvPr id="726021" name="Rectangle 5"/>
          <p:cNvSpPr>
            <a:spLocks noGrp="1" noChangeArrowheads="1"/>
          </p:cNvSpPr>
          <p:nvPr>
            <p:ph type="body" sz="half" idx="4294967295"/>
          </p:nvPr>
        </p:nvSpPr>
        <p:spPr>
          <a:xfrm>
            <a:off x="461963" y="5562600"/>
            <a:ext cx="8224837" cy="882650"/>
          </a:xfrm>
          <a:noFill/>
        </p:spPr>
        <p:txBody>
          <a:bodyPr anchor="t" anchorCtr="0"/>
          <a:lstStyle/>
          <a:p>
            <a:pPr marL="565150" lvl="1" defTabSz="915988"/>
            <a:r>
              <a:rPr lang="en-US" sz="1800"/>
              <a:t>Exchange VPNv4 routes with other PE routers via MP-IBGP sessions</a:t>
            </a:r>
          </a:p>
        </p:txBody>
      </p:sp>
      <p:sp>
        <p:nvSpPr>
          <p:cNvPr id="726022" name="Rectangle 6"/>
          <p:cNvSpPr>
            <a:spLocks noChangeArrowheads="1"/>
          </p:cNvSpPr>
          <p:nvPr/>
        </p:nvSpPr>
        <p:spPr bwMode="auto">
          <a:xfrm>
            <a:off x="457200" y="4343400"/>
            <a:ext cx="8224838" cy="533400"/>
          </a:xfrm>
          <a:prstGeom prst="rect">
            <a:avLst/>
          </a:prstGeom>
          <a:noFill/>
          <a:ln w="9525">
            <a:noFill/>
            <a:miter lim="800000"/>
            <a:headEnd/>
            <a:tailEnd/>
          </a:ln>
          <a:effectLst/>
        </p:spPr>
        <p:txBody>
          <a:bodyPr lIns="82124" tIns="41061" rIns="82124" bIns="41061"/>
          <a:lstStyle/>
          <a:p>
            <a:pPr defTabSz="915988">
              <a:lnSpc>
                <a:spcPct val="95000"/>
              </a:lnSpc>
              <a:spcBef>
                <a:spcPct val="35000"/>
              </a:spcBef>
              <a:buClr>
                <a:schemeClr val="folHlink"/>
              </a:buClr>
              <a:buSzPct val="100000"/>
              <a:buFont typeface="Arial" pitchFamily="34" charset="0"/>
              <a:buNone/>
            </a:pPr>
            <a:r>
              <a:rPr lang="en-US" sz="2000"/>
              <a:t>PE routers:</a:t>
            </a:r>
          </a:p>
        </p:txBody>
      </p:sp>
      <p:pic>
        <p:nvPicPr>
          <p:cNvPr id="726023" name="Picture 7" descr="020G_064"/>
          <p:cNvPicPr>
            <a:picLocks noChangeAspect="1" noChangeArrowheads="1"/>
          </p:cNvPicPr>
          <p:nvPr/>
        </p:nvPicPr>
        <p:blipFill>
          <a:blip r:embed="rId2"/>
          <a:srcRect/>
          <a:stretch>
            <a:fillRect/>
          </a:stretch>
        </p:blipFill>
        <p:spPr bwMode="auto">
          <a:xfrm>
            <a:off x="737394" y="1729014"/>
            <a:ext cx="7664450" cy="2603500"/>
          </a:xfrm>
          <a:prstGeom prst="rect">
            <a:avLst/>
          </a:prstGeom>
          <a:noFill/>
        </p:spPr>
      </p:pic>
      <p:sp>
        <p:nvSpPr>
          <p:cNvPr id="726024" name="Rectangle 8"/>
          <p:cNvSpPr>
            <a:spLocks noChangeArrowheads="1"/>
          </p:cNvSpPr>
          <p:nvPr/>
        </p:nvSpPr>
        <p:spPr bwMode="auto">
          <a:xfrm>
            <a:off x="457200" y="5181600"/>
            <a:ext cx="8224838" cy="533400"/>
          </a:xfrm>
          <a:prstGeom prst="rect">
            <a:avLst/>
          </a:prstGeom>
          <a:noFill/>
          <a:ln w="9525">
            <a:noFill/>
            <a:miter lim="800000"/>
            <a:headEnd/>
            <a:tailEnd/>
          </a:ln>
          <a:effectLst/>
        </p:spPr>
        <p:txBody>
          <a:bodyPr lIns="82124" tIns="41061" rIns="82124" bIns="41061"/>
          <a:lstStyle/>
          <a:p>
            <a:pPr marL="565150" lvl="1" indent="-228600" defTabSz="915988">
              <a:lnSpc>
                <a:spcPct val="95000"/>
              </a:lnSpc>
              <a:spcBef>
                <a:spcPct val="35000"/>
              </a:spcBef>
              <a:buClr>
                <a:schemeClr val="folHlink"/>
              </a:buClr>
              <a:buFontTx/>
              <a:buChar char="•"/>
            </a:pPr>
            <a:r>
              <a:rPr lang="en-US"/>
              <a:t>Exchange core routes with P routers and PE routers via core IGP</a:t>
            </a:r>
          </a:p>
        </p:txBody>
      </p:sp>
    </p:spTree>
    <p:extLst>
      <p:ext uri="{BB962C8B-B14F-4D97-AF65-F5344CB8AC3E}">
        <p14:creationId xmlns:p14="http://schemas.microsoft.com/office/powerpoint/2010/main" val="198233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42" name="Picture 2" descr="020G_065"/>
          <p:cNvPicPr>
            <a:picLocks noChangeAspect="1" noChangeArrowheads="1"/>
          </p:cNvPicPr>
          <p:nvPr/>
        </p:nvPicPr>
        <p:blipFill>
          <a:blip r:embed="rId2"/>
          <a:srcRect/>
          <a:stretch>
            <a:fillRect/>
          </a:stretch>
        </p:blipFill>
        <p:spPr bwMode="auto">
          <a:xfrm>
            <a:off x="739775" y="1371600"/>
            <a:ext cx="7664450" cy="2603500"/>
          </a:xfrm>
          <a:prstGeom prst="rect">
            <a:avLst/>
          </a:prstGeom>
          <a:noFill/>
        </p:spPr>
      </p:pic>
      <p:sp>
        <p:nvSpPr>
          <p:cNvPr id="727043" name="Rectangle 3"/>
          <p:cNvSpPr>
            <a:spLocks noGrp="1" noChangeArrowheads="1"/>
          </p:cNvSpPr>
          <p:nvPr>
            <p:ph type="title"/>
          </p:nvPr>
        </p:nvSpPr>
        <p:spPr>
          <a:xfrm>
            <a:off x="457200" y="304800"/>
            <a:ext cx="8229600" cy="990600"/>
          </a:xfrm>
          <a:noFill/>
          <a:ln/>
        </p:spPr>
        <p:txBody>
          <a:bodyPr>
            <a:normAutofit/>
          </a:bodyPr>
          <a:lstStyle/>
          <a:p>
            <a:r>
              <a:rPr lang="sl-SI" dirty="0">
                <a:solidFill>
                  <a:srgbClr val="0070C0"/>
                </a:solidFill>
              </a:rPr>
              <a:t>Support for </a:t>
            </a:r>
            <a:r>
              <a:rPr lang="en-US" dirty="0">
                <a:solidFill>
                  <a:srgbClr val="0070C0"/>
                </a:solidFill>
              </a:rPr>
              <a:t>Existing </a:t>
            </a:r>
            <a:r>
              <a:rPr lang="sl-SI" dirty="0">
                <a:solidFill>
                  <a:srgbClr val="0070C0"/>
                </a:solidFill>
              </a:rPr>
              <a:t>Internet Routing</a:t>
            </a:r>
            <a:endParaRPr lang="en-US" dirty="0">
              <a:solidFill>
                <a:srgbClr val="0070C0"/>
              </a:solidFill>
            </a:endParaRPr>
          </a:p>
        </p:txBody>
      </p:sp>
      <p:sp>
        <p:nvSpPr>
          <p:cNvPr id="727044" name="Rectangle 4"/>
          <p:cNvSpPr>
            <a:spLocks noGrp="1" noChangeArrowheads="1"/>
          </p:cNvSpPr>
          <p:nvPr>
            <p:ph type="body" sz="half" idx="4294967295"/>
          </p:nvPr>
        </p:nvSpPr>
        <p:spPr>
          <a:xfrm>
            <a:off x="385763" y="4298950"/>
            <a:ext cx="8224837" cy="1720850"/>
          </a:xfrm>
        </p:spPr>
        <p:txBody>
          <a:bodyPr/>
          <a:lstStyle/>
          <a:p>
            <a:r>
              <a:rPr lang="en-US" sz="2000"/>
              <a:t>PE routers</a:t>
            </a:r>
            <a:r>
              <a:rPr lang="sl-SI" sz="2000"/>
              <a:t> can run standard IPv4 BGP in </a:t>
            </a:r>
            <a:r>
              <a:rPr lang="en-US" sz="2000"/>
              <a:t>the </a:t>
            </a:r>
            <a:r>
              <a:rPr lang="sl-SI" sz="2000"/>
              <a:t>global routing table</a:t>
            </a:r>
            <a:r>
              <a:rPr lang="en-US" sz="2000"/>
              <a:t>:</a:t>
            </a:r>
          </a:p>
          <a:p>
            <a:pPr lvl="1"/>
            <a:r>
              <a:rPr lang="en-US" sz="1800"/>
              <a:t>PE routers exchange </a:t>
            </a:r>
            <a:r>
              <a:rPr lang="sl-SI" sz="1800"/>
              <a:t>Internet routes with other PE routers</a:t>
            </a:r>
            <a:r>
              <a:rPr lang="en-US" sz="1800"/>
              <a:t>.</a:t>
            </a:r>
            <a:endParaRPr lang="sl-SI" sz="1800"/>
          </a:p>
          <a:p>
            <a:pPr lvl="1"/>
            <a:r>
              <a:rPr lang="sl-SI" sz="1800"/>
              <a:t>CE</a:t>
            </a:r>
            <a:r>
              <a:rPr lang="en-US" sz="1800"/>
              <a:t> </a:t>
            </a:r>
            <a:r>
              <a:rPr lang="sl-SI" sz="1800"/>
              <a:t>routers do not participate in Internet routing</a:t>
            </a:r>
            <a:r>
              <a:rPr lang="en-US" sz="1800"/>
              <a:t>.</a:t>
            </a:r>
            <a:endParaRPr lang="sl-SI" sz="1800"/>
          </a:p>
          <a:p>
            <a:pPr lvl="1"/>
            <a:r>
              <a:rPr lang="sl-SI" sz="1800"/>
              <a:t>P</a:t>
            </a:r>
            <a:r>
              <a:rPr lang="en-US" sz="1800"/>
              <a:t> </a:t>
            </a:r>
            <a:r>
              <a:rPr lang="sl-SI" sz="1800"/>
              <a:t>routers do not need to participate in Internet routing</a:t>
            </a:r>
            <a:r>
              <a:rPr lang="en-US" sz="1800"/>
              <a:t>.</a:t>
            </a:r>
          </a:p>
        </p:txBody>
      </p:sp>
    </p:spTree>
    <p:extLst>
      <p:ext uri="{BB962C8B-B14F-4D97-AF65-F5344CB8AC3E}">
        <p14:creationId xmlns:p14="http://schemas.microsoft.com/office/powerpoint/2010/main" val="3114866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8066" name="Picture 2" descr="020G_066"/>
          <p:cNvPicPr>
            <a:picLocks noChangeAspect="1" noChangeArrowheads="1"/>
          </p:cNvPicPr>
          <p:nvPr/>
        </p:nvPicPr>
        <p:blipFill>
          <a:blip r:embed="rId2"/>
          <a:srcRect/>
          <a:stretch>
            <a:fillRect/>
          </a:stretch>
        </p:blipFill>
        <p:spPr bwMode="auto">
          <a:xfrm>
            <a:off x="685800" y="1447800"/>
            <a:ext cx="7688263" cy="2640013"/>
          </a:xfrm>
          <a:prstGeom prst="rect">
            <a:avLst/>
          </a:prstGeom>
          <a:noFill/>
        </p:spPr>
      </p:pic>
      <p:sp>
        <p:nvSpPr>
          <p:cNvPr id="728067" name="Rectangle 3"/>
          <p:cNvSpPr>
            <a:spLocks noGrp="1" noChangeArrowheads="1"/>
          </p:cNvSpPr>
          <p:nvPr>
            <p:ph type="title"/>
          </p:nvPr>
        </p:nvSpPr>
        <p:spPr>
          <a:xfrm>
            <a:off x="457200" y="381000"/>
            <a:ext cx="8229600" cy="990600"/>
          </a:xfrm>
        </p:spPr>
        <p:txBody>
          <a:bodyPr/>
          <a:lstStyle/>
          <a:p>
            <a:r>
              <a:rPr lang="en-US" dirty="0">
                <a:solidFill>
                  <a:srgbClr val="0070C0"/>
                </a:solidFill>
              </a:rPr>
              <a:t>Routing Tables on PE Routers</a:t>
            </a:r>
          </a:p>
        </p:txBody>
      </p:sp>
      <p:sp>
        <p:nvSpPr>
          <p:cNvPr id="728068" name="Rectangle 4"/>
          <p:cNvSpPr>
            <a:spLocks noGrp="1" noChangeArrowheads="1"/>
          </p:cNvSpPr>
          <p:nvPr>
            <p:ph type="body" sz="half" idx="4294967295"/>
          </p:nvPr>
        </p:nvSpPr>
        <p:spPr>
          <a:xfrm>
            <a:off x="457200" y="4219575"/>
            <a:ext cx="8221663" cy="2333625"/>
          </a:xfrm>
        </p:spPr>
        <p:txBody>
          <a:bodyPr/>
          <a:lstStyle/>
          <a:p>
            <a:r>
              <a:rPr lang="en-US" sz="2000"/>
              <a:t>PE routers contain a number of routing tables:</a:t>
            </a:r>
          </a:p>
          <a:p>
            <a:pPr lvl="1"/>
            <a:r>
              <a:rPr lang="en-US" sz="1800">
                <a:solidFill>
                  <a:schemeClr val="accent2"/>
                </a:solidFill>
              </a:rPr>
              <a:t>Global routing table,</a:t>
            </a:r>
            <a:r>
              <a:rPr lang="en-US" sz="1800"/>
              <a:t> which contains core routes (filled with core IGP)</a:t>
            </a:r>
            <a:r>
              <a:rPr lang="sl-SI" sz="1800"/>
              <a:t> and Internet routes (filled with IPv4 BGP)</a:t>
            </a:r>
            <a:endParaRPr lang="en-US" sz="1800"/>
          </a:p>
          <a:p>
            <a:pPr lvl="1"/>
            <a:r>
              <a:rPr lang="en-US" sz="1800">
                <a:solidFill>
                  <a:schemeClr val="accent2"/>
                </a:solidFill>
              </a:rPr>
              <a:t>VRF tables</a:t>
            </a:r>
            <a:r>
              <a:rPr lang="en-US" sz="1800"/>
              <a:t> for sets of sites with identical routing requirements</a:t>
            </a:r>
          </a:p>
          <a:p>
            <a:pPr lvl="1"/>
            <a:r>
              <a:rPr lang="en-US" sz="1800">
                <a:solidFill>
                  <a:schemeClr val="accent2"/>
                </a:solidFill>
              </a:rPr>
              <a:t>VRFs</a:t>
            </a:r>
            <a:r>
              <a:rPr lang="en-US" sz="1800"/>
              <a:t> filled with information from CE routers and MP-BGP information from other PE routers</a:t>
            </a:r>
          </a:p>
        </p:txBody>
      </p:sp>
    </p:spTree>
    <p:extLst>
      <p:ext uri="{BB962C8B-B14F-4D97-AF65-F5344CB8AC3E}">
        <p14:creationId xmlns:p14="http://schemas.microsoft.com/office/powerpoint/2010/main" val="1062171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9090" name="Picture 2" descr="020G_067"/>
          <p:cNvPicPr>
            <a:picLocks noChangeAspect="1" noChangeArrowheads="1"/>
          </p:cNvPicPr>
          <p:nvPr/>
        </p:nvPicPr>
        <p:blipFill>
          <a:blip r:embed="rId2"/>
          <a:srcRect/>
          <a:stretch>
            <a:fillRect/>
          </a:stretch>
        </p:blipFill>
        <p:spPr bwMode="auto">
          <a:xfrm>
            <a:off x="727075" y="1524000"/>
            <a:ext cx="7688263" cy="2622550"/>
          </a:xfrm>
          <a:prstGeom prst="rect">
            <a:avLst/>
          </a:prstGeom>
          <a:noFill/>
        </p:spPr>
      </p:pic>
      <p:sp>
        <p:nvSpPr>
          <p:cNvPr id="729091" name="Rectangle 3"/>
          <p:cNvSpPr>
            <a:spLocks noGrp="1" noChangeArrowheads="1"/>
          </p:cNvSpPr>
          <p:nvPr>
            <p:ph type="title"/>
          </p:nvPr>
        </p:nvSpPr>
        <p:spPr>
          <a:xfrm>
            <a:off x="457200" y="457200"/>
            <a:ext cx="8229600" cy="990600"/>
          </a:xfrm>
          <a:noFill/>
          <a:ln/>
        </p:spPr>
        <p:txBody>
          <a:bodyPr/>
          <a:lstStyle/>
          <a:p>
            <a:r>
              <a:rPr lang="en-US" dirty="0">
                <a:solidFill>
                  <a:srgbClr val="0070C0"/>
                </a:solidFill>
              </a:rPr>
              <a:t>End-to-End Routing Update Flow</a:t>
            </a:r>
          </a:p>
        </p:txBody>
      </p:sp>
      <p:sp>
        <p:nvSpPr>
          <p:cNvPr id="729092" name="Rectangle 4"/>
          <p:cNvSpPr>
            <a:spLocks noGrp="1" noChangeArrowheads="1"/>
          </p:cNvSpPr>
          <p:nvPr>
            <p:ph type="body" sz="half" idx="4294967295"/>
          </p:nvPr>
        </p:nvSpPr>
        <p:spPr>
          <a:xfrm>
            <a:off x="385763" y="4222750"/>
            <a:ext cx="8224837" cy="1720850"/>
          </a:xfrm>
          <a:noFill/>
          <a:ln/>
        </p:spPr>
        <p:txBody>
          <a:bodyPr/>
          <a:lstStyle/>
          <a:p>
            <a:pPr marL="228600" indent="-228600" defTabSz="915988">
              <a:buFont typeface="Arial" pitchFamily="34" charset="0"/>
              <a:buChar char="•"/>
            </a:pPr>
            <a:r>
              <a:rPr lang="en-US" sz="2200">
                <a:cs typeface="Times New Roman" pitchFamily="18" charset="0"/>
              </a:rPr>
              <a:t>PE routers receive IPv4 routing updates from CE routers and install them in the appropriate VRF table. </a:t>
            </a:r>
          </a:p>
        </p:txBody>
      </p:sp>
    </p:spTree>
    <p:extLst>
      <p:ext uri="{BB962C8B-B14F-4D97-AF65-F5344CB8AC3E}">
        <p14:creationId xmlns:p14="http://schemas.microsoft.com/office/powerpoint/2010/main" val="3213365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381000" y="254000"/>
            <a:ext cx="8077200" cy="838200"/>
          </a:xfrm>
          <a:noFill/>
          <a:ln/>
        </p:spPr>
        <p:txBody>
          <a:bodyPr>
            <a:normAutofit fontScale="90000"/>
          </a:bodyPr>
          <a:lstStyle/>
          <a:p>
            <a:r>
              <a:rPr lang="en-US" dirty="0">
                <a:solidFill>
                  <a:srgbClr val="0070C0"/>
                </a:solidFill>
              </a:rPr>
              <a:t>End-to-End Routing Update Flow (Cont.)</a:t>
            </a:r>
          </a:p>
        </p:txBody>
      </p:sp>
      <p:sp>
        <p:nvSpPr>
          <p:cNvPr id="730115" name="Rectangle 3"/>
          <p:cNvSpPr>
            <a:spLocks noGrp="1" noChangeArrowheads="1"/>
          </p:cNvSpPr>
          <p:nvPr>
            <p:ph type="body" sz="half" idx="4294967295"/>
          </p:nvPr>
        </p:nvSpPr>
        <p:spPr>
          <a:xfrm>
            <a:off x="304800" y="4191000"/>
            <a:ext cx="8224838" cy="1416050"/>
          </a:xfrm>
        </p:spPr>
        <p:txBody>
          <a:bodyPr/>
          <a:lstStyle/>
          <a:p>
            <a:pPr marL="228600" indent="-228600" defTabSz="915988">
              <a:buFont typeface="Arial" pitchFamily="34" charset="0"/>
              <a:buChar char="•"/>
            </a:pPr>
            <a:r>
              <a:rPr lang="en-US" sz="2200" dirty="0">
                <a:cs typeface="Times New Roman" pitchFamily="18" charset="0"/>
              </a:rPr>
              <a:t>PE routers export </a:t>
            </a:r>
            <a:r>
              <a:rPr lang="en-US" sz="2200" dirty="0" err="1">
                <a:cs typeface="Times New Roman" pitchFamily="18" charset="0"/>
              </a:rPr>
              <a:t>VPN</a:t>
            </a:r>
            <a:r>
              <a:rPr lang="en-US" sz="2200" dirty="0">
                <a:cs typeface="Times New Roman" pitchFamily="18" charset="0"/>
              </a:rPr>
              <a:t> routes from </a:t>
            </a:r>
            <a:r>
              <a:rPr lang="en-US" sz="2200" dirty="0" err="1">
                <a:cs typeface="Times New Roman" pitchFamily="18" charset="0"/>
              </a:rPr>
              <a:t>VRF</a:t>
            </a:r>
            <a:r>
              <a:rPr lang="en-US" sz="2200" dirty="0">
                <a:cs typeface="Times New Roman" pitchFamily="18" charset="0"/>
              </a:rPr>
              <a:t> tables into </a:t>
            </a:r>
            <a:br>
              <a:rPr lang="en-US" sz="2200" dirty="0">
                <a:cs typeface="Times New Roman" pitchFamily="18" charset="0"/>
              </a:rPr>
            </a:br>
            <a:r>
              <a:rPr lang="en-US" sz="2200" dirty="0">
                <a:cs typeface="Times New Roman" pitchFamily="18" charset="0"/>
              </a:rPr>
              <a:t>MP-</a:t>
            </a:r>
            <a:r>
              <a:rPr lang="en-US" sz="2200" dirty="0" err="1">
                <a:cs typeface="Times New Roman" pitchFamily="18" charset="0"/>
              </a:rPr>
              <a:t>BGP</a:t>
            </a:r>
            <a:r>
              <a:rPr lang="en-US" sz="2200" dirty="0">
                <a:cs typeface="Times New Roman" pitchFamily="18" charset="0"/>
              </a:rPr>
              <a:t> and propagate them as </a:t>
            </a:r>
            <a:r>
              <a:rPr lang="en-US" sz="2200" dirty="0" err="1">
                <a:cs typeface="Times New Roman" pitchFamily="18" charset="0"/>
              </a:rPr>
              <a:t>VPNv4</a:t>
            </a:r>
            <a:r>
              <a:rPr lang="en-US" sz="2200" dirty="0">
                <a:cs typeface="Times New Roman" pitchFamily="18" charset="0"/>
              </a:rPr>
              <a:t> routes to other </a:t>
            </a:r>
            <a:br>
              <a:rPr lang="en-US" sz="2200" dirty="0">
                <a:cs typeface="Times New Roman" pitchFamily="18" charset="0"/>
              </a:rPr>
            </a:br>
            <a:r>
              <a:rPr lang="en-US" sz="2200" dirty="0">
                <a:cs typeface="Times New Roman" pitchFamily="18" charset="0"/>
              </a:rPr>
              <a:t>PE routers.</a:t>
            </a:r>
            <a:r>
              <a:rPr lang="en-US" sz="2200" dirty="0"/>
              <a:t> </a:t>
            </a:r>
          </a:p>
        </p:txBody>
      </p:sp>
      <p:pic>
        <p:nvPicPr>
          <p:cNvPr id="730116" name="Picture 4" descr="020G_068"/>
          <p:cNvPicPr>
            <a:picLocks noChangeAspect="1" noChangeArrowheads="1"/>
          </p:cNvPicPr>
          <p:nvPr/>
        </p:nvPicPr>
        <p:blipFill>
          <a:blip r:embed="rId2"/>
          <a:srcRect/>
          <a:stretch>
            <a:fillRect/>
          </a:stretch>
        </p:blipFill>
        <p:spPr bwMode="auto">
          <a:xfrm>
            <a:off x="720725" y="1524000"/>
            <a:ext cx="7700963" cy="2622550"/>
          </a:xfrm>
          <a:prstGeom prst="rect">
            <a:avLst/>
          </a:prstGeom>
          <a:noFill/>
        </p:spPr>
      </p:pic>
    </p:spTree>
    <p:extLst>
      <p:ext uri="{BB962C8B-B14F-4D97-AF65-F5344CB8AC3E}">
        <p14:creationId xmlns:p14="http://schemas.microsoft.com/office/powerpoint/2010/main" val="3466382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381000" y="533400"/>
            <a:ext cx="8153400" cy="838200"/>
          </a:xfrm>
          <a:noFill/>
          <a:ln/>
        </p:spPr>
        <p:txBody>
          <a:bodyPr>
            <a:noAutofit/>
          </a:bodyPr>
          <a:lstStyle/>
          <a:p>
            <a:r>
              <a:rPr lang="en-US" sz="3200" dirty="0">
                <a:solidFill>
                  <a:srgbClr val="0070C0"/>
                </a:solidFill>
              </a:rPr>
              <a:t>End-to-End Routing Update Flow (Cont.)</a:t>
            </a:r>
            <a:r>
              <a:rPr lang="en-GB" sz="3200" dirty="0">
                <a:solidFill>
                  <a:srgbClr val="0070C0"/>
                </a:solidFill>
              </a:rPr>
              <a:t> </a:t>
            </a:r>
            <a:br>
              <a:rPr lang="en-GB" sz="3200" dirty="0">
                <a:solidFill>
                  <a:srgbClr val="0070C0"/>
                </a:solidFill>
              </a:rPr>
            </a:br>
            <a:r>
              <a:rPr lang="en-GB" sz="3200" dirty="0">
                <a:solidFill>
                  <a:srgbClr val="0070C0"/>
                </a:solidFill>
              </a:rPr>
              <a:t>MP-</a:t>
            </a:r>
            <a:r>
              <a:rPr lang="en-GB" sz="3200" dirty="0" err="1">
                <a:solidFill>
                  <a:srgbClr val="0070C0"/>
                </a:solidFill>
              </a:rPr>
              <a:t>BGP</a:t>
            </a:r>
            <a:r>
              <a:rPr lang="en-GB" sz="3200" dirty="0">
                <a:solidFill>
                  <a:srgbClr val="0070C0"/>
                </a:solidFill>
              </a:rPr>
              <a:t> Update</a:t>
            </a:r>
          </a:p>
        </p:txBody>
      </p:sp>
      <p:sp>
        <p:nvSpPr>
          <p:cNvPr id="731139" name="Rectangle 3"/>
          <p:cNvSpPr>
            <a:spLocks noGrp="1" noChangeArrowheads="1"/>
          </p:cNvSpPr>
          <p:nvPr>
            <p:ph type="body" idx="1"/>
          </p:nvPr>
        </p:nvSpPr>
        <p:spPr/>
        <p:txBody>
          <a:bodyPr/>
          <a:lstStyle/>
          <a:p>
            <a:r>
              <a:rPr lang="en-GB" sz="2600"/>
              <a:t>An MP-BGP update contains the following:</a:t>
            </a:r>
          </a:p>
          <a:p>
            <a:pPr lvl="1"/>
            <a:r>
              <a:rPr lang="en-GB" sz="2200"/>
              <a:t>VPNv4 address</a:t>
            </a:r>
          </a:p>
          <a:p>
            <a:pPr lvl="1"/>
            <a:r>
              <a:rPr lang="en-GB" sz="2200"/>
              <a:t>Extended communities </a:t>
            </a:r>
            <a:br>
              <a:rPr lang="en-GB" sz="2200"/>
            </a:br>
            <a:r>
              <a:rPr lang="en-GB" sz="2200"/>
              <a:t>(route targets, optionally SOO)</a:t>
            </a:r>
          </a:p>
          <a:p>
            <a:pPr lvl="1"/>
            <a:r>
              <a:rPr lang="en-GB" sz="2200"/>
              <a:t>Label used for VPN packet forwarding</a:t>
            </a:r>
          </a:p>
          <a:p>
            <a:pPr lvl="1"/>
            <a:r>
              <a:rPr lang="en-US" sz="2200"/>
              <a:t>Any other BGP attribute (for example, AS path, local preference, MED, standard community)</a:t>
            </a:r>
            <a:r>
              <a:rPr lang="en-US"/>
              <a:t> </a:t>
            </a:r>
            <a:endParaRPr lang="en-GB"/>
          </a:p>
        </p:txBody>
      </p:sp>
      <p:sp>
        <p:nvSpPr>
          <p:cNvPr id="731140" name="Rectangle 4"/>
          <p:cNvSpPr>
            <a:spLocks noChangeArrowheads="1"/>
          </p:cNvSpPr>
          <p:nvPr/>
        </p:nvSpPr>
        <p:spPr bwMode="auto">
          <a:xfrm>
            <a:off x="782638" y="2997200"/>
            <a:ext cx="7956550" cy="3289300"/>
          </a:xfrm>
          <a:prstGeom prst="rect">
            <a:avLst/>
          </a:prstGeom>
          <a:noFill/>
          <a:ln w="9525">
            <a:noFill/>
            <a:miter lim="800000"/>
            <a:headEnd/>
            <a:tailEnd/>
          </a:ln>
          <a:effectLst/>
        </p:spPr>
        <p:txBody>
          <a:bodyPr lIns="93662" tIns="46038" rIns="93662" bIns="46038"/>
          <a:lstStyle/>
          <a:p>
            <a:pPr marL="346075" indent="-346075" defTabSz="923925">
              <a:lnSpc>
                <a:spcPct val="85000"/>
              </a:lnSpc>
            </a:pPr>
            <a:endParaRPr lang="en-GB" sz="2400" b="0">
              <a:solidFill>
                <a:schemeClr val="accent1"/>
              </a:solidFill>
              <a:latin typeface="Times" pitchFamily="18" charset="0"/>
            </a:endParaRPr>
          </a:p>
        </p:txBody>
      </p:sp>
      <p:sp>
        <p:nvSpPr>
          <p:cNvPr id="731141" name="Rectangle 5"/>
          <p:cNvSpPr>
            <a:spLocks noChangeArrowheads="1"/>
          </p:cNvSpPr>
          <p:nvPr/>
        </p:nvSpPr>
        <p:spPr bwMode="auto">
          <a:xfrm>
            <a:off x="923925" y="1635125"/>
            <a:ext cx="7956550" cy="4803775"/>
          </a:xfrm>
          <a:prstGeom prst="rect">
            <a:avLst/>
          </a:prstGeom>
          <a:noFill/>
          <a:ln w="9525">
            <a:noFill/>
            <a:miter lim="800000"/>
            <a:headEnd/>
            <a:tailEnd/>
          </a:ln>
          <a:effectLst/>
        </p:spPr>
        <p:txBody>
          <a:bodyPr lIns="93662" tIns="46038" rIns="93662" bIns="46038"/>
          <a:lstStyle/>
          <a:p>
            <a:pPr marL="346075" indent="-346075" defTabSz="923925">
              <a:lnSpc>
                <a:spcPct val="85000"/>
              </a:lnSpc>
            </a:pPr>
            <a:endParaRPr lang="en-GB" sz="2400" b="0">
              <a:latin typeface="Times" pitchFamily="18" charset="0"/>
            </a:endParaRPr>
          </a:p>
        </p:txBody>
      </p:sp>
    </p:spTree>
    <p:extLst>
      <p:ext uri="{BB962C8B-B14F-4D97-AF65-F5344CB8AC3E}">
        <p14:creationId xmlns:p14="http://schemas.microsoft.com/office/powerpoint/2010/main" val="121971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6"/>
          <p:cNvSpPr>
            <a:spLocks noChangeShapeType="1"/>
          </p:cNvSpPr>
          <p:nvPr/>
        </p:nvSpPr>
        <p:spPr bwMode="auto">
          <a:xfrm>
            <a:off x="0" y="1628775"/>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sp>
        <p:nvSpPr>
          <p:cNvPr id="57346" name="Line 24"/>
          <p:cNvSpPr>
            <a:spLocks noChangeShapeType="1"/>
          </p:cNvSpPr>
          <p:nvPr/>
        </p:nvSpPr>
        <p:spPr bwMode="auto">
          <a:xfrm>
            <a:off x="0" y="4019550"/>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sp>
        <p:nvSpPr>
          <p:cNvPr id="57347" name="Title 14"/>
          <p:cNvSpPr>
            <a:spLocks noGrp="1"/>
          </p:cNvSpPr>
          <p:nvPr>
            <p:ph type="ctrTitle"/>
          </p:nvPr>
        </p:nvSpPr>
        <p:spPr>
          <a:xfrm>
            <a:off x="457200" y="4298950"/>
            <a:ext cx="8686800" cy="1022350"/>
          </a:xfrm>
        </p:spPr>
        <p:txBody>
          <a:bodyPr/>
          <a:lstStyle/>
          <a:p>
            <a:r>
              <a:rPr lang="en-US" dirty="0">
                <a:solidFill>
                  <a:srgbClr val="000000"/>
                </a:solidFill>
                <a:ea typeface="ＭＳ Ｐゴシック" pitchFamily="34" charset="-128"/>
              </a:rPr>
              <a:t>MPLS Layer 3 </a:t>
            </a:r>
            <a:r>
              <a:rPr lang="en-US" dirty="0" err="1">
                <a:solidFill>
                  <a:srgbClr val="000000"/>
                </a:solidFill>
                <a:ea typeface="ＭＳ Ｐゴシック" pitchFamily="34" charset="-128"/>
              </a:rPr>
              <a:t>VPNs</a:t>
            </a:r>
            <a:endParaRPr lang="en-US" dirty="0">
              <a:solidFill>
                <a:srgbClr val="000000"/>
              </a:solidFill>
              <a:ea typeface="ＭＳ Ｐゴシック" pitchFamily="34" charset="-128"/>
            </a:endParaRPr>
          </a:p>
        </p:txBody>
      </p:sp>
      <p:pic>
        <p:nvPicPr>
          <p:cNvPr id="275457" name="Picture 1"/>
          <p:cNvPicPr>
            <a:picLocks noChangeAspect="1" noChangeArrowheads="1"/>
          </p:cNvPicPr>
          <p:nvPr/>
        </p:nvPicPr>
        <p:blipFill>
          <a:blip r:embed="rId3"/>
          <a:srcRect/>
          <a:stretch>
            <a:fillRect/>
          </a:stretch>
        </p:blipFill>
        <p:spPr bwMode="auto">
          <a:xfrm>
            <a:off x="0" y="1600200"/>
            <a:ext cx="9143999" cy="2419350"/>
          </a:xfrm>
          <a:prstGeom prst="rect">
            <a:avLst/>
          </a:prstGeom>
          <a:noFill/>
          <a:ln w="9525">
            <a:noFill/>
            <a:miter lim="800000"/>
            <a:headEnd/>
            <a:tailEnd/>
          </a:ln>
        </p:spPr>
      </p:pic>
    </p:spTree>
    <p:extLst>
      <p:ext uri="{BB962C8B-B14F-4D97-AF65-F5344CB8AC3E}">
        <p14:creationId xmlns:p14="http://schemas.microsoft.com/office/powerpoint/2010/main" val="554686391"/>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81000" y="254000"/>
            <a:ext cx="8153400" cy="838200"/>
          </a:xfrm>
          <a:noFill/>
          <a:ln/>
        </p:spPr>
        <p:txBody>
          <a:bodyPr>
            <a:normAutofit fontScale="90000"/>
          </a:bodyPr>
          <a:lstStyle/>
          <a:p>
            <a:r>
              <a:rPr lang="en-US" dirty="0">
                <a:solidFill>
                  <a:srgbClr val="0070C0"/>
                </a:solidFill>
              </a:rPr>
              <a:t>End-to-End Routing Update Flow (Cont.)</a:t>
            </a:r>
          </a:p>
        </p:txBody>
      </p:sp>
      <p:sp>
        <p:nvSpPr>
          <p:cNvPr id="732163" name="Rectangle 3"/>
          <p:cNvSpPr>
            <a:spLocks noGrp="1" noChangeArrowheads="1"/>
          </p:cNvSpPr>
          <p:nvPr>
            <p:ph type="body" sz="half" idx="4294967295"/>
          </p:nvPr>
        </p:nvSpPr>
        <p:spPr>
          <a:xfrm>
            <a:off x="533400" y="4229100"/>
            <a:ext cx="8221663" cy="2019300"/>
          </a:xfrm>
        </p:spPr>
        <p:txBody>
          <a:bodyPr/>
          <a:lstStyle/>
          <a:p>
            <a:pPr marL="228600" indent="-228600" defTabSz="915988">
              <a:lnSpc>
                <a:spcPct val="85000"/>
              </a:lnSpc>
              <a:buFont typeface="Arial" pitchFamily="34" charset="0"/>
              <a:buChar char="•"/>
            </a:pPr>
            <a:r>
              <a:rPr lang="en-US" sz="2600"/>
              <a:t>Receiving PE router imports incoming VPNv4 routes into the appropriate VRF based on route targets attached to the routes.</a:t>
            </a:r>
          </a:p>
          <a:p>
            <a:pPr marL="228600" indent="-228600" defTabSz="915988">
              <a:lnSpc>
                <a:spcPct val="85000"/>
              </a:lnSpc>
              <a:buFont typeface="Arial" pitchFamily="34" charset="0"/>
              <a:buChar char="•"/>
            </a:pPr>
            <a:r>
              <a:rPr lang="en-US" sz="2600"/>
              <a:t>Routes installed in VRF are propagated to CE routers.</a:t>
            </a:r>
          </a:p>
        </p:txBody>
      </p:sp>
      <p:pic>
        <p:nvPicPr>
          <p:cNvPr id="732164" name="Picture 4" descr="020G_069"/>
          <p:cNvPicPr>
            <a:picLocks noChangeAspect="1" noChangeArrowheads="1"/>
          </p:cNvPicPr>
          <p:nvPr/>
        </p:nvPicPr>
        <p:blipFill>
          <a:blip r:embed="rId2"/>
          <a:srcRect/>
          <a:stretch>
            <a:fillRect/>
          </a:stretch>
        </p:blipFill>
        <p:spPr bwMode="auto">
          <a:xfrm>
            <a:off x="733425" y="1524000"/>
            <a:ext cx="7677150" cy="2622550"/>
          </a:xfrm>
          <a:prstGeom prst="rect">
            <a:avLst/>
          </a:prstGeom>
          <a:noFill/>
        </p:spPr>
      </p:pic>
    </p:spTree>
    <p:extLst>
      <p:ext uri="{BB962C8B-B14F-4D97-AF65-F5344CB8AC3E}">
        <p14:creationId xmlns:p14="http://schemas.microsoft.com/office/powerpoint/2010/main" val="347679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457200" y="381000"/>
            <a:ext cx="8229600" cy="990600"/>
          </a:xfrm>
        </p:spPr>
        <p:txBody>
          <a:bodyPr>
            <a:normAutofit fontScale="90000"/>
          </a:bodyPr>
          <a:lstStyle/>
          <a:p>
            <a:r>
              <a:rPr lang="sl-SI" dirty="0">
                <a:solidFill>
                  <a:srgbClr val="0070C0"/>
                </a:solidFill>
              </a:rPr>
              <a:t>VPN Packet Forwarding Across </a:t>
            </a:r>
            <a:r>
              <a:rPr lang="en-US" dirty="0">
                <a:solidFill>
                  <a:srgbClr val="0070C0"/>
                </a:solidFill>
              </a:rPr>
              <a:t>an </a:t>
            </a:r>
            <a:r>
              <a:rPr lang="sl-SI" dirty="0">
                <a:solidFill>
                  <a:srgbClr val="0070C0"/>
                </a:solidFill>
              </a:rPr>
              <a:t>MPLS VPN Backbone</a:t>
            </a:r>
            <a:endParaRPr lang="en-US" dirty="0">
              <a:solidFill>
                <a:srgbClr val="0070C0"/>
              </a:solidFill>
            </a:endParaRPr>
          </a:p>
        </p:txBody>
      </p:sp>
      <p:pic>
        <p:nvPicPr>
          <p:cNvPr id="739331" name="Picture 3" descr="020G_533"/>
          <p:cNvPicPr>
            <a:picLocks noChangeAspect="1" noChangeArrowheads="1"/>
          </p:cNvPicPr>
          <p:nvPr/>
        </p:nvPicPr>
        <p:blipFill>
          <a:blip r:embed="rId2"/>
          <a:srcRect/>
          <a:stretch>
            <a:fillRect/>
          </a:stretch>
        </p:blipFill>
        <p:spPr bwMode="auto">
          <a:xfrm>
            <a:off x="838200" y="1508125"/>
            <a:ext cx="7391400" cy="2225675"/>
          </a:xfrm>
          <a:prstGeom prst="rect">
            <a:avLst/>
          </a:prstGeom>
          <a:noFill/>
        </p:spPr>
      </p:pic>
      <p:sp>
        <p:nvSpPr>
          <p:cNvPr id="739332" name="Text Box 4"/>
          <p:cNvSpPr txBox="1">
            <a:spLocks noChangeArrowheads="1"/>
          </p:cNvSpPr>
          <p:nvPr/>
        </p:nvSpPr>
        <p:spPr bwMode="auto">
          <a:xfrm>
            <a:off x="304800" y="3813175"/>
            <a:ext cx="8458200" cy="611188"/>
          </a:xfrm>
          <a:prstGeom prst="rect">
            <a:avLst/>
          </a:prstGeom>
          <a:noFill/>
          <a:ln w="19050">
            <a:noFill/>
            <a:miter lim="800000"/>
            <a:headEnd type="none" w="sm" len="sm"/>
            <a:tailEnd type="none" w="sm" len="sm"/>
          </a:ln>
          <a:effectLst/>
        </p:spPr>
        <p:txBody>
          <a:bodyPr>
            <a:spAutoFit/>
          </a:bodyPr>
          <a:lstStyle/>
          <a:p>
            <a:pPr marL="457200" indent="-457200" defTabSz="1206500"/>
            <a:r>
              <a:rPr lang="en-US" sz="1600" dirty="0">
                <a:latin typeface="Helvetica" pitchFamily="34" charset="0"/>
              </a:rPr>
              <a:t>Question: 	</a:t>
            </a:r>
            <a:r>
              <a:rPr lang="en-US" sz="1600" dirty="0">
                <a:latin typeface="Helvetica" pitchFamily="34" charset="0"/>
                <a:cs typeface="Times New Roman" pitchFamily="18" charset="0"/>
              </a:rPr>
              <a:t>How will the PE routers forward the VPN packets across the </a:t>
            </a:r>
            <a:br>
              <a:rPr lang="en-US" sz="1600" dirty="0">
                <a:latin typeface="Helvetica" pitchFamily="34" charset="0"/>
                <a:cs typeface="Times New Roman" pitchFamily="18" charset="0"/>
              </a:rPr>
            </a:br>
            <a:r>
              <a:rPr lang="en-US" sz="1600" dirty="0">
                <a:latin typeface="Helvetica" pitchFamily="34" charset="0"/>
                <a:cs typeface="Times New Roman" pitchFamily="18" charset="0"/>
              </a:rPr>
              <a:t>	MPLS VPN backbone?</a:t>
            </a:r>
            <a:r>
              <a:rPr lang="en-US" dirty="0">
                <a:latin typeface="Helvetica" pitchFamily="34" charset="0"/>
              </a:rPr>
              <a:t> </a:t>
            </a:r>
          </a:p>
        </p:txBody>
      </p:sp>
      <p:sp>
        <p:nvSpPr>
          <p:cNvPr id="739333" name="Text Box 5"/>
          <p:cNvSpPr txBox="1">
            <a:spLocks noChangeArrowheads="1"/>
          </p:cNvSpPr>
          <p:nvPr/>
        </p:nvSpPr>
        <p:spPr bwMode="auto">
          <a:xfrm>
            <a:off x="304800" y="4371975"/>
            <a:ext cx="8275638" cy="581025"/>
          </a:xfrm>
          <a:prstGeom prst="rect">
            <a:avLst/>
          </a:prstGeom>
          <a:noFill/>
          <a:ln w="19050">
            <a:noFill/>
            <a:miter lim="800000"/>
            <a:headEnd type="none" w="sm" len="sm"/>
            <a:tailEnd type="none" w="sm" len="sm"/>
          </a:ln>
          <a:effectLst/>
        </p:spPr>
        <p:txBody>
          <a:bodyPr wrap="none">
            <a:spAutoFit/>
          </a:bodyPr>
          <a:lstStyle/>
          <a:p>
            <a:pPr marL="457200" indent="-457200" defTabSz="1206500"/>
            <a:r>
              <a:rPr lang="en-US" sz="1600" dirty="0">
                <a:latin typeface="Helvetica" pitchFamily="34" charset="0"/>
              </a:rPr>
              <a:t>Answer #1: 	</a:t>
            </a:r>
            <a:r>
              <a:rPr lang="en-US" sz="1600" dirty="0">
                <a:latin typeface="Helvetica" pitchFamily="34" charset="0"/>
                <a:cs typeface="Times New Roman" pitchFamily="18" charset="0"/>
              </a:rPr>
              <a:t>They will label the VPN packets with an LDP label for the egress </a:t>
            </a:r>
            <a:br>
              <a:rPr lang="en-US" sz="1600" dirty="0">
                <a:latin typeface="Helvetica" pitchFamily="34" charset="0"/>
                <a:cs typeface="Times New Roman" pitchFamily="18" charset="0"/>
              </a:rPr>
            </a:br>
            <a:r>
              <a:rPr lang="en-US" sz="1600" dirty="0">
                <a:latin typeface="Helvetica" pitchFamily="34" charset="0"/>
                <a:cs typeface="Times New Roman" pitchFamily="18" charset="0"/>
              </a:rPr>
              <a:t>	PE router and forward the labeled packets across the MPLS backbone.</a:t>
            </a:r>
            <a:r>
              <a:rPr lang="en-US" sz="1600" dirty="0">
                <a:latin typeface="Helvetica" pitchFamily="34" charset="0"/>
              </a:rPr>
              <a:t> </a:t>
            </a:r>
          </a:p>
        </p:txBody>
      </p:sp>
    </p:spTree>
    <p:extLst>
      <p:ext uri="{BB962C8B-B14F-4D97-AF65-F5344CB8AC3E}">
        <p14:creationId xmlns:p14="http://schemas.microsoft.com/office/powerpoint/2010/main" val="1015981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457200" y="381000"/>
            <a:ext cx="8229600" cy="990600"/>
          </a:xfrm>
        </p:spPr>
        <p:txBody>
          <a:bodyPr>
            <a:normAutofit fontScale="90000"/>
          </a:bodyPr>
          <a:lstStyle/>
          <a:p>
            <a:r>
              <a:rPr lang="sl-SI" dirty="0">
                <a:solidFill>
                  <a:srgbClr val="0070C0"/>
                </a:solidFill>
              </a:rPr>
              <a:t>VPN Packet Forwarding Across </a:t>
            </a:r>
            <a:r>
              <a:rPr lang="en-US" dirty="0">
                <a:solidFill>
                  <a:srgbClr val="0070C0"/>
                </a:solidFill>
              </a:rPr>
              <a:t>an </a:t>
            </a:r>
            <a:r>
              <a:rPr lang="sl-SI" dirty="0">
                <a:solidFill>
                  <a:srgbClr val="0070C0"/>
                </a:solidFill>
              </a:rPr>
              <a:t>MPLS VPN Backbone</a:t>
            </a:r>
            <a:endParaRPr lang="en-US" dirty="0">
              <a:solidFill>
                <a:srgbClr val="0070C0"/>
              </a:solidFill>
            </a:endParaRPr>
          </a:p>
        </p:txBody>
      </p:sp>
      <p:sp>
        <p:nvSpPr>
          <p:cNvPr id="740355" name="Text Box 3"/>
          <p:cNvSpPr txBox="1">
            <a:spLocks noChangeArrowheads="1"/>
          </p:cNvSpPr>
          <p:nvPr/>
        </p:nvSpPr>
        <p:spPr bwMode="auto">
          <a:xfrm>
            <a:off x="304800" y="3581400"/>
            <a:ext cx="8458200" cy="611188"/>
          </a:xfrm>
          <a:prstGeom prst="rect">
            <a:avLst/>
          </a:prstGeom>
          <a:noFill/>
          <a:ln w="19050">
            <a:noFill/>
            <a:miter lim="800000"/>
            <a:headEnd type="none" w="sm" len="sm"/>
            <a:tailEnd type="none" w="sm" len="sm"/>
          </a:ln>
          <a:effectLst/>
        </p:spPr>
        <p:txBody>
          <a:bodyPr>
            <a:spAutoFit/>
          </a:bodyPr>
          <a:lstStyle/>
          <a:p>
            <a:pPr marL="457200" indent="-457200" defTabSz="1206500"/>
            <a:r>
              <a:rPr lang="en-US" sz="1600">
                <a:latin typeface="Helvetica" pitchFamily="34" charset="0"/>
              </a:rPr>
              <a:t>Question: 	</a:t>
            </a:r>
            <a:r>
              <a:rPr lang="en-US" sz="1600">
                <a:latin typeface="Helvetica" pitchFamily="34" charset="0"/>
                <a:cs typeface="Times New Roman" pitchFamily="18" charset="0"/>
              </a:rPr>
              <a:t>How will the PE routers forward the VPN packets across the </a:t>
            </a:r>
            <a:br>
              <a:rPr lang="en-US" sz="1600">
                <a:latin typeface="Helvetica" pitchFamily="34" charset="0"/>
                <a:cs typeface="Times New Roman" pitchFamily="18" charset="0"/>
              </a:rPr>
            </a:br>
            <a:r>
              <a:rPr lang="en-US" sz="1600">
                <a:latin typeface="Helvetica" pitchFamily="34" charset="0"/>
                <a:cs typeface="Times New Roman" pitchFamily="18" charset="0"/>
              </a:rPr>
              <a:t>	MPLS VPN backbone?</a:t>
            </a:r>
            <a:r>
              <a:rPr lang="en-US">
                <a:latin typeface="Helvetica" pitchFamily="34" charset="0"/>
              </a:rPr>
              <a:t> </a:t>
            </a:r>
          </a:p>
        </p:txBody>
      </p:sp>
      <p:sp>
        <p:nvSpPr>
          <p:cNvPr id="740356" name="Text Box 4"/>
          <p:cNvSpPr txBox="1">
            <a:spLocks noChangeArrowheads="1"/>
          </p:cNvSpPr>
          <p:nvPr/>
        </p:nvSpPr>
        <p:spPr bwMode="auto">
          <a:xfrm>
            <a:off x="304800" y="5664200"/>
            <a:ext cx="7689850" cy="825500"/>
          </a:xfrm>
          <a:prstGeom prst="rect">
            <a:avLst/>
          </a:prstGeom>
          <a:noFill/>
          <a:ln w="19050">
            <a:noFill/>
            <a:miter lim="800000"/>
            <a:headEnd type="none" w="sm" len="sm"/>
            <a:tailEnd type="none" w="sm" len="sm"/>
          </a:ln>
          <a:effectLst/>
        </p:spPr>
        <p:txBody>
          <a:bodyPr wrap="none">
            <a:spAutoFit/>
          </a:bodyPr>
          <a:lstStyle/>
          <a:p>
            <a:pPr marL="225425" indent="-225425">
              <a:buClr>
                <a:schemeClr val="folHlink"/>
              </a:buClr>
              <a:buFontTx/>
              <a:buChar char="•"/>
            </a:pPr>
            <a:r>
              <a:rPr lang="en-US" sz="1600">
                <a:latin typeface="Helvetica" pitchFamily="34" charset="0"/>
                <a:cs typeface="Times New Roman" pitchFamily="18" charset="0"/>
              </a:rPr>
              <a:t>However, the egress PE router does not know which VRF to use for packet </a:t>
            </a:r>
          </a:p>
          <a:p>
            <a:pPr marL="225425" indent="-225425">
              <a:buClr>
                <a:schemeClr val="folHlink"/>
              </a:buClr>
            </a:pPr>
            <a:r>
              <a:rPr lang="en-US" sz="1600">
                <a:latin typeface="Helvetica" pitchFamily="34" charset="0"/>
                <a:cs typeface="Times New Roman" pitchFamily="18" charset="0"/>
              </a:rPr>
              <a:t>	switching, so the packet is dropped.</a:t>
            </a:r>
            <a:r>
              <a:rPr lang="en-US" sz="1600">
                <a:latin typeface="Helvetica" pitchFamily="34" charset="0"/>
              </a:rPr>
              <a:t> </a:t>
            </a:r>
          </a:p>
          <a:p>
            <a:pPr marL="225425" indent="-225425">
              <a:buClr>
                <a:schemeClr val="folHlink"/>
              </a:buClr>
              <a:buFontTx/>
              <a:buChar char="•"/>
            </a:pPr>
            <a:r>
              <a:rPr lang="en-US" sz="1600">
                <a:latin typeface="Helvetica" pitchFamily="34" charset="0"/>
                <a:cs typeface="Times New Roman" pitchFamily="18" charset="0"/>
              </a:rPr>
              <a:t>How about using a label stack?</a:t>
            </a:r>
            <a:r>
              <a:rPr lang="en-US" sz="1600">
                <a:latin typeface="Helvetica" pitchFamily="34" charset="0"/>
              </a:rPr>
              <a:t> </a:t>
            </a:r>
          </a:p>
        </p:txBody>
      </p:sp>
      <p:sp>
        <p:nvSpPr>
          <p:cNvPr id="740357" name="Text Box 5"/>
          <p:cNvSpPr txBox="1">
            <a:spLocks noChangeArrowheads="1"/>
          </p:cNvSpPr>
          <p:nvPr/>
        </p:nvSpPr>
        <p:spPr bwMode="auto">
          <a:xfrm>
            <a:off x="304800" y="4140200"/>
            <a:ext cx="8275638" cy="581025"/>
          </a:xfrm>
          <a:prstGeom prst="rect">
            <a:avLst/>
          </a:prstGeom>
          <a:noFill/>
          <a:ln w="19050">
            <a:noFill/>
            <a:miter lim="800000"/>
            <a:headEnd type="none" w="sm" len="sm"/>
            <a:tailEnd type="none" w="sm" len="sm"/>
          </a:ln>
          <a:effectLst/>
        </p:spPr>
        <p:txBody>
          <a:bodyPr wrap="none">
            <a:spAutoFit/>
          </a:bodyPr>
          <a:lstStyle/>
          <a:p>
            <a:pPr marL="457200" indent="-457200" defTabSz="1206500"/>
            <a:r>
              <a:rPr lang="en-US" sz="1600">
                <a:latin typeface="Helvetica" pitchFamily="34" charset="0"/>
              </a:rPr>
              <a:t>Answer #1: 	</a:t>
            </a:r>
            <a:r>
              <a:rPr lang="en-US" sz="1600">
                <a:latin typeface="Helvetica" pitchFamily="34" charset="0"/>
                <a:cs typeface="Times New Roman" pitchFamily="18" charset="0"/>
              </a:rPr>
              <a:t>They will label the VPN packets with an LDP label for the egress </a:t>
            </a:r>
            <a:br>
              <a:rPr lang="en-US" sz="1600">
                <a:latin typeface="Helvetica" pitchFamily="34" charset="0"/>
                <a:cs typeface="Times New Roman" pitchFamily="18" charset="0"/>
              </a:rPr>
            </a:br>
            <a:r>
              <a:rPr lang="en-US" sz="1600">
                <a:latin typeface="Helvetica" pitchFamily="34" charset="0"/>
                <a:cs typeface="Times New Roman" pitchFamily="18" charset="0"/>
              </a:rPr>
              <a:t>	PE router and forward the labeled packets across the MPLS backbone.</a:t>
            </a:r>
            <a:r>
              <a:rPr lang="en-US" sz="1600">
                <a:latin typeface="Helvetica" pitchFamily="34" charset="0"/>
              </a:rPr>
              <a:t> </a:t>
            </a:r>
          </a:p>
        </p:txBody>
      </p:sp>
      <p:sp>
        <p:nvSpPr>
          <p:cNvPr id="740358" name="Text Box 6"/>
          <p:cNvSpPr txBox="1">
            <a:spLocks noChangeArrowheads="1"/>
          </p:cNvSpPr>
          <p:nvPr/>
        </p:nvSpPr>
        <p:spPr bwMode="auto">
          <a:xfrm>
            <a:off x="304800" y="4889500"/>
            <a:ext cx="7208838" cy="825500"/>
          </a:xfrm>
          <a:prstGeom prst="rect">
            <a:avLst/>
          </a:prstGeom>
          <a:noFill/>
          <a:ln w="19050">
            <a:noFill/>
            <a:miter lim="800000"/>
            <a:headEnd type="none" w="sm" len="sm"/>
            <a:tailEnd type="none" w="sm" len="sm"/>
          </a:ln>
          <a:effectLst/>
        </p:spPr>
        <p:txBody>
          <a:bodyPr wrap="none">
            <a:spAutoFit/>
          </a:bodyPr>
          <a:lstStyle/>
          <a:p>
            <a:pPr marL="225425" indent="-225425">
              <a:buClr>
                <a:schemeClr val="folHlink"/>
              </a:buClr>
            </a:pPr>
            <a:r>
              <a:rPr lang="en-US" sz="1600">
                <a:solidFill>
                  <a:schemeClr val="accent2"/>
                </a:solidFill>
                <a:latin typeface="Helvetica" pitchFamily="34" charset="0"/>
              </a:rPr>
              <a:t>Results:</a:t>
            </a:r>
          </a:p>
          <a:p>
            <a:pPr marL="225425" indent="-225425">
              <a:buClr>
                <a:schemeClr val="folHlink"/>
              </a:buClr>
              <a:buFontTx/>
              <a:buChar char="•"/>
            </a:pPr>
            <a:r>
              <a:rPr lang="en-US" sz="1600">
                <a:latin typeface="Helvetica" pitchFamily="34" charset="0"/>
                <a:cs typeface="Times New Roman" pitchFamily="18" charset="0"/>
              </a:rPr>
              <a:t>The P routers perform the label switching, and the packet reaches the </a:t>
            </a:r>
          </a:p>
          <a:p>
            <a:pPr marL="225425" indent="-225425">
              <a:buClr>
                <a:schemeClr val="folHlink"/>
              </a:buClr>
            </a:pPr>
            <a:r>
              <a:rPr lang="en-US" sz="1600">
                <a:latin typeface="Helvetica" pitchFamily="34" charset="0"/>
                <a:cs typeface="Times New Roman" pitchFamily="18" charset="0"/>
              </a:rPr>
              <a:t>	egress PE router.</a:t>
            </a:r>
            <a:r>
              <a:rPr lang="en-US" sz="1600">
                <a:latin typeface="Helvetica" pitchFamily="34" charset="0"/>
              </a:rPr>
              <a:t> </a:t>
            </a:r>
            <a:endParaRPr lang="sl-SI" sz="1600">
              <a:latin typeface="Helvetica" pitchFamily="34" charset="0"/>
            </a:endParaRPr>
          </a:p>
        </p:txBody>
      </p:sp>
      <p:pic>
        <p:nvPicPr>
          <p:cNvPr id="740359" name="Picture 7" descr="020G_534"/>
          <p:cNvPicPr>
            <a:picLocks noChangeAspect="1" noChangeArrowheads="1"/>
          </p:cNvPicPr>
          <p:nvPr/>
        </p:nvPicPr>
        <p:blipFill>
          <a:blip r:embed="rId2"/>
          <a:srcRect/>
          <a:stretch>
            <a:fillRect/>
          </a:stretch>
        </p:blipFill>
        <p:spPr bwMode="auto">
          <a:xfrm>
            <a:off x="842963" y="1433513"/>
            <a:ext cx="7386637" cy="2224087"/>
          </a:xfrm>
          <a:prstGeom prst="rect">
            <a:avLst/>
          </a:prstGeom>
          <a:noFill/>
        </p:spPr>
      </p:pic>
    </p:spTree>
    <p:extLst>
      <p:ext uri="{BB962C8B-B14F-4D97-AF65-F5344CB8AC3E}">
        <p14:creationId xmlns:p14="http://schemas.microsoft.com/office/powerpoint/2010/main" val="1886483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457200" y="381000"/>
            <a:ext cx="8229600" cy="990600"/>
          </a:xfrm>
        </p:spPr>
        <p:txBody>
          <a:bodyPr>
            <a:normAutofit fontScale="90000"/>
          </a:bodyPr>
          <a:lstStyle/>
          <a:p>
            <a:r>
              <a:rPr lang="sl-SI" dirty="0">
                <a:solidFill>
                  <a:srgbClr val="0070C0"/>
                </a:solidFill>
              </a:rPr>
              <a:t>VPN Packet Forwarding Across </a:t>
            </a:r>
            <a:r>
              <a:rPr lang="en-US" dirty="0">
                <a:solidFill>
                  <a:srgbClr val="0070C0"/>
                </a:solidFill>
              </a:rPr>
              <a:t>an </a:t>
            </a:r>
            <a:r>
              <a:rPr lang="sl-SI" dirty="0">
                <a:solidFill>
                  <a:srgbClr val="0070C0"/>
                </a:solidFill>
              </a:rPr>
              <a:t>MPLS VPN Backbone</a:t>
            </a:r>
            <a:r>
              <a:rPr lang="en-US" dirty="0">
                <a:solidFill>
                  <a:srgbClr val="0070C0"/>
                </a:solidFill>
              </a:rPr>
              <a:t> (Cont.)</a:t>
            </a:r>
          </a:p>
        </p:txBody>
      </p:sp>
      <p:sp>
        <p:nvSpPr>
          <p:cNvPr id="742403" name="Text Box 3"/>
          <p:cNvSpPr txBox="1">
            <a:spLocks noChangeArrowheads="1"/>
          </p:cNvSpPr>
          <p:nvPr/>
        </p:nvSpPr>
        <p:spPr bwMode="auto">
          <a:xfrm>
            <a:off x="304800" y="3835400"/>
            <a:ext cx="7253288" cy="581025"/>
          </a:xfrm>
          <a:prstGeom prst="rect">
            <a:avLst/>
          </a:prstGeom>
          <a:noFill/>
          <a:ln w="19050">
            <a:noFill/>
            <a:miter lim="800000"/>
            <a:headEnd type="none" w="sm" len="sm"/>
            <a:tailEnd type="none" w="sm" len="sm"/>
          </a:ln>
          <a:effectLst/>
        </p:spPr>
        <p:txBody>
          <a:bodyPr wrap="none">
            <a:spAutoFit/>
          </a:bodyPr>
          <a:lstStyle/>
          <a:p>
            <a:pPr marL="457200" indent="-457200" defTabSz="1206500"/>
            <a:r>
              <a:rPr lang="en-US" sz="1600">
                <a:latin typeface="Helvetica" pitchFamily="34" charset="0"/>
              </a:rPr>
              <a:t>Question: 	</a:t>
            </a:r>
            <a:r>
              <a:rPr lang="en-US" sz="1600">
                <a:latin typeface="Helvetica" pitchFamily="34" charset="0"/>
                <a:cs typeface="Times New Roman" pitchFamily="18" charset="0"/>
              </a:rPr>
              <a:t>How will the PE routers forward the VPN packets across the </a:t>
            </a:r>
            <a:br>
              <a:rPr lang="en-US" sz="1600">
                <a:latin typeface="Helvetica" pitchFamily="34" charset="0"/>
                <a:cs typeface="Times New Roman" pitchFamily="18" charset="0"/>
              </a:rPr>
            </a:br>
            <a:r>
              <a:rPr lang="en-US" sz="1600">
                <a:latin typeface="Helvetica" pitchFamily="34" charset="0"/>
                <a:cs typeface="Times New Roman" pitchFamily="18" charset="0"/>
              </a:rPr>
              <a:t>	MPLS VPN backbone?</a:t>
            </a:r>
            <a:r>
              <a:rPr lang="en-US" sz="1600">
                <a:latin typeface="Helvetica" pitchFamily="34" charset="0"/>
              </a:rPr>
              <a:t> </a:t>
            </a:r>
          </a:p>
        </p:txBody>
      </p:sp>
      <p:sp>
        <p:nvSpPr>
          <p:cNvPr id="742404" name="Text Box 4"/>
          <p:cNvSpPr txBox="1">
            <a:spLocks noChangeArrowheads="1"/>
          </p:cNvSpPr>
          <p:nvPr/>
        </p:nvSpPr>
        <p:spPr bwMode="auto">
          <a:xfrm>
            <a:off x="304800" y="5105400"/>
            <a:ext cx="8402638" cy="1344613"/>
          </a:xfrm>
          <a:prstGeom prst="rect">
            <a:avLst/>
          </a:prstGeom>
          <a:noFill/>
          <a:ln w="19050">
            <a:noFill/>
            <a:miter lim="800000"/>
            <a:headEnd type="none" w="sm" len="sm"/>
            <a:tailEnd type="none" w="sm" len="sm"/>
          </a:ln>
          <a:effectLst/>
        </p:spPr>
        <p:txBody>
          <a:bodyPr wrap="none">
            <a:spAutoFit/>
          </a:bodyPr>
          <a:lstStyle/>
          <a:p>
            <a:pPr marL="225425" indent="-225425">
              <a:buClr>
                <a:schemeClr val="folHlink"/>
              </a:buClr>
            </a:pPr>
            <a:r>
              <a:rPr lang="en-US">
                <a:solidFill>
                  <a:schemeClr val="accent2"/>
                </a:solidFill>
                <a:latin typeface="Helvetica" pitchFamily="34" charset="0"/>
              </a:rPr>
              <a:t>Result:</a:t>
            </a:r>
          </a:p>
          <a:p>
            <a:pPr marL="225425" indent="-225425">
              <a:buClr>
                <a:schemeClr val="folHlink"/>
              </a:buClr>
              <a:buFontTx/>
              <a:buChar char="•"/>
            </a:pPr>
            <a:r>
              <a:rPr lang="en-US" sz="1600">
                <a:latin typeface="Helvetica" pitchFamily="34" charset="0"/>
                <a:cs typeface="Times New Roman" pitchFamily="18" charset="0"/>
              </a:rPr>
              <a:t>The P routers perform label switching, and the packet reaches the egress</a:t>
            </a:r>
          </a:p>
          <a:p>
            <a:pPr marL="225425" indent="-225425">
              <a:buClr>
                <a:schemeClr val="folHlink"/>
              </a:buClr>
            </a:pPr>
            <a:r>
              <a:rPr lang="en-US" sz="1600">
                <a:latin typeface="Helvetica" pitchFamily="34" charset="0"/>
                <a:cs typeface="Times New Roman" pitchFamily="18" charset="0"/>
              </a:rPr>
              <a:t>	PE router.</a:t>
            </a:r>
            <a:r>
              <a:rPr lang="en-US" sz="1600">
                <a:latin typeface="Helvetica" pitchFamily="34" charset="0"/>
              </a:rPr>
              <a:t> </a:t>
            </a:r>
          </a:p>
          <a:p>
            <a:pPr marL="225425" indent="-225425">
              <a:buClr>
                <a:schemeClr val="folHlink"/>
              </a:buClr>
              <a:buFontTx/>
              <a:buChar char="•"/>
            </a:pPr>
            <a:r>
              <a:rPr lang="en-US" sz="1600">
                <a:latin typeface="Helvetica" pitchFamily="34" charset="0"/>
                <a:cs typeface="Times New Roman" pitchFamily="18" charset="0"/>
              </a:rPr>
              <a:t>The egress PE router performs a lookup on the VPN label and forwards the packet </a:t>
            </a:r>
          </a:p>
          <a:p>
            <a:pPr marL="225425" indent="-225425">
              <a:buClr>
                <a:schemeClr val="folHlink"/>
              </a:buClr>
            </a:pPr>
            <a:r>
              <a:rPr lang="en-US" sz="1600">
                <a:latin typeface="Helvetica" pitchFamily="34" charset="0"/>
                <a:cs typeface="Times New Roman" pitchFamily="18" charset="0"/>
              </a:rPr>
              <a:t>	toward the CE router.</a:t>
            </a:r>
            <a:r>
              <a:rPr lang="en-US" sz="1600">
                <a:latin typeface="Helvetica" pitchFamily="34" charset="0"/>
              </a:rPr>
              <a:t> </a:t>
            </a:r>
            <a:endParaRPr lang="sl-SI" sz="1600">
              <a:latin typeface="Helvetica" pitchFamily="34" charset="0"/>
            </a:endParaRPr>
          </a:p>
        </p:txBody>
      </p:sp>
      <p:sp>
        <p:nvSpPr>
          <p:cNvPr id="742405" name="Text Box 5"/>
          <p:cNvSpPr txBox="1">
            <a:spLocks noChangeArrowheads="1"/>
          </p:cNvSpPr>
          <p:nvPr/>
        </p:nvSpPr>
        <p:spPr bwMode="auto">
          <a:xfrm>
            <a:off x="304800" y="4325938"/>
            <a:ext cx="8547100" cy="855662"/>
          </a:xfrm>
          <a:prstGeom prst="rect">
            <a:avLst/>
          </a:prstGeom>
          <a:noFill/>
          <a:ln w="19050">
            <a:noFill/>
            <a:miter lim="800000"/>
            <a:headEnd type="none" w="sm" len="sm"/>
            <a:tailEnd type="none" w="sm" len="sm"/>
          </a:ln>
          <a:effectLst/>
        </p:spPr>
        <p:txBody>
          <a:bodyPr wrap="none">
            <a:spAutoFit/>
          </a:bodyPr>
          <a:lstStyle/>
          <a:p>
            <a:pPr marL="457200" indent="-457200" defTabSz="1206500"/>
            <a:r>
              <a:rPr lang="en-US" sz="1600">
                <a:latin typeface="Helvetica" pitchFamily="34" charset="0"/>
              </a:rPr>
              <a:t>Answer #2:</a:t>
            </a:r>
            <a:r>
              <a:rPr lang="en-US">
                <a:latin typeface="Helvetica" pitchFamily="34" charset="0"/>
              </a:rPr>
              <a:t> </a:t>
            </a:r>
            <a:r>
              <a:rPr lang="en-US" sz="1600">
                <a:latin typeface="Helvetica" pitchFamily="34" charset="0"/>
              </a:rPr>
              <a:t>	They will l</a:t>
            </a:r>
            <a:r>
              <a:rPr lang="en-US" sz="1600">
                <a:latin typeface="Helvetica" pitchFamily="34" charset="0"/>
                <a:cs typeface="Times New Roman" pitchFamily="18" charset="0"/>
              </a:rPr>
              <a:t>abel the VPN packets with a label stack, using the LDP label for </a:t>
            </a:r>
            <a:br>
              <a:rPr lang="en-US" sz="1600">
                <a:latin typeface="Helvetica" pitchFamily="34" charset="0"/>
                <a:cs typeface="Times New Roman" pitchFamily="18" charset="0"/>
              </a:rPr>
            </a:br>
            <a:r>
              <a:rPr lang="en-US" sz="1600">
                <a:latin typeface="Helvetica" pitchFamily="34" charset="0"/>
                <a:cs typeface="Times New Roman" pitchFamily="18" charset="0"/>
              </a:rPr>
              <a:t>	the egress PE router as the top label, and the VPN label assigned by the </a:t>
            </a:r>
            <a:br>
              <a:rPr lang="en-US" sz="1600">
                <a:latin typeface="Helvetica" pitchFamily="34" charset="0"/>
                <a:cs typeface="Times New Roman" pitchFamily="18" charset="0"/>
              </a:rPr>
            </a:br>
            <a:r>
              <a:rPr lang="en-US" sz="1600">
                <a:latin typeface="Helvetica" pitchFamily="34" charset="0"/>
                <a:cs typeface="Times New Roman" pitchFamily="18" charset="0"/>
              </a:rPr>
              <a:t>	egress PE router as the second label in the stack.</a:t>
            </a:r>
            <a:r>
              <a:rPr lang="en-US" sz="1600">
                <a:latin typeface="Helvetica" pitchFamily="34" charset="0"/>
              </a:rPr>
              <a:t> </a:t>
            </a:r>
          </a:p>
        </p:txBody>
      </p:sp>
      <p:pic>
        <p:nvPicPr>
          <p:cNvPr id="742406" name="Picture 6" descr="020G_536"/>
          <p:cNvPicPr>
            <a:picLocks noChangeAspect="1" noChangeArrowheads="1"/>
          </p:cNvPicPr>
          <p:nvPr/>
        </p:nvPicPr>
        <p:blipFill>
          <a:blip r:embed="rId2"/>
          <a:srcRect/>
          <a:stretch>
            <a:fillRect/>
          </a:stretch>
        </p:blipFill>
        <p:spPr bwMode="auto">
          <a:xfrm>
            <a:off x="771525" y="1463675"/>
            <a:ext cx="7534275" cy="2270125"/>
          </a:xfrm>
          <a:prstGeom prst="rect">
            <a:avLst/>
          </a:prstGeom>
          <a:noFill/>
        </p:spPr>
      </p:pic>
    </p:spTree>
    <p:extLst>
      <p:ext uri="{BB962C8B-B14F-4D97-AF65-F5344CB8AC3E}">
        <p14:creationId xmlns:p14="http://schemas.microsoft.com/office/powerpoint/2010/main" val="1494713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457200" y="381000"/>
            <a:ext cx="8229600" cy="990600"/>
          </a:xfrm>
        </p:spPr>
        <p:txBody>
          <a:bodyPr/>
          <a:lstStyle/>
          <a:p>
            <a:r>
              <a:rPr lang="en-US" dirty="0">
                <a:solidFill>
                  <a:srgbClr val="0070C0"/>
                </a:solidFill>
              </a:rPr>
              <a:t>VPN Label Propagation</a:t>
            </a:r>
          </a:p>
        </p:txBody>
      </p:sp>
      <p:sp>
        <p:nvSpPr>
          <p:cNvPr id="744451" name="Text Box 3"/>
          <p:cNvSpPr txBox="1">
            <a:spLocks noChangeArrowheads="1"/>
          </p:cNvSpPr>
          <p:nvPr/>
        </p:nvSpPr>
        <p:spPr bwMode="auto">
          <a:xfrm>
            <a:off x="304800" y="4586288"/>
            <a:ext cx="7737475" cy="641350"/>
          </a:xfrm>
          <a:prstGeom prst="rect">
            <a:avLst/>
          </a:prstGeom>
          <a:noFill/>
          <a:ln w="19050">
            <a:noFill/>
            <a:miter lim="800000"/>
            <a:headEnd type="none" w="sm" len="sm"/>
            <a:tailEnd type="none" w="sm" len="sm"/>
          </a:ln>
          <a:effectLst/>
        </p:spPr>
        <p:txBody>
          <a:bodyPr wrap="none">
            <a:spAutoFit/>
          </a:bodyPr>
          <a:lstStyle/>
          <a:p>
            <a:pPr marL="457200" indent="-457200" defTabSz="1257300"/>
            <a:r>
              <a:rPr lang="en-US">
                <a:latin typeface="Helvetica" pitchFamily="34" charset="0"/>
              </a:rPr>
              <a:t>Question: 	How will the ingress PE router get the second label in the </a:t>
            </a:r>
            <a:br>
              <a:rPr lang="en-US">
                <a:latin typeface="Helvetica" pitchFamily="34" charset="0"/>
              </a:rPr>
            </a:br>
            <a:r>
              <a:rPr lang="en-US">
                <a:latin typeface="Helvetica" pitchFamily="34" charset="0"/>
              </a:rPr>
              <a:t>	label stack from the egress PE router?</a:t>
            </a:r>
          </a:p>
        </p:txBody>
      </p:sp>
      <p:sp>
        <p:nvSpPr>
          <p:cNvPr id="744452" name="Text Box 4"/>
          <p:cNvSpPr txBox="1">
            <a:spLocks noChangeArrowheads="1"/>
          </p:cNvSpPr>
          <p:nvPr/>
        </p:nvSpPr>
        <p:spPr bwMode="auto">
          <a:xfrm>
            <a:off x="304800" y="5348288"/>
            <a:ext cx="7762875" cy="366712"/>
          </a:xfrm>
          <a:prstGeom prst="rect">
            <a:avLst/>
          </a:prstGeom>
          <a:noFill/>
          <a:ln w="19050">
            <a:noFill/>
            <a:miter lim="800000"/>
            <a:headEnd type="none" w="sm" len="sm"/>
            <a:tailEnd type="none" w="sm" len="sm"/>
          </a:ln>
          <a:effectLst/>
        </p:spPr>
        <p:txBody>
          <a:bodyPr wrap="none">
            <a:spAutoFit/>
          </a:bodyPr>
          <a:lstStyle/>
          <a:p>
            <a:pPr marL="457200" indent="-457200" defTabSz="1257300"/>
            <a:r>
              <a:rPr lang="en-US">
                <a:latin typeface="Helvetica" pitchFamily="34" charset="0"/>
              </a:rPr>
              <a:t>Answer: 	Labels are propagated in MP-BGP VPNv4 routing updates.</a:t>
            </a:r>
          </a:p>
        </p:txBody>
      </p:sp>
      <p:pic>
        <p:nvPicPr>
          <p:cNvPr id="744453" name="Picture 5" descr="020G_537"/>
          <p:cNvPicPr>
            <a:picLocks noChangeAspect="1" noChangeArrowheads="1"/>
          </p:cNvPicPr>
          <p:nvPr/>
        </p:nvPicPr>
        <p:blipFill>
          <a:blip r:embed="rId2"/>
          <a:srcRect/>
          <a:stretch>
            <a:fillRect/>
          </a:stretch>
        </p:blipFill>
        <p:spPr bwMode="auto">
          <a:xfrm>
            <a:off x="309563" y="1371600"/>
            <a:ext cx="8524875" cy="2987675"/>
          </a:xfrm>
          <a:prstGeom prst="rect">
            <a:avLst/>
          </a:prstGeom>
          <a:noFill/>
        </p:spPr>
      </p:pic>
    </p:spTree>
    <p:extLst>
      <p:ext uri="{BB962C8B-B14F-4D97-AF65-F5344CB8AC3E}">
        <p14:creationId xmlns:p14="http://schemas.microsoft.com/office/powerpoint/2010/main" val="4133556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Text Box 2"/>
          <p:cNvSpPr txBox="1">
            <a:spLocks noChangeArrowheads="1"/>
          </p:cNvSpPr>
          <p:nvPr/>
        </p:nvSpPr>
        <p:spPr bwMode="auto">
          <a:xfrm>
            <a:off x="422275" y="4419600"/>
            <a:ext cx="7502525" cy="641350"/>
          </a:xfrm>
          <a:prstGeom prst="rect">
            <a:avLst/>
          </a:prstGeom>
          <a:noFill/>
          <a:ln w="19050">
            <a:noFill/>
            <a:miter lim="800000"/>
            <a:headEnd type="none" w="sm" len="sm"/>
            <a:tailEnd type="none" w="sm" len="sm"/>
          </a:ln>
          <a:effectLst/>
        </p:spPr>
        <p:txBody>
          <a:bodyPr wrap="none">
            <a:spAutoFit/>
          </a:bodyPr>
          <a:lstStyle/>
          <a:p>
            <a:pPr marL="1092200" indent="-1092200"/>
            <a:r>
              <a:rPr lang="en-US">
                <a:latin typeface="Helvetica" pitchFamily="34" charset="0"/>
              </a:rPr>
              <a:t>Step 1:	A VPN label is assigned to every VPN route by the egress</a:t>
            </a:r>
            <a:br>
              <a:rPr lang="en-US">
                <a:latin typeface="Helvetica" pitchFamily="34" charset="0"/>
              </a:rPr>
            </a:br>
            <a:r>
              <a:rPr lang="en-US">
                <a:latin typeface="Helvetica" pitchFamily="34" charset="0"/>
              </a:rPr>
              <a:t>PE router.</a:t>
            </a:r>
          </a:p>
        </p:txBody>
      </p:sp>
      <p:sp>
        <p:nvSpPr>
          <p:cNvPr id="747523" name="Rectangle 3"/>
          <p:cNvSpPr>
            <a:spLocks noGrp="1" noChangeArrowheads="1"/>
          </p:cNvSpPr>
          <p:nvPr>
            <p:ph type="title"/>
          </p:nvPr>
        </p:nvSpPr>
        <p:spPr>
          <a:xfrm>
            <a:off x="457200" y="381000"/>
            <a:ext cx="8229600" cy="990600"/>
          </a:xfrm>
        </p:spPr>
        <p:txBody>
          <a:bodyPr/>
          <a:lstStyle/>
          <a:p>
            <a:r>
              <a:rPr lang="en-US" dirty="0">
                <a:solidFill>
                  <a:srgbClr val="0070C0"/>
                </a:solidFill>
              </a:rPr>
              <a:t>VPN Label Propagation (Cont.)</a:t>
            </a:r>
          </a:p>
        </p:txBody>
      </p:sp>
      <p:sp>
        <p:nvSpPr>
          <p:cNvPr id="747524" name="Text Box 4"/>
          <p:cNvSpPr txBox="1">
            <a:spLocks noChangeArrowheads="1"/>
          </p:cNvSpPr>
          <p:nvPr/>
        </p:nvSpPr>
        <p:spPr bwMode="auto">
          <a:xfrm>
            <a:off x="403225" y="4997450"/>
            <a:ext cx="8283575" cy="641350"/>
          </a:xfrm>
          <a:prstGeom prst="rect">
            <a:avLst/>
          </a:prstGeom>
          <a:noFill/>
          <a:ln w="19050">
            <a:noFill/>
            <a:miter lim="800000"/>
            <a:headEnd type="none" w="sm" len="sm"/>
            <a:tailEnd type="none" w="sm" len="sm"/>
          </a:ln>
          <a:effectLst/>
        </p:spPr>
        <p:txBody>
          <a:bodyPr wrap="none">
            <a:spAutoFit/>
          </a:bodyPr>
          <a:lstStyle/>
          <a:p>
            <a:pPr marL="1092200" indent="-1092200"/>
            <a:r>
              <a:rPr lang="en-US">
                <a:latin typeface="Helvetica" pitchFamily="34" charset="0"/>
              </a:rPr>
              <a:t>Step 2:	The VPN label is advertised to all other PE routers in an MP-BGP</a:t>
            </a:r>
            <a:br>
              <a:rPr lang="en-US">
                <a:latin typeface="Helvetica" pitchFamily="34" charset="0"/>
              </a:rPr>
            </a:br>
            <a:r>
              <a:rPr lang="en-US">
                <a:latin typeface="Helvetica" pitchFamily="34" charset="0"/>
              </a:rPr>
              <a:t>update.</a:t>
            </a:r>
          </a:p>
        </p:txBody>
      </p:sp>
      <p:sp>
        <p:nvSpPr>
          <p:cNvPr id="747525" name="Text Box 5"/>
          <p:cNvSpPr txBox="1">
            <a:spLocks noChangeArrowheads="1"/>
          </p:cNvSpPr>
          <p:nvPr/>
        </p:nvSpPr>
        <p:spPr bwMode="auto">
          <a:xfrm>
            <a:off x="381000" y="5576888"/>
            <a:ext cx="5321300" cy="366712"/>
          </a:xfrm>
          <a:prstGeom prst="rect">
            <a:avLst/>
          </a:prstGeom>
          <a:noFill/>
          <a:ln w="19050">
            <a:noFill/>
            <a:miter lim="800000"/>
            <a:headEnd type="none" w="sm" len="sm"/>
            <a:tailEnd type="none" w="sm" len="sm"/>
          </a:ln>
          <a:effectLst/>
        </p:spPr>
        <p:txBody>
          <a:bodyPr wrap="none">
            <a:spAutoFit/>
          </a:bodyPr>
          <a:lstStyle/>
          <a:p>
            <a:pPr marL="1092200" indent="-1092200"/>
            <a:r>
              <a:rPr lang="en-US">
                <a:latin typeface="Helvetica" pitchFamily="34" charset="0"/>
              </a:rPr>
              <a:t>Step 3:	A label stack is built in the VRF table.</a:t>
            </a:r>
          </a:p>
        </p:txBody>
      </p:sp>
      <p:pic>
        <p:nvPicPr>
          <p:cNvPr id="747526" name="Picture 6" descr="020G_541"/>
          <p:cNvPicPr>
            <a:picLocks noChangeAspect="1" noChangeArrowheads="1"/>
          </p:cNvPicPr>
          <p:nvPr/>
        </p:nvPicPr>
        <p:blipFill>
          <a:blip r:embed="rId2"/>
          <a:srcRect/>
          <a:stretch>
            <a:fillRect/>
          </a:stretch>
        </p:blipFill>
        <p:spPr bwMode="auto">
          <a:xfrm>
            <a:off x="322263" y="1460500"/>
            <a:ext cx="8524875" cy="2987675"/>
          </a:xfrm>
          <a:prstGeom prst="rect">
            <a:avLst/>
          </a:prstGeom>
          <a:noFill/>
        </p:spPr>
      </p:pic>
    </p:spTree>
    <p:extLst>
      <p:ext uri="{BB962C8B-B14F-4D97-AF65-F5344CB8AC3E}">
        <p14:creationId xmlns:p14="http://schemas.microsoft.com/office/powerpoint/2010/main" val="61995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en-US" dirty="0">
                <a:solidFill>
                  <a:srgbClr val="0070C0"/>
                </a:solidFill>
              </a:rPr>
              <a:t>MPLS </a:t>
            </a:r>
            <a:r>
              <a:rPr lang="en-US" dirty="0" err="1">
                <a:solidFill>
                  <a:srgbClr val="0070C0"/>
                </a:solidFill>
              </a:rPr>
              <a:t>VPNs</a:t>
            </a:r>
            <a:r>
              <a:rPr lang="en-US" dirty="0">
                <a:solidFill>
                  <a:srgbClr val="0070C0"/>
                </a:solidFill>
              </a:rPr>
              <a:t> and Label Propagation</a:t>
            </a:r>
          </a:p>
        </p:txBody>
      </p:sp>
      <p:sp>
        <p:nvSpPr>
          <p:cNvPr id="749571" name="Rectangle 3"/>
          <p:cNvSpPr>
            <a:spLocks noGrp="1" noChangeArrowheads="1"/>
          </p:cNvSpPr>
          <p:nvPr>
            <p:ph type="body" idx="1"/>
          </p:nvPr>
        </p:nvSpPr>
        <p:spPr>
          <a:xfrm>
            <a:off x="304800" y="2219325"/>
            <a:ext cx="8688388" cy="3571875"/>
          </a:xfrm>
        </p:spPr>
        <p:txBody>
          <a:bodyPr>
            <a:normAutofit/>
          </a:bodyPr>
          <a:lstStyle/>
          <a:p>
            <a:pPr lvl="1">
              <a:lnSpc>
                <a:spcPct val="85000"/>
              </a:lnSpc>
            </a:pPr>
            <a:r>
              <a:rPr lang="en-US" sz="2400" dirty="0"/>
              <a:t>The VPN label must be assigned by the BGP next hop. </a:t>
            </a:r>
          </a:p>
          <a:p>
            <a:pPr lvl="1">
              <a:lnSpc>
                <a:spcPct val="85000"/>
              </a:lnSpc>
            </a:pPr>
            <a:r>
              <a:rPr lang="en-US" sz="2400" dirty="0"/>
              <a:t>The BGP next hop should not be changed in the MP-IBGP update propagation. </a:t>
            </a:r>
          </a:p>
          <a:p>
            <a:pPr lvl="1">
              <a:lnSpc>
                <a:spcPct val="85000"/>
              </a:lnSpc>
            </a:pPr>
            <a:r>
              <a:rPr lang="en-US" sz="2400" dirty="0"/>
              <a:t>The PE router must be the BGP next hop. </a:t>
            </a:r>
          </a:p>
          <a:p>
            <a:pPr lvl="1">
              <a:lnSpc>
                <a:spcPct val="85000"/>
              </a:lnSpc>
            </a:pPr>
            <a:r>
              <a:rPr lang="en-US" sz="2400" dirty="0"/>
              <a:t>The label must be </a:t>
            </a:r>
            <a:r>
              <a:rPr lang="en-US" sz="2400" dirty="0" err="1"/>
              <a:t>reoriginated</a:t>
            </a:r>
            <a:r>
              <a:rPr lang="en-US" sz="2400" dirty="0"/>
              <a:t> if the next hop is changed. </a:t>
            </a:r>
          </a:p>
          <a:p>
            <a:pPr lvl="2">
              <a:lnSpc>
                <a:spcPct val="85000"/>
              </a:lnSpc>
            </a:pPr>
            <a:r>
              <a:rPr lang="en-US" sz="2400" dirty="0"/>
              <a:t>A new label is assigned every time that the MP-BGP update crosses the AS boundary where the next hop is changed.</a:t>
            </a:r>
          </a:p>
        </p:txBody>
      </p:sp>
    </p:spTree>
    <p:extLst>
      <p:ext uri="{BB962C8B-B14F-4D97-AF65-F5344CB8AC3E}">
        <p14:creationId xmlns:p14="http://schemas.microsoft.com/office/powerpoint/2010/main" val="2494483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bwMode="gray"/>
        <p:txBody>
          <a:bodyPr/>
          <a:lstStyle/>
          <a:p>
            <a:r>
              <a:rPr lang="en-GB" dirty="0">
                <a:solidFill>
                  <a:srgbClr val="0070C0"/>
                </a:solidFill>
              </a:rPr>
              <a:t>MPLS VPN Label Stack</a:t>
            </a:r>
          </a:p>
        </p:txBody>
      </p:sp>
      <p:sp>
        <p:nvSpPr>
          <p:cNvPr id="715779" name="Rectangle 3"/>
          <p:cNvSpPr>
            <a:spLocks noGrp="1" noChangeArrowheads="1"/>
          </p:cNvSpPr>
          <p:nvPr>
            <p:ph type="body" idx="1"/>
          </p:nvPr>
        </p:nvSpPr>
        <p:spPr bwMode="gray"/>
        <p:txBody>
          <a:bodyPr>
            <a:normAutofit/>
          </a:bodyPr>
          <a:lstStyle/>
          <a:p>
            <a:pPr>
              <a:lnSpc>
                <a:spcPct val="85000"/>
              </a:lnSpc>
            </a:pPr>
            <a:r>
              <a:rPr lang="en-GB" dirty="0"/>
              <a:t>There are at least two labels when using MPLS-VPN</a:t>
            </a:r>
          </a:p>
          <a:p>
            <a:pPr>
              <a:lnSpc>
                <a:spcPct val="85000"/>
              </a:lnSpc>
            </a:pPr>
            <a:endParaRPr lang="en-GB" dirty="0"/>
          </a:p>
          <a:p>
            <a:pPr>
              <a:lnSpc>
                <a:spcPct val="85000"/>
              </a:lnSpc>
            </a:pPr>
            <a:r>
              <a:rPr lang="en-GB" dirty="0"/>
              <a:t>The </a:t>
            </a:r>
            <a:r>
              <a:rPr lang="en-GB" dirty="0">
                <a:solidFill>
                  <a:schemeClr val="accent2"/>
                </a:solidFill>
              </a:rPr>
              <a:t>first label</a:t>
            </a:r>
            <a:r>
              <a:rPr lang="en-GB" dirty="0"/>
              <a:t> is distributed by </a:t>
            </a:r>
            <a:r>
              <a:rPr lang="en-GB" dirty="0" err="1"/>
              <a:t>TDP</a:t>
            </a:r>
            <a:r>
              <a:rPr lang="en-GB" dirty="0"/>
              <a:t>/LDP</a:t>
            </a:r>
          </a:p>
          <a:p>
            <a:pPr lvl="1">
              <a:lnSpc>
                <a:spcPct val="85000"/>
              </a:lnSpc>
            </a:pPr>
            <a:r>
              <a:rPr lang="en-GB" dirty="0"/>
              <a:t>Derived from an </a:t>
            </a:r>
            <a:r>
              <a:rPr lang="en-GB" dirty="0" err="1"/>
              <a:t>IGP</a:t>
            </a:r>
            <a:r>
              <a:rPr lang="en-GB" dirty="0"/>
              <a:t> route</a:t>
            </a:r>
          </a:p>
          <a:p>
            <a:pPr lvl="1">
              <a:lnSpc>
                <a:spcPct val="85000"/>
              </a:lnSpc>
            </a:pPr>
            <a:r>
              <a:rPr lang="en-GB" dirty="0"/>
              <a:t>Corresponds to a PE address (VPN egress point)</a:t>
            </a:r>
          </a:p>
          <a:p>
            <a:pPr lvl="1">
              <a:lnSpc>
                <a:spcPct val="85000"/>
              </a:lnSpc>
            </a:pPr>
            <a:r>
              <a:rPr lang="en-GB" dirty="0"/>
              <a:t>PE addresses are MP-BGP next-hops of VPN routes</a:t>
            </a:r>
          </a:p>
          <a:p>
            <a:pPr lvl="1">
              <a:lnSpc>
                <a:spcPct val="85000"/>
              </a:lnSpc>
            </a:pPr>
            <a:endParaRPr lang="en-GB" dirty="0"/>
          </a:p>
          <a:p>
            <a:pPr>
              <a:lnSpc>
                <a:spcPct val="85000"/>
              </a:lnSpc>
            </a:pPr>
            <a:r>
              <a:rPr lang="en-GB" dirty="0"/>
              <a:t>The </a:t>
            </a:r>
            <a:r>
              <a:rPr lang="en-GB" dirty="0">
                <a:solidFill>
                  <a:schemeClr val="accent2"/>
                </a:solidFill>
              </a:rPr>
              <a:t>second label</a:t>
            </a:r>
            <a:r>
              <a:rPr lang="en-GB" dirty="0"/>
              <a:t> is distributed by MP-BGP</a:t>
            </a:r>
          </a:p>
          <a:p>
            <a:pPr lvl="1">
              <a:lnSpc>
                <a:spcPct val="85000"/>
              </a:lnSpc>
            </a:pPr>
            <a:r>
              <a:rPr lang="en-GB" dirty="0"/>
              <a:t>Corresponds to the actual VPN route</a:t>
            </a:r>
          </a:p>
          <a:p>
            <a:pPr lvl="1">
              <a:lnSpc>
                <a:spcPct val="85000"/>
              </a:lnSpc>
            </a:pPr>
            <a:r>
              <a:rPr lang="en-GB" dirty="0"/>
              <a:t>Identifies the PE outgoing interface or routing table</a:t>
            </a:r>
            <a:endParaRPr lang="en-AU" dirty="0"/>
          </a:p>
        </p:txBody>
      </p:sp>
      <p:sp>
        <p:nvSpPr>
          <p:cNvPr id="715780" name="Text Box 4"/>
          <p:cNvSpPr txBox="1">
            <a:spLocks noChangeArrowheads="1"/>
          </p:cNvSpPr>
          <p:nvPr/>
        </p:nvSpPr>
        <p:spPr bwMode="auto">
          <a:xfrm>
            <a:off x="3289300" y="5661025"/>
            <a:ext cx="1066800" cy="354013"/>
          </a:xfrm>
          <a:prstGeom prst="rect">
            <a:avLst/>
          </a:prstGeom>
          <a:solidFill>
            <a:srgbClr val="B92B38"/>
          </a:solidFill>
          <a:ln w="6350">
            <a:solidFill>
              <a:schemeClr val="tx1"/>
            </a:solidFill>
            <a:miter lim="800000"/>
            <a:headEnd/>
            <a:tailEnd/>
          </a:ln>
          <a:effectLst/>
        </p:spPr>
        <p:txBody>
          <a:bodyPr lIns="73025" tIns="36512" rIns="73025" bIns="36512">
            <a:spAutoFit/>
          </a:bodyPr>
          <a:lstStyle/>
          <a:p>
            <a:pPr>
              <a:lnSpc>
                <a:spcPct val="100000"/>
              </a:lnSpc>
              <a:spcBef>
                <a:spcPct val="50000"/>
              </a:spcBef>
            </a:pPr>
            <a:r>
              <a:rPr lang="en-US" sz="1800" b="1">
                <a:solidFill>
                  <a:schemeClr val="bg1"/>
                </a:solidFill>
              </a:rPr>
              <a:t>Label 2</a:t>
            </a:r>
            <a:endParaRPr lang="en-US" sz="1800" b="1"/>
          </a:p>
        </p:txBody>
      </p:sp>
      <p:sp>
        <p:nvSpPr>
          <p:cNvPr id="715781" name="Text Box 5"/>
          <p:cNvSpPr txBox="1">
            <a:spLocks noChangeArrowheads="1"/>
          </p:cNvSpPr>
          <p:nvPr/>
        </p:nvSpPr>
        <p:spPr bwMode="auto">
          <a:xfrm>
            <a:off x="4356100" y="5661025"/>
            <a:ext cx="1295400" cy="354013"/>
          </a:xfrm>
          <a:prstGeom prst="rect">
            <a:avLst/>
          </a:prstGeom>
          <a:solidFill>
            <a:srgbClr val="FFCC00"/>
          </a:solidFill>
          <a:ln w="6350">
            <a:solidFill>
              <a:schemeClr val="tx1"/>
            </a:solidFill>
            <a:miter lim="800000"/>
            <a:headEnd/>
            <a:tailEnd/>
          </a:ln>
          <a:effectLst/>
        </p:spPr>
        <p:txBody>
          <a:bodyPr lIns="73025" tIns="36512" rIns="73025" bIns="36512">
            <a:spAutoFit/>
          </a:bodyPr>
          <a:lstStyle/>
          <a:p>
            <a:pPr>
              <a:lnSpc>
                <a:spcPct val="100000"/>
              </a:lnSpc>
              <a:spcBef>
                <a:spcPct val="50000"/>
              </a:spcBef>
            </a:pPr>
            <a:r>
              <a:rPr lang="en-US" sz="1800" b="1"/>
              <a:t>L3 Header</a:t>
            </a:r>
          </a:p>
        </p:txBody>
      </p:sp>
      <p:sp>
        <p:nvSpPr>
          <p:cNvPr id="715782" name="Text Box 6"/>
          <p:cNvSpPr txBox="1">
            <a:spLocks noChangeArrowheads="1"/>
          </p:cNvSpPr>
          <p:nvPr/>
        </p:nvSpPr>
        <p:spPr bwMode="auto">
          <a:xfrm>
            <a:off x="5651500" y="5661025"/>
            <a:ext cx="1828800" cy="354013"/>
          </a:xfrm>
          <a:prstGeom prst="rect">
            <a:avLst/>
          </a:prstGeom>
          <a:solidFill>
            <a:srgbClr val="FFCC00"/>
          </a:solidFill>
          <a:ln w="6350">
            <a:solidFill>
              <a:schemeClr val="tx1"/>
            </a:solidFill>
            <a:miter lim="800000"/>
            <a:headEnd/>
            <a:tailEnd/>
          </a:ln>
          <a:effectLst/>
        </p:spPr>
        <p:txBody>
          <a:bodyPr lIns="73025" tIns="36512" rIns="73025" bIns="36512">
            <a:spAutoFit/>
          </a:bodyPr>
          <a:lstStyle/>
          <a:p>
            <a:pPr>
              <a:lnSpc>
                <a:spcPct val="100000"/>
              </a:lnSpc>
              <a:spcBef>
                <a:spcPct val="50000"/>
              </a:spcBef>
            </a:pPr>
            <a:r>
              <a:rPr lang="en-US" sz="1800" b="1"/>
              <a:t>Data</a:t>
            </a:r>
          </a:p>
        </p:txBody>
      </p:sp>
      <p:sp>
        <p:nvSpPr>
          <p:cNvPr id="715783" name="AutoShape 7"/>
          <p:cNvSpPr>
            <a:spLocks/>
          </p:cNvSpPr>
          <p:nvPr/>
        </p:nvSpPr>
        <p:spPr bwMode="auto">
          <a:xfrm rot="-5400000">
            <a:off x="5765800" y="3586163"/>
            <a:ext cx="304800" cy="3124200"/>
          </a:xfrm>
          <a:prstGeom prst="rightBrace">
            <a:avLst>
              <a:gd name="adj1" fmla="val 85417"/>
              <a:gd name="adj2" fmla="val 50000"/>
            </a:avLst>
          </a:prstGeom>
          <a:noFill/>
          <a:ln w="9525">
            <a:solidFill>
              <a:schemeClr val="bg1"/>
            </a:solidFill>
            <a:round/>
            <a:headEnd/>
            <a:tailEnd/>
          </a:ln>
          <a:effectLst/>
        </p:spPr>
        <p:txBody>
          <a:bodyPr wrap="none" anchor="ctr"/>
          <a:lstStyle/>
          <a:p>
            <a:endParaRPr lang="en-US"/>
          </a:p>
        </p:txBody>
      </p:sp>
      <p:sp>
        <p:nvSpPr>
          <p:cNvPr id="715784" name="Text Box 8"/>
          <p:cNvSpPr txBox="1">
            <a:spLocks noChangeArrowheads="1"/>
          </p:cNvSpPr>
          <p:nvPr/>
        </p:nvSpPr>
        <p:spPr bwMode="auto">
          <a:xfrm>
            <a:off x="2222500" y="5661025"/>
            <a:ext cx="1066800" cy="354013"/>
          </a:xfrm>
          <a:prstGeom prst="rect">
            <a:avLst/>
          </a:prstGeom>
          <a:solidFill>
            <a:srgbClr val="669900"/>
          </a:solidFill>
          <a:ln w="6350">
            <a:solidFill>
              <a:schemeClr val="tx1"/>
            </a:solidFill>
            <a:miter lim="800000"/>
            <a:headEnd/>
            <a:tailEnd/>
          </a:ln>
          <a:effectLst/>
        </p:spPr>
        <p:txBody>
          <a:bodyPr lIns="73025" tIns="36512" rIns="73025" bIns="36512">
            <a:spAutoFit/>
          </a:bodyPr>
          <a:lstStyle/>
          <a:p>
            <a:pPr>
              <a:lnSpc>
                <a:spcPct val="100000"/>
              </a:lnSpc>
              <a:spcBef>
                <a:spcPct val="50000"/>
              </a:spcBef>
            </a:pPr>
            <a:r>
              <a:rPr lang="en-US" sz="1800" b="1">
                <a:solidFill>
                  <a:schemeClr val="bg1"/>
                </a:solidFill>
              </a:rPr>
              <a:t>Label 1</a:t>
            </a:r>
            <a:endParaRPr lang="en-US" sz="1800" b="1"/>
          </a:p>
        </p:txBody>
      </p:sp>
      <p:sp>
        <p:nvSpPr>
          <p:cNvPr id="715785" name="Text Box 9"/>
          <p:cNvSpPr txBox="1">
            <a:spLocks noChangeArrowheads="1"/>
          </p:cNvSpPr>
          <p:nvPr/>
        </p:nvSpPr>
        <p:spPr bwMode="auto">
          <a:xfrm>
            <a:off x="927100" y="5661025"/>
            <a:ext cx="1295400" cy="354013"/>
          </a:xfrm>
          <a:prstGeom prst="rect">
            <a:avLst/>
          </a:prstGeom>
          <a:solidFill>
            <a:srgbClr val="FFCC00"/>
          </a:solidFill>
          <a:ln w="6350">
            <a:solidFill>
              <a:schemeClr val="tx1"/>
            </a:solidFill>
            <a:miter lim="800000"/>
            <a:headEnd/>
            <a:tailEnd/>
          </a:ln>
          <a:effectLst/>
        </p:spPr>
        <p:txBody>
          <a:bodyPr lIns="73025" tIns="36512" rIns="73025" bIns="36512">
            <a:spAutoFit/>
          </a:bodyPr>
          <a:lstStyle/>
          <a:p>
            <a:pPr>
              <a:lnSpc>
                <a:spcPct val="100000"/>
              </a:lnSpc>
              <a:spcBef>
                <a:spcPct val="50000"/>
              </a:spcBef>
            </a:pPr>
            <a:r>
              <a:rPr lang="en-US" sz="1800" b="1"/>
              <a:t>L2 Header</a:t>
            </a:r>
          </a:p>
        </p:txBody>
      </p:sp>
      <p:sp>
        <p:nvSpPr>
          <p:cNvPr id="715786" name="AutoShape 10"/>
          <p:cNvSpPr>
            <a:spLocks/>
          </p:cNvSpPr>
          <p:nvPr/>
        </p:nvSpPr>
        <p:spPr bwMode="auto">
          <a:xfrm rot="-5400000" flipH="1" flipV="1">
            <a:off x="4051300" y="2917825"/>
            <a:ext cx="304800" cy="6553200"/>
          </a:xfrm>
          <a:prstGeom prst="rightBrace">
            <a:avLst>
              <a:gd name="adj1" fmla="val 179167"/>
              <a:gd name="adj2" fmla="val 50000"/>
            </a:avLst>
          </a:prstGeom>
          <a:noFill/>
          <a:ln w="9525">
            <a:solidFill>
              <a:schemeClr val="tx1"/>
            </a:solidFill>
            <a:round/>
            <a:headEnd/>
            <a:tailEnd/>
          </a:ln>
          <a:effectLst/>
        </p:spPr>
        <p:txBody>
          <a:bodyPr wrap="none" anchor="ctr"/>
          <a:lstStyle/>
          <a:p>
            <a:endParaRPr lang="en-US"/>
          </a:p>
        </p:txBody>
      </p:sp>
      <p:sp>
        <p:nvSpPr>
          <p:cNvPr id="715787" name="Text Box 11"/>
          <p:cNvSpPr txBox="1">
            <a:spLocks noChangeArrowheads="1"/>
          </p:cNvSpPr>
          <p:nvPr/>
        </p:nvSpPr>
        <p:spPr bwMode="auto">
          <a:xfrm>
            <a:off x="2916238" y="6381750"/>
            <a:ext cx="3240087" cy="285750"/>
          </a:xfrm>
          <a:prstGeom prst="rect">
            <a:avLst/>
          </a:prstGeom>
          <a:noFill/>
          <a:ln w="9525">
            <a:noFill/>
            <a:miter lim="800000"/>
            <a:headEnd/>
            <a:tailEnd/>
          </a:ln>
          <a:effectLst/>
        </p:spPr>
        <p:txBody>
          <a:bodyPr lIns="73025" tIns="36512" rIns="73025" bIns="36512">
            <a:spAutoFit/>
          </a:bodyPr>
          <a:lstStyle/>
          <a:p>
            <a:pPr>
              <a:lnSpc>
                <a:spcPct val="100000"/>
              </a:lnSpc>
            </a:pPr>
            <a:r>
              <a:rPr lang="en-US" sz="1400" b="1"/>
              <a:t>Frame, e.g. HDLC, PPP, Ethernet</a:t>
            </a:r>
          </a:p>
        </p:txBody>
      </p:sp>
    </p:spTree>
    <p:extLst>
      <p:ext uri="{BB962C8B-B14F-4D97-AF65-F5344CB8AC3E}">
        <p14:creationId xmlns:p14="http://schemas.microsoft.com/office/powerpoint/2010/main" val="248026289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1989138"/>
            <a:ext cx="6616700" cy="4595812"/>
            <a:chOff x="336" y="1253"/>
            <a:chExt cx="4168" cy="2895"/>
          </a:xfrm>
        </p:grpSpPr>
        <p:sp>
          <p:nvSpPr>
            <p:cNvPr id="1675267" name="AutoShape 3"/>
            <p:cNvSpPr>
              <a:spLocks noChangeArrowheads="1"/>
            </p:cNvSpPr>
            <p:nvPr/>
          </p:nvSpPr>
          <p:spPr bwMode="gray">
            <a:xfrm rot="16188896" flipV="1">
              <a:off x="2411" y="1812"/>
              <a:ext cx="680" cy="106"/>
            </a:xfrm>
            <a:prstGeom prst="leftRightArrow">
              <a:avLst>
                <a:gd name="adj1" fmla="val 50000"/>
                <a:gd name="adj2" fmla="val 128302"/>
              </a:avLst>
            </a:prstGeom>
            <a:solidFill>
              <a:srgbClr val="9A9975"/>
            </a:solidFill>
            <a:ln w="9525">
              <a:noFill/>
              <a:miter lim="800000"/>
              <a:headEnd/>
              <a:tailEnd/>
            </a:ln>
            <a:effectLst/>
          </p:spPr>
          <p:txBody>
            <a:bodyPr wrap="none" lIns="73025" tIns="36512" rIns="73025" bIns="36512" anchor="ctr"/>
            <a:lstStyle/>
            <a:p>
              <a:endParaRPr lang="en-US"/>
            </a:p>
          </p:txBody>
        </p:sp>
        <p:sp>
          <p:nvSpPr>
            <p:cNvPr id="1675268" name="AutoShape 4"/>
            <p:cNvSpPr>
              <a:spLocks noChangeArrowheads="1"/>
            </p:cNvSpPr>
            <p:nvPr/>
          </p:nvSpPr>
          <p:spPr bwMode="gray">
            <a:xfrm rot="21594448" flipV="1">
              <a:off x="1700" y="1253"/>
              <a:ext cx="816" cy="106"/>
            </a:xfrm>
            <a:prstGeom prst="leftRightArrow">
              <a:avLst>
                <a:gd name="adj1" fmla="val 50000"/>
                <a:gd name="adj2" fmla="val 153962"/>
              </a:avLst>
            </a:prstGeom>
            <a:solidFill>
              <a:srgbClr val="9A9975"/>
            </a:solidFill>
            <a:ln w="9525">
              <a:noFill/>
              <a:miter lim="800000"/>
              <a:headEnd/>
              <a:tailEnd/>
            </a:ln>
            <a:effectLst/>
          </p:spPr>
          <p:txBody>
            <a:bodyPr wrap="none" lIns="73025" tIns="36512" rIns="73025" bIns="36512" anchor="ctr"/>
            <a:lstStyle/>
            <a:p>
              <a:endParaRPr lang="en-US"/>
            </a:p>
          </p:txBody>
        </p:sp>
        <p:sp>
          <p:nvSpPr>
            <p:cNvPr id="1675269" name="AutoShape 5"/>
            <p:cNvSpPr>
              <a:spLocks noChangeArrowheads="1"/>
            </p:cNvSpPr>
            <p:nvPr/>
          </p:nvSpPr>
          <p:spPr bwMode="gray">
            <a:xfrm rot="-5552">
              <a:off x="336" y="3968"/>
              <a:ext cx="624" cy="96"/>
            </a:xfrm>
            <a:prstGeom prst="leftRightArrow">
              <a:avLst>
                <a:gd name="adj1" fmla="val 50000"/>
                <a:gd name="adj2" fmla="val 130000"/>
              </a:avLst>
            </a:prstGeom>
            <a:solidFill>
              <a:srgbClr val="9A9975"/>
            </a:solidFill>
            <a:ln w="9525">
              <a:noFill/>
              <a:miter lim="800000"/>
              <a:headEnd/>
              <a:tailEnd/>
            </a:ln>
            <a:effectLst/>
          </p:spPr>
          <p:txBody>
            <a:bodyPr wrap="none" lIns="73025" tIns="36512" rIns="73025" bIns="36512" anchor="ctr"/>
            <a:lstStyle/>
            <a:p>
              <a:endParaRPr lang="en-US"/>
            </a:p>
          </p:txBody>
        </p:sp>
        <p:sp>
          <p:nvSpPr>
            <p:cNvPr id="1675270" name="Text Box 6"/>
            <p:cNvSpPr txBox="1">
              <a:spLocks noChangeArrowheads="1"/>
            </p:cNvSpPr>
            <p:nvPr/>
          </p:nvSpPr>
          <p:spPr bwMode="gray">
            <a:xfrm>
              <a:off x="1104" y="3968"/>
              <a:ext cx="3400" cy="180"/>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b="1"/>
                <a:t>MP-BGP between PE router to distribute routes between VPNs</a:t>
              </a:r>
            </a:p>
          </p:txBody>
        </p:sp>
        <p:sp>
          <p:nvSpPr>
            <p:cNvPr id="1675271" name="AutoShape 7"/>
            <p:cNvSpPr>
              <a:spLocks noChangeArrowheads="1"/>
            </p:cNvSpPr>
            <p:nvPr/>
          </p:nvSpPr>
          <p:spPr bwMode="gray">
            <a:xfrm rot="21594448" flipV="1">
              <a:off x="3016" y="1253"/>
              <a:ext cx="816" cy="106"/>
            </a:xfrm>
            <a:prstGeom prst="leftRightArrow">
              <a:avLst>
                <a:gd name="adj1" fmla="val 50000"/>
                <a:gd name="adj2" fmla="val 153962"/>
              </a:avLst>
            </a:prstGeom>
            <a:solidFill>
              <a:srgbClr val="9A9975"/>
            </a:solidFill>
            <a:ln w="9525">
              <a:noFill/>
              <a:miter lim="800000"/>
              <a:headEnd/>
              <a:tailEnd/>
            </a:ln>
            <a:effectLst/>
          </p:spPr>
          <p:txBody>
            <a:bodyPr wrap="none" lIns="73025" tIns="36512" rIns="73025" bIns="36512" anchor="ctr"/>
            <a:lstStyle/>
            <a:p>
              <a:endParaRPr lang="en-US"/>
            </a:p>
          </p:txBody>
        </p:sp>
        <p:sp>
          <p:nvSpPr>
            <p:cNvPr id="1675272" name="AutoShape 8"/>
            <p:cNvSpPr>
              <a:spLocks noChangeArrowheads="1"/>
            </p:cNvSpPr>
            <p:nvPr/>
          </p:nvSpPr>
          <p:spPr bwMode="gray">
            <a:xfrm rot="21594448" flipV="1">
              <a:off x="3016" y="2387"/>
              <a:ext cx="816" cy="106"/>
            </a:xfrm>
            <a:prstGeom prst="leftRightArrow">
              <a:avLst>
                <a:gd name="adj1" fmla="val 50000"/>
                <a:gd name="adj2" fmla="val 153962"/>
              </a:avLst>
            </a:prstGeom>
            <a:solidFill>
              <a:srgbClr val="9A9975"/>
            </a:solidFill>
            <a:ln w="9525">
              <a:noFill/>
              <a:miter lim="800000"/>
              <a:headEnd/>
              <a:tailEnd/>
            </a:ln>
            <a:effectLst/>
          </p:spPr>
          <p:txBody>
            <a:bodyPr wrap="none" lIns="73025" tIns="36512" rIns="73025" bIns="36512" anchor="ctr"/>
            <a:lstStyle/>
            <a:p>
              <a:endParaRPr lang="en-US"/>
            </a:p>
          </p:txBody>
        </p:sp>
        <p:sp>
          <p:nvSpPr>
            <p:cNvPr id="1675273" name="AutoShape 9"/>
            <p:cNvSpPr>
              <a:spLocks noChangeArrowheads="1"/>
            </p:cNvSpPr>
            <p:nvPr/>
          </p:nvSpPr>
          <p:spPr bwMode="gray">
            <a:xfrm rot="21594448" flipV="1">
              <a:off x="1700" y="2387"/>
              <a:ext cx="816" cy="106"/>
            </a:xfrm>
            <a:prstGeom prst="leftRightArrow">
              <a:avLst>
                <a:gd name="adj1" fmla="val 50000"/>
                <a:gd name="adj2" fmla="val 153962"/>
              </a:avLst>
            </a:prstGeom>
            <a:solidFill>
              <a:srgbClr val="9A9975"/>
            </a:solidFill>
            <a:ln w="9525">
              <a:noFill/>
              <a:miter lim="800000"/>
              <a:headEnd/>
              <a:tailEnd/>
            </a:ln>
            <a:effectLst/>
          </p:spPr>
          <p:txBody>
            <a:bodyPr wrap="none" lIns="73025" tIns="36512" rIns="73025" bIns="36512" anchor="ctr"/>
            <a:lstStyle/>
            <a:p>
              <a:endParaRPr lang="en-US"/>
            </a:p>
          </p:txBody>
        </p:sp>
      </p:grpSp>
      <p:sp>
        <p:nvSpPr>
          <p:cNvPr id="1675274" name="Line 10"/>
          <p:cNvSpPr>
            <a:spLocks noChangeShapeType="1"/>
          </p:cNvSpPr>
          <p:nvPr/>
        </p:nvSpPr>
        <p:spPr bwMode="gray">
          <a:xfrm flipH="1">
            <a:off x="7239000" y="1879600"/>
            <a:ext cx="990600" cy="228600"/>
          </a:xfrm>
          <a:prstGeom prst="line">
            <a:avLst/>
          </a:prstGeom>
          <a:noFill/>
          <a:ln w="9525">
            <a:solidFill>
              <a:schemeClr val="tx1"/>
            </a:solidFill>
            <a:round/>
            <a:headEnd/>
            <a:tailEnd/>
          </a:ln>
          <a:effectLst/>
        </p:spPr>
        <p:txBody>
          <a:bodyPr lIns="73025" tIns="36512" rIns="73025" bIns="36512"/>
          <a:lstStyle/>
          <a:p>
            <a:endParaRPr lang="en-US"/>
          </a:p>
        </p:txBody>
      </p:sp>
      <p:sp>
        <p:nvSpPr>
          <p:cNvPr id="1675275" name="Line 11"/>
          <p:cNvSpPr>
            <a:spLocks noChangeShapeType="1"/>
          </p:cNvSpPr>
          <p:nvPr/>
        </p:nvSpPr>
        <p:spPr bwMode="gray">
          <a:xfrm flipH="1" flipV="1">
            <a:off x="7239000" y="2260600"/>
            <a:ext cx="1143000" cy="0"/>
          </a:xfrm>
          <a:prstGeom prst="line">
            <a:avLst/>
          </a:prstGeom>
          <a:noFill/>
          <a:ln w="9525">
            <a:solidFill>
              <a:schemeClr val="tx1"/>
            </a:solidFill>
            <a:round/>
            <a:headEnd/>
            <a:tailEnd/>
          </a:ln>
          <a:effectLst/>
        </p:spPr>
        <p:txBody>
          <a:bodyPr lIns="73025" tIns="36512" rIns="73025" bIns="36512"/>
          <a:lstStyle/>
          <a:p>
            <a:endParaRPr lang="en-US"/>
          </a:p>
        </p:txBody>
      </p:sp>
      <p:sp>
        <p:nvSpPr>
          <p:cNvPr id="1675276" name="Line 12"/>
          <p:cNvSpPr>
            <a:spLocks noChangeShapeType="1"/>
          </p:cNvSpPr>
          <p:nvPr/>
        </p:nvSpPr>
        <p:spPr bwMode="gray">
          <a:xfrm flipH="1" flipV="1">
            <a:off x="7239000" y="2413000"/>
            <a:ext cx="1066800" cy="304800"/>
          </a:xfrm>
          <a:prstGeom prst="line">
            <a:avLst/>
          </a:prstGeom>
          <a:noFill/>
          <a:ln w="9525">
            <a:solidFill>
              <a:schemeClr val="tx1"/>
            </a:solidFill>
            <a:round/>
            <a:headEnd/>
            <a:tailEnd/>
          </a:ln>
          <a:effectLst/>
        </p:spPr>
        <p:txBody>
          <a:bodyPr lIns="73025" tIns="36512" rIns="73025" bIns="36512"/>
          <a:lstStyle/>
          <a:p>
            <a:endParaRPr lang="en-US"/>
          </a:p>
        </p:txBody>
      </p:sp>
      <p:sp>
        <p:nvSpPr>
          <p:cNvPr id="1675277" name="Line 13"/>
          <p:cNvSpPr>
            <a:spLocks noChangeShapeType="1"/>
          </p:cNvSpPr>
          <p:nvPr/>
        </p:nvSpPr>
        <p:spPr bwMode="gray">
          <a:xfrm flipH="1">
            <a:off x="7239000" y="3403600"/>
            <a:ext cx="990600" cy="228600"/>
          </a:xfrm>
          <a:prstGeom prst="line">
            <a:avLst/>
          </a:prstGeom>
          <a:noFill/>
          <a:ln w="9525">
            <a:solidFill>
              <a:schemeClr val="tx1"/>
            </a:solidFill>
            <a:round/>
            <a:headEnd/>
            <a:tailEnd/>
          </a:ln>
          <a:effectLst/>
        </p:spPr>
        <p:txBody>
          <a:bodyPr lIns="73025" tIns="36512" rIns="73025" bIns="36512"/>
          <a:lstStyle/>
          <a:p>
            <a:endParaRPr lang="en-US"/>
          </a:p>
        </p:txBody>
      </p:sp>
      <p:sp>
        <p:nvSpPr>
          <p:cNvPr id="1675278" name="Line 14"/>
          <p:cNvSpPr>
            <a:spLocks noChangeShapeType="1"/>
          </p:cNvSpPr>
          <p:nvPr/>
        </p:nvSpPr>
        <p:spPr bwMode="gray">
          <a:xfrm flipH="1" flipV="1">
            <a:off x="7239000" y="3784600"/>
            <a:ext cx="1066800" cy="0"/>
          </a:xfrm>
          <a:prstGeom prst="line">
            <a:avLst/>
          </a:prstGeom>
          <a:noFill/>
          <a:ln w="9525">
            <a:solidFill>
              <a:schemeClr val="tx1"/>
            </a:solidFill>
            <a:round/>
            <a:headEnd/>
            <a:tailEnd/>
          </a:ln>
          <a:effectLst/>
        </p:spPr>
        <p:txBody>
          <a:bodyPr lIns="73025" tIns="36512" rIns="73025" bIns="36512"/>
          <a:lstStyle/>
          <a:p>
            <a:endParaRPr lang="en-US"/>
          </a:p>
        </p:txBody>
      </p:sp>
      <p:sp>
        <p:nvSpPr>
          <p:cNvPr id="1675279" name="Line 15"/>
          <p:cNvSpPr>
            <a:spLocks noChangeShapeType="1"/>
          </p:cNvSpPr>
          <p:nvPr/>
        </p:nvSpPr>
        <p:spPr bwMode="gray">
          <a:xfrm flipH="1" flipV="1">
            <a:off x="7239000" y="3937000"/>
            <a:ext cx="990600" cy="228600"/>
          </a:xfrm>
          <a:prstGeom prst="line">
            <a:avLst/>
          </a:prstGeom>
          <a:noFill/>
          <a:ln w="9525">
            <a:solidFill>
              <a:schemeClr val="tx1"/>
            </a:solidFill>
            <a:round/>
            <a:headEnd/>
            <a:tailEnd/>
          </a:ln>
          <a:effectLst/>
        </p:spPr>
        <p:txBody>
          <a:bodyPr lIns="73025" tIns="36512" rIns="73025" bIns="36512"/>
          <a:lstStyle/>
          <a:p>
            <a:endParaRPr lang="en-US"/>
          </a:p>
        </p:txBody>
      </p:sp>
      <p:sp>
        <p:nvSpPr>
          <p:cNvPr id="1675280" name="Line 16"/>
          <p:cNvSpPr>
            <a:spLocks noChangeShapeType="1"/>
          </p:cNvSpPr>
          <p:nvPr/>
        </p:nvSpPr>
        <p:spPr bwMode="gray">
          <a:xfrm>
            <a:off x="609600" y="3403600"/>
            <a:ext cx="990600" cy="228600"/>
          </a:xfrm>
          <a:prstGeom prst="line">
            <a:avLst/>
          </a:prstGeom>
          <a:noFill/>
          <a:ln w="9525">
            <a:solidFill>
              <a:schemeClr val="tx1"/>
            </a:solidFill>
            <a:round/>
            <a:headEnd/>
            <a:tailEnd/>
          </a:ln>
          <a:effectLst/>
        </p:spPr>
        <p:txBody>
          <a:bodyPr lIns="73025" tIns="36512" rIns="73025" bIns="36512"/>
          <a:lstStyle/>
          <a:p>
            <a:endParaRPr lang="en-US"/>
          </a:p>
        </p:txBody>
      </p:sp>
      <p:sp>
        <p:nvSpPr>
          <p:cNvPr id="1675281" name="Line 17"/>
          <p:cNvSpPr>
            <a:spLocks noChangeShapeType="1"/>
          </p:cNvSpPr>
          <p:nvPr/>
        </p:nvSpPr>
        <p:spPr bwMode="gray">
          <a:xfrm>
            <a:off x="533400" y="3784600"/>
            <a:ext cx="1066800" cy="0"/>
          </a:xfrm>
          <a:prstGeom prst="line">
            <a:avLst/>
          </a:prstGeom>
          <a:noFill/>
          <a:ln w="9525">
            <a:solidFill>
              <a:schemeClr val="tx1"/>
            </a:solidFill>
            <a:round/>
            <a:headEnd/>
            <a:tailEnd/>
          </a:ln>
          <a:effectLst/>
        </p:spPr>
        <p:txBody>
          <a:bodyPr lIns="73025" tIns="36512" rIns="73025" bIns="36512"/>
          <a:lstStyle/>
          <a:p>
            <a:endParaRPr lang="en-US"/>
          </a:p>
        </p:txBody>
      </p:sp>
      <p:sp>
        <p:nvSpPr>
          <p:cNvPr id="1675282" name="Line 18"/>
          <p:cNvSpPr>
            <a:spLocks noChangeShapeType="1"/>
          </p:cNvSpPr>
          <p:nvPr/>
        </p:nvSpPr>
        <p:spPr bwMode="gray">
          <a:xfrm flipV="1">
            <a:off x="609600" y="3937000"/>
            <a:ext cx="990600" cy="228600"/>
          </a:xfrm>
          <a:prstGeom prst="line">
            <a:avLst/>
          </a:prstGeom>
          <a:noFill/>
          <a:ln w="9525">
            <a:solidFill>
              <a:schemeClr val="tx1"/>
            </a:solidFill>
            <a:round/>
            <a:headEnd/>
            <a:tailEnd/>
          </a:ln>
          <a:effectLst/>
        </p:spPr>
        <p:txBody>
          <a:bodyPr lIns="73025" tIns="36512" rIns="73025" bIns="36512"/>
          <a:lstStyle/>
          <a:p>
            <a:endParaRPr lang="en-US"/>
          </a:p>
        </p:txBody>
      </p:sp>
      <p:sp>
        <p:nvSpPr>
          <p:cNvPr id="1675283" name="Line 19"/>
          <p:cNvSpPr>
            <a:spLocks noChangeShapeType="1"/>
          </p:cNvSpPr>
          <p:nvPr/>
        </p:nvSpPr>
        <p:spPr bwMode="gray">
          <a:xfrm flipH="1">
            <a:off x="5334000" y="2336800"/>
            <a:ext cx="1371600" cy="609600"/>
          </a:xfrm>
          <a:prstGeom prst="line">
            <a:avLst/>
          </a:prstGeom>
          <a:noFill/>
          <a:ln w="38100">
            <a:solidFill>
              <a:schemeClr val="tx1"/>
            </a:solidFill>
            <a:round/>
            <a:headEnd/>
            <a:tailEnd/>
          </a:ln>
          <a:effectLst/>
        </p:spPr>
        <p:txBody>
          <a:bodyPr lIns="73025" tIns="36512" rIns="73025" bIns="36512"/>
          <a:lstStyle/>
          <a:p>
            <a:endParaRPr lang="en-US"/>
          </a:p>
        </p:txBody>
      </p:sp>
      <p:sp>
        <p:nvSpPr>
          <p:cNvPr id="1675284" name="Line 20"/>
          <p:cNvSpPr>
            <a:spLocks noChangeShapeType="1"/>
          </p:cNvSpPr>
          <p:nvPr/>
        </p:nvSpPr>
        <p:spPr bwMode="gray">
          <a:xfrm flipH="1" flipV="1">
            <a:off x="5257800" y="3022600"/>
            <a:ext cx="1371600" cy="685800"/>
          </a:xfrm>
          <a:prstGeom prst="line">
            <a:avLst/>
          </a:prstGeom>
          <a:noFill/>
          <a:ln w="38100">
            <a:solidFill>
              <a:schemeClr val="tx1"/>
            </a:solidFill>
            <a:round/>
            <a:headEnd/>
            <a:tailEnd/>
          </a:ln>
          <a:effectLst/>
        </p:spPr>
        <p:txBody>
          <a:bodyPr lIns="73025" tIns="36512" rIns="73025" bIns="36512"/>
          <a:lstStyle/>
          <a:p>
            <a:endParaRPr lang="en-US"/>
          </a:p>
        </p:txBody>
      </p:sp>
      <p:sp>
        <p:nvSpPr>
          <p:cNvPr id="1675285" name="Line 21"/>
          <p:cNvSpPr>
            <a:spLocks noChangeShapeType="1"/>
          </p:cNvSpPr>
          <p:nvPr/>
        </p:nvSpPr>
        <p:spPr bwMode="gray">
          <a:xfrm>
            <a:off x="2209800" y="2184400"/>
            <a:ext cx="1295400" cy="762000"/>
          </a:xfrm>
          <a:prstGeom prst="line">
            <a:avLst/>
          </a:prstGeom>
          <a:noFill/>
          <a:ln w="38100">
            <a:solidFill>
              <a:schemeClr val="tx1"/>
            </a:solidFill>
            <a:round/>
            <a:headEnd/>
            <a:tailEnd/>
          </a:ln>
          <a:effectLst/>
        </p:spPr>
        <p:txBody>
          <a:bodyPr lIns="73025" tIns="36512" rIns="73025" bIns="36512"/>
          <a:lstStyle/>
          <a:p>
            <a:endParaRPr lang="en-US"/>
          </a:p>
        </p:txBody>
      </p:sp>
      <p:sp>
        <p:nvSpPr>
          <p:cNvPr id="1675286" name="Line 22"/>
          <p:cNvSpPr>
            <a:spLocks noChangeShapeType="1"/>
          </p:cNvSpPr>
          <p:nvPr/>
        </p:nvSpPr>
        <p:spPr bwMode="gray">
          <a:xfrm>
            <a:off x="3581400" y="2946400"/>
            <a:ext cx="1676400" cy="0"/>
          </a:xfrm>
          <a:prstGeom prst="line">
            <a:avLst/>
          </a:prstGeom>
          <a:noFill/>
          <a:ln w="38100">
            <a:solidFill>
              <a:schemeClr val="tx1"/>
            </a:solidFill>
            <a:round/>
            <a:headEnd/>
            <a:tailEnd/>
          </a:ln>
          <a:effectLst/>
        </p:spPr>
        <p:txBody>
          <a:bodyPr lIns="73025" tIns="36512" rIns="73025" bIns="36512"/>
          <a:lstStyle/>
          <a:p>
            <a:endParaRPr lang="en-US"/>
          </a:p>
        </p:txBody>
      </p:sp>
      <p:sp>
        <p:nvSpPr>
          <p:cNvPr id="1675287" name="Rectangle 23"/>
          <p:cNvSpPr>
            <a:spLocks noGrp="1" noChangeArrowheads="1"/>
          </p:cNvSpPr>
          <p:nvPr>
            <p:ph type="title"/>
          </p:nvPr>
        </p:nvSpPr>
        <p:spPr bwMode="gray">
          <a:xfrm>
            <a:off x="457200" y="381000"/>
            <a:ext cx="8229600" cy="990600"/>
          </a:xfrm>
        </p:spPr>
        <p:txBody>
          <a:bodyPr/>
          <a:lstStyle/>
          <a:p>
            <a:r>
              <a:rPr lang="en-US" dirty="0">
                <a:solidFill>
                  <a:srgbClr val="0070C0"/>
                </a:solidFill>
              </a:rPr>
              <a:t>MPLS VPN Operation</a:t>
            </a:r>
          </a:p>
        </p:txBody>
      </p:sp>
      <p:pic>
        <p:nvPicPr>
          <p:cNvPr id="1675288" name="Picture 24"/>
          <p:cNvPicPr>
            <a:picLocks noChangeArrowheads="1"/>
          </p:cNvPicPr>
          <p:nvPr/>
        </p:nvPicPr>
        <p:blipFill>
          <a:blip r:embed="rId3"/>
          <a:srcRect/>
          <a:stretch>
            <a:fillRect/>
          </a:stretch>
        </p:blipFill>
        <p:spPr bwMode="gray">
          <a:xfrm>
            <a:off x="6400800" y="2032000"/>
            <a:ext cx="906463" cy="533400"/>
          </a:xfrm>
          <a:prstGeom prst="rect">
            <a:avLst/>
          </a:prstGeom>
          <a:noFill/>
          <a:ln w="9525">
            <a:noFill/>
            <a:miter lim="800000"/>
            <a:headEnd/>
            <a:tailEnd/>
          </a:ln>
          <a:effectLst/>
        </p:spPr>
      </p:pic>
      <p:pic>
        <p:nvPicPr>
          <p:cNvPr id="1675289" name="Picture 25"/>
          <p:cNvPicPr>
            <a:picLocks noChangeArrowheads="1"/>
          </p:cNvPicPr>
          <p:nvPr/>
        </p:nvPicPr>
        <p:blipFill>
          <a:blip r:embed="rId3"/>
          <a:srcRect/>
          <a:stretch>
            <a:fillRect/>
          </a:stretch>
        </p:blipFill>
        <p:spPr bwMode="gray">
          <a:xfrm>
            <a:off x="6400800" y="3556000"/>
            <a:ext cx="906463" cy="533400"/>
          </a:xfrm>
          <a:prstGeom prst="rect">
            <a:avLst/>
          </a:prstGeom>
          <a:noFill/>
          <a:ln w="9525">
            <a:noFill/>
            <a:miter lim="800000"/>
            <a:headEnd/>
            <a:tailEnd/>
          </a:ln>
          <a:effectLst/>
        </p:spPr>
      </p:pic>
      <p:sp>
        <p:nvSpPr>
          <p:cNvPr id="1675290" name="Line 26"/>
          <p:cNvSpPr>
            <a:spLocks noChangeShapeType="1"/>
          </p:cNvSpPr>
          <p:nvPr/>
        </p:nvSpPr>
        <p:spPr bwMode="gray">
          <a:xfrm flipV="1">
            <a:off x="2057400" y="3098800"/>
            <a:ext cx="1447800" cy="685800"/>
          </a:xfrm>
          <a:prstGeom prst="line">
            <a:avLst/>
          </a:prstGeom>
          <a:noFill/>
          <a:ln w="38100">
            <a:solidFill>
              <a:schemeClr val="tx1"/>
            </a:solidFill>
            <a:round/>
            <a:headEnd/>
            <a:tailEnd/>
          </a:ln>
          <a:effectLst/>
        </p:spPr>
        <p:txBody>
          <a:bodyPr lIns="73025" tIns="36512" rIns="73025" bIns="36512"/>
          <a:lstStyle/>
          <a:p>
            <a:endParaRPr lang="en-US"/>
          </a:p>
        </p:txBody>
      </p:sp>
      <p:pic>
        <p:nvPicPr>
          <p:cNvPr id="1675291" name="Picture 27"/>
          <p:cNvPicPr>
            <a:picLocks noChangeArrowheads="1"/>
          </p:cNvPicPr>
          <p:nvPr/>
        </p:nvPicPr>
        <p:blipFill>
          <a:blip r:embed="rId3"/>
          <a:srcRect/>
          <a:stretch>
            <a:fillRect/>
          </a:stretch>
        </p:blipFill>
        <p:spPr bwMode="gray">
          <a:xfrm>
            <a:off x="1524000" y="3556000"/>
            <a:ext cx="906463" cy="533400"/>
          </a:xfrm>
          <a:prstGeom prst="rect">
            <a:avLst/>
          </a:prstGeom>
          <a:noFill/>
          <a:ln w="9525">
            <a:noFill/>
            <a:miter lim="800000"/>
            <a:headEnd/>
            <a:tailEnd/>
          </a:ln>
          <a:effectLst/>
        </p:spPr>
      </p:pic>
      <p:sp>
        <p:nvSpPr>
          <p:cNvPr id="1675292" name="Text Box 28"/>
          <p:cNvSpPr txBox="1">
            <a:spLocks noChangeArrowheads="1"/>
          </p:cNvSpPr>
          <p:nvPr/>
        </p:nvSpPr>
        <p:spPr bwMode="gray">
          <a:xfrm>
            <a:off x="5181600" y="2260600"/>
            <a:ext cx="2984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a:t>
            </a:r>
          </a:p>
        </p:txBody>
      </p:sp>
      <p:sp>
        <p:nvSpPr>
          <p:cNvPr id="1675293" name="Text Box 29"/>
          <p:cNvSpPr txBox="1">
            <a:spLocks noChangeArrowheads="1"/>
          </p:cNvSpPr>
          <p:nvPr/>
        </p:nvSpPr>
        <p:spPr bwMode="gray">
          <a:xfrm>
            <a:off x="3352800" y="2260600"/>
            <a:ext cx="2984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a:t>
            </a:r>
          </a:p>
        </p:txBody>
      </p:sp>
      <p:sp>
        <p:nvSpPr>
          <p:cNvPr id="1675294" name="Text Box 30"/>
          <p:cNvSpPr txBox="1">
            <a:spLocks noChangeArrowheads="1"/>
          </p:cNvSpPr>
          <p:nvPr/>
        </p:nvSpPr>
        <p:spPr bwMode="gray">
          <a:xfrm>
            <a:off x="1752600" y="3632200"/>
            <a:ext cx="4508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PE</a:t>
            </a:r>
          </a:p>
        </p:txBody>
      </p:sp>
      <p:sp>
        <p:nvSpPr>
          <p:cNvPr id="1675295" name="Text Box 31"/>
          <p:cNvSpPr txBox="1">
            <a:spLocks noChangeArrowheads="1"/>
          </p:cNvSpPr>
          <p:nvPr/>
        </p:nvSpPr>
        <p:spPr bwMode="gray">
          <a:xfrm>
            <a:off x="6629400" y="3632200"/>
            <a:ext cx="4508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PE</a:t>
            </a:r>
          </a:p>
        </p:txBody>
      </p:sp>
      <p:sp>
        <p:nvSpPr>
          <p:cNvPr id="1675296" name="Text Box 32"/>
          <p:cNvSpPr txBox="1">
            <a:spLocks noChangeArrowheads="1"/>
          </p:cNvSpPr>
          <p:nvPr/>
        </p:nvSpPr>
        <p:spPr bwMode="gray">
          <a:xfrm>
            <a:off x="6629400" y="2108200"/>
            <a:ext cx="4508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PE</a:t>
            </a:r>
          </a:p>
        </p:txBody>
      </p:sp>
      <p:grpSp>
        <p:nvGrpSpPr>
          <p:cNvPr id="3" name="Group 33"/>
          <p:cNvGrpSpPr>
            <a:grpSpLocks/>
          </p:cNvGrpSpPr>
          <p:nvPr/>
        </p:nvGrpSpPr>
        <p:grpSpPr bwMode="auto">
          <a:xfrm>
            <a:off x="533400" y="2641600"/>
            <a:ext cx="7319963" cy="2952750"/>
            <a:chOff x="336" y="1536"/>
            <a:chExt cx="4611" cy="1860"/>
          </a:xfrm>
        </p:grpSpPr>
        <p:sp>
          <p:nvSpPr>
            <p:cNvPr id="1675298" name="Rectangle 34"/>
            <p:cNvSpPr>
              <a:spLocks noChangeArrowheads="1"/>
            </p:cNvSpPr>
            <p:nvPr/>
          </p:nvSpPr>
          <p:spPr bwMode="gray">
            <a:xfrm>
              <a:off x="1104" y="3216"/>
              <a:ext cx="3843" cy="180"/>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b="1"/>
                <a:t>IGP (OSPF,ISIS) used to establish reachability to destination networks.</a:t>
              </a:r>
            </a:p>
          </p:txBody>
        </p:sp>
        <p:sp>
          <p:nvSpPr>
            <p:cNvPr id="1675299" name="AutoShape 35"/>
            <p:cNvSpPr>
              <a:spLocks noChangeArrowheads="1"/>
            </p:cNvSpPr>
            <p:nvPr/>
          </p:nvSpPr>
          <p:spPr bwMode="gray">
            <a:xfrm>
              <a:off x="2448" y="1776"/>
              <a:ext cx="624" cy="96"/>
            </a:xfrm>
            <a:prstGeom prst="leftRightArrow">
              <a:avLst>
                <a:gd name="adj1" fmla="val 50000"/>
                <a:gd name="adj2" fmla="val 130000"/>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5300" name="AutoShape 36"/>
            <p:cNvSpPr>
              <a:spLocks noChangeArrowheads="1"/>
            </p:cNvSpPr>
            <p:nvPr/>
          </p:nvSpPr>
          <p:spPr bwMode="gray">
            <a:xfrm rot="-1541326">
              <a:off x="1536" y="2112"/>
              <a:ext cx="624" cy="96"/>
            </a:xfrm>
            <a:prstGeom prst="leftRightArrow">
              <a:avLst>
                <a:gd name="adj1" fmla="val 50000"/>
                <a:gd name="adj2" fmla="val 130000"/>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5301" name="AutoShape 37"/>
            <p:cNvSpPr>
              <a:spLocks noChangeArrowheads="1"/>
            </p:cNvSpPr>
            <p:nvPr/>
          </p:nvSpPr>
          <p:spPr bwMode="gray">
            <a:xfrm rot="1750002">
              <a:off x="3408" y="2112"/>
              <a:ext cx="624" cy="96"/>
            </a:xfrm>
            <a:prstGeom prst="leftRightArrow">
              <a:avLst>
                <a:gd name="adj1" fmla="val 50000"/>
                <a:gd name="adj2" fmla="val 130000"/>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5302" name="AutoShape 38"/>
            <p:cNvSpPr>
              <a:spLocks noChangeArrowheads="1"/>
            </p:cNvSpPr>
            <p:nvPr/>
          </p:nvSpPr>
          <p:spPr bwMode="gray">
            <a:xfrm rot="1750002">
              <a:off x="1440" y="1536"/>
              <a:ext cx="624" cy="96"/>
            </a:xfrm>
            <a:prstGeom prst="leftRightArrow">
              <a:avLst>
                <a:gd name="adj1" fmla="val 50000"/>
                <a:gd name="adj2" fmla="val 130000"/>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5303" name="AutoShape 39"/>
            <p:cNvSpPr>
              <a:spLocks noChangeArrowheads="1"/>
            </p:cNvSpPr>
            <p:nvPr/>
          </p:nvSpPr>
          <p:spPr bwMode="gray">
            <a:xfrm rot="-1541326">
              <a:off x="3504" y="1584"/>
              <a:ext cx="624" cy="96"/>
            </a:xfrm>
            <a:prstGeom prst="leftRightArrow">
              <a:avLst>
                <a:gd name="adj1" fmla="val 50000"/>
                <a:gd name="adj2" fmla="val 130000"/>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5304" name="AutoShape 40"/>
            <p:cNvSpPr>
              <a:spLocks noChangeArrowheads="1"/>
            </p:cNvSpPr>
            <p:nvPr/>
          </p:nvSpPr>
          <p:spPr bwMode="gray">
            <a:xfrm>
              <a:off x="336" y="3264"/>
              <a:ext cx="624" cy="96"/>
            </a:xfrm>
            <a:prstGeom prst="leftRightArrow">
              <a:avLst>
                <a:gd name="adj1" fmla="val 50000"/>
                <a:gd name="adj2" fmla="val 130000"/>
              </a:avLst>
            </a:prstGeom>
            <a:solidFill>
              <a:schemeClr val="accent2"/>
            </a:solidFill>
            <a:ln w="9525">
              <a:noFill/>
              <a:miter lim="800000"/>
              <a:headEnd/>
              <a:tailEnd/>
            </a:ln>
            <a:effectLst/>
          </p:spPr>
          <p:txBody>
            <a:bodyPr wrap="none" lIns="73025" tIns="36512" rIns="73025" bIns="36512" anchor="ctr"/>
            <a:lstStyle/>
            <a:p>
              <a:endParaRPr lang="en-US"/>
            </a:p>
          </p:txBody>
        </p:sp>
      </p:grpSp>
      <p:grpSp>
        <p:nvGrpSpPr>
          <p:cNvPr id="4" name="Group 41"/>
          <p:cNvGrpSpPr>
            <a:grpSpLocks/>
          </p:cNvGrpSpPr>
          <p:nvPr/>
        </p:nvGrpSpPr>
        <p:grpSpPr bwMode="auto">
          <a:xfrm>
            <a:off x="533400" y="2260600"/>
            <a:ext cx="7083425" cy="3638550"/>
            <a:chOff x="336" y="1296"/>
            <a:chExt cx="4462" cy="2292"/>
          </a:xfrm>
        </p:grpSpPr>
        <p:sp>
          <p:nvSpPr>
            <p:cNvPr id="1675306" name="Rectangle 42"/>
            <p:cNvSpPr>
              <a:spLocks noChangeArrowheads="1"/>
            </p:cNvSpPr>
            <p:nvPr/>
          </p:nvSpPr>
          <p:spPr bwMode="gray">
            <a:xfrm>
              <a:off x="1104" y="3408"/>
              <a:ext cx="3694" cy="180"/>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b="1"/>
                <a:t>Label Distribution Protocol establishes mappings to IGP addresses </a:t>
              </a:r>
            </a:p>
          </p:txBody>
        </p:sp>
        <p:sp>
          <p:nvSpPr>
            <p:cNvPr id="1675307" name="AutoShape 43"/>
            <p:cNvSpPr>
              <a:spLocks noChangeArrowheads="1"/>
            </p:cNvSpPr>
            <p:nvPr/>
          </p:nvSpPr>
          <p:spPr bwMode="gray">
            <a:xfrm>
              <a:off x="2448" y="1536"/>
              <a:ext cx="624" cy="96"/>
            </a:xfrm>
            <a:prstGeom prst="leftRightArrow">
              <a:avLst>
                <a:gd name="adj1" fmla="val 50000"/>
                <a:gd name="adj2" fmla="val 130000"/>
              </a:avLst>
            </a:prstGeom>
            <a:solidFill>
              <a:srgbClr val="33CC33"/>
            </a:solidFill>
            <a:ln w="9525">
              <a:noFill/>
              <a:miter lim="800000"/>
              <a:headEnd/>
              <a:tailEnd/>
            </a:ln>
            <a:effectLst/>
          </p:spPr>
          <p:txBody>
            <a:bodyPr wrap="none" lIns="73025" tIns="36512" rIns="73025" bIns="36512" anchor="ctr"/>
            <a:lstStyle/>
            <a:p>
              <a:endParaRPr lang="en-US"/>
            </a:p>
          </p:txBody>
        </p:sp>
        <p:sp>
          <p:nvSpPr>
            <p:cNvPr id="1675308" name="AutoShape 44"/>
            <p:cNvSpPr>
              <a:spLocks noChangeArrowheads="1"/>
            </p:cNvSpPr>
            <p:nvPr/>
          </p:nvSpPr>
          <p:spPr bwMode="gray">
            <a:xfrm rot="-1541326">
              <a:off x="1392" y="1920"/>
              <a:ext cx="624" cy="96"/>
            </a:xfrm>
            <a:prstGeom prst="leftRightArrow">
              <a:avLst>
                <a:gd name="adj1" fmla="val 50000"/>
                <a:gd name="adj2" fmla="val 130000"/>
              </a:avLst>
            </a:prstGeom>
            <a:solidFill>
              <a:srgbClr val="33CC33"/>
            </a:solidFill>
            <a:ln w="9525">
              <a:noFill/>
              <a:miter lim="800000"/>
              <a:headEnd/>
              <a:tailEnd/>
            </a:ln>
            <a:effectLst/>
          </p:spPr>
          <p:txBody>
            <a:bodyPr wrap="none" lIns="73025" tIns="36512" rIns="73025" bIns="36512" anchor="ctr"/>
            <a:lstStyle/>
            <a:p>
              <a:endParaRPr lang="en-US"/>
            </a:p>
          </p:txBody>
        </p:sp>
        <p:sp>
          <p:nvSpPr>
            <p:cNvPr id="1675309" name="AutoShape 45"/>
            <p:cNvSpPr>
              <a:spLocks noChangeArrowheads="1"/>
            </p:cNvSpPr>
            <p:nvPr/>
          </p:nvSpPr>
          <p:spPr bwMode="gray">
            <a:xfrm rot="1750002">
              <a:off x="3552" y="1920"/>
              <a:ext cx="624" cy="96"/>
            </a:xfrm>
            <a:prstGeom prst="leftRightArrow">
              <a:avLst>
                <a:gd name="adj1" fmla="val 50000"/>
                <a:gd name="adj2" fmla="val 130000"/>
              </a:avLst>
            </a:prstGeom>
            <a:solidFill>
              <a:srgbClr val="33CC33"/>
            </a:solidFill>
            <a:ln w="9525">
              <a:noFill/>
              <a:miter lim="800000"/>
              <a:headEnd/>
              <a:tailEnd/>
            </a:ln>
            <a:effectLst/>
          </p:spPr>
          <p:txBody>
            <a:bodyPr wrap="none" lIns="73025" tIns="36512" rIns="73025" bIns="36512" anchor="ctr"/>
            <a:lstStyle/>
            <a:p>
              <a:endParaRPr lang="en-US"/>
            </a:p>
          </p:txBody>
        </p:sp>
        <p:sp>
          <p:nvSpPr>
            <p:cNvPr id="1675310" name="AutoShape 46"/>
            <p:cNvSpPr>
              <a:spLocks noChangeArrowheads="1"/>
            </p:cNvSpPr>
            <p:nvPr/>
          </p:nvSpPr>
          <p:spPr bwMode="gray">
            <a:xfrm rot="1750002">
              <a:off x="1488" y="1296"/>
              <a:ext cx="624" cy="96"/>
            </a:xfrm>
            <a:prstGeom prst="leftRightArrow">
              <a:avLst>
                <a:gd name="adj1" fmla="val 50000"/>
                <a:gd name="adj2" fmla="val 130000"/>
              </a:avLst>
            </a:prstGeom>
            <a:solidFill>
              <a:srgbClr val="33CC33"/>
            </a:solidFill>
            <a:ln w="9525">
              <a:noFill/>
              <a:miter lim="800000"/>
              <a:headEnd/>
              <a:tailEnd/>
            </a:ln>
            <a:effectLst/>
          </p:spPr>
          <p:txBody>
            <a:bodyPr wrap="none" lIns="73025" tIns="36512" rIns="73025" bIns="36512" anchor="ctr"/>
            <a:lstStyle/>
            <a:p>
              <a:endParaRPr lang="en-US"/>
            </a:p>
          </p:txBody>
        </p:sp>
        <p:sp>
          <p:nvSpPr>
            <p:cNvPr id="1675311" name="AutoShape 47"/>
            <p:cNvSpPr>
              <a:spLocks noChangeArrowheads="1"/>
            </p:cNvSpPr>
            <p:nvPr/>
          </p:nvSpPr>
          <p:spPr bwMode="gray">
            <a:xfrm rot="-1541326">
              <a:off x="3456" y="1296"/>
              <a:ext cx="624" cy="96"/>
            </a:xfrm>
            <a:prstGeom prst="leftRightArrow">
              <a:avLst>
                <a:gd name="adj1" fmla="val 50000"/>
                <a:gd name="adj2" fmla="val 130000"/>
              </a:avLst>
            </a:prstGeom>
            <a:solidFill>
              <a:srgbClr val="33CC33"/>
            </a:solidFill>
            <a:ln w="9525">
              <a:noFill/>
              <a:miter lim="800000"/>
              <a:headEnd/>
              <a:tailEnd/>
            </a:ln>
            <a:effectLst/>
          </p:spPr>
          <p:txBody>
            <a:bodyPr wrap="none" lIns="73025" tIns="36512" rIns="73025" bIns="36512" anchor="ctr"/>
            <a:lstStyle/>
            <a:p>
              <a:endParaRPr lang="en-US"/>
            </a:p>
          </p:txBody>
        </p:sp>
        <p:sp>
          <p:nvSpPr>
            <p:cNvPr id="1675312" name="AutoShape 48"/>
            <p:cNvSpPr>
              <a:spLocks noChangeArrowheads="1"/>
            </p:cNvSpPr>
            <p:nvPr/>
          </p:nvSpPr>
          <p:spPr bwMode="gray">
            <a:xfrm>
              <a:off x="336" y="3456"/>
              <a:ext cx="624" cy="96"/>
            </a:xfrm>
            <a:prstGeom prst="leftRightArrow">
              <a:avLst>
                <a:gd name="adj1" fmla="val 50000"/>
                <a:gd name="adj2" fmla="val 130000"/>
              </a:avLst>
            </a:prstGeom>
            <a:solidFill>
              <a:srgbClr val="33CC33"/>
            </a:solidFill>
            <a:ln w="9525">
              <a:noFill/>
              <a:miter lim="800000"/>
              <a:headEnd/>
              <a:tailEnd/>
            </a:ln>
            <a:effectLst/>
          </p:spPr>
          <p:txBody>
            <a:bodyPr wrap="none" lIns="73025" tIns="36512" rIns="73025" bIns="36512" anchor="ctr"/>
            <a:lstStyle/>
            <a:p>
              <a:endParaRPr lang="en-US"/>
            </a:p>
          </p:txBody>
        </p:sp>
      </p:grpSp>
      <p:pic>
        <p:nvPicPr>
          <p:cNvPr id="1675313" name="Picture 49"/>
          <p:cNvPicPr>
            <a:picLocks noChangeArrowheads="1"/>
          </p:cNvPicPr>
          <p:nvPr/>
        </p:nvPicPr>
        <p:blipFill>
          <a:blip r:embed="rId3"/>
          <a:srcRect/>
          <a:stretch>
            <a:fillRect/>
          </a:stretch>
        </p:blipFill>
        <p:spPr bwMode="gray">
          <a:xfrm>
            <a:off x="228600" y="3251200"/>
            <a:ext cx="457200" cy="304800"/>
          </a:xfrm>
          <a:prstGeom prst="rect">
            <a:avLst/>
          </a:prstGeom>
          <a:noFill/>
          <a:ln w="9525">
            <a:noFill/>
            <a:miter lim="800000"/>
            <a:headEnd/>
            <a:tailEnd/>
          </a:ln>
          <a:effectLst/>
        </p:spPr>
      </p:pic>
      <p:pic>
        <p:nvPicPr>
          <p:cNvPr id="1675314" name="Picture 50"/>
          <p:cNvPicPr>
            <a:picLocks noChangeArrowheads="1"/>
          </p:cNvPicPr>
          <p:nvPr/>
        </p:nvPicPr>
        <p:blipFill>
          <a:blip r:embed="rId3"/>
          <a:srcRect/>
          <a:stretch>
            <a:fillRect/>
          </a:stretch>
        </p:blipFill>
        <p:spPr bwMode="gray">
          <a:xfrm>
            <a:off x="228600" y="3632200"/>
            <a:ext cx="457200" cy="304800"/>
          </a:xfrm>
          <a:prstGeom prst="rect">
            <a:avLst/>
          </a:prstGeom>
          <a:noFill/>
          <a:ln w="9525">
            <a:noFill/>
            <a:miter lim="800000"/>
            <a:headEnd/>
            <a:tailEnd/>
          </a:ln>
          <a:effectLst/>
        </p:spPr>
      </p:pic>
      <p:pic>
        <p:nvPicPr>
          <p:cNvPr id="1675315" name="Picture 51"/>
          <p:cNvPicPr>
            <a:picLocks noChangeArrowheads="1"/>
          </p:cNvPicPr>
          <p:nvPr/>
        </p:nvPicPr>
        <p:blipFill>
          <a:blip r:embed="rId3"/>
          <a:srcRect/>
          <a:stretch>
            <a:fillRect/>
          </a:stretch>
        </p:blipFill>
        <p:spPr bwMode="gray">
          <a:xfrm>
            <a:off x="228600" y="4013200"/>
            <a:ext cx="457200" cy="304800"/>
          </a:xfrm>
          <a:prstGeom prst="rect">
            <a:avLst/>
          </a:prstGeom>
          <a:noFill/>
          <a:ln w="9525">
            <a:noFill/>
            <a:miter lim="800000"/>
            <a:headEnd/>
            <a:tailEnd/>
          </a:ln>
          <a:effectLst/>
        </p:spPr>
      </p:pic>
      <p:pic>
        <p:nvPicPr>
          <p:cNvPr id="1675316" name="Picture 52"/>
          <p:cNvPicPr>
            <a:picLocks noChangeArrowheads="1"/>
          </p:cNvPicPr>
          <p:nvPr/>
        </p:nvPicPr>
        <p:blipFill>
          <a:blip r:embed="rId3"/>
          <a:srcRect/>
          <a:stretch>
            <a:fillRect/>
          </a:stretch>
        </p:blipFill>
        <p:spPr bwMode="gray">
          <a:xfrm>
            <a:off x="8153400" y="1727200"/>
            <a:ext cx="457200" cy="304800"/>
          </a:xfrm>
          <a:prstGeom prst="rect">
            <a:avLst/>
          </a:prstGeom>
          <a:noFill/>
          <a:ln w="9525">
            <a:noFill/>
            <a:miter lim="800000"/>
            <a:headEnd/>
            <a:tailEnd/>
          </a:ln>
          <a:effectLst/>
        </p:spPr>
      </p:pic>
      <p:pic>
        <p:nvPicPr>
          <p:cNvPr id="1675317" name="Picture 53"/>
          <p:cNvPicPr>
            <a:picLocks noChangeArrowheads="1"/>
          </p:cNvPicPr>
          <p:nvPr/>
        </p:nvPicPr>
        <p:blipFill>
          <a:blip r:embed="rId3"/>
          <a:srcRect/>
          <a:stretch>
            <a:fillRect/>
          </a:stretch>
        </p:blipFill>
        <p:spPr bwMode="gray">
          <a:xfrm>
            <a:off x="8153400" y="2108200"/>
            <a:ext cx="457200" cy="304800"/>
          </a:xfrm>
          <a:prstGeom prst="rect">
            <a:avLst/>
          </a:prstGeom>
          <a:noFill/>
          <a:ln w="9525">
            <a:noFill/>
            <a:miter lim="800000"/>
            <a:headEnd/>
            <a:tailEnd/>
          </a:ln>
          <a:effectLst/>
        </p:spPr>
      </p:pic>
      <p:pic>
        <p:nvPicPr>
          <p:cNvPr id="1675318" name="Picture 54"/>
          <p:cNvPicPr>
            <a:picLocks noChangeArrowheads="1"/>
          </p:cNvPicPr>
          <p:nvPr/>
        </p:nvPicPr>
        <p:blipFill>
          <a:blip r:embed="rId3"/>
          <a:srcRect/>
          <a:stretch>
            <a:fillRect/>
          </a:stretch>
        </p:blipFill>
        <p:spPr bwMode="gray">
          <a:xfrm>
            <a:off x="8153400" y="2489200"/>
            <a:ext cx="457200" cy="304800"/>
          </a:xfrm>
          <a:prstGeom prst="rect">
            <a:avLst/>
          </a:prstGeom>
          <a:noFill/>
          <a:ln w="9525">
            <a:noFill/>
            <a:miter lim="800000"/>
            <a:headEnd/>
            <a:tailEnd/>
          </a:ln>
          <a:effectLst/>
        </p:spPr>
      </p:pic>
      <p:pic>
        <p:nvPicPr>
          <p:cNvPr id="1675319" name="Picture 55"/>
          <p:cNvPicPr>
            <a:picLocks noChangeArrowheads="1"/>
          </p:cNvPicPr>
          <p:nvPr/>
        </p:nvPicPr>
        <p:blipFill>
          <a:blip r:embed="rId3"/>
          <a:srcRect/>
          <a:stretch>
            <a:fillRect/>
          </a:stretch>
        </p:blipFill>
        <p:spPr bwMode="gray">
          <a:xfrm>
            <a:off x="8153400" y="3251200"/>
            <a:ext cx="457200" cy="304800"/>
          </a:xfrm>
          <a:prstGeom prst="rect">
            <a:avLst/>
          </a:prstGeom>
          <a:noFill/>
          <a:ln w="9525">
            <a:noFill/>
            <a:miter lim="800000"/>
            <a:headEnd/>
            <a:tailEnd/>
          </a:ln>
          <a:effectLst/>
        </p:spPr>
      </p:pic>
      <p:pic>
        <p:nvPicPr>
          <p:cNvPr id="1675320" name="Picture 56"/>
          <p:cNvPicPr>
            <a:picLocks noChangeArrowheads="1"/>
          </p:cNvPicPr>
          <p:nvPr/>
        </p:nvPicPr>
        <p:blipFill>
          <a:blip r:embed="rId3"/>
          <a:srcRect/>
          <a:stretch>
            <a:fillRect/>
          </a:stretch>
        </p:blipFill>
        <p:spPr bwMode="gray">
          <a:xfrm>
            <a:off x="8153400" y="3632200"/>
            <a:ext cx="457200" cy="304800"/>
          </a:xfrm>
          <a:prstGeom prst="rect">
            <a:avLst/>
          </a:prstGeom>
          <a:noFill/>
          <a:ln w="9525">
            <a:noFill/>
            <a:miter lim="800000"/>
            <a:headEnd/>
            <a:tailEnd/>
          </a:ln>
          <a:effectLst/>
        </p:spPr>
      </p:pic>
      <p:pic>
        <p:nvPicPr>
          <p:cNvPr id="1675321" name="Picture 57"/>
          <p:cNvPicPr>
            <a:picLocks noChangeArrowheads="1"/>
          </p:cNvPicPr>
          <p:nvPr/>
        </p:nvPicPr>
        <p:blipFill>
          <a:blip r:embed="rId3"/>
          <a:srcRect/>
          <a:stretch>
            <a:fillRect/>
          </a:stretch>
        </p:blipFill>
        <p:spPr bwMode="gray">
          <a:xfrm>
            <a:off x="8153400" y="4013200"/>
            <a:ext cx="457200" cy="304800"/>
          </a:xfrm>
          <a:prstGeom prst="rect">
            <a:avLst/>
          </a:prstGeom>
          <a:noFill/>
          <a:ln w="9525">
            <a:noFill/>
            <a:miter lim="800000"/>
            <a:headEnd/>
            <a:tailEnd/>
          </a:ln>
          <a:effectLst/>
        </p:spPr>
      </p:pic>
      <p:sp>
        <p:nvSpPr>
          <p:cNvPr id="1675322" name="Line 58"/>
          <p:cNvSpPr>
            <a:spLocks noChangeShapeType="1"/>
          </p:cNvSpPr>
          <p:nvPr/>
        </p:nvSpPr>
        <p:spPr bwMode="gray">
          <a:xfrm>
            <a:off x="609600" y="1803400"/>
            <a:ext cx="990600" cy="228600"/>
          </a:xfrm>
          <a:prstGeom prst="line">
            <a:avLst/>
          </a:prstGeom>
          <a:noFill/>
          <a:ln w="9525">
            <a:solidFill>
              <a:schemeClr val="tx1"/>
            </a:solidFill>
            <a:round/>
            <a:headEnd/>
            <a:tailEnd/>
          </a:ln>
          <a:effectLst/>
        </p:spPr>
        <p:txBody>
          <a:bodyPr lIns="73025" tIns="36512" rIns="73025" bIns="36512"/>
          <a:lstStyle/>
          <a:p>
            <a:endParaRPr lang="en-US"/>
          </a:p>
        </p:txBody>
      </p:sp>
      <p:sp>
        <p:nvSpPr>
          <p:cNvPr id="1675323" name="Line 59"/>
          <p:cNvSpPr>
            <a:spLocks noChangeShapeType="1"/>
          </p:cNvSpPr>
          <p:nvPr/>
        </p:nvSpPr>
        <p:spPr bwMode="gray">
          <a:xfrm>
            <a:off x="533400" y="2184400"/>
            <a:ext cx="990600" cy="0"/>
          </a:xfrm>
          <a:prstGeom prst="line">
            <a:avLst/>
          </a:prstGeom>
          <a:noFill/>
          <a:ln w="9525">
            <a:solidFill>
              <a:schemeClr val="tx1"/>
            </a:solidFill>
            <a:round/>
            <a:headEnd/>
            <a:tailEnd/>
          </a:ln>
          <a:effectLst/>
        </p:spPr>
        <p:txBody>
          <a:bodyPr lIns="73025" tIns="36512" rIns="73025" bIns="36512"/>
          <a:lstStyle/>
          <a:p>
            <a:endParaRPr lang="en-US"/>
          </a:p>
        </p:txBody>
      </p:sp>
      <p:sp>
        <p:nvSpPr>
          <p:cNvPr id="1675324" name="Line 60"/>
          <p:cNvSpPr>
            <a:spLocks noChangeShapeType="1"/>
          </p:cNvSpPr>
          <p:nvPr/>
        </p:nvSpPr>
        <p:spPr bwMode="gray">
          <a:xfrm flipV="1">
            <a:off x="609600" y="2336800"/>
            <a:ext cx="990600" cy="228600"/>
          </a:xfrm>
          <a:prstGeom prst="line">
            <a:avLst/>
          </a:prstGeom>
          <a:noFill/>
          <a:ln w="9525">
            <a:solidFill>
              <a:schemeClr val="tx1"/>
            </a:solidFill>
            <a:round/>
            <a:headEnd/>
            <a:tailEnd/>
          </a:ln>
          <a:effectLst/>
        </p:spPr>
        <p:txBody>
          <a:bodyPr lIns="73025" tIns="36512" rIns="73025" bIns="36512"/>
          <a:lstStyle/>
          <a:p>
            <a:endParaRPr lang="en-US"/>
          </a:p>
        </p:txBody>
      </p:sp>
      <p:pic>
        <p:nvPicPr>
          <p:cNvPr id="1675325" name="Picture 61"/>
          <p:cNvPicPr>
            <a:picLocks noChangeArrowheads="1"/>
          </p:cNvPicPr>
          <p:nvPr/>
        </p:nvPicPr>
        <p:blipFill>
          <a:blip r:embed="rId3"/>
          <a:srcRect/>
          <a:stretch>
            <a:fillRect/>
          </a:stretch>
        </p:blipFill>
        <p:spPr bwMode="gray">
          <a:xfrm>
            <a:off x="228600" y="2032000"/>
            <a:ext cx="457200" cy="304800"/>
          </a:xfrm>
          <a:prstGeom prst="rect">
            <a:avLst/>
          </a:prstGeom>
          <a:noFill/>
          <a:ln w="9525">
            <a:noFill/>
            <a:miter lim="800000"/>
            <a:headEnd/>
            <a:tailEnd/>
          </a:ln>
          <a:effectLst/>
        </p:spPr>
      </p:pic>
      <p:pic>
        <p:nvPicPr>
          <p:cNvPr id="1675326" name="Picture 62"/>
          <p:cNvPicPr>
            <a:picLocks noChangeArrowheads="1"/>
          </p:cNvPicPr>
          <p:nvPr/>
        </p:nvPicPr>
        <p:blipFill>
          <a:blip r:embed="rId3"/>
          <a:srcRect/>
          <a:stretch>
            <a:fillRect/>
          </a:stretch>
        </p:blipFill>
        <p:spPr bwMode="gray">
          <a:xfrm>
            <a:off x="228600" y="1651000"/>
            <a:ext cx="457200" cy="304800"/>
          </a:xfrm>
          <a:prstGeom prst="rect">
            <a:avLst/>
          </a:prstGeom>
          <a:noFill/>
          <a:ln w="9525">
            <a:noFill/>
            <a:miter lim="800000"/>
            <a:headEnd/>
            <a:tailEnd/>
          </a:ln>
          <a:effectLst/>
        </p:spPr>
      </p:pic>
      <p:pic>
        <p:nvPicPr>
          <p:cNvPr id="1675327" name="Picture 63"/>
          <p:cNvPicPr>
            <a:picLocks noChangeArrowheads="1"/>
          </p:cNvPicPr>
          <p:nvPr/>
        </p:nvPicPr>
        <p:blipFill>
          <a:blip r:embed="rId3"/>
          <a:srcRect/>
          <a:stretch>
            <a:fillRect/>
          </a:stretch>
        </p:blipFill>
        <p:spPr bwMode="gray">
          <a:xfrm>
            <a:off x="228600" y="2413000"/>
            <a:ext cx="457200" cy="304800"/>
          </a:xfrm>
          <a:prstGeom prst="rect">
            <a:avLst/>
          </a:prstGeom>
          <a:noFill/>
          <a:ln w="9525">
            <a:noFill/>
            <a:miter lim="800000"/>
            <a:headEnd/>
            <a:tailEnd/>
          </a:ln>
          <a:effectLst/>
        </p:spPr>
      </p:pic>
      <p:pic>
        <p:nvPicPr>
          <p:cNvPr id="1675328" name="Picture 64"/>
          <p:cNvPicPr>
            <a:picLocks noChangeArrowheads="1"/>
          </p:cNvPicPr>
          <p:nvPr/>
        </p:nvPicPr>
        <p:blipFill>
          <a:blip r:embed="rId3"/>
          <a:srcRect/>
          <a:stretch>
            <a:fillRect/>
          </a:stretch>
        </p:blipFill>
        <p:spPr bwMode="gray">
          <a:xfrm>
            <a:off x="1524000" y="1955800"/>
            <a:ext cx="906463" cy="533400"/>
          </a:xfrm>
          <a:prstGeom prst="rect">
            <a:avLst/>
          </a:prstGeom>
          <a:noFill/>
          <a:ln w="9525">
            <a:noFill/>
            <a:miter lim="800000"/>
            <a:headEnd/>
            <a:tailEnd/>
          </a:ln>
          <a:effectLst/>
        </p:spPr>
      </p:pic>
      <p:sp>
        <p:nvSpPr>
          <p:cNvPr id="1675329" name="Text Box 65"/>
          <p:cNvSpPr txBox="1">
            <a:spLocks noChangeArrowheads="1"/>
          </p:cNvSpPr>
          <p:nvPr/>
        </p:nvSpPr>
        <p:spPr bwMode="gray">
          <a:xfrm>
            <a:off x="228600" y="1270000"/>
            <a:ext cx="4635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CE</a:t>
            </a:r>
          </a:p>
        </p:txBody>
      </p:sp>
      <p:sp>
        <p:nvSpPr>
          <p:cNvPr id="1675330" name="Text Box 66"/>
          <p:cNvSpPr txBox="1">
            <a:spLocks noChangeArrowheads="1"/>
          </p:cNvSpPr>
          <p:nvPr/>
        </p:nvSpPr>
        <p:spPr bwMode="gray">
          <a:xfrm>
            <a:off x="8153400" y="1346200"/>
            <a:ext cx="4635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CE</a:t>
            </a:r>
          </a:p>
        </p:txBody>
      </p:sp>
      <p:sp>
        <p:nvSpPr>
          <p:cNvPr id="1675331" name="Text Box 67"/>
          <p:cNvSpPr txBox="1">
            <a:spLocks noChangeArrowheads="1"/>
          </p:cNvSpPr>
          <p:nvPr/>
        </p:nvSpPr>
        <p:spPr bwMode="gray">
          <a:xfrm>
            <a:off x="8153400" y="4394200"/>
            <a:ext cx="4635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CE</a:t>
            </a:r>
          </a:p>
        </p:txBody>
      </p:sp>
      <p:sp>
        <p:nvSpPr>
          <p:cNvPr id="1675332" name="Text Box 68"/>
          <p:cNvSpPr txBox="1">
            <a:spLocks noChangeArrowheads="1"/>
          </p:cNvSpPr>
          <p:nvPr/>
        </p:nvSpPr>
        <p:spPr bwMode="gray">
          <a:xfrm>
            <a:off x="228600" y="4318000"/>
            <a:ext cx="4635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CE</a:t>
            </a:r>
          </a:p>
        </p:txBody>
      </p:sp>
      <p:grpSp>
        <p:nvGrpSpPr>
          <p:cNvPr id="5" name="Group 69"/>
          <p:cNvGrpSpPr>
            <a:grpSpLocks/>
          </p:cNvGrpSpPr>
          <p:nvPr/>
        </p:nvGrpSpPr>
        <p:grpSpPr bwMode="auto">
          <a:xfrm>
            <a:off x="533400" y="2489200"/>
            <a:ext cx="7543800" cy="3735388"/>
            <a:chOff x="336" y="1440"/>
            <a:chExt cx="4752" cy="2353"/>
          </a:xfrm>
        </p:grpSpPr>
        <p:sp>
          <p:nvSpPr>
            <p:cNvPr id="1675334" name="AutoShape 70"/>
            <p:cNvSpPr>
              <a:spLocks noChangeArrowheads="1"/>
            </p:cNvSpPr>
            <p:nvPr/>
          </p:nvSpPr>
          <p:spPr bwMode="gray">
            <a:xfrm rot="-5552">
              <a:off x="336" y="3648"/>
              <a:ext cx="624" cy="96"/>
            </a:xfrm>
            <a:prstGeom prst="leftRightArrow">
              <a:avLst>
                <a:gd name="adj1" fmla="val 50000"/>
                <a:gd name="adj2" fmla="val 130000"/>
              </a:avLst>
            </a:prstGeom>
            <a:solidFill>
              <a:srgbClr val="008BC2"/>
            </a:solidFill>
            <a:ln w="9525">
              <a:noFill/>
              <a:miter lim="800000"/>
              <a:headEnd/>
              <a:tailEnd/>
            </a:ln>
            <a:effectLst/>
          </p:spPr>
          <p:txBody>
            <a:bodyPr wrap="none" lIns="73025" tIns="36512" rIns="73025" bIns="36512" anchor="ctr"/>
            <a:lstStyle/>
            <a:p>
              <a:endParaRPr lang="en-US"/>
            </a:p>
          </p:txBody>
        </p:sp>
        <p:sp>
          <p:nvSpPr>
            <p:cNvPr id="1675335" name="AutoShape 71"/>
            <p:cNvSpPr>
              <a:spLocks noChangeArrowheads="1"/>
            </p:cNvSpPr>
            <p:nvPr/>
          </p:nvSpPr>
          <p:spPr bwMode="gray">
            <a:xfrm rot="-788445">
              <a:off x="480" y="1440"/>
              <a:ext cx="432" cy="48"/>
            </a:xfrm>
            <a:prstGeom prst="leftRightArrow">
              <a:avLst>
                <a:gd name="adj1" fmla="val 50000"/>
                <a:gd name="adj2" fmla="val 180000"/>
              </a:avLst>
            </a:prstGeom>
            <a:solidFill>
              <a:srgbClr val="008BC2"/>
            </a:solidFill>
            <a:ln w="9525">
              <a:noFill/>
              <a:miter lim="800000"/>
              <a:headEnd/>
              <a:tailEnd/>
            </a:ln>
            <a:effectLst/>
          </p:spPr>
          <p:txBody>
            <a:bodyPr wrap="none" lIns="73025" tIns="36512" rIns="73025" bIns="36512" anchor="ctr"/>
            <a:lstStyle/>
            <a:p>
              <a:endParaRPr lang="en-US"/>
            </a:p>
          </p:txBody>
        </p:sp>
        <p:sp>
          <p:nvSpPr>
            <p:cNvPr id="1675336" name="AutoShape 72"/>
            <p:cNvSpPr>
              <a:spLocks noChangeArrowheads="1"/>
            </p:cNvSpPr>
            <p:nvPr/>
          </p:nvSpPr>
          <p:spPr bwMode="gray">
            <a:xfrm rot="-984453">
              <a:off x="4656" y="2112"/>
              <a:ext cx="432" cy="48"/>
            </a:xfrm>
            <a:prstGeom prst="leftRightArrow">
              <a:avLst>
                <a:gd name="adj1" fmla="val 50000"/>
                <a:gd name="adj2" fmla="val 180000"/>
              </a:avLst>
            </a:prstGeom>
            <a:solidFill>
              <a:srgbClr val="008BC2"/>
            </a:solidFill>
            <a:ln w="9525">
              <a:noFill/>
              <a:miter lim="800000"/>
              <a:headEnd/>
              <a:tailEnd/>
            </a:ln>
            <a:effectLst/>
          </p:spPr>
          <p:txBody>
            <a:bodyPr wrap="none" lIns="73025" tIns="36512" rIns="73025" bIns="36512" anchor="ctr"/>
            <a:lstStyle/>
            <a:p>
              <a:endParaRPr lang="en-US"/>
            </a:p>
          </p:txBody>
        </p:sp>
        <p:sp>
          <p:nvSpPr>
            <p:cNvPr id="1675337" name="AutoShape 73"/>
            <p:cNvSpPr>
              <a:spLocks noChangeArrowheads="1"/>
            </p:cNvSpPr>
            <p:nvPr/>
          </p:nvSpPr>
          <p:spPr bwMode="gray">
            <a:xfrm rot="1036172">
              <a:off x="4656" y="1536"/>
              <a:ext cx="432" cy="48"/>
            </a:xfrm>
            <a:prstGeom prst="leftRightArrow">
              <a:avLst>
                <a:gd name="adj1" fmla="val 50000"/>
                <a:gd name="adj2" fmla="val 180000"/>
              </a:avLst>
            </a:prstGeom>
            <a:solidFill>
              <a:srgbClr val="008BC2"/>
            </a:solidFill>
            <a:ln w="9525">
              <a:noFill/>
              <a:miter lim="800000"/>
              <a:headEnd/>
              <a:tailEnd/>
            </a:ln>
            <a:effectLst/>
          </p:spPr>
          <p:txBody>
            <a:bodyPr wrap="none" lIns="73025" tIns="36512" rIns="73025" bIns="36512" anchor="ctr"/>
            <a:lstStyle/>
            <a:p>
              <a:endParaRPr lang="en-US"/>
            </a:p>
          </p:txBody>
        </p:sp>
        <p:sp>
          <p:nvSpPr>
            <p:cNvPr id="1675338" name="Text Box 74"/>
            <p:cNvSpPr txBox="1">
              <a:spLocks noChangeArrowheads="1"/>
            </p:cNvSpPr>
            <p:nvPr/>
          </p:nvSpPr>
          <p:spPr bwMode="gray">
            <a:xfrm>
              <a:off x="1106" y="3613"/>
              <a:ext cx="3589" cy="180"/>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b="1"/>
                <a:t>CE-PE dynamic routing (or static) populate the VRF routing tables</a:t>
              </a:r>
            </a:p>
          </p:txBody>
        </p:sp>
      </p:grpSp>
      <p:grpSp>
        <p:nvGrpSpPr>
          <p:cNvPr id="6" name="Group 75"/>
          <p:cNvGrpSpPr>
            <a:grpSpLocks/>
          </p:cNvGrpSpPr>
          <p:nvPr/>
        </p:nvGrpSpPr>
        <p:grpSpPr bwMode="auto">
          <a:xfrm>
            <a:off x="838200" y="1955800"/>
            <a:ext cx="6553200" cy="3276600"/>
            <a:chOff x="528" y="1104"/>
            <a:chExt cx="4128" cy="2064"/>
          </a:xfrm>
        </p:grpSpPr>
        <p:sp>
          <p:nvSpPr>
            <p:cNvPr id="1675340" name="Oval 76"/>
            <p:cNvSpPr>
              <a:spLocks noChangeArrowheads="1"/>
            </p:cNvSpPr>
            <p:nvPr/>
          </p:nvSpPr>
          <p:spPr bwMode="gray">
            <a:xfrm>
              <a:off x="912" y="2208"/>
              <a:ext cx="192" cy="96"/>
            </a:xfrm>
            <a:prstGeom prst="ellipse">
              <a:avLst/>
            </a:prstGeom>
            <a:solidFill>
              <a:srgbClr val="006600"/>
            </a:solidFill>
            <a:ln w="9525">
              <a:noFill/>
              <a:round/>
              <a:headEnd/>
              <a:tailEnd/>
            </a:ln>
            <a:effectLst/>
          </p:spPr>
          <p:txBody>
            <a:bodyPr wrap="none" lIns="73025" tIns="36512" rIns="73025" bIns="36512" anchor="ctr"/>
            <a:lstStyle/>
            <a:p>
              <a:endParaRPr lang="en-US"/>
            </a:p>
          </p:txBody>
        </p:sp>
        <p:sp>
          <p:nvSpPr>
            <p:cNvPr id="1675341" name="Oval 77"/>
            <p:cNvSpPr>
              <a:spLocks noChangeArrowheads="1"/>
            </p:cNvSpPr>
            <p:nvPr/>
          </p:nvSpPr>
          <p:spPr bwMode="gray">
            <a:xfrm>
              <a:off x="912" y="2112"/>
              <a:ext cx="192" cy="96"/>
            </a:xfrm>
            <a:prstGeom prst="ellipse">
              <a:avLst/>
            </a:prstGeom>
            <a:solidFill>
              <a:srgbClr val="FF00FF"/>
            </a:solidFill>
            <a:ln w="9525">
              <a:noFill/>
              <a:round/>
              <a:headEnd/>
              <a:tailEnd/>
            </a:ln>
            <a:effectLst/>
          </p:spPr>
          <p:txBody>
            <a:bodyPr wrap="none" lIns="73025" tIns="36512" rIns="73025" bIns="36512" anchor="ctr"/>
            <a:lstStyle/>
            <a:p>
              <a:endParaRPr lang="en-US"/>
            </a:p>
          </p:txBody>
        </p:sp>
        <p:sp>
          <p:nvSpPr>
            <p:cNvPr id="1675342" name="Oval 78"/>
            <p:cNvSpPr>
              <a:spLocks noChangeArrowheads="1"/>
            </p:cNvSpPr>
            <p:nvPr/>
          </p:nvSpPr>
          <p:spPr bwMode="gray">
            <a:xfrm>
              <a:off x="912" y="2304"/>
              <a:ext cx="192" cy="96"/>
            </a:xfrm>
            <a:prstGeom prst="ellipse">
              <a:avLst/>
            </a:prstGeom>
            <a:solidFill>
              <a:srgbClr val="006600"/>
            </a:solidFill>
            <a:ln w="9525">
              <a:noFill/>
              <a:round/>
              <a:headEnd/>
              <a:tailEnd/>
            </a:ln>
            <a:effectLst/>
          </p:spPr>
          <p:txBody>
            <a:bodyPr wrap="none" lIns="73025" tIns="36512" rIns="73025" bIns="36512" anchor="ctr"/>
            <a:lstStyle/>
            <a:p>
              <a:endParaRPr lang="en-US"/>
            </a:p>
          </p:txBody>
        </p:sp>
        <p:sp>
          <p:nvSpPr>
            <p:cNvPr id="1675343" name="Oval 79"/>
            <p:cNvSpPr>
              <a:spLocks noChangeArrowheads="1"/>
            </p:cNvSpPr>
            <p:nvPr/>
          </p:nvSpPr>
          <p:spPr bwMode="gray">
            <a:xfrm>
              <a:off x="912" y="1200"/>
              <a:ext cx="192" cy="96"/>
            </a:xfrm>
            <a:prstGeom prst="ellipse">
              <a:avLst/>
            </a:prstGeom>
            <a:solidFill>
              <a:srgbClr val="FF9900"/>
            </a:solidFill>
            <a:ln w="9525">
              <a:noFill/>
              <a:round/>
              <a:headEnd/>
              <a:tailEnd/>
            </a:ln>
            <a:effectLst/>
          </p:spPr>
          <p:txBody>
            <a:bodyPr wrap="none" lIns="73025" tIns="36512" rIns="73025" bIns="36512" anchor="ctr"/>
            <a:lstStyle/>
            <a:p>
              <a:endParaRPr lang="en-US"/>
            </a:p>
          </p:txBody>
        </p:sp>
        <p:sp>
          <p:nvSpPr>
            <p:cNvPr id="1675344" name="Oval 80"/>
            <p:cNvSpPr>
              <a:spLocks noChangeArrowheads="1"/>
            </p:cNvSpPr>
            <p:nvPr/>
          </p:nvSpPr>
          <p:spPr bwMode="gray">
            <a:xfrm>
              <a:off x="912" y="1104"/>
              <a:ext cx="192" cy="96"/>
            </a:xfrm>
            <a:prstGeom prst="ellipse">
              <a:avLst/>
            </a:prstGeom>
            <a:solidFill>
              <a:srgbClr val="FF00FF"/>
            </a:solidFill>
            <a:ln w="9525">
              <a:noFill/>
              <a:round/>
              <a:headEnd/>
              <a:tailEnd/>
            </a:ln>
            <a:effectLst/>
          </p:spPr>
          <p:txBody>
            <a:bodyPr wrap="none" lIns="73025" tIns="36512" rIns="73025" bIns="36512" anchor="ctr"/>
            <a:lstStyle/>
            <a:p>
              <a:endParaRPr lang="en-US"/>
            </a:p>
          </p:txBody>
        </p:sp>
        <p:sp>
          <p:nvSpPr>
            <p:cNvPr id="1675345" name="Oval 81"/>
            <p:cNvSpPr>
              <a:spLocks noChangeArrowheads="1"/>
            </p:cNvSpPr>
            <p:nvPr/>
          </p:nvSpPr>
          <p:spPr bwMode="gray">
            <a:xfrm>
              <a:off x="912" y="1296"/>
              <a:ext cx="192" cy="96"/>
            </a:xfrm>
            <a:prstGeom prst="ellipse">
              <a:avLst/>
            </a:prstGeom>
            <a:solidFill>
              <a:srgbClr val="006600"/>
            </a:solidFill>
            <a:ln w="9525">
              <a:noFill/>
              <a:round/>
              <a:headEnd/>
              <a:tailEnd/>
            </a:ln>
            <a:effectLst/>
          </p:spPr>
          <p:txBody>
            <a:bodyPr wrap="none" lIns="73025" tIns="36512" rIns="73025" bIns="36512" anchor="ctr"/>
            <a:lstStyle/>
            <a:p>
              <a:endParaRPr lang="en-US"/>
            </a:p>
          </p:txBody>
        </p:sp>
        <p:sp>
          <p:nvSpPr>
            <p:cNvPr id="1675346" name="Oval 82"/>
            <p:cNvSpPr>
              <a:spLocks noChangeArrowheads="1"/>
            </p:cNvSpPr>
            <p:nvPr/>
          </p:nvSpPr>
          <p:spPr bwMode="gray">
            <a:xfrm>
              <a:off x="4464" y="1248"/>
              <a:ext cx="192" cy="96"/>
            </a:xfrm>
            <a:prstGeom prst="ellipse">
              <a:avLst/>
            </a:prstGeom>
            <a:solidFill>
              <a:srgbClr val="FF9900"/>
            </a:solidFill>
            <a:ln w="9525">
              <a:noFill/>
              <a:round/>
              <a:headEnd/>
              <a:tailEnd/>
            </a:ln>
            <a:effectLst/>
          </p:spPr>
          <p:txBody>
            <a:bodyPr wrap="none" lIns="73025" tIns="36512" rIns="73025" bIns="36512" anchor="ctr"/>
            <a:lstStyle/>
            <a:p>
              <a:endParaRPr lang="en-US"/>
            </a:p>
          </p:txBody>
        </p:sp>
        <p:sp>
          <p:nvSpPr>
            <p:cNvPr id="1675347" name="Oval 83"/>
            <p:cNvSpPr>
              <a:spLocks noChangeArrowheads="1"/>
            </p:cNvSpPr>
            <p:nvPr/>
          </p:nvSpPr>
          <p:spPr bwMode="gray">
            <a:xfrm>
              <a:off x="4464" y="1152"/>
              <a:ext cx="192" cy="96"/>
            </a:xfrm>
            <a:prstGeom prst="ellipse">
              <a:avLst/>
            </a:prstGeom>
            <a:solidFill>
              <a:srgbClr val="FF9900"/>
            </a:solidFill>
            <a:ln w="9525">
              <a:noFill/>
              <a:round/>
              <a:headEnd/>
              <a:tailEnd/>
            </a:ln>
            <a:effectLst/>
          </p:spPr>
          <p:txBody>
            <a:bodyPr wrap="none" lIns="73025" tIns="36512" rIns="73025" bIns="36512" anchor="ctr"/>
            <a:lstStyle/>
            <a:p>
              <a:endParaRPr lang="en-US"/>
            </a:p>
          </p:txBody>
        </p:sp>
        <p:sp>
          <p:nvSpPr>
            <p:cNvPr id="1675348" name="Oval 84"/>
            <p:cNvSpPr>
              <a:spLocks noChangeArrowheads="1"/>
            </p:cNvSpPr>
            <p:nvPr/>
          </p:nvSpPr>
          <p:spPr bwMode="gray">
            <a:xfrm>
              <a:off x="4464" y="1344"/>
              <a:ext cx="192" cy="96"/>
            </a:xfrm>
            <a:prstGeom prst="ellipse">
              <a:avLst/>
            </a:prstGeom>
            <a:solidFill>
              <a:srgbClr val="006600"/>
            </a:solidFill>
            <a:ln w="9525">
              <a:noFill/>
              <a:round/>
              <a:headEnd/>
              <a:tailEnd/>
            </a:ln>
            <a:effectLst/>
          </p:spPr>
          <p:txBody>
            <a:bodyPr wrap="none" lIns="73025" tIns="36512" rIns="73025" bIns="36512" anchor="ctr"/>
            <a:lstStyle/>
            <a:p>
              <a:endParaRPr lang="en-US"/>
            </a:p>
          </p:txBody>
        </p:sp>
        <p:sp>
          <p:nvSpPr>
            <p:cNvPr id="1675349" name="Oval 85"/>
            <p:cNvSpPr>
              <a:spLocks noChangeArrowheads="1"/>
            </p:cNvSpPr>
            <p:nvPr/>
          </p:nvSpPr>
          <p:spPr bwMode="gray">
            <a:xfrm>
              <a:off x="4464" y="2208"/>
              <a:ext cx="192" cy="96"/>
            </a:xfrm>
            <a:prstGeom prst="ellipse">
              <a:avLst/>
            </a:prstGeom>
            <a:solidFill>
              <a:srgbClr val="FF9900"/>
            </a:solidFill>
            <a:ln w="9525">
              <a:noFill/>
              <a:round/>
              <a:headEnd/>
              <a:tailEnd/>
            </a:ln>
            <a:effectLst/>
          </p:spPr>
          <p:txBody>
            <a:bodyPr wrap="none" lIns="73025" tIns="36512" rIns="73025" bIns="36512" anchor="ctr"/>
            <a:lstStyle/>
            <a:p>
              <a:endParaRPr lang="en-US"/>
            </a:p>
          </p:txBody>
        </p:sp>
        <p:sp>
          <p:nvSpPr>
            <p:cNvPr id="1675350" name="Oval 86"/>
            <p:cNvSpPr>
              <a:spLocks noChangeArrowheads="1"/>
            </p:cNvSpPr>
            <p:nvPr/>
          </p:nvSpPr>
          <p:spPr bwMode="gray">
            <a:xfrm>
              <a:off x="4464" y="2112"/>
              <a:ext cx="192" cy="96"/>
            </a:xfrm>
            <a:prstGeom prst="ellipse">
              <a:avLst/>
            </a:prstGeom>
            <a:solidFill>
              <a:srgbClr val="FF00FF"/>
            </a:solidFill>
            <a:ln w="9525">
              <a:noFill/>
              <a:round/>
              <a:headEnd/>
              <a:tailEnd/>
            </a:ln>
            <a:effectLst/>
          </p:spPr>
          <p:txBody>
            <a:bodyPr wrap="none" lIns="73025" tIns="36512" rIns="73025" bIns="36512" anchor="ctr"/>
            <a:lstStyle/>
            <a:p>
              <a:endParaRPr lang="en-US"/>
            </a:p>
          </p:txBody>
        </p:sp>
        <p:sp>
          <p:nvSpPr>
            <p:cNvPr id="1675351" name="Oval 87"/>
            <p:cNvSpPr>
              <a:spLocks noChangeArrowheads="1"/>
            </p:cNvSpPr>
            <p:nvPr/>
          </p:nvSpPr>
          <p:spPr bwMode="gray">
            <a:xfrm>
              <a:off x="4464" y="2304"/>
              <a:ext cx="192" cy="96"/>
            </a:xfrm>
            <a:prstGeom prst="ellipse">
              <a:avLst/>
            </a:prstGeom>
            <a:solidFill>
              <a:srgbClr val="006600"/>
            </a:solidFill>
            <a:ln w="9525">
              <a:noFill/>
              <a:round/>
              <a:headEnd/>
              <a:tailEnd/>
            </a:ln>
            <a:effectLst/>
          </p:spPr>
          <p:txBody>
            <a:bodyPr wrap="none" lIns="73025" tIns="36512" rIns="73025" bIns="36512" anchor="ctr"/>
            <a:lstStyle/>
            <a:p>
              <a:endParaRPr lang="en-US"/>
            </a:p>
          </p:txBody>
        </p:sp>
        <p:sp>
          <p:nvSpPr>
            <p:cNvPr id="1675352" name="Oval 88"/>
            <p:cNvSpPr>
              <a:spLocks noChangeArrowheads="1"/>
            </p:cNvSpPr>
            <p:nvPr/>
          </p:nvSpPr>
          <p:spPr bwMode="gray">
            <a:xfrm>
              <a:off x="528" y="3072"/>
              <a:ext cx="192" cy="96"/>
            </a:xfrm>
            <a:prstGeom prst="ellipse">
              <a:avLst/>
            </a:prstGeom>
            <a:solidFill>
              <a:srgbClr val="FF00FF"/>
            </a:solidFill>
            <a:ln w="9525">
              <a:noFill/>
              <a:round/>
              <a:headEnd/>
              <a:tailEnd/>
            </a:ln>
            <a:effectLst/>
          </p:spPr>
          <p:txBody>
            <a:bodyPr wrap="none" lIns="73025" tIns="36512" rIns="73025" bIns="36512" anchor="ctr"/>
            <a:lstStyle/>
            <a:p>
              <a:endParaRPr lang="en-US"/>
            </a:p>
          </p:txBody>
        </p:sp>
        <p:sp>
          <p:nvSpPr>
            <p:cNvPr id="1675353" name="Oval 89"/>
            <p:cNvSpPr>
              <a:spLocks noChangeArrowheads="1"/>
            </p:cNvSpPr>
            <p:nvPr/>
          </p:nvSpPr>
          <p:spPr bwMode="gray">
            <a:xfrm>
              <a:off x="576" y="3024"/>
              <a:ext cx="192" cy="96"/>
            </a:xfrm>
            <a:prstGeom prst="ellipse">
              <a:avLst/>
            </a:prstGeom>
            <a:solidFill>
              <a:srgbClr val="FF9900"/>
            </a:solidFill>
            <a:ln w="9525">
              <a:noFill/>
              <a:round/>
              <a:headEnd/>
              <a:tailEnd/>
            </a:ln>
            <a:effectLst/>
          </p:spPr>
          <p:txBody>
            <a:bodyPr wrap="none" lIns="73025" tIns="36512" rIns="73025" bIns="36512" anchor="ctr"/>
            <a:lstStyle/>
            <a:p>
              <a:endParaRPr lang="en-US"/>
            </a:p>
          </p:txBody>
        </p:sp>
        <p:sp>
          <p:nvSpPr>
            <p:cNvPr id="1675354" name="Oval 90"/>
            <p:cNvSpPr>
              <a:spLocks noChangeArrowheads="1"/>
            </p:cNvSpPr>
            <p:nvPr/>
          </p:nvSpPr>
          <p:spPr bwMode="gray">
            <a:xfrm>
              <a:off x="624" y="2976"/>
              <a:ext cx="192" cy="96"/>
            </a:xfrm>
            <a:prstGeom prst="ellipse">
              <a:avLst/>
            </a:prstGeom>
            <a:solidFill>
              <a:srgbClr val="006600"/>
            </a:solidFill>
            <a:ln w="9525">
              <a:noFill/>
              <a:round/>
              <a:headEnd/>
              <a:tailEnd/>
            </a:ln>
            <a:effectLst/>
          </p:spPr>
          <p:txBody>
            <a:bodyPr wrap="none" lIns="73025" tIns="36512" rIns="73025" bIns="36512" anchor="ctr"/>
            <a:lstStyle/>
            <a:p>
              <a:endParaRPr lang="en-US"/>
            </a:p>
          </p:txBody>
        </p:sp>
        <p:sp>
          <p:nvSpPr>
            <p:cNvPr id="1675355" name="Rectangle 91"/>
            <p:cNvSpPr>
              <a:spLocks noChangeArrowheads="1"/>
            </p:cNvSpPr>
            <p:nvPr/>
          </p:nvSpPr>
          <p:spPr bwMode="gray">
            <a:xfrm>
              <a:off x="1104" y="2976"/>
              <a:ext cx="3299" cy="180"/>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b="1"/>
                <a:t>Customer routes placed into separate VRF tables at each PE</a:t>
              </a:r>
            </a:p>
          </p:txBody>
        </p:sp>
      </p:grpSp>
      <p:sp>
        <p:nvSpPr>
          <p:cNvPr id="1675356" name="Text Box 92"/>
          <p:cNvSpPr txBox="1">
            <a:spLocks noChangeArrowheads="1"/>
          </p:cNvSpPr>
          <p:nvPr/>
        </p:nvSpPr>
        <p:spPr bwMode="gray">
          <a:xfrm>
            <a:off x="1752600" y="2032000"/>
            <a:ext cx="4508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PE</a:t>
            </a:r>
          </a:p>
        </p:txBody>
      </p:sp>
      <p:grpSp>
        <p:nvGrpSpPr>
          <p:cNvPr id="7" name="Group 93"/>
          <p:cNvGrpSpPr>
            <a:grpSpLocks/>
          </p:cNvGrpSpPr>
          <p:nvPr/>
        </p:nvGrpSpPr>
        <p:grpSpPr bwMode="auto">
          <a:xfrm>
            <a:off x="914400" y="1346200"/>
            <a:ext cx="6324600" cy="3581400"/>
            <a:chOff x="576" y="720"/>
            <a:chExt cx="3984" cy="2256"/>
          </a:xfrm>
        </p:grpSpPr>
        <p:sp>
          <p:nvSpPr>
            <p:cNvPr id="1675358" name="AutoShape 94"/>
            <p:cNvSpPr>
              <a:spLocks noChangeArrowheads="1"/>
            </p:cNvSpPr>
            <p:nvPr/>
          </p:nvSpPr>
          <p:spPr bwMode="gray">
            <a:xfrm>
              <a:off x="3936" y="960"/>
              <a:ext cx="624" cy="336"/>
            </a:xfrm>
            <a:custGeom>
              <a:avLst/>
              <a:gdLst>
                <a:gd name="G0" fmla="+- -513964 0 0"/>
                <a:gd name="G1" fmla="+- -11599718 0 0"/>
                <a:gd name="G2" fmla="+- -513964 0 -11599718"/>
                <a:gd name="G3" fmla="+- 10800 0 0"/>
                <a:gd name="G4" fmla="+- 0 0 -513964"/>
                <a:gd name="T0" fmla="*/ 360 256 1"/>
                <a:gd name="T1" fmla="*/ 0 256 1"/>
                <a:gd name="G5" fmla="+- G2 T0 T1"/>
                <a:gd name="G6" fmla="?: G2 G2 G5"/>
                <a:gd name="G7" fmla="+- 0 0 G6"/>
                <a:gd name="G8" fmla="+- 8479 0 0"/>
                <a:gd name="G9" fmla="+- 0 0 -11599718"/>
                <a:gd name="G10" fmla="+- 8479 0 2700"/>
                <a:gd name="G11" fmla="cos G10 -513964"/>
                <a:gd name="G12" fmla="sin G10 -513964"/>
                <a:gd name="G13" fmla="cos 13500 -513964"/>
                <a:gd name="G14" fmla="sin 13500 -513964"/>
                <a:gd name="G15" fmla="+- G11 10800 0"/>
                <a:gd name="G16" fmla="+- G12 10800 0"/>
                <a:gd name="G17" fmla="+- G13 10800 0"/>
                <a:gd name="G18" fmla="+- G14 10800 0"/>
                <a:gd name="G19" fmla="*/ 8479 1 2"/>
                <a:gd name="G20" fmla="+- G19 5400 0"/>
                <a:gd name="G21" fmla="cos G20 -513964"/>
                <a:gd name="G22" fmla="sin G20 -513964"/>
                <a:gd name="G23" fmla="+- G21 10800 0"/>
                <a:gd name="G24" fmla="+- G12 G23 G22"/>
                <a:gd name="G25" fmla="+- G22 G23 G11"/>
                <a:gd name="G26" fmla="cos 10800 -513964"/>
                <a:gd name="G27" fmla="sin 10800 -513964"/>
                <a:gd name="G28" fmla="cos 8479 -513964"/>
                <a:gd name="G29" fmla="sin 8479 -513964"/>
                <a:gd name="G30" fmla="+- G26 10800 0"/>
                <a:gd name="G31" fmla="+- G27 10800 0"/>
                <a:gd name="G32" fmla="+- G28 10800 0"/>
                <a:gd name="G33" fmla="+- G29 10800 0"/>
                <a:gd name="G34" fmla="+- G19 5400 0"/>
                <a:gd name="G35" fmla="cos G34 -11599718"/>
                <a:gd name="G36" fmla="sin G34 -11599718"/>
                <a:gd name="G37" fmla="+/ -11599718 -513964 2"/>
                <a:gd name="T2" fmla="*/ 180 256 1"/>
                <a:gd name="T3" fmla="*/ 0 256 1"/>
                <a:gd name="G38" fmla="+- G37 T2 T3"/>
                <a:gd name="G39" fmla="?: G2 G37 G38"/>
                <a:gd name="G40" fmla="cos 10800 G39"/>
                <a:gd name="G41" fmla="sin 10800 G39"/>
                <a:gd name="G42" fmla="cos 8479 G39"/>
                <a:gd name="G43" fmla="sin 8479 G39"/>
                <a:gd name="G44" fmla="+- G40 10800 0"/>
                <a:gd name="G45" fmla="+- G41 10800 0"/>
                <a:gd name="G46" fmla="+- G42 10800 0"/>
                <a:gd name="G47" fmla="+- G43 10800 0"/>
                <a:gd name="G48" fmla="+- G35 10800 0"/>
                <a:gd name="G49" fmla="+- G36 10800 0"/>
                <a:gd name="T4" fmla="*/ 10343 w 21600"/>
                <a:gd name="T5" fmla="*/ 9 h 21600"/>
                <a:gd name="T6" fmla="*/ 1173 w 21600"/>
                <a:gd name="T7" fmla="*/ 10295 h 21600"/>
                <a:gd name="T8" fmla="*/ 10441 w 21600"/>
                <a:gd name="T9" fmla="*/ 2328 h 21600"/>
                <a:gd name="T10" fmla="*/ 24173 w 21600"/>
                <a:gd name="T11" fmla="*/ 8957 h 21600"/>
                <a:gd name="T12" fmla="*/ 20876 w 21600"/>
                <a:gd name="T13" fmla="*/ 13309 h 21600"/>
                <a:gd name="T14" fmla="*/ 16524 w 21600"/>
                <a:gd name="T15" fmla="*/ 100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199" y="9643"/>
                  </a:moveTo>
                  <a:cubicBezTo>
                    <a:pt x="18621" y="5446"/>
                    <a:pt x="15035" y="2321"/>
                    <a:pt x="10800" y="2321"/>
                  </a:cubicBezTo>
                  <a:cubicBezTo>
                    <a:pt x="6289" y="2320"/>
                    <a:pt x="2568" y="5851"/>
                    <a:pt x="2332" y="10355"/>
                  </a:cubicBezTo>
                  <a:lnTo>
                    <a:pt x="14" y="10234"/>
                  </a:lnTo>
                  <a:cubicBezTo>
                    <a:pt x="315" y="4497"/>
                    <a:pt x="5055" y="-1"/>
                    <a:pt x="10800" y="0"/>
                  </a:cubicBezTo>
                  <a:cubicBezTo>
                    <a:pt x="16195" y="0"/>
                    <a:pt x="20762" y="3981"/>
                    <a:pt x="21498" y="9326"/>
                  </a:cubicBezTo>
                  <a:lnTo>
                    <a:pt x="24173" y="8957"/>
                  </a:lnTo>
                  <a:lnTo>
                    <a:pt x="20876" y="13309"/>
                  </a:lnTo>
                  <a:lnTo>
                    <a:pt x="16524" y="10011"/>
                  </a:lnTo>
                  <a:lnTo>
                    <a:pt x="19199" y="9643"/>
                  </a:lnTo>
                  <a:close/>
                </a:path>
              </a:pathLst>
            </a:custGeom>
            <a:solidFill>
              <a:srgbClr val="003366"/>
            </a:solidFill>
            <a:ln w="9525">
              <a:noFill/>
              <a:miter lim="800000"/>
              <a:headEnd/>
              <a:tailEnd/>
            </a:ln>
            <a:effectLst/>
          </p:spPr>
          <p:txBody>
            <a:bodyPr wrap="none" lIns="73025" tIns="36512" rIns="73025" bIns="36512" anchor="ctr"/>
            <a:lstStyle/>
            <a:p>
              <a:endParaRPr lang="en-US"/>
            </a:p>
          </p:txBody>
        </p:sp>
        <p:sp>
          <p:nvSpPr>
            <p:cNvPr id="1675359" name="Text Box 95"/>
            <p:cNvSpPr txBox="1">
              <a:spLocks noChangeArrowheads="1"/>
            </p:cNvSpPr>
            <p:nvPr/>
          </p:nvSpPr>
          <p:spPr bwMode="gray">
            <a:xfrm>
              <a:off x="4032" y="768"/>
              <a:ext cx="496" cy="219"/>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 RT?</a:t>
              </a:r>
            </a:p>
          </p:txBody>
        </p:sp>
        <p:sp>
          <p:nvSpPr>
            <p:cNvPr id="1675360" name="AutoShape 96"/>
            <p:cNvSpPr>
              <a:spLocks noChangeArrowheads="1"/>
            </p:cNvSpPr>
            <p:nvPr/>
          </p:nvSpPr>
          <p:spPr bwMode="gray">
            <a:xfrm flipH="1">
              <a:off x="1008" y="912"/>
              <a:ext cx="624" cy="336"/>
            </a:xfrm>
            <a:custGeom>
              <a:avLst/>
              <a:gdLst>
                <a:gd name="G0" fmla="+- -513964 0 0"/>
                <a:gd name="G1" fmla="+- -11599718 0 0"/>
                <a:gd name="G2" fmla="+- -513964 0 -11599718"/>
                <a:gd name="G3" fmla="+- 10800 0 0"/>
                <a:gd name="G4" fmla="+- 0 0 -513964"/>
                <a:gd name="T0" fmla="*/ 360 256 1"/>
                <a:gd name="T1" fmla="*/ 0 256 1"/>
                <a:gd name="G5" fmla="+- G2 T0 T1"/>
                <a:gd name="G6" fmla="?: G2 G2 G5"/>
                <a:gd name="G7" fmla="+- 0 0 G6"/>
                <a:gd name="G8" fmla="+- 8479 0 0"/>
                <a:gd name="G9" fmla="+- 0 0 -11599718"/>
                <a:gd name="G10" fmla="+- 8479 0 2700"/>
                <a:gd name="G11" fmla="cos G10 -513964"/>
                <a:gd name="G12" fmla="sin G10 -513964"/>
                <a:gd name="G13" fmla="cos 13500 -513964"/>
                <a:gd name="G14" fmla="sin 13500 -513964"/>
                <a:gd name="G15" fmla="+- G11 10800 0"/>
                <a:gd name="G16" fmla="+- G12 10800 0"/>
                <a:gd name="G17" fmla="+- G13 10800 0"/>
                <a:gd name="G18" fmla="+- G14 10800 0"/>
                <a:gd name="G19" fmla="*/ 8479 1 2"/>
                <a:gd name="G20" fmla="+- G19 5400 0"/>
                <a:gd name="G21" fmla="cos G20 -513964"/>
                <a:gd name="G22" fmla="sin G20 -513964"/>
                <a:gd name="G23" fmla="+- G21 10800 0"/>
                <a:gd name="G24" fmla="+- G12 G23 G22"/>
                <a:gd name="G25" fmla="+- G22 G23 G11"/>
                <a:gd name="G26" fmla="cos 10800 -513964"/>
                <a:gd name="G27" fmla="sin 10800 -513964"/>
                <a:gd name="G28" fmla="cos 8479 -513964"/>
                <a:gd name="G29" fmla="sin 8479 -513964"/>
                <a:gd name="G30" fmla="+- G26 10800 0"/>
                <a:gd name="G31" fmla="+- G27 10800 0"/>
                <a:gd name="G32" fmla="+- G28 10800 0"/>
                <a:gd name="G33" fmla="+- G29 10800 0"/>
                <a:gd name="G34" fmla="+- G19 5400 0"/>
                <a:gd name="G35" fmla="cos G34 -11599718"/>
                <a:gd name="G36" fmla="sin G34 -11599718"/>
                <a:gd name="G37" fmla="+/ -11599718 -513964 2"/>
                <a:gd name="T2" fmla="*/ 180 256 1"/>
                <a:gd name="T3" fmla="*/ 0 256 1"/>
                <a:gd name="G38" fmla="+- G37 T2 T3"/>
                <a:gd name="G39" fmla="?: G2 G37 G38"/>
                <a:gd name="G40" fmla="cos 10800 G39"/>
                <a:gd name="G41" fmla="sin 10800 G39"/>
                <a:gd name="G42" fmla="cos 8479 G39"/>
                <a:gd name="G43" fmla="sin 8479 G39"/>
                <a:gd name="G44" fmla="+- G40 10800 0"/>
                <a:gd name="G45" fmla="+- G41 10800 0"/>
                <a:gd name="G46" fmla="+- G42 10800 0"/>
                <a:gd name="G47" fmla="+- G43 10800 0"/>
                <a:gd name="G48" fmla="+- G35 10800 0"/>
                <a:gd name="G49" fmla="+- G36 10800 0"/>
                <a:gd name="T4" fmla="*/ 10343 w 21600"/>
                <a:gd name="T5" fmla="*/ 9 h 21600"/>
                <a:gd name="T6" fmla="*/ 1173 w 21600"/>
                <a:gd name="T7" fmla="*/ 10295 h 21600"/>
                <a:gd name="T8" fmla="*/ 10441 w 21600"/>
                <a:gd name="T9" fmla="*/ 2328 h 21600"/>
                <a:gd name="T10" fmla="*/ 24173 w 21600"/>
                <a:gd name="T11" fmla="*/ 8957 h 21600"/>
                <a:gd name="T12" fmla="*/ 20876 w 21600"/>
                <a:gd name="T13" fmla="*/ 13309 h 21600"/>
                <a:gd name="T14" fmla="*/ 16524 w 21600"/>
                <a:gd name="T15" fmla="*/ 100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199" y="9643"/>
                  </a:moveTo>
                  <a:cubicBezTo>
                    <a:pt x="18621" y="5446"/>
                    <a:pt x="15035" y="2321"/>
                    <a:pt x="10800" y="2321"/>
                  </a:cubicBezTo>
                  <a:cubicBezTo>
                    <a:pt x="6289" y="2320"/>
                    <a:pt x="2568" y="5851"/>
                    <a:pt x="2332" y="10355"/>
                  </a:cubicBezTo>
                  <a:lnTo>
                    <a:pt x="14" y="10234"/>
                  </a:lnTo>
                  <a:cubicBezTo>
                    <a:pt x="315" y="4497"/>
                    <a:pt x="5055" y="-1"/>
                    <a:pt x="10800" y="0"/>
                  </a:cubicBezTo>
                  <a:cubicBezTo>
                    <a:pt x="16195" y="0"/>
                    <a:pt x="20762" y="3981"/>
                    <a:pt x="21498" y="9326"/>
                  </a:cubicBezTo>
                  <a:lnTo>
                    <a:pt x="24173" y="8957"/>
                  </a:lnTo>
                  <a:lnTo>
                    <a:pt x="20876" y="13309"/>
                  </a:lnTo>
                  <a:lnTo>
                    <a:pt x="16524" y="10011"/>
                  </a:lnTo>
                  <a:lnTo>
                    <a:pt x="19199" y="9643"/>
                  </a:lnTo>
                  <a:close/>
                </a:path>
              </a:pathLst>
            </a:custGeom>
            <a:solidFill>
              <a:srgbClr val="003366"/>
            </a:solidFill>
            <a:ln w="9525">
              <a:noFill/>
              <a:miter lim="800000"/>
              <a:headEnd/>
              <a:tailEnd/>
            </a:ln>
            <a:effectLst/>
          </p:spPr>
          <p:txBody>
            <a:bodyPr wrap="none" lIns="73025" tIns="36512" rIns="73025" bIns="36512" anchor="ctr"/>
            <a:lstStyle/>
            <a:p>
              <a:endParaRPr lang="en-US"/>
            </a:p>
          </p:txBody>
        </p:sp>
        <p:sp>
          <p:nvSpPr>
            <p:cNvPr id="1675361" name="Text Box 97"/>
            <p:cNvSpPr txBox="1">
              <a:spLocks noChangeArrowheads="1"/>
            </p:cNvSpPr>
            <p:nvPr/>
          </p:nvSpPr>
          <p:spPr bwMode="gray">
            <a:xfrm>
              <a:off x="1056" y="720"/>
              <a:ext cx="496" cy="219"/>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 RT?</a:t>
              </a:r>
            </a:p>
          </p:txBody>
        </p:sp>
        <p:sp>
          <p:nvSpPr>
            <p:cNvPr id="1675362" name="AutoShape 98"/>
            <p:cNvSpPr>
              <a:spLocks noChangeArrowheads="1"/>
            </p:cNvSpPr>
            <p:nvPr/>
          </p:nvSpPr>
          <p:spPr bwMode="gray">
            <a:xfrm flipH="1">
              <a:off x="576" y="2784"/>
              <a:ext cx="288" cy="192"/>
            </a:xfrm>
            <a:custGeom>
              <a:avLst/>
              <a:gdLst>
                <a:gd name="G0" fmla="+- -513964 0 0"/>
                <a:gd name="G1" fmla="+- -11599718 0 0"/>
                <a:gd name="G2" fmla="+- -513964 0 -11599718"/>
                <a:gd name="G3" fmla="+- 10800 0 0"/>
                <a:gd name="G4" fmla="+- 0 0 -513964"/>
                <a:gd name="T0" fmla="*/ 360 256 1"/>
                <a:gd name="T1" fmla="*/ 0 256 1"/>
                <a:gd name="G5" fmla="+- G2 T0 T1"/>
                <a:gd name="G6" fmla="?: G2 G2 G5"/>
                <a:gd name="G7" fmla="+- 0 0 G6"/>
                <a:gd name="G8" fmla="+- 8479 0 0"/>
                <a:gd name="G9" fmla="+- 0 0 -11599718"/>
                <a:gd name="G10" fmla="+- 8479 0 2700"/>
                <a:gd name="G11" fmla="cos G10 -513964"/>
                <a:gd name="G12" fmla="sin G10 -513964"/>
                <a:gd name="G13" fmla="cos 13500 -513964"/>
                <a:gd name="G14" fmla="sin 13500 -513964"/>
                <a:gd name="G15" fmla="+- G11 10800 0"/>
                <a:gd name="G16" fmla="+- G12 10800 0"/>
                <a:gd name="G17" fmla="+- G13 10800 0"/>
                <a:gd name="G18" fmla="+- G14 10800 0"/>
                <a:gd name="G19" fmla="*/ 8479 1 2"/>
                <a:gd name="G20" fmla="+- G19 5400 0"/>
                <a:gd name="G21" fmla="cos G20 -513964"/>
                <a:gd name="G22" fmla="sin G20 -513964"/>
                <a:gd name="G23" fmla="+- G21 10800 0"/>
                <a:gd name="G24" fmla="+- G12 G23 G22"/>
                <a:gd name="G25" fmla="+- G22 G23 G11"/>
                <a:gd name="G26" fmla="cos 10800 -513964"/>
                <a:gd name="G27" fmla="sin 10800 -513964"/>
                <a:gd name="G28" fmla="cos 8479 -513964"/>
                <a:gd name="G29" fmla="sin 8479 -513964"/>
                <a:gd name="G30" fmla="+- G26 10800 0"/>
                <a:gd name="G31" fmla="+- G27 10800 0"/>
                <a:gd name="G32" fmla="+- G28 10800 0"/>
                <a:gd name="G33" fmla="+- G29 10800 0"/>
                <a:gd name="G34" fmla="+- G19 5400 0"/>
                <a:gd name="G35" fmla="cos G34 -11599718"/>
                <a:gd name="G36" fmla="sin G34 -11599718"/>
                <a:gd name="G37" fmla="+/ -11599718 -513964 2"/>
                <a:gd name="T2" fmla="*/ 180 256 1"/>
                <a:gd name="T3" fmla="*/ 0 256 1"/>
                <a:gd name="G38" fmla="+- G37 T2 T3"/>
                <a:gd name="G39" fmla="?: G2 G37 G38"/>
                <a:gd name="G40" fmla="cos 10800 G39"/>
                <a:gd name="G41" fmla="sin 10800 G39"/>
                <a:gd name="G42" fmla="cos 8479 G39"/>
                <a:gd name="G43" fmla="sin 8479 G39"/>
                <a:gd name="G44" fmla="+- G40 10800 0"/>
                <a:gd name="G45" fmla="+- G41 10800 0"/>
                <a:gd name="G46" fmla="+- G42 10800 0"/>
                <a:gd name="G47" fmla="+- G43 10800 0"/>
                <a:gd name="G48" fmla="+- G35 10800 0"/>
                <a:gd name="G49" fmla="+- G36 10800 0"/>
                <a:gd name="T4" fmla="*/ 10343 w 21600"/>
                <a:gd name="T5" fmla="*/ 9 h 21600"/>
                <a:gd name="T6" fmla="*/ 1173 w 21600"/>
                <a:gd name="T7" fmla="*/ 10295 h 21600"/>
                <a:gd name="T8" fmla="*/ 10441 w 21600"/>
                <a:gd name="T9" fmla="*/ 2328 h 21600"/>
                <a:gd name="T10" fmla="*/ 24173 w 21600"/>
                <a:gd name="T11" fmla="*/ 8957 h 21600"/>
                <a:gd name="T12" fmla="*/ 20876 w 21600"/>
                <a:gd name="T13" fmla="*/ 13309 h 21600"/>
                <a:gd name="T14" fmla="*/ 16524 w 21600"/>
                <a:gd name="T15" fmla="*/ 100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199" y="9643"/>
                  </a:moveTo>
                  <a:cubicBezTo>
                    <a:pt x="18621" y="5446"/>
                    <a:pt x="15035" y="2321"/>
                    <a:pt x="10800" y="2321"/>
                  </a:cubicBezTo>
                  <a:cubicBezTo>
                    <a:pt x="6289" y="2320"/>
                    <a:pt x="2568" y="5851"/>
                    <a:pt x="2332" y="10355"/>
                  </a:cubicBezTo>
                  <a:lnTo>
                    <a:pt x="14" y="10234"/>
                  </a:lnTo>
                  <a:cubicBezTo>
                    <a:pt x="315" y="4497"/>
                    <a:pt x="5055" y="-1"/>
                    <a:pt x="10800" y="0"/>
                  </a:cubicBezTo>
                  <a:cubicBezTo>
                    <a:pt x="16195" y="0"/>
                    <a:pt x="20762" y="3981"/>
                    <a:pt x="21498" y="9326"/>
                  </a:cubicBezTo>
                  <a:lnTo>
                    <a:pt x="24173" y="8957"/>
                  </a:lnTo>
                  <a:lnTo>
                    <a:pt x="20876" y="13309"/>
                  </a:lnTo>
                  <a:lnTo>
                    <a:pt x="16524" y="10011"/>
                  </a:lnTo>
                  <a:lnTo>
                    <a:pt x="19199" y="9643"/>
                  </a:lnTo>
                  <a:close/>
                </a:path>
              </a:pathLst>
            </a:custGeom>
            <a:solidFill>
              <a:srgbClr val="003366"/>
            </a:solidFill>
            <a:ln w="9525">
              <a:noFill/>
              <a:miter lim="800000"/>
              <a:headEnd/>
              <a:tailEnd/>
            </a:ln>
            <a:effectLst/>
          </p:spPr>
          <p:txBody>
            <a:bodyPr wrap="none" lIns="73025" tIns="36512" rIns="73025" bIns="36512" anchor="ctr"/>
            <a:lstStyle/>
            <a:p>
              <a:endParaRPr lang="en-US"/>
            </a:p>
          </p:txBody>
        </p:sp>
        <p:sp>
          <p:nvSpPr>
            <p:cNvPr id="1675363" name="Rectangle 99"/>
            <p:cNvSpPr>
              <a:spLocks noChangeArrowheads="1"/>
            </p:cNvSpPr>
            <p:nvPr/>
          </p:nvSpPr>
          <p:spPr bwMode="gray">
            <a:xfrm>
              <a:off x="1104" y="2784"/>
              <a:ext cx="3401" cy="180"/>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400" b="1"/>
                <a:t>Import routes into VRF if route-targets match (export = import)</a:t>
              </a:r>
            </a:p>
          </p:txBody>
        </p:sp>
      </p:grpSp>
      <p:grpSp>
        <p:nvGrpSpPr>
          <p:cNvPr id="8" name="Group 100"/>
          <p:cNvGrpSpPr>
            <a:grpSpLocks/>
          </p:cNvGrpSpPr>
          <p:nvPr/>
        </p:nvGrpSpPr>
        <p:grpSpPr bwMode="auto">
          <a:xfrm>
            <a:off x="3124200" y="1422400"/>
            <a:ext cx="2962275" cy="3243263"/>
            <a:chOff x="1968" y="768"/>
            <a:chExt cx="1866" cy="2043"/>
          </a:xfrm>
        </p:grpSpPr>
        <p:grpSp>
          <p:nvGrpSpPr>
            <p:cNvPr id="9" name="Group 101"/>
            <p:cNvGrpSpPr>
              <a:grpSpLocks/>
            </p:cNvGrpSpPr>
            <p:nvPr/>
          </p:nvGrpSpPr>
          <p:grpSpPr bwMode="auto">
            <a:xfrm>
              <a:off x="2225" y="768"/>
              <a:ext cx="1242" cy="219"/>
              <a:chOff x="1920" y="912"/>
              <a:chExt cx="1242" cy="219"/>
            </a:xfrm>
          </p:grpSpPr>
          <p:sp>
            <p:nvSpPr>
              <p:cNvPr id="1675366" name="Oval 102"/>
              <p:cNvSpPr>
                <a:spLocks noChangeArrowheads="1"/>
              </p:cNvSpPr>
              <p:nvPr/>
            </p:nvSpPr>
            <p:spPr bwMode="gray">
              <a:xfrm>
                <a:off x="2970" y="978"/>
                <a:ext cx="192" cy="96"/>
              </a:xfrm>
              <a:prstGeom prst="ellipse">
                <a:avLst/>
              </a:prstGeom>
              <a:solidFill>
                <a:srgbClr val="006600"/>
              </a:solidFill>
              <a:ln w="9525">
                <a:noFill/>
                <a:round/>
                <a:headEnd/>
                <a:tailEnd/>
              </a:ln>
              <a:effectLst/>
            </p:spPr>
            <p:txBody>
              <a:bodyPr wrap="none" lIns="73025" tIns="36512" rIns="73025" bIns="36512" anchor="ctr"/>
              <a:lstStyle/>
              <a:p>
                <a:endParaRPr lang="en-US"/>
              </a:p>
            </p:txBody>
          </p:sp>
          <p:sp>
            <p:nvSpPr>
              <p:cNvPr id="1675367" name="Text Box 103"/>
              <p:cNvSpPr txBox="1">
                <a:spLocks noChangeArrowheads="1"/>
              </p:cNvSpPr>
              <p:nvPr/>
            </p:nvSpPr>
            <p:spPr bwMode="gray">
              <a:xfrm>
                <a:off x="2544" y="912"/>
                <a:ext cx="424" cy="219"/>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RD +</a:t>
                </a:r>
              </a:p>
            </p:txBody>
          </p:sp>
          <p:sp>
            <p:nvSpPr>
              <p:cNvPr id="1675368" name="Oval 104"/>
              <p:cNvSpPr>
                <a:spLocks noChangeArrowheads="1"/>
              </p:cNvSpPr>
              <p:nvPr/>
            </p:nvSpPr>
            <p:spPr bwMode="gray">
              <a:xfrm>
                <a:off x="2346" y="978"/>
                <a:ext cx="192" cy="96"/>
              </a:xfrm>
              <a:prstGeom prst="ellipse">
                <a:avLst/>
              </a:prstGeom>
              <a:solidFill>
                <a:srgbClr val="FF9900"/>
              </a:solidFill>
              <a:ln w="9525">
                <a:noFill/>
                <a:round/>
                <a:headEnd/>
                <a:tailEnd/>
              </a:ln>
              <a:effectLst/>
            </p:spPr>
            <p:txBody>
              <a:bodyPr wrap="none" lIns="73025" tIns="36512" rIns="73025" bIns="36512" anchor="ctr"/>
              <a:lstStyle/>
              <a:p>
                <a:endParaRPr lang="en-US"/>
              </a:p>
            </p:txBody>
          </p:sp>
          <p:sp>
            <p:nvSpPr>
              <p:cNvPr id="1675369" name="Text Box 105"/>
              <p:cNvSpPr txBox="1">
                <a:spLocks noChangeArrowheads="1"/>
              </p:cNvSpPr>
              <p:nvPr/>
            </p:nvSpPr>
            <p:spPr bwMode="gray">
              <a:xfrm>
                <a:off x="1920" y="912"/>
                <a:ext cx="424" cy="219"/>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RD +</a:t>
                </a:r>
              </a:p>
            </p:txBody>
          </p:sp>
        </p:grpSp>
        <p:grpSp>
          <p:nvGrpSpPr>
            <p:cNvPr id="10" name="Group 106"/>
            <p:cNvGrpSpPr>
              <a:grpSpLocks/>
            </p:cNvGrpSpPr>
            <p:nvPr/>
          </p:nvGrpSpPr>
          <p:grpSpPr bwMode="auto">
            <a:xfrm>
              <a:off x="1968" y="2448"/>
              <a:ext cx="1866" cy="219"/>
              <a:chOff x="2112" y="2448"/>
              <a:chExt cx="1866" cy="219"/>
            </a:xfrm>
          </p:grpSpPr>
          <p:sp>
            <p:nvSpPr>
              <p:cNvPr id="1675371" name="Oval 107"/>
              <p:cNvSpPr>
                <a:spLocks noChangeArrowheads="1"/>
              </p:cNvSpPr>
              <p:nvPr/>
            </p:nvSpPr>
            <p:spPr bwMode="gray">
              <a:xfrm>
                <a:off x="3162" y="2514"/>
                <a:ext cx="192" cy="96"/>
              </a:xfrm>
              <a:prstGeom prst="ellipse">
                <a:avLst/>
              </a:prstGeom>
              <a:solidFill>
                <a:srgbClr val="006600"/>
              </a:solidFill>
              <a:ln w="9525">
                <a:noFill/>
                <a:round/>
                <a:headEnd/>
                <a:tailEnd/>
              </a:ln>
              <a:effectLst/>
            </p:spPr>
            <p:txBody>
              <a:bodyPr wrap="none" lIns="73025" tIns="36512" rIns="73025" bIns="36512" anchor="ctr"/>
              <a:lstStyle/>
              <a:p>
                <a:endParaRPr lang="en-US"/>
              </a:p>
            </p:txBody>
          </p:sp>
          <p:sp>
            <p:nvSpPr>
              <p:cNvPr id="1675372" name="Text Box 108"/>
              <p:cNvSpPr txBox="1">
                <a:spLocks noChangeArrowheads="1"/>
              </p:cNvSpPr>
              <p:nvPr/>
            </p:nvSpPr>
            <p:spPr bwMode="gray">
              <a:xfrm>
                <a:off x="2736" y="2448"/>
                <a:ext cx="424" cy="219"/>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RD +</a:t>
                </a:r>
              </a:p>
            </p:txBody>
          </p:sp>
          <p:sp>
            <p:nvSpPr>
              <p:cNvPr id="1675373" name="Oval 109"/>
              <p:cNvSpPr>
                <a:spLocks noChangeArrowheads="1"/>
              </p:cNvSpPr>
              <p:nvPr/>
            </p:nvSpPr>
            <p:spPr bwMode="gray">
              <a:xfrm>
                <a:off x="2538" y="2514"/>
                <a:ext cx="192" cy="96"/>
              </a:xfrm>
              <a:prstGeom prst="ellipse">
                <a:avLst/>
              </a:prstGeom>
              <a:solidFill>
                <a:srgbClr val="FF9900"/>
              </a:solidFill>
              <a:ln w="9525">
                <a:noFill/>
                <a:round/>
                <a:headEnd/>
                <a:tailEnd/>
              </a:ln>
              <a:effectLst/>
            </p:spPr>
            <p:txBody>
              <a:bodyPr wrap="none" lIns="73025" tIns="36512" rIns="73025" bIns="36512" anchor="ctr"/>
              <a:lstStyle/>
              <a:p>
                <a:endParaRPr lang="en-US"/>
              </a:p>
            </p:txBody>
          </p:sp>
          <p:sp>
            <p:nvSpPr>
              <p:cNvPr id="1675374" name="Text Box 110"/>
              <p:cNvSpPr txBox="1">
                <a:spLocks noChangeArrowheads="1"/>
              </p:cNvSpPr>
              <p:nvPr/>
            </p:nvSpPr>
            <p:spPr bwMode="gray">
              <a:xfrm>
                <a:off x="2112" y="2448"/>
                <a:ext cx="424" cy="219"/>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RD +</a:t>
                </a:r>
              </a:p>
            </p:txBody>
          </p:sp>
          <p:sp>
            <p:nvSpPr>
              <p:cNvPr id="1675375" name="Oval 111"/>
              <p:cNvSpPr>
                <a:spLocks noChangeArrowheads="1"/>
              </p:cNvSpPr>
              <p:nvPr/>
            </p:nvSpPr>
            <p:spPr bwMode="gray">
              <a:xfrm>
                <a:off x="3786" y="2514"/>
                <a:ext cx="192" cy="96"/>
              </a:xfrm>
              <a:prstGeom prst="ellipse">
                <a:avLst/>
              </a:prstGeom>
              <a:solidFill>
                <a:srgbClr val="FF00FF"/>
              </a:solidFill>
              <a:ln w="9525">
                <a:noFill/>
                <a:round/>
                <a:headEnd/>
                <a:tailEnd/>
              </a:ln>
              <a:effectLst/>
            </p:spPr>
            <p:txBody>
              <a:bodyPr wrap="none" lIns="73025" tIns="36512" rIns="73025" bIns="36512" anchor="ctr"/>
              <a:lstStyle/>
              <a:p>
                <a:endParaRPr lang="en-US"/>
              </a:p>
            </p:txBody>
          </p:sp>
          <p:sp>
            <p:nvSpPr>
              <p:cNvPr id="1675376" name="Text Box 112"/>
              <p:cNvSpPr txBox="1">
                <a:spLocks noChangeArrowheads="1"/>
              </p:cNvSpPr>
              <p:nvPr/>
            </p:nvSpPr>
            <p:spPr bwMode="gray">
              <a:xfrm>
                <a:off x="3360" y="2448"/>
                <a:ext cx="424" cy="219"/>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RD +</a:t>
                </a:r>
              </a:p>
            </p:txBody>
          </p:sp>
        </p:grpSp>
        <p:sp>
          <p:nvSpPr>
            <p:cNvPr id="1675377" name="Text Box 113"/>
            <p:cNvSpPr txBox="1">
              <a:spLocks noChangeArrowheads="1"/>
            </p:cNvSpPr>
            <p:nvPr/>
          </p:nvSpPr>
          <p:spPr bwMode="gray">
            <a:xfrm>
              <a:off x="2232" y="912"/>
              <a:ext cx="1188" cy="219"/>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VPN labels, RTs</a:t>
              </a:r>
            </a:p>
          </p:txBody>
        </p:sp>
        <p:sp>
          <p:nvSpPr>
            <p:cNvPr id="1675378" name="Text Box 114"/>
            <p:cNvSpPr txBox="1">
              <a:spLocks noChangeArrowheads="1"/>
            </p:cNvSpPr>
            <p:nvPr/>
          </p:nvSpPr>
          <p:spPr bwMode="gray">
            <a:xfrm>
              <a:off x="2304" y="2592"/>
              <a:ext cx="1188" cy="219"/>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VPN labels, RTs</a:t>
              </a:r>
            </a:p>
          </p:txBody>
        </p:sp>
      </p:grpSp>
      <p:sp>
        <p:nvSpPr>
          <p:cNvPr id="1675379" name="Line 115"/>
          <p:cNvSpPr>
            <a:spLocks noChangeShapeType="1"/>
          </p:cNvSpPr>
          <p:nvPr/>
        </p:nvSpPr>
        <p:spPr bwMode="gray">
          <a:xfrm>
            <a:off x="3563938" y="2997200"/>
            <a:ext cx="792162" cy="719138"/>
          </a:xfrm>
          <a:prstGeom prst="line">
            <a:avLst/>
          </a:prstGeom>
          <a:noFill/>
          <a:ln w="38100">
            <a:solidFill>
              <a:schemeClr val="tx1"/>
            </a:solidFill>
            <a:round/>
            <a:headEnd/>
            <a:tailEnd/>
          </a:ln>
          <a:effectLst/>
        </p:spPr>
        <p:txBody>
          <a:bodyPr lIns="73025" tIns="36512" rIns="73025" bIns="36512"/>
          <a:lstStyle/>
          <a:p>
            <a:endParaRPr lang="en-US"/>
          </a:p>
        </p:txBody>
      </p:sp>
      <p:sp>
        <p:nvSpPr>
          <p:cNvPr id="1675380" name="Line 116"/>
          <p:cNvSpPr>
            <a:spLocks noChangeShapeType="1"/>
          </p:cNvSpPr>
          <p:nvPr/>
        </p:nvSpPr>
        <p:spPr bwMode="gray">
          <a:xfrm>
            <a:off x="4356100" y="2205038"/>
            <a:ext cx="863600" cy="647700"/>
          </a:xfrm>
          <a:prstGeom prst="line">
            <a:avLst/>
          </a:prstGeom>
          <a:noFill/>
          <a:ln w="38100">
            <a:solidFill>
              <a:schemeClr val="tx1"/>
            </a:solidFill>
            <a:round/>
            <a:headEnd/>
            <a:tailEnd/>
          </a:ln>
          <a:effectLst/>
        </p:spPr>
        <p:txBody>
          <a:bodyPr lIns="73025" tIns="36512" rIns="73025" bIns="36512"/>
          <a:lstStyle/>
          <a:p>
            <a:endParaRPr lang="en-US"/>
          </a:p>
        </p:txBody>
      </p:sp>
      <p:sp>
        <p:nvSpPr>
          <p:cNvPr id="1675381" name="Line 117"/>
          <p:cNvSpPr>
            <a:spLocks noChangeShapeType="1"/>
          </p:cNvSpPr>
          <p:nvPr/>
        </p:nvSpPr>
        <p:spPr bwMode="gray">
          <a:xfrm flipV="1">
            <a:off x="3563938" y="2205038"/>
            <a:ext cx="792162" cy="719137"/>
          </a:xfrm>
          <a:prstGeom prst="line">
            <a:avLst/>
          </a:prstGeom>
          <a:noFill/>
          <a:ln w="38100">
            <a:solidFill>
              <a:schemeClr val="tx1"/>
            </a:solidFill>
            <a:round/>
            <a:headEnd/>
            <a:tailEnd/>
          </a:ln>
          <a:effectLst/>
        </p:spPr>
        <p:txBody>
          <a:bodyPr lIns="73025" tIns="36512" rIns="73025" bIns="36512"/>
          <a:lstStyle/>
          <a:p>
            <a:endParaRPr lang="en-US"/>
          </a:p>
        </p:txBody>
      </p:sp>
      <p:sp>
        <p:nvSpPr>
          <p:cNvPr id="1675382" name="Line 118"/>
          <p:cNvSpPr>
            <a:spLocks noChangeShapeType="1"/>
          </p:cNvSpPr>
          <p:nvPr/>
        </p:nvSpPr>
        <p:spPr bwMode="gray">
          <a:xfrm flipV="1">
            <a:off x="4356100" y="2997200"/>
            <a:ext cx="863600" cy="719138"/>
          </a:xfrm>
          <a:prstGeom prst="line">
            <a:avLst/>
          </a:prstGeom>
          <a:noFill/>
          <a:ln w="38100">
            <a:solidFill>
              <a:schemeClr val="tx1"/>
            </a:solidFill>
            <a:round/>
            <a:headEnd/>
            <a:tailEnd/>
          </a:ln>
          <a:effectLst/>
        </p:spPr>
        <p:txBody>
          <a:bodyPr lIns="73025" tIns="36512" rIns="73025" bIns="36512"/>
          <a:lstStyle/>
          <a:p>
            <a:endParaRPr lang="en-US"/>
          </a:p>
        </p:txBody>
      </p:sp>
      <p:pic>
        <p:nvPicPr>
          <p:cNvPr id="1675383" name="Picture 119"/>
          <p:cNvPicPr>
            <a:picLocks noChangeArrowheads="1"/>
          </p:cNvPicPr>
          <p:nvPr/>
        </p:nvPicPr>
        <p:blipFill>
          <a:blip r:embed="rId4"/>
          <a:srcRect/>
          <a:stretch>
            <a:fillRect/>
          </a:stretch>
        </p:blipFill>
        <p:spPr bwMode="gray">
          <a:xfrm>
            <a:off x="3276600" y="2565400"/>
            <a:ext cx="530225" cy="769938"/>
          </a:xfrm>
          <a:prstGeom prst="rect">
            <a:avLst/>
          </a:prstGeom>
          <a:noFill/>
          <a:ln w="9525">
            <a:noFill/>
            <a:miter lim="800000"/>
            <a:headEnd/>
            <a:tailEnd/>
          </a:ln>
          <a:effectLst/>
        </p:spPr>
      </p:pic>
      <p:pic>
        <p:nvPicPr>
          <p:cNvPr id="1675384" name="Picture 120"/>
          <p:cNvPicPr>
            <a:picLocks noChangeArrowheads="1"/>
          </p:cNvPicPr>
          <p:nvPr/>
        </p:nvPicPr>
        <p:blipFill>
          <a:blip r:embed="rId4"/>
          <a:srcRect/>
          <a:stretch>
            <a:fillRect/>
          </a:stretch>
        </p:blipFill>
        <p:spPr bwMode="gray">
          <a:xfrm>
            <a:off x="5029200" y="2565400"/>
            <a:ext cx="530225" cy="769938"/>
          </a:xfrm>
          <a:prstGeom prst="rect">
            <a:avLst/>
          </a:prstGeom>
          <a:noFill/>
          <a:ln w="9525">
            <a:noFill/>
            <a:miter lim="800000"/>
            <a:headEnd/>
            <a:tailEnd/>
          </a:ln>
          <a:effectLst/>
        </p:spPr>
      </p:pic>
      <p:pic>
        <p:nvPicPr>
          <p:cNvPr id="1675385" name="Picture 121"/>
          <p:cNvPicPr>
            <a:picLocks noChangeArrowheads="1"/>
          </p:cNvPicPr>
          <p:nvPr/>
        </p:nvPicPr>
        <p:blipFill>
          <a:blip r:embed="rId3"/>
          <a:srcRect/>
          <a:stretch>
            <a:fillRect/>
          </a:stretch>
        </p:blipFill>
        <p:spPr bwMode="gray">
          <a:xfrm>
            <a:off x="4067175" y="3573463"/>
            <a:ext cx="576263" cy="339725"/>
          </a:xfrm>
          <a:prstGeom prst="rect">
            <a:avLst/>
          </a:prstGeom>
          <a:noFill/>
          <a:ln w="9525">
            <a:noFill/>
            <a:miter lim="800000"/>
            <a:headEnd/>
            <a:tailEnd/>
          </a:ln>
          <a:effectLst/>
        </p:spPr>
      </p:pic>
      <p:pic>
        <p:nvPicPr>
          <p:cNvPr id="1675386" name="Picture 122"/>
          <p:cNvPicPr>
            <a:picLocks noChangeArrowheads="1"/>
          </p:cNvPicPr>
          <p:nvPr/>
        </p:nvPicPr>
        <p:blipFill>
          <a:blip r:embed="rId3"/>
          <a:srcRect/>
          <a:stretch>
            <a:fillRect/>
          </a:stretch>
        </p:blipFill>
        <p:spPr bwMode="gray">
          <a:xfrm>
            <a:off x="4067175" y="2060575"/>
            <a:ext cx="576263" cy="339725"/>
          </a:xfrm>
          <a:prstGeom prst="rect">
            <a:avLst/>
          </a:prstGeom>
          <a:noFill/>
          <a:ln w="9525">
            <a:noFill/>
            <a:miter lim="800000"/>
            <a:headEnd/>
            <a:tailEnd/>
          </a:ln>
          <a:effectLst/>
        </p:spPr>
      </p:pic>
      <p:sp>
        <p:nvSpPr>
          <p:cNvPr id="1675387" name="Text Box 123"/>
          <p:cNvSpPr txBox="1">
            <a:spLocks noChangeArrowheads="1"/>
          </p:cNvSpPr>
          <p:nvPr/>
        </p:nvSpPr>
        <p:spPr bwMode="gray">
          <a:xfrm>
            <a:off x="4140200" y="3644900"/>
            <a:ext cx="431800" cy="285750"/>
          </a:xfrm>
          <a:prstGeom prst="rect">
            <a:avLst/>
          </a:prstGeom>
          <a:noFill/>
          <a:ln w="9525">
            <a:noFill/>
            <a:miter lim="800000"/>
            <a:headEnd/>
            <a:tailEnd/>
          </a:ln>
          <a:effectLst/>
        </p:spPr>
        <p:txBody>
          <a:bodyPr lIns="0" tIns="36512" rIns="0" bIns="36512">
            <a:spAutoFit/>
          </a:bodyPr>
          <a:lstStyle/>
          <a:p>
            <a:pPr>
              <a:lnSpc>
                <a:spcPct val="100000"/>
              </a:lnSpc>
            </a:pPr>
            <a:r>
              <a:rPr lang="en-US" sz="1400" b="1"/>
              <a:t>RR</a:t>
            </a:r>
          </a:p>
        </p:txBody>
      </p:sp>
      <p:sp>
        <p:nvSpPr>
          <p:cNvPr id="1675388" name="Text Box 124"/>
          <p:cNvSpPr txBox="1">
            <a:spLocks noChangeArrowheads="1"/>
          </p:cNvSpPr>
          <p:nvPr/>
        </p:nvSpPr>
        <p:spPr bwMode="gray">
          <a:xfrm>
            <a:off x="4140200" y="2133600"/>
            <a:ext cx="431800" cy="285750"/>
          </a:xfrm>
          <a:prstGeom prst="rect">
            <a:avLst/>
          </a:prstGeom>
          <a:noFill/>
          <a:ln w="9525">
            <a:noFill/>
            <a:miter lim="800000"/>
            <a:headEnd/>
            <a:tailEnd/>
          </a:ln>
          <a:effectLst/>
        </p:spPr>
        <p:txBody>
          <a:bodyPr lIns="0" tIns="36512" rIns="0" bIns="36512">
            <a:spAutoFit/>
          </a:bodyPr>
          <a:lstStyle/>
          <a:p>
            <a:pPr>
              <a:lnSpc>
                <a:spcPct val="100000"/>
              </a:lnSpc>
            </a:pPr>
            <a:r>
              <a:rPr lang="en-US" sz="1400" b="1"/>
              <a:t>RR</a:t>
            </a:r>
          </a:p>
        </p:txBody>
      </p:sp>
    </p:spTree>
    <p:extLst>
      <p:ext uri="{BB962C8B-B14F-4D97-AF65-F5344CB8AC3E}">
        <p14:creationId xmlns:p14="http://schemas.microsoft.com/office/powerpoint/2010/main" val="3733281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90800" y="4191000"/>
            <a:ext cx="1143000" cy="371475"/>
            <a:chOff x="1680" y="3072"/>
            <a:chExt cx="720" cy="234"/>
          </a:xfrm>
        </p:grpSpPr>
        <p:sp>
          <p:nvSpPr>
            <p:cNvPr id="1677315" name="Rectangle 3"/>
            <p:cNvSpPr>
              <a:spLocks noChangeArrowheads="1"/>
            </p:cNvSpPr>
            <p:nvPr/>
          </p:nvSpPr>
          <p:spPr bwMode="auto">
            <a:xfrm rot="-1643232">
              <a:off x="1680" y="3210"/>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316" name="Rectangle 4"/>
            <p:cNvSpPr>
              <a:spLocks noChangeArrowheads="1"/>
            </p:cNvSpPr>
            <p:nvPr/>
          </p:nvSpPr>
          <p:spPr bwMode="auto">
            <a:xfrm rot="-1681141">
              <a:off x="1903" y="3143"/>
              <a:ext cx="48" cy="96"/>
            </a:xfrm>
            <a:prstGeom prst="rect">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7317" name="Rectangle 5"/>
            <p:cNvSpPr>
              <a:spLocks noChangeArrowheads="1"/>
            </p:cNvSpPr>
            <p:nvPr/>
          </p:nvSpPr>
          <p:spPr bwMode="auto">
            <a:xfrm rot="-1681141">
              <a:off x="1946" y="3120"/>
              <a:ext cx="48" cy="96"/>
            </a:xfrm>
            <a:prstGeom prst="rect">
              <a:avLst/>
            </a:prstGeom>
            <a:solidFill>
              <a:srgbClr val="669900"/>
            </a:solidFill>
            <a:ln w="9525">
              <a:noFill/>
              <a:miter lim="800000"/>
              <a:headEnd/>
              <a:tailEnd/>
            </a:ln>
            <a:effectLst/>
          </p:spPr>
          <p:txBody>
            <a:bodyPr wrap="none" lIns="73025" tIns="36512" rIns="73025" bIns="36512" anchor="ctr"/>
            <a:lstStyle/>
            <a:p>
              <a:endParaRPr lang="en-US"/>
            </a:p>
          </p:txBody>
        </p:sp>
        <p:sp>
          <p:nvSpPr>
            <p:cNvPr id="1677318" name="Rectangle 6"/>
            <p:cNvSpPr>
              <a:spLocks noChangeArrowheads="1"/>
            </p:cNvSpPr>
            <p:nvPr/>
          </p:nvSpPr>
          <p:spPr bwMode="auto">
            <a:xfrm rot="37909">
              <a:off x="2064" y="3072"/>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319" name="Rectangle 7"/>
            <p:cNvSpPr>
              <a:spLocks noChangeArrowheads="1"/>
            </p:cNvSpPr>
            <p:nvPr/>
          </p:nvSpPr>
          <p:spPr bwMode="auto">
            <a:xfrm>
              <a:off x="2304" y="3072"/>
              <a:ext cx="48" cy="96"/>
            </a:xfrm>
            <a:prstGeom prst="rect">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7320" name="Rectangle 8"/>
            <p:cNvSpPr>
              <a:spLocks noChangeArrowheads="1"/>
            </p:cNvSpPr>
            <p:nvPr/>
          </p:nvSpPr>
          <p:spPr bwMode="auto">
            <a:xfrm>
              <a:off x="2352" y="3072"/>
              <a:ext cx="48" cy="96"/>
            </a:xfrm>
            <a:prstGeom prst="rect">
              <a:avLst/>
            </a:prstGeom>
            <a:solidFill>
              <a:srgbClr val="669900"/>
            </a:solidFill>
            <a:ln w="9525">
              <a:noFill/>
              <a:miter lim="800000"/>
              <a:headEnd/>
              <a:tailEnd/>
            </a:ln>
            <a:effectLst/>
          </p:spPr>
          <p:txBody>
            <a:bodyPr wrap="none" lIns="73025" tIns="36512" rIns="73025" bIns="36512" anchor="ctr"/>
            <a:lstStyle/>
            <a:p>
              <a:endParaRPr lang="en-US"/>
            </a:p>
          </p:txBody>
        </p:sp>
      </p:grpSp>
      <p:sp>
        <p:nvSpPr>
          <p:cNvPr id="1677321" name="Line 9"/>
          <p:cNvSpPr>
            <a:spLocks noChangeShapeType="1"/>
          </p:cNvSpPr>
          <p:nvPr/>
        </p:nvSpPr>
        <p:spPr bwMode="auto">
          <a:xfrm flipH="1">
            <a:off x="7391400" y="2667000"/>
            <a:ext cx="914400" cy="152400"/>
          </a:xfrm>
          <a:prstGeom prst="line">
            <a:avLst/>
          </a:prstGeom>
          <a:noFill/>
          <a:ln w="9525">
            <a:solidFill>
              <a:schemeClr val="tx1"/>
            </a:solidFill>
            <a:round/>
            <a:headEnd/>
            <a:tailEnd/>
          </a:ln>
          <a:effectLst/>
        </p:spPr>
        <p:txBody>
          <a:bodyPr lIns="73025" tIns="36512" rIns="73025" bIns="36512"/>
          <a:lstStyle/>
          <a:p>
            <a:endParaRPr lang="en-US"/>
          </a:p>
        </p:txBody>
      </p:sp>
      <p:sp>
        <p:nvSpPr>
          <p:cNvPr id="1677322" name="Line 10"/>
          <p:cNvSpPr>
            <a:spLocks noChangeShapeType="1"/>
          </p:cNvSpPr>
          <p:nvPr/>
        </p:nvSpPr>
        <p:spPr bwMode="auto">
          <a:xfrm flipH="1" flipV="1">
            <a:off x="7391400" y="2971800"/>
            <a:ext cx="990600" cy="76200"/>
          </a:xfrm>
          <a:prstGeom prst="line">
            <a:avLst/>
          </a:prstGeom>
          <a:noFill/>
          <a:ln w="9525">
            <a:solidFill>
              <a:schemeClr val="tx1"/>
            </a:solidFill>
            <a:round/>
            <a:headEnd/>
            <a:tailEnd/>
          </a:ln>
          <a:effectLst/>
        </p:spPr>
        <p:txBody>
          <a:bodyPr lIns="73025" tIns="36512" rIns="73025" bIns="36512"/>
          <a:lstStyle/>
          <a:p>
            <a:endParaRPr lang="en-US"/>
          </a:p>
        </p:txBody>
      </p:sp>
      <p:sp>
        <p:nvSpPr>
          <p:cNvPr id="1677323" name="Line 11"/>
          <p:cNvSpPr>
            <a:spLocks noChangeShapeType="1"/>
          </p:cNvSpPr>
          <p:nvPr/>
        </p:nvSpPr>
        <p:spPr bwMode="auto">
          <a:xfrm flipH="1" flipV="1">
            <a:off x="7315200" y="3124200"/>
            <a:ext cx="990600" cy="304800"/>
          </a:xfrm>
          <a:prstGeom prst="line">
            <a:avLst/>
          </a:prstGeom>
          <a:noFill/>
          <a:ln w="9525">
            <a:solidFill>
              <a:schemeClr val="tx1"/>
            </a:solidFill>
            <a:round/>
            <a:headEnd/>
            <a:tailEnd/>
          </a:ln>
          <a:effectLst/>
        </p:spPr>
        <p:txBody>
          <a:bodyPr lIns="73025" tIns="36512" rIns="73025" bIns="36512"/>
          <a:lstStyle/>
          <a:p>
            <a:endParaRPr lang="en-US"/>
          </a:p>
        </p:txBody>
      </p:sp>
      <p:sp>
        <p:nvSpPr>
          <p:cNvPr id="1677324" name="Line 12"/>
          <p:cNvSpPr>
            <a:spLocks noChangeShapeType="1"/>
          </p:cNvSpPr>
          <p:nvPr/>
        </p:nvSpPr>
        <p:spPr bwMode="auto">
          <a:xfrm flipH="1">
            <a:off x="7315200" y="4191000"/>
            <a:ext cx="990600" cy="152400"/>
          </a:xfrm>
          <a:prstGeom prst="line">
            <a:avLst/>
          </a:prstGeom>
          <a:noFill/>
          <a:ln w="9525">
            <a:solidFill>
              <a:schemeClr val="tx1"/>
            </a:solidFill>
            <a:round/>
            <a:headEnd/>
            <a:tailEnd/>
          </a:ln>
          <a:effectLst/>
        </p:spPr>
        <p:txBody>
          <a:bodyPr lIns="73025" tIns="36512" rIns="73025" bIns="36512"/>
          <a:lstStyle/>
          <a:p>
            <a:endParaRPr lang="en-US"/>
          </a:p>
        </p:txBody>
      </p:sp>
      <p:sp>
        <p:nvSpPr>
          <p:cNvPr id="1677325" name="Line 13"/>
          <p:cNvSpPr>
            <a:spLocks noChangeShapeType="1"/>
          </p:cNvSpPr>
          <p:nvPr/>
        </p:nvSpPr>
        <p:spPr bwMode="auto">
          <a:xfrm flipH="1" flipV="1">
            <a:off x="7315200" y="4495800"/>
            <a:ext cx="1066800" cy="76200"/>
          </a:xfrm>
          <a:prstGeom prst="line">
            <a:avLst/>
          </a:prstGeom>
          <a:noFill/>
          <a:ln w="9525">
            <a:solidFill>
              <a:schemeClr val="tx1"/>
            </a:solidFill>
            <a:round/>
            <a:headEnd/>
            <a:tailEnd/>
          </a:ln>
          <a:effectLst/>
        </p:spPr>
        <p:txBody>
          <a:bodyPr lIns="73025" tIns="36512" rIns="73025" bIns="36512"/>
          <a:lstStyle/>
          <a:p>
            <a:endParaRPr lang="en-US"/>
          </a:p>
        </p:txBody>
      </p:sp>
      <p:sp>
        <p:nvSpPr>
          <p:cNvPr id="1677326" name="Line 14"/>
          <p:cNvSpPr>
            <a:spLocks noChangeShapeType="1"/>
          </p:cNvSpPr>
          <p:nvPr/>
        </p:nvSpPr>
        <p:spPr bwMode="auto">
          <a:xfrm flipH="1" flipV="1">
            <a:off x="7315200" y="4572000"/>
            <a:ext cx="990600" cy="381000"/>
          </a:xfrm>
          <a:prstGeom prst="line">
            <a:avLst/>
          </a:prstGeom>
          <a:noFill/>
          <a:ln w="9525">
            <a:solidFill>
              <a:schemeClr val="tx1"/>
            </a:solidFill>
            <a:round/>
            <a:headEnd/>
            <a:tailEnd/>
          </a:ln>
          <a:effectLst/>
        </p:spPr>
        <p:txBody>
          <a:bodyPr lIns="73025" tIns="36512" rIns="73025" bIns="36512"/>
          <a:lstStyle/>
          <a:p>
            <a:endParaRPr lang="en-US"/>
          </a:p>
        </p:txBody>
      </p:sp>
      <p:sp>
        <p:nvSpPr>
          <p:cNvPr id="1677327" name="Line 15"/>
          <p:cNvSpPr>
            <a:spLocks noChangeShapeType="1"/>
          </p:cNvSpPr>
          <p:nvPr/>
        </p:nvSpPr>
        <p:spPr bwMode="auto">
          <a:xfrm>
            <a:off x="685800" y="4114800"/>
            <a:ext cx="914400" cy="228600"/>
          </a:xfrm>
          <a:prstGeom prst="line">
            <a:avLst/>
          </a:prstGeom>
          <a:noFill/>
          <a:ln w="9525">
            <a:solidFill>
              <a:schemeClr val="tx1"/>
            </a:solidFill>
            <a:round/>
            <a:headEnd/>
            <a:tailEnd/>
          </a:ln>
          <a:effectLst/>
        </p:spPr>
        <p:txBody>
          <a:bodyPr lIns="73025" tIns="36512" rIns="73025" bIns="36512"/>
          <a:lstStyle/>
          <a:p>
            <a:endParaRPr lang="en-US"/>
          </a:p>
        </p:txBody>
      </p:sp>
      <p:sp>
        <p:nvSpPr>
          <p:cNvPr id="1677328" name="Line 16"/>
          <p:cNvSpPr>
            <a:spLocks noChangeShapeType="1"/>
          </p:cNvSpPr>
          <p:nvPr/>
        </p:nvSpPr>
        <p:spPr bwMode="auto">
          <a:xfrm>
            <a:off x="609600" y="4495800"/>
            <a:ext cx="990600" cy="0"/>
          </a:xfrm>
          <a:prstGeom prst="line">
            <a:avLst/>
          </a:prstGeom>
          <a:noFill/>
          <a:ln w="9525">
            <a:solidFill>
              <a:schemeClr val="tx1"/>
            </a:solidFill>
            <a:round/>
            <a:headEnd/>
            <a:tailEnd/>
          </a:ln>
          <a:effectLst/>
        </p:spPr>
        <p:txBody>
          <a:bodyPr lIns="73025" tIns="36512" rIns="73025" bIns="36512"/>
          <a:lstStyle/>
          <a:p>
            <a:endParaRPr lang="en-US"/>
          </a:p>
        </p:txBody>
      </p:sp>
      <p:sp>
        <p:nvSpPr>
          <p:cNvPr id="1677329" name="Line 17"/>
          <p:cNvSpPr>
            <a:spLocks noChangeShapeType="1"/>
          </p:cNvSpPr>
          <p:nvPr/>
        </p:nvSpPr>
        <p:spPr bwMode="auto">
          <a:xfrm flipV="1">
            <a:off x="685800" y="4648200"/>
            <a:ext cx="990600" cy="228600"/>
          </a:xfrm>
          <a:prstGeom prst="line">
            <a:avLst/>
          </a:prstGeom>
          <a:noFill/>
          <a:ln w="9525">
            <a:solidFill>
              <a:schemeClr val="tx1"/>
            </a:solidFill>
            <a:round/>
            <a:headEnd/>
            <a:tailEnd/>
          </a:ln>
          <a:effectLst/>
        </p:spPr>
        <p:txBody>
          <a:bodyPr lIns="73025" tIns="36512" rIns="73025" bIns="36512"/>
          <a:lstStyle/>
          <a:p>
            <a:endParaRPr lang="en-US"/>
          </a:p>
        </p:txBody>
      </p:sp>
      <p:sp>
        <p:nvSpPr>
          <p:cNvPr id="1677330" name="Line 18"/>
          <p:cNvSpPr>
            <a:spLocks noChangeShapeType="1"/>
          </p:cNvSpPr>
          <p:nvPr/>
        </p:nvSpPr>
        <p:spPr bwMode="auto">
          <a:xfrm flipH="1">
            <a:off x="5410200" y="3048000"/>
            <a:ext cx="1371600" cy="609600"/>
          </a:xfrm>
          <a:prstGeom prst="line">
            <a:avLst/>
          </a:prstGeom>
          <a:noFill/>
          <a:ln w="38100">
            <a:solidFill>
              <a:schemeClr val="tx1"/>
            </a:solidFill>
            <a:round/>
            <a:headEnd/>
            <a:tailEnd/>
          </a:ln>
          <a:effectLst/>
        </p:spPr>
        <p:txBody>
          <a:bodyPr lIns="73025" tIns="36512" rIns="73025" bIns="36512"/>
          <a:lstStyle/>
          <a:p>
            <a:endParaRPr lang="en-US"/>
          </a:p>
        </p:txBody>
      </p:sp>
      <p:sp>
        <p:nvSpPr>
          <p:cNvPr id="1677331" name="Line 19"/>
          <p:cNvSpPr>
            <a:spLocks noChangeShapeType="1"/>
          </p:cNvSpPr>
          <p:nvPr/>
        </p:nvSpPr>
        <p:spPr bwMode="auto">
          <a:xfrm flipH="1" flipV="1">
            <a:off x="5334000" y="3733800"/>
            <a:ext cx="1371600" cy="685800"/>
          </a:xfrm>
          <a:prstGeom prst="line">
            <a:avLst/>
          </a:prstGeom>
          <a:noFill/>
          <a:ln w="38100">
            <a:solidFill>
              <a:schemeClr val="tx1"/>
            </a:solidFill>
            <a:round/>
            <a:headEnd/>
            <a:tailEnd/>
          </a:ln>
          <a:effectLst/>
        </p:spPr>
        <p:txBody>
          <a:bodyPr lIns="73025" tIns="36512" rIns="73025" bIns="36512"/>
          <a:lstStyle/>
          <a:p>
            <a:endParaRPr lang="en-US"/>
          </a:p>
        </p:txBody>
      </p:sp>
      <p:sp>
        <p:nvSpPr>
          <p:cNvPr id="1677332" name="Line 20"/>
          <p:cNvSpPr>
            <a:spLocks noChangeShapeType="1"/>
          </p:cNvSpPr>
          <p:nvPr/>
        </p:nvSpPr>
        <p:spPr bwMode="auto">
          <a:xfrm>
            <a:off x="2286000" y="2895600"/>
            <a:ext cx="1295400" cy="762000"/>
          </a:xfrm>
          <a:prstGeom prst="line">
            <a:avLst/>
          </a:prstGeom>
          <a:noFill/>
          <a:ln w="38100">
            <a:solidFill>
              <a:schemeClr val="tx1"/>
            </a:solidFill>
            <a:round/>
            <a:headEnd/>
            <a:tailEnd/>
          </a:ln>
          <a:effectLst/>
        </p:spPr>
        <p:txBody>
          <a:bodyPr lIns="73025" tIns="36512" rIns="73025" bIns="36512"/>
          <a:lstStyle/>
          <a:p>
            <a:endParaRPr lang="en-US"/>
          </a:p>
        </p:txBody>
      </p:sp>
      <p:sp>
        <p:nvSpPr>
          <p:cNvPr id="1677333" name="Line 21"/>
          <p:cNvSpPr>
            <a:spLocks noChangeShapeType="1"/>
          </p:cNvSpPr>
          <p:nvPr/>
        </p:nvSpPr>
        <p:spPr bwMode="auto">
          <a:xfrm>
            <a:off x="3657600" y="3657600"/>
            <a:ext cx="1676400" cy="0"/>
          </a:xfrm>
          <a:prstGeom prst="line">
            <a:avLst/>
          </a:prstGeom>
          <a:noFill/>
          <a:ln w="38100">
            <a:solidFill>
              <a:schemeClr val="tx1"/>
            </a:solidFill>
            <a:round/>
            <a:headEnd/>
            <a:tailEnd/>
          </a:ln>
          <a:effectLst/>
        </p:spPr>
        <p:txBody>
          <a:bodyPr lIns="73025" tIns="36512" rIns="73025" bIns="36512"/>
          <a:lstStyle/>
          <a:p>
            <a:endParaRPr lang="en-US"/>
          </a:p>
        </p:txBody>
      </p:sp>
      <p:sp>
        <p:nvSpPr>
          <p:cNvPr id="1677334" name="Rectangle 22"/>
          <p:cNvSpPr>
            <a:spLocks noGrp="1" noChangeArrowheads="1"/>
          </p:cNvSpPr>
          <p:nvPr>
            <p:ph type="title"/>
          </p:nvPr>
        </p:nvSpPr>
        <p:spPr/>
        <p:txBody>
          <a:bodyPr/>
          <a:lstStyle/>
          <a:p>
            <a:r>
              <a:rPr lang="en-US" dirty="0">
                <a:solidFill>
                  <a:srgbClr val="0070C0"/>
                </a:solidFill>
              </a:rPr>
              <a:t>MPLS VPN Forwarding Example</a:t>
            </a:r>
          </a:p>
        </p:txBody>
      </p:sp>
      <p:pic>
        <p:nvPicPr>
          <p:cNvPr id="1677335" name="Picture 23"/>
          <p:cNvPicPr>
            <a:picLocks noChangeArrowheads="1"/>
          </p:cNvPicPr>
          <p:nvPr/>
        </p:nvPicPr>
        <p:blipFill>
          <a:blip r:embed="rId3"/>
          <a:srcRect/>
          <a:stretch>
            <a:fillRect/>
          </a:stretch>
        </p:blipFill>
        <p:spPr bwMode="auto">
          <a:xfrm>
            <a:off x="5105400" y="3276600"/>
            <a:ext cx="530225" cy="769938"/>
          </a:xfrm>
          <a:prstGeom prst="rect">
            <a:avLst/>
          </a:prstGeom>
          <a:noFill/>
          <a:ln w="9525">
            <a:noFill/>
            <a:miter lim="800000"/>
            <a:headEnd/>
            <a:tailEnd/>
          </a:ln>
          <a:effectLst/>
        </p:spPr>
      </p:pic>
      <p:pic>
        <p:nvPicPr>
          <p:cNvPr id="1677336" name="Picture 24"/>
          <p:cNvPicPr>
            <a:picLocks noChangeArrowheads="1"/>
          </p:cNvPicPr>
          <p:nvPr/>
        </p:nvPicPr>
        <p:blipFill>
          <a:blip r:embed="rId4"/>
          <a:srcRect/>
          <a:stretch>
            <a:fillRect/>
          </a:stretch>
        </p:blipFill>
        <p:spPr bwMode="auto">
          <a:xfrm>
            <a:off x="6477000" y="2743200"/>
            <a:ext cx="906463" cy="533400"/>
          </a:xfrm>
          <a:prstGeom prst="rect">
            <a:avLst/>
          </a:prstGeom>
          <a:noFill/>
          <a:ln w="9525">
            <a:noFill/>
            <a:miter lim="800000"/>
            <a:headEnd/>
            <a:tailEnd/>
          </a:ln>
          <a:effectLst/>
        </p:spPr>
      </p:pic>
      <p:sp>
        <p:nvSpPr>
          <p:cNvPr id="1677337" name="Rectangle 25"/>
          <p:cNvSpPr>
            <a:spLocks noChangeArrowheads="1"/>
          </p:cNvSpPr>
          <p:nvPr/>
        </p:nvSpPr>
        <p:spPr bwMode="auto">
          <a:xfrm>
            <a:off x="6477000" y="4267200"/>
            <a:ext cx="906463" cy="533400"/>
          </a:xfrm>
          <a:prstGeom prst="rect">
            <a:avLst/>
          </a:prstGeom>
          <a:noFill/>
          <a:ln w="9525">
            <a:noFill/>
            <a:miter lim="800000"/>
            <a:headEnd/>
            <a:tailEnd/>
          </a:ln>
        </p:spPr>
        <p:txBody>
          <a:bodyPr/>
          <a:lstStyle/>
          <a:p>
            <a:endParaRPr lang="en-US"/>
          </a:p>
        </p:txBody>
      </p:sp>
      <p:sp>
        <p:nvSpPr>
          <p:cNvPr id="1677338" name="Oval 26"/>
          <p:cNvSpPr>
            <a:spLocks noChangeArrowheads="1"/>
          </p:cNvSpPr>
          <p:nvPr/>
        </p:nvSpPr>
        <p:spPr bwMode="auto">
          <a:xfrm>
            <a:off x="6478588" y="4489450"/>
            <a:ext cx="903287" cy="309563"/>
          </a:xfrm>
          <a:prstGeom prst="ellipse">
            <a:avLst/>
          </a:prstGeom>
          <a:solidFill>
            <a:srgbClr val="669900"/>
          </a:solidFill>
          <a:ln w="4763">
            <a:solidFill>
              <a:srgbClr val="AAE6FF"/>
            </a:solidFill>
            <a:round/>
            <a:headEnd/>
            <a:tailEnd/>
          </a:ln>
        </p:spPr>
        <p:txBody>
          <a:bodyPr/>
          <a:lstStyle/>
          <a:p>
            <a:endParaRPr lang="en-US"/>
          </a:p>
        </p:txBody>
      </p:sp>
      <p:sp>
        <p:nvSpPr>
          <p:cNvPr id="1677339" name="Rectangle 27"/>
          <p:cNvSpPr>
            <a:spLocks noChangeArrowheads="1"/>
          </p:cNvSpPr>
          <p:nvPr/>
        </p:nvSpPr>
        <p:spPr bwMode="auto">
          <a:xfrm>
            <a:off x="6477000" y="4425950"/>
            <a:ext cx="901700" cy="220663"/>
          </a:xfrm>
          <a:prstGeom prst="rect">
            <a:avLst/>
          </a:prstGeom>
          <a:solidFill>
            <a:srgbClr val="0078AA"/>
          </a:solidFill>
          <a:ln w="9525">
            <a:noFill/>
            <a:miter lim="800000"/>
            <a:headEnd/>
            <a:tailEnd/>
          </a:ln>
        </p:spPr>
        <p:txBody>
          <a:bodyPr/>
          <a:lstStyle/>
          <a:p>
            <a:endParaRPr lang="en-US"/>
          </a:p>
        </p:txBody>
      </p:sp>
      <p:sp>
        <p:nvSpPr>
          <p:cNvPr id="1677340" name="Rectangle 28"/>
          <p:cNvSpPr>
            <a:spLocks noChangeArrowheads="1"/>
          </p:cNvSpPr>
          <p:nvPr/>
        </p:nvSpPr>
        <p:spPr bwMode="auto">
          <a:xfrm>
            <a:off x="6477000" y="4425950"/>
            <a:ext cx="901700" cy="220663"/>
          </a:xfrm>
          <a:prstGeom prst="rect">
            <a:avLst/>
          </a:prstGeom>
          <a:solidFill>
            <a:srgbClr val="669900"/>
          </a:solidFill>
          <a:ln w="9525">
            <a:noFill/>
            <a:miter lim="800000"/>
            <a:headEnd/>
            <a:tailEnd/>
          </a:ln>
        </p:spPr>
        <p:txBody>
          <a:bodyPr/>
          <a:lstStyle/>
          <a:p>
            <a:endParaRPr lang="en-US"/>
          </a:p>
        </p:txBody>
      </p:sp>
      <p:sp>
        <p:nvSpPr>
          <p:cNvPr id="1677341" name="Oval 29"/>
          <p:cNvSpPr>
            <a:spLocks noChangeArrowheads="1"/>
          </p:cNvSpPr>
          <p:nvPr/>
        </p:nvSpPr>
        <p:spPr bwMode="auto">
          <a:xfrm>
            <a:off x="6478588" y="4268788"/>
            <a:ext cx="903287" cy="309562"/>
          </a:xfrm>
          <a:prstGeom prst="ellipse">
            <a:avLst/>
          </a:prstGeom>
          <a:solidFill>
            <a:srgbClr val="669900"/>
          </a:solidFill>
          <a:ln w="4763">
            <a:solidFill>
              <a:schemeClr val="tx1"/>
            </a:solidFill>
            <a:round/>
            <a:headEnd/>
            <a:tailEnd/>
          </a:ln>
        </p:spPr>
        <p:txBody>
          <a:bodyPr/>
          <a:lstStyle/>
          <a:p>
            <a:endParaRPr lang="en-US"/>
          </a:p>
        </p:txBody>
      </p:sp>
      <p:grpSp>
        <p:nvGrpSpPr>
          <p:cNvPr id="3" name="Group 30"/>
          <p:cNvGrpSpPr>
            <a:grpSpLocks/>
          </p:cNvGrpSpPr>
          <p:nvPr/>
        </p:nvGrpSpPr>
        <p:grpSpPr bwMode="auto">
          <a:xfrm>
            <a:off x="6615113" y="4305300"/>
            <a:ext cx="625475" cy="236538"/>
            <a:chOff x="4167" y="2712"/>
            <a:chExt cx="394" cy="149"/>
          </a:xfrm>
        </p:grpSpPr>
        <p:grpSp>
          <p:nvGrpSpPr>
            <p:cNvPr id="4" name="Group 31"/>
            <p:cNvGrpSpPr>
              <a:grpSpLocks/>
            </p:cNvGrpSpPr>
            <p:nvPr/>
          </p:nvGrpSpPr>
          <p:grpSpPr bwMode="auto">
            <a:xfrm>
              <a:off x="4167" y="2712"/>
              <a:ext cx="391" cy="146"/>
              <a:chOff x="4167" y="2712"/>
              <a:chExt cx="391" cy="146"/>
            </a:xfrm>
          </p:grpSpPr>
          <p:sp>
            <p:nvSpPr>
              <p:cNvPr id="1677344" name="Freeform 32"/>
              <p:cNvSpPr>
                <a:spLocks/>
              </p:cNvSpPr>
              <p:nvPr/>
            </p:nvSpPr>
            <p:spPr bwMode="auto">
              <a:xfrm>
                <a:off x="4371" y="2716"/>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a:lstStyle/>
              <a:p>
                <a:endParaRPr lang="en-US"/>
              </a:p>
            </p:txBody>
          </p:sp>
          <p:sp>
            <p:nvSpPr>
              <p:cNvPr id="1677345" name="Freeform 33"/>
              <p:cNvSpPr>
                <a:spLocks/>
              </p:cNvSpPr>
              <p:nvPr/>
            </p:nvSpPr>
            <p:spPr bwMode="auto">
              <a:xfrm>
                <a:off x="4371" y="2716"/>
                <a:ext cx="187" cy="62"/>
              </a:xfrm>
              <a:custGeom>
                <a:avLst/>
                <a:gdLst/>
                <a:ahLst/>
                <a:cxnLst>
                  <a:cxn ang="0">
                    <a:pos x="0" y="48"/>
                  </a:cxn>
                  <a:cxn ang="0">
                    <a:pos x="41" y="62"/>
                  </a:cxn>
                  <a:cxn ang="0">
                    <a:pos x="142" y="20"/>
                  </a:cxn>
                  <a:cxn ang="0">
                    <a:pos x="187" y="34"/>
                  </a:cxn>
                  <a:cxn ang="0">
                    <a:pos x="162" y="0"/>
                  </a:cxn>
                  <a:cxn ang="0">
                    <a:pos x="45" y="0"/>
                  </a:cxn>
                  <a:cxn ang="0">
                    <a:pos x="93" y="10"/>
                  </a:cxn>
                  <a:cxn ang="0">
                    <a:pos x="0" y="48"/>
                  </a:cxn>
                </a:cxnLst>
                <a:rect l="0" t="0" r="r" b="b"/>
                <a:pathLst>
                  <a:path w="187" h="62">
                    <a:moveTo>
                      <a:pt x="0" y="48"/>
                    </a:moveTo>
                    <a:lnTo>
                      <a:pt x="41" y="62"/>
                    </a:lnTo>
                    <a:lnTo>
                      <a:pt x="142" y="20"/>
                    </a:lnTo>
                    <a:lnTo>
                      <a:pt x="187" y="34"/>
                    </a:lnTo>
                    <a:lnTo>
                      <a:pt x="162" y="0"/>
                    </a:lnTo>
                    <a:lnTo>
                      <a:pt x="45" y="0"/>
                    </a:lnTo>
                    <a:lnTo>
                      <a:pt x="93" y="10"/>
                    </a:lnTo>
                    <a:lnTo>
                      <a:pt x="0" y="48"/>
                    </a:lnTo>
                    <a:close/>
                  </a:path>
                </a:pathLst>
              </a:custGeom>
              <a:solidFill>
                <a:srgbClr val="000000"/>
              </a:solidFill>
              <a:ln w="9525">
                <a:noFill/>
                <a:round/>
                <a:headEnd/>
                <a:tailEnd/>
              </a:ln>
            </p:spPr>
            <p:txBody>
              <a:bodyPr/>
              <a:lstStyle/>
              <a:p>
                <a:endParaRPr lang="en-US"/>
              </a:p>
            </p:txBody>
          </p:sp>
          <p:sp>
            <p:nvSpPr>
              <p:cNvPr id="1677346" name="Freeform 34"/>
              <p:cNvSpPr>
                <a:spLocks/>
              </p:cNvSpPr>
              <p:nvPr/>
            </p:nvSpPr>
            <p:spPr bwMode="auto">
              <a:xfrm>
                <a:off x="4167" y="2788"/>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a:lstStyle/>
              <a:p>
                <a:endParaRPr lang="en-US"/>
              </a:p>
            </p:txBody>
          </p:sp>
          <p:sp>
            <p:nvSpPr>
              <p:cNvPr id="1677347" name="Freeform 35"/>
              <p:cNvSpPr>
                <a:spLocks/>
              </p:cNvSpPr>
              <p:nvPr/>
            </p:nvSpPr>
            <p:spPr bwMode="auto">
              <a:xfrm>
                <a:off x="4167" y="2788"/>
                <a:ext cx="186" cy="66"/>
              </a:xfrm>
              <a:custGeom>
                <a:avLst/>
                <a:gdLst/>
                <a:ahLst/>
                <a:cxnLst>
                  <a:cxn ang="0">
                    <a:pos x="186" y="14"/>
                  </a:cxn>
                  <a:cxn ang="0">
                    <a:pos x="145" y="0"/>
                  </a:cxn>
                  <a:cxn ang="0">
                    <a:pos x="48" y="42"/>
                  </a:cxn>
                  <a:cxn ang="0">
                    <a:pos x="0" y="28"/>
                  </a:cxn>
                  <a:cxn ang="0">
                    <a:pos x="24" y="66"/>
                  </a:cxn>
                  <a:cxn ang="0">
                    <a:pos x="145" y="66"/>
                  </a:cxn>
                  <a:cxn ang="0">
                    <a:pos x="93" y="52"/>
                  </a:cxn>
                  <a:cxn ang="0">
                    <a:pos x="186" y="14"/>
                  </a:cxn>
                </a:cxnLst>
                <a:rect l="0" t="0" r="r" b="b"/>
                <a:pathLst>
                  <a:path w="186" h="66">
                    <a:moveTo>
                      <a:pt x="186" y="14"/>
                    </a:moveTo>
                    <a:lnTo>
                      <a:pt x="145" y="0"/>
                    </a:lnTo>
                    <a:lnTo>
                      <a:pt x="48" y="42"/>
                    </a:lnTo>
                    <a:lnTo>
                      <a:pt x="0" y="28"/>
                    </a:lnTo>
                    <a:lnTo>
                      <a:pt x="24" y="66"/>
                    </a:lnTo>
                    <a:lnTo>
                      <a:pt x="145" y="66"/>
                    </a:lnTo>
                    <a:lnTo>
                      <a:pt x="93" y="52"/>
                    </a:lnTo>
                    <a:lnTo>
                      <a:pt x="186" y="14"/>
                    </a:lnTo>
                    <a:close/>
                  </a:path>
                </a:pathLst>
              </a:custGeom>
              <a:solidFill>
                <a:srgbClr val="000000"/>
              </a:solidFill>
              <a:ln w="9525">
                <a:noFill/>
                <a:round/>
                <a:headEnd/>
                <a:tailEnd/>
              </a:ln>
            </p:spPr>
            <p:txBody>
              <a:bodyPr/>
              <a:lstStyle/>
              <a:p>
                <a:endParaRPr lang="en-US"/>
              </a:p>
            </p:txBody>
          </p:sp>
          <p:sp>
            <p:nvSpPr>
              <p:cNvPr id="1677348" name="Freeform 36"/>
              <p:cNvSpPr>
                <a:spLocks/>
              </p:cNvSpPr>
              <p:nvPr/>
            </p:nvSpPr>
            <p:spPr bwMode="auto">
              <a:xfrm>
                <a:off x="4177" y="2712"/>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a:lstStyle/>
              <a:p>
                <a:endParaRPr lang="en-US"/>
              </a:p>
            </p:txBody>
          </p:sp>
          <p:sp>
            <p:nvSpPr>
              <p:cNvPr id="1677349" name="Freeform 37"/>
              <p:cNvSpPr>
                <a:spLocks/>
              </p:cNvSpPr>
              <p:nvPr/>
            </p:nvSpPr>
            <p:spPr bwMode="auto">
              <a:xfrm>
                <a:off x="4177" y="2712"/>
                <a:ext cx="187" cy="63"/>
              </a:xfrm>
              <a:custGeom>
                <a:avLst/>
                <a:gdLst/>
                <a:ahLst/>
                <a:cxnLst>
                  <a:cxn ang="0">
                    <a:pos x="0" y="14"/>
                  </a:cxn>
                  <a:cxn ang="0">
                    <a:pos x="41" y="0"/>
                  </a:cxn>
                  <a:cxn ang="0">
                    <a:pos x="142" y="38"/>
                  </a:cxn>
                  <a:cxn ang="0">
                    <a:pos x="187" y="28"/>
                  </a:cxn>
                  <a:cxn ang="0">
                    <a:pos x="163" y="63"/>
                  </a:cxn>
                  <a:cxn ang="0">
                    <a:pos x="45" y="63"/>
                  </a:cxn>
                  <a:cxn ang="0">
                    <a:pos x="93" y="52"/>
                  </a:cxn>
                  <a:cxn ang="0">
                    <a:pos x="0" y="14"/>
                  </a:cxn>
                </a:cxnLst>
                <a:rect l="0" t="0" r="r" b="b"/>
                <a:pathLst>
                  <a:path w="187" h="63">
                    <a:moveTo>
                      <a:pt x="0" y="14"/>
                    </a:moveTo>
                    <a:lnTo>
                      <a:pt x="41" y="0"/>
                    </a:lnTo>
                    <a:lnTo>
                      <a:pt x="142" y="38"/>
                    </a:lnTo>
                    <a:lnTo>
                      <a:pt x="187" y="28"/>
                    </a:lnTo>
                    <a:lnTo>
                      <a:pt x="163" y="63"/>
                    </a:lnTo>
                    <a:lnTo>
                      <a:pt x="45" y="63"/>
                    </a:lnTo>
                    <a:lnTo>
                      <a:pt x="93" y="52"/>
                    </a:lnTo>
                    <a:lnTo>
                      <a:pt x="0" y="14"/>
                    </a:lnTo>
                    <a:close/>
                  </a:path>
                </a:pathLst>
              </a:custGeom>
              <a:solidFill>
                <a:srgbClr val="000000"/>
              </a:solidFill>
              <a:ln w="9525">
                <a:noFill/>
                <a:round/>
                <a:headEnd/>
                <a:tailEnd/>
              </a:ln>
            </p:spPr>
            <p:txBody>
              <a:bodyPr/>
              <a:lstStyle/>
              <a:p>
                <a:endParaRPr lang="en-US"/>
              </a:p>
            </p:txBody>
          </p:sp>
          <p:sp>
            <p:nvSpPr>
              <p:cNvPr id="1677350" name="Freeform 38"/>
              <p:cNvSpPr>
                <a:spLocks/>
              </p:cNvSpPr>
              <p:nvPr/>
            </p:nvSpPr>
            <p:spPr bwMode="auto">
              <a:xfrm>
                <a:off x="4364" y="2795"/>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a:lstStyle/>
              <a:p>
                <a:endParaRPr lang="en-US"/>
              </a:p>
            </p:txBody>
          </p:sp>
          <p:sp>
            <p:nvSpPr>
              <p:cNvPr id="1677351" name="Freeform 39"/>
              <p:cNvSpPr>
                <a:spLocks/>
              </p:cNvSpPr>
              <p:nvPr/>
            </p:nvSpPr>
            <p:spPr bwMode="auto">
              <a:xfrm>
                <a:off x="4364" y="2795"/>
                <a:ext cx="187" cy="63"/>
              </a:xfrm>
              <a:custGeom>
                <a:avLst/>
                <a:gdLst/>
                <a:ahLst/>
                <a:cxnLst>
                  <a:cxn ang="0">
                    <a:pos x="187" y="49"/>
                  </a:cxn>
                  <a:cxn ang="0">
                    <a:pos x="145" y="63"/>
                  </a:cxn>
                  <a:cxn ang="0">
                    <a:pos x="48" y="21"/>
                  </a:cxn>
                  <a:cxn ang="0">
                    <a:pos x="0" y="35"/>
                  </a:cxn>
                  <a:cxn ang="0">
                    <a:pos x="24" y="0"/>
                  </a:cxn>
                  <a:cxn ang="0">
                    <a:pos x="145" y="0"/>
                  </a:cxn>
                  <a:cxn ang="0">
                    <a:pos x="93" y="11"/>
                  </a:cxn>
                  <a:cxn ang="0">
                    <a:pos x="187" y="49"/>
                  </a:cxn>
                </a:cxnLst>
                <a:rect l="0" t="0" r="r" b="b"/>
                <a:pathLst>
                  <a:path w="187" h="63">
                    <a:moveTo>
                      <a:pt x="187" y="49"/>
                    </a:moveTo>
                    <a:lnTo>
                      <a:pt x="145" y="63"/>
                    </a:lnTo>
                    <a:lnTo>
                      <a:pt x="48" y="21"/>
                    </a:lnTo>
                    <a:lnTo>
                      <a:pt x="0" y="35"/>
                    </a:lnTo>
                    <a:lnTo>
                      <a:pt x="24" y="0"/>
                    </a:lnTo>
                    <a:lnTo>
                      <a:pt x="145" y="0"/>
                    </a:lnTo>
                    <a:lnTo>
                      <a:pt x="93" y="11"/>
                    </a:lnTo>
                    <a:lnTo>
                      <a:pt x="187" y="49"/>
                    </a:lnTo>
                    <a:close/>
                  </a:path>
                </a:pathLst>
              </a:custGeom>
              <a:solidFill>
                <a:srgbClr val="000000"/>
              </a:solidFill>
              <a:ln w="9525">
                <a:noFill/>
                <a:round/>
                <a:headEnd/>
                <a:tailEnd/>
              </a:ln>
            </p:spPr>
            <p:txBody>
              <a:bodyPr/>
              <a:lstStyle/>
              <a:p>
                <a:endParaRPr lang="en-US"/>
              </a:p>
            </p:txBody>
          </p:sp>
        </p:grpSp>
        <p:grpSp>
          <p:nvGrpSpPr>
            <p:cNvPr id="5" name="Group 40"/>
            <p:cNvGrpSpPr>
              <a:grpSpLocks/>
            </p:cNvGrpSpPr>
            <p:nvPr/>
          </p:nvGrpSpPr>
          <p:grpSpPr bwMode="auto">
            <a:xfrm>
              <a:off x="4170" y="2716"/>
              <a:ext cx="391" cy="145"/>
              <a:chOff x="4170" y="2716"/>
              <a:chExt cx="391" cy="145"/>
            </a:xfrm>
          </p:grpSpPr>
          <p:sp>
            <p:nvSpPr>
              <p:cNvPr id="1677353" name="Freeform 41"/>
              <p:cNvSpPr>
                <a:spLocks/>
              </p:cNvSpPr>
              <p:nvPr/>
            </p:nvSpPr>
            <p:spPr bwMode="auto">
              <a:xfrm>
                <a:off x="4374" y="2719"/>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a:lstStyle/>
              <a:p>
                <a:endParaRPr lang="en-US"/>
              </a:p>
            </p:txBody>
          </p:sp>
          <p:sp>
            <p:nvSpPr>
              <p:cNvPr id="1677354" name="Freeform 42"/>
              <p:cNvSpPr>
                <a:spLocks/>
              </p:cNvSpPr>
              <p:nvPr/>
            </p:nvSpPr>
            <p:spPr bwMode="auto">
              <a:xfrm>
                <a:off x="4374" y="2719"/>
                <a:ext cx="187" cy="63"/>
              </a:xfrm>
              <a:custGeom>
                <a:avLst/>
                <a:gdLst/>
                <a:ahLst/>
                <a:cxnLst>
                  <a:cxn ang="0">
                    <a:pos x="0" y="49"/>
                  </a:cxn>
                  <a:cxn ang="0">
                    <a:pos x="42" y="63"/>
                  </a:cxn>
                  <a:cxn ang="0">
                    <a:pos x="142" y="21"/>
                  </a:cxn>
                  <a:cxn ang="0">
                    <a:pos x="187" y="35"/>
                  </a:cxn>
                  <a:cxn ang="0">
                    <a:pos x="163" y="0"/>
                  </a:cxn>
                  <a:cxn ang="0">
                    <a:pos x="45" y="0"/>
                  </a:cxn>
                  <a:cxn ang="0">
                    <a:pos x="94" y="11"/>
                  </a:cxn>
                  <a:cxn ang="0">
                    <a:pos x="0" y="49"/>
                  </a:cxn>
                </a:cxnLst>
                <a:rect l="0" t="0" r="r" b="b"/>
                <a:pathLst>
                  <a:path w="187" h="63">
                    <a:moveTo>
                      <a:pt x="0" y="49"/>
                    </a:moveTo>
                    <a:lnTo>
                      <a:pt x="42" y="63"/>
                    </a:lnTo>
                    <a:lnTo>
                      <a:pt x="142" y="21"/>
                    </a:lnTo>
                    <a:lnTo>
                      <a:pt x="187" y="35"/>
                    </a:lnTo>
                    <a:lnTo>
                      <a:pt x="163" y="0"/>
                    </a:lnTo>
                    <a:lnTo>
                      <a:pt x="45" y="0"/>
                    </a:lnTo>
                    <a:lnTo>
                      <a:pt x="94" y="11"/>
                    </a:lnTo>
                    <a:lnTo>
                      <a:pt x="0" y="49"/>
                    </a:lnTo>
                    <a:close/>
                  </a:path>
                </a:pathLst>
              </a:custGeom>
              <a:solidFill>
                <a:srgbClr val="FFFFFF"/>
              </a:solidFill>
              <a:ln w="9525">
                <a:noFill/>
                <a:round/>
                <a:headEnd/>
                <a:tailEnd/>
              </a:ln>
            </p:spPr>
            <p:txBody>
              <a:bodyPr/>
              <a:lstStyle/>
              <a:p>
                <a:endParaRPr lang="en-US"/>
              </a:p>
            </p:txBody>
          </p:sp>
          <p:sp>
            <p:nvSpPr>
              <p:cNvPr id="1677355" name="Freeform 43"/>
              <p:cNvSpPr>
                <a:spLocks/>
              </p:cNvSpPr>
              <p:nvPr/>
            </p:nvSpPr>
            <p:spPr bwMode="auto">
              <a:xfrm>
                <a:off x="4170" y="2792"/>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a:lstStyle/>
              <a:p>
                <a:endParaRPr lang="en-US"/>
              </a:p>
            </p:txBody>
          </p:sp>
          <p:sp>
            <p:nvSpPr>
              <p:cNvPr id="1677356" name="Freeform 44"/>
              <p:cNvSpPr>
                <a:spLocks/>
              </p:cNvSpPr>
              <p:nvPr/>
            </p:nvSpPr>
            <p:spPr bwMode="auto">
              <a:xfrm>
                <a:off x="4170" y="2792"/>
                <a:ext cx="187" cy="66"/>
              </a:xfrm>
              <a:custGeom>
                <a:avLst/>
                <a:gdLst/>
                <a:ahLst/>
                <a:cxnLst>
                  <a:cxn ang="0">
                    <a:pos x="187" y="14"/>
                  </a:cxn>
                  <a:cxn ang="0">
                    <a:pos x="145" y="0"/>
                  </a:cxn>
                  <a:cxn ang="0">
                    <a:pos x="48" y="41"/>
                  </a:cxn>
                  <a:cxn ang="0">
                    <a:pos x="0" y="28"/>
                  </a:cxn>
                  <a:cxn ang="0">
                    <a:pos x="24" y="66"/>
                  </a:cxn>
                  <a:cxn ang="0">
                    <a:pos x="145" y="66"/>
                  </a:cxn>
                  <a:cxn ang="0">
                    <a:pos x="93" y="52"/>
                  </a:cxn>
                  <a:cxn ang="0">
                    <a:pos x="187" y="14"/>
                  </a:cxn>
                </a:cxnLst>
                <a:rect l="0" t="0" r="r" b="b"/>
                <a:pathLst>
                  <a:path w="187" h="66">
                    <a:moveTo>
                      <a:pt x="187" y="14"/>
                    </a:moveTo>
                    <a:lnTo>
                      <a:pt x="145" y="0"/>
                    </a:lnTo>
                    <a:lnTo>
                      <a:pt x="48" y="41"/>
                    </a:lnTo>
                    <a:lnTo>
                      <a:pt x="0" y="28"/>
                    </a:lnTo>
                    <a:lnTo>
                      <a:pt x="24" y="66"/>
                    </a:lnTo>
                    <a:lnTo>
                      <a:pt x="145" y="66"/>
                    </a:lnTo>
                    <a:lnTo>
                      <a:pt x="93" y="52"/>
                    </a:lnTo>
                    <a:lnTo>
                      <a:pt x="187" y="14"/>
                    </a:lnTo>
                    <a:close/>
                  </a:path>
                </a:pathLst>
              </a:custGeom>
              <a:solidFill>
                <a:srgbClr val="FFFFFF"/>
              </a:solidFill>
              <a:ln w="9525">
                <a:noFill/>
                <a:round/>
                <a:headEnd/>
                <a:tailEnd/>
              </a:ln>
            </p:spPr>
            <p:txBody>
              <a:bodyPr/>
              <a:lstStyle/>
              <a:p>
                <a:endParaRPr lang="en-US"/>
              </a:p>
            </p:txBody>
          </p:sp>
          <p:sp>
            <p:nvSpPr>
              <p:cNvPr id="1677357" name="Freeform 45"/>
              <p:cNvSpPr>
                <a:spLocks/>
              </p:cNvSpPr>
              <p:nvPr/>
            </p:nvSpPr>
            <p:spPr bwMode="auto">
              <a:xfrm>
                <a:off x="4180" y="2716"/>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a:lstStyle/>
              <a:p>
                <a:endParaRPr lang="en-US"/>
              </a:p>
            </p:txBody>
          </p:sp>
          <p:sp>
            <p:nvSpPr>
              <p:cNvPr id="1677358" name="Freeform 46"/>
              <p:cNvSpPr>
                <a:spLocks/>
              </p:cNvSpPr>
              <p:nvPr/>
            </p:nvSpPr>
            <p:spPr bwMode="auto">
              <a:xfrm>
                <a:off x="4180" y="2716"/>
                <a:ext cx="187" cy="62"/>
              </a:xfrm>
              <a:custGeom>
                <a:avLst/>
                <a:gdLst/>
                <a:ahLst/>
                <a:cxnLst>
                  <a:cxn ang="0">
                    <a:pos x="0" y="14"/>
                  </a:cxn>
                  <a:cxn ang="0">
                    <a:pos x="42" y="0"/>
                  </a:cxn>
                  <a:cxn ang="0">
                    <a:pos x="142" y="38"/>
                  </a:cxn>
                  <a:cxn ang="0">
                    <a:pos x="187" y="27"/>
                  </a:cxn>
                  <a:cxn ang="0">
                    <a:pos x="163" y="62"/>
                  </a:cxn>
                  <a:cxn ang="0">
                    <a:pos x="45" y="62"/>
                  </a:cxn>
                  <a:cxn ang="0">
                    <a:pos x="94" y="52"/>
                  </a:cxn>
                  <a:cxn ang="0">
                    <a:pos x="0" y="14"/>
                  </a:cxn>
                </a:cxnLst>
                <a:rect l="0" t="0" r="r" b="b"/>
                <a:pathLst>
                  <a:path w="187" h="62">
                    <a:moveTo>
                      <a:pt x="0" y="14"/>
                    </a:moveTo>
                    <a:lnTo>
                      <a:pt x="42" y="0"/>
                    </a:lnTo>
                    <a:lnTo>
                      <a:pt x="142" y="38"/>
                    </a:lnTo>
                    <a:lnTo>
                      <a:pt x="187" y="27"/>
                    </a:lnTo>
                    <a:lnTo>
                      <a:pt x="163" y="62"/>
                    </a:lnTo>
                    <a:lnTo>
                      <a:pt x="45" y="62"/>
                    </a:lnTo>
                    <a:lnTo>
                      <a:pt x="94" y="52"/>
                    </a:lnTo>
                    <a:lnTo>
                      <a:pt x="0" y="14"/>
                    </a:lnTo>
                    <a:close/>
                  </a:path>
                </a:pathLst>
              </a:custGeom>
              <a:solidFill>
                <a:srgbClr val="FFFFFF"/>
              </a:solidFill>
              <a:ln w="9525">
                <a:noFill/>
                <a:round/>
                <a:headEnd/>
                <a:tailEnd/>
              </a:ln>
            </p:spPr>
            <p:txBody>
              <a:bodyPr/>
              <a:lstStyle/>
              <a:p>
                <a:endParaRPr lang="en-US"/>
              </a:p>
            </p:txBody>
          </p:sp>
          <p:sp>
            <p:nvSpPr>
              <p:cNvPr id="1677359" name="Freeform 47"/>
              <p:cNvSpPr>
                <a:spLocks/>
              </p:cNvSpPr>
              <p:nvPr/>
            </p:nvSpPr>
            <p:spPr bwMode="auto">
              <a:xfrm>
                <a:off x="4367" y="2799"/>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a:lstStyle/>
              <a:p>
                <a:endParaRPr lang="en-US"/>
              </a:p>
            </p:txBody>
          </p:sp>
          <p:sp>
            <p:nvSpPr>
              <p:cNvPr id="1677360" name="Freeform 48"/>
              <p:cNvSpPr>
                <a:spLocks/>
              </p:cNvSpPr>
              <p:nvPr/>
            </p:nvSpPr>
            <p:spPr bwMode="auto">
              <a:xfrm>
                <a:off x="4367" y="2799"/>
                <a:ext cx="187" cy="62"/>
              </a:xfrm>
              <a:custGeom>
                <a:avLst/>
                <a:gdLst/>
                <a:ahLst/>
                <a:cxnLst>
                  <a:cxn ang="0">
                    <a:pos x="187" y="48"/>
                  </a:cxn>
                  <a:cxn ang="0">
                    <a:pos x="146" y="62"/>
                  </a:cxn>
                  <a:cxn ang="0">
                    <a:pos x="49" y="21"/>
                  </a:cxn>
                  <a:cxn ang="0">
                    <a:pos x="0" y="34"/>
                  </a:cxn>
                  <a:cxn ang="0">
                    <a:pos x="24" y="0"/>
                  </a:cxn>
                  <a:cxn ang="0">
                    <a:pos x="146" y="0"/>
                  </a:cxn>
                  <a:cxn ang="0">
                    <a:pos x="94" y="10"/>
                  </a:cxn>
                  <a:cxn ang="0">
                    <a:pos x="187" y="48"/>
                  </a:cxn>
                </a:cxnLst>
                <a:rect l="0" t="0" r="r" b="b"/>
                <a:pathLst>
                  <a:path w="187" h="62">
                    <a:moveTo>
                      <a:pt x="187" y="48"/>
                    </a:moveTo>
                    <a:lnTo>
                      <a:pt x="146" y="62"/>
                    </a:lnTo>
                    <a:lnTo>
                      <a:pt x="49" y="21"/>
                    </a:lnTo>
                    <a:lnTo>
                      <a:pt x="0" y="34"/>
                    </a:lnTo>
                    <a:lnTo>
                      <a:pt x="24" y="0"/>
                    </a:lnTo>
                    <a:lnTo>
                      <a:pt x="146" y="0"/>
                    </a:lnTo>
                    <a:lnTo>
                      <a:pt x="94" y="10"/>
                    </a:lnTo>
                    <a:lnTo>
                      <a:pt x="187" y="48"/>
                    </a:lnTo>
                    <a:close/>
                  </a:path>
                </a:pathLst>
              </a:custGeom>
              <a:solidFill>
                <a:srgbClr val="FFFFFF"/>
              </a:solidFill>
              <a:ln w="9525">
                <a:noFill/>
                <a:round/>
                <a:headEnd/>
                <a:tailEnd/>
              </a:ln>
            </p:spPr>
            <p:txBody>
              <a:bodyPr/>
              <a:lstStyle/>
              <a:p>
                <a:endParaRPr lang="en-US"/>
              </a:p>
            </p:txBody>
          </p:sp>
        </p:grpSp>
      </p:grpSp>
      <p:sp>
        <p:nvSpPr>
          <p:cNvPr id="1677361" name="Line 49"/>
          <p:cNvSpPr>
            <a:spLocks noChangeShapeType="1"/>
          </p:cNvSpPr>
          <p:nvPr/>
        </p:nvSpPr>
        <p:spPr bwMode="auto">
          <a:xfrm>
            <a:off x="7378700" y="4421188"/>
            <a:ext cx="1588" cy="220662"/>
          </a:xfrm>
          <a:prstGeom prst="line">
            <a:avLst/>
          </a:prstGeom>
          <a:noFill/>
          <a:ln w="4763">
            <a:solidFill>
              <a:srgbClr val="AAE6FF"/>
            </a:solidFill>
            <a:round/>
            <a:headEnd/>
            <a:tailEnd/>
          </a:ln>
        </p:spPr>
        <p:txBody>
          <a:bodyPr/>
          <a:lstStyle/>
          <a:p>
            <a:endParaRPr lang="en-US"/>
          </a:p>
        </p:txBody>
      </p:sp>
      <p:sp>
        <p:nvSpPr>
          <p:cNvPr id="1677362" name="Line 50"/>
          <p:cNvSpPr>
            <a:spLocks noChangeShapeType="1"/>
          </p:cNvSpPr>
          <p:nvPr/>
        </p:nvSpPr>
        <p:spPr bwMode="auto">
          <a:xfrm flipV="1">
            <a:off x="2133600" y="3810000"/>
            <a:ext cx="1447800" cy="685800"/>
          </a:xfrm>
          <a:prstGeom prst="line">
            <a:avLst/>
          </a:prstGeom>
          <a:noFill/>
          <a:ln w="38100">
            <a:solidFill>
              <a:schemeClr val="tx1"/>
            </a:solidFill>
            <a:round/>
            <a:headEnd/>
            <a:tailEnd/>
          </a:ln>
          <a:effectLst/>
        </p:spPr>
        <p:txBody>
          <a:bodyPr lIns="73025" tIns="36512" rIns="73025" bIns="36512"/>
          <a:lstStyle/>
          <a:p>
            <a:endParaRPr lang="en-US"/>
          </a:p>
        </p:txBody>
      </p:sp>
      <p:pic>
        <p:nvPicPr>
          <p:cNvPr id="1677363" name="Picture 51"/>
          <p:cNvPicPr>
            <a:picLocks noChangeArrowheads="1"/>
          </p:cNvPicPr>
          <p:nvPr/>
        </p:nvPicPr>
        <p:blipFill>
          <a:blip r:embed="rId4"/>
          <a:srcRect/>
          <a:stretch>
            <a:fillRect/>
          </a:stretch>
        </p:blipFill>
        <p:spPr bwMode="auto">
          <a:xfrm>
            <a:off x="1600200" y="4267200"/>
            <a:ext cx="906463" cy="533400"/>
          </a:xfrm>
          <a:prstGeom prst="rect">
            <a:avLst/>
          </a:prstGeom>
          <a:noFill/>
          <a:ln w="9525">
            <a:noFill/>
            <a:miter lim="800000"/>
            <a:headEnd/>
            <a:tailEnd/>
          </a:ln>
          <a:effectLst/>
        </p:spPr>
      </p:pic>
      <p:pic>
        <p:nvPicPr>
          <p:cNvPr id="1677364" name="Picture 52"/>
          <p:cNvPicPr>
            <a:picLocks noChangeArrowheads="1"/>
          </p:cNvPicPr>
          <p:nvPr/>
        </p:nvPicPr>
        <p:blipFill>
          <a:blip r:embed="rId3"/>
          <a:srcRect/>
          <a:stretch>
            <a:fillRect/>
          </a:stretch>
        </p:blipFill>
        <p:spPr bwMode="auto">
          <a:xfrm>
            <a:off x="3352800" y="3276600"/>
            <a:ext cx="530225" cy="769938"/>
          </a:xfrm>
          <a:prstGeom prst="rect">
            <a:avLst/>
          </a:prstGeom>
          <a:noFill/>
          <a:ln w="9525">
            <a:noFill/>
            <a:miter lim="800000"/>
            <a:headEnd/>
            <a:tailEnd/>
          </a:ln>
          <a:effectLst/>
        </p:spPr>
      </p:pic>
      <p:sp>
        <p:nvSpPr>
          <p:cNvPr id="1677365" name="Text Box 53"/>
          <p:cNvSpPr txBox="1">
            <a:spLocks noChangeArrowheads="1"/>
          </p:cNvSpPr>
          <p:nvPr/>
        </p:nvSpPr>
        <p:spPr bwMode="auto">
          <a:xfrm>
            <a:off x="1828800" y="2286000"/>
            <a:ext cx="4508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PE</a:t>
            </a:r>
          </a:p>
        </p:txBody>
      </p:sp>
      <p:sp>
        <p:nvSpPr>
          <p:cNvPr id="1677366" name="Text Box 54"/>
          <p:cNvSpPr txBox="1">
            <a:spLocks noChangeArrowheads="1"/>
          </p:cNvSpPr>
          <p:nvPr/>
        </p:nvSpPr>
        <p:spPr bwMode="auto">
          <a:xfrm>
            <a:off x="5257800" y="2971800"/>
            <a:ext cx="2984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a:t>
            </a:r>
          </a:p>
        </p:txBody>
      </p:sp>
      <p:sp>
        <p:nvSpPr>
          <p:cNvPr id="1677367" name="Text Box 55"/>
          <p:cNvSpPr txBox="1">
            <a:spLocks noChangeArrowheads="1"/>
          </p:cNvSpPr>
          <p:nvPr/>
        </p:nvSpPr>
        <p:spPr bwMode="auto">
          <a:xfrm>
            <a:off x="3429000" y="2971800"/>
            <a:ext cx="2984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a:t>
            </a:r>
          </a:p>
        </p:txBody>
      </p:sp>
      <p:sp>
        <p:nvSpPr>
          <p:cNvPr id="1677368" name="Text Box 56"/>
          <p:cNvSpPr txBox="1">
            <a:spLocks noChangeArrowheads="1"/>
          </p:cNvSpPr>
          <p:nvPr/>
        </p:nvSpPr>
        <p:spPr bwMode="auto">
          <a:xfrm>
            <a:off x="6781800" y="2362200"/>
            <a:ext cx="4508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PE</a:t>
            </a:r>
          </a:p>
        </p:txBody>
      </p:sp>
      <p:pic>
        <p:nvPicPr>
          <p:cNvPr id="1677369" name="Picture 57"/>
          <p:cNvPicPr>
            <a:picLocks noChangeArrowheads="1"/>
          </p:cNvPicPr>
          <p:nvPr/>
        </p:nvPicPr>
        <p:blipFill>
          <a:blip r:embed="rId4"/>
          <a:srcRect/>
          <a:stretch>
            <a:fillRect/>
          </a:stretch>
        </p:blipFill>
        <p:spPr bwMode="auto">
          <a:xfrm>
            <a:off x="304800" y="3962400"/>
            <a:ext cx="457200" cy="304800"/>
          </a:xfrm>
          <a:prstGeom prst="rect">
            <a:avLst/>
          </a:prstGeom>
          <a:noFill/>
          <a:ln w="9525">
            <a:noFill/>
            <a:miter lim="800000"/>
            <a:headEnd/>
            <a:tailEnd/>
          </a:ln>
          <a:effectLst/>
        </p:spPr>
      </p:pic>
      <p:pic>
        <p:nvPicPr>
          <p:cNvPr id="1677370" name="Picture 58"/>
          <p:cNvPicPr>
            <a:picLocks noChangeArrowheads="1"/>
          </p:cNvPicPr>
          <p:nvPr/>
        </p:nvPicPr>
        <p:blipFill>
          <a:blip r:embed="rId4"/>
          <a:srcRect/>
          <a:stretch>
            <a:fillRect/>
          </a:stretch>
        </p:blipFill>
        <p:spPr bwMode="auto">
          <a:xfrm>
            <a:off x="304800" y="4343400"/>
            <a:ext cx="457200" cy="304800"/>
          </a:xfrm>
          <a:prstGeom prst="rect">
            <a:avLst/>
          </a:prstGeom>
          <a:noFill/>
          <a:ln w="9525">
            <a:noFill/>
            <a:miter lim="800000"/>
            <a:headEnd/>
            <a:tailEnd/>
          </a:ln>
          <a:effectLst/>
        </p:spPr>
      </p:pic>
      <p:pic>
        <p:nvPicPr>
          <p:cNvPr id="1677371" name="Picture 59"/>
          <p:cNvPicPr>
            <a:picLocks noChangeArrowheads="1"/>
          </p:cNvPicPr>
          <p:nvPr/>
        </p:nvPicPr>
        <p:blipFill>
          <a:blip r:embed="rId4"/>
          <a:srcRect/>
          <a:stretch>
            <a:fillRect/>
          </a:stretch>
        </p:blipFill>
        <p:spPr bwMode="auto">
          <a:xfrm>
            <a:off x="304800" y="4724400"/>
            <a:ext cx="457200" cy="304800"/>
          </a:xfrm>
          <a:prstGeom prst="rect">
            <a:avLst/>
          </a:prstGeom>
          <a:noFill/>
          <a:ln w="9525">
            <a:noFill/>
            <a:miter lim="800000"/>
            <a:headEnd/>
            <a:tailEnd/>
          </a:ln>
          <a:effectLst/>
        </p:spPr>
      </p:pic>
      <p:pic>
        <p:nvPicPr>
          <p:cNvPr id="1677372" name="Picture 60"/>
          <p:cNvPicPr>
            <a:picLocks noChangeArrowheads="1"/>
          </p:cNvPicPr>
          <p:nvPr/>
        </p:nvPicPr>
        <p:blipFill>
          <a:blip r:embed="rId4"/>
          <a:srcRect/>
          <a:stretch>
            <a:fillRect/>
          </a:stretch>
        </p:blipFill>
        <p:spPr bwMode="auto">
          <a:xfrm>
            <a:off x="8229600" y="2438400"/>
            <a:ext cx="457200" cy="304800"/>
          </a:xfrm>
          <a:prstGeom prst="rect">
            <a:avLst/>
          </a:prstGeom>
          <a:noFill/>
          <a:ln w="9525">
            <a:noFill/>
            <a:miter lim="800000"/>
            <a:headEnd/>
            <a:tailEnd/>
          </a:ln>
          <a:effectLst/>
        </p:spPr>
      </p:pic>
      <p:pic>
        <p:nvPicPr>
          <p:cNvPr id="1677373" name="Picture 61"/>
          <p:cNvPicPr>
            <a:picLocks noChangeArrowheads="1"/>
          </p:cNvPicPr>
          <p:nvPr/>
        </p:nvPicPr>
        <p:blipFill>
          <a:blip r:embed="rId4"/>
          <a:srcRect/>
          <a:stretch>
            <a:fillRect/>
          </a:stretch>
        </p:blipFill>
        <p:spPr bwMode="auto">
          <a:xfrm>
            <a:off x="8229600" y="2819400"/>
            <a:ext cx="457200" cy="304800"/>
          </a:xfrm>
          <a:prstGeom prst="rect">
            <a:avLst/>
          </a:prstGeom>
          <a:noFill/>
          <a:ln w="9525">
            <a:noFill/>
            <a:miter lim="800000"/>
            <a:headEnd/>
            <a:tailEnd/>
          </a:ln>
          <a:effectLst/>
        </p:spPr>
      </p:pic>
      <p:pic>
        <p:nvPicPr>
          <p:cNvPr id="1677374" name="Picture 62"/>
          <p:cNvPicPr>
            <a:picLocks noChangeArrowheads="1"/>
          </p:cNvPicPr>
          <p:nvPr/>
        </p:nvPicPr>
        <p:blipFill>
          <a:blip r:embed="rId4"/>
          <a:srcRect/>
          <a:stretch>
            <a:fillRect/>
          </a:stretch>
        </p:blipFill>
        <p:spPr bwMode="auto">
          <a:xfrm>
            <a:off x="8229600" y="3200400"/>
            <a:ext cx="457200" cy="304800"/>
          </a:xfrm>
          <a:prstGeom prst="rect">
            <a:avLst/>
          </a:prstGeom>
          <a:noFill/>
          <a:ln w="9525">
            <a:noFill/>
            <a:miter lim="800000"/>
            <a:headEnd/>
            <a:tailEnd/>
          </a:ln>
          <a:effectLst/>
        </p:spPr>
      </p:pic>
      <p:sp>
        <p:nvSpPr>
          <p:cNvPr id="1677375" name="Oval 63"/>
          <p:cNvSpPr>
            <a:spLocks noChangeArrowheads="1"/>
          </p:cNvSpPr>
          <p:nvPr/>
        </p:nvSpPr>
        <p:spPr bwMode="auto">
          <a:xfrm>
            <a:off x="8229600" y="4953000"/>
            <a:ext cx="454025" cy="176213"/>
          </a:xfrm>
          <a:prstGeom prst="ellipse">
            <a:avLst/>
          </a:prstGeom>
          <a:solidFill>
            <a:schemeClr val="accent2"/>
          </a:solidFill>
          <a:ln w="3175">
            <a:solidFill>
              <a:srgbClr val="AAE6FF"/>
            </a:solidFill>
            <a:round/>
            <a:headEnd/>
            <a:tailEnd/>
          </a:ln>
        </p:spPr>
        <p:txBody>
          <a:bodyPr/>
          <a:lstStyle/>
          <a:p>
            <a:endParaRPr lang="en-US"/>
          </a:p>
        </p:txBody>
      </p:sp>
      <p:sp>
        <p:nvSpPr>
          <p:cNvPr id="1677376" name="Rectangle 64"/>
          <p:cNvSpPr>
            <a:spLocks noChangeArrowheads="1"/>
          </p:cNvSpPr>
          <p:nvPr/>
        </p:nvSpPr>
        <p:spPr bwMode="auto">
          <a:xfrm>
            <a:off x="8228013" y="4916488"/>
            <a:ext cx="454025" cy="127000"/>
          </a:xfrm>
          <a:prstGeom prst="rect">
            <a:avLst/>
          </a:prstGeom>
          <a:solidFill>
            <a:srgbClr val="0078AA"/>
          </a:solidFill>
          <a:ln w="9525">
            <a:noFill/>
            <a:miter lim="800000"/>
            <a:headEnd/>
            <a:tailEnd/>
          </a:ln>
        </p:spPr>
        <p:txBody>
          <a:bodyPr/>
          <a:lstStyle/>
          <a:p>
            <a:endParaRPr lang="en-US"/>
          </a:p>
        </p:txBody>
      </p:sp>
      <p:sp>
        <p:nvSpPr>
          <p:cNvPr id="1677377" name="Rectangle 65"/>
          <p:cNvSpPr>
            <a:spLocks noChangeArrowheads="1"/>
          </p:cNvSpPr>
          <p:nvPr/>
        </p:nvSpPr>
        <p:spPr bwMode="auto">
          <a:xfrm>
            <a:off x="8228013" y="4916488"/>
            <a:ext cx="454025" cy="127000"/>
          </a:xfrm>
          <a:prstGeom prst="rect">
            <a:avLst/>
          </a:prstGeom>
          <a:solidFill>
            <a:schemeClr val="accent2"/>
          </a:solidFill>
          <a:ln w="9525">
            <a:noFill/>
            <a:miter lim="800000"/>
            <a:headEnd/>
            <a:tailEnd/>
          </a:ln>
        </p:spPr>
        <p:txBody>
          <a:bodyPr/>
          <a:lstStyle/>
          <a:p>
            <a:endParaRPr lang="en-US"/>
          </a:p>
        </p:txBody>
      </p:sp>
      <p:sp>
        <p:nvSpPr>
          <p:cNvPr id="1677378" name="Oval 66"/>
          <p:cNvSpPr>
            <a:spLocks noChangeArrowheads="1"/>
          </p:cNvSpPr>
          <p:nvPr/>
        </p:nvSpPr>
        <p:spPr bwMode="auto">
          <a:xfrm>
            <a:off x="8229600" y="4827588"/>
            <a:ext cx="454025" cy="176212"/>
          </a:xfrm>
          <a:prstGeom prst="ellipse">
            <a:avLst/>
          </a:prstGeom>
          <a:solidFill>
            <a:schemeClr val="accent2"/>
          </a:solidFill>
          <a:ln w="3175">
            <a:solidFill>
              <a:srgbClr val="AAE6FF"/>
            </a:solidFill>
            <a:round/>
            <a:headEnd/>
            <a:tailEnd/>
          </a:ln>
        </p:spPr>
        <p:txBody>
          <a:bodyPr/>
          <a:lstStyle/>
          <a:p>
            <a:endParaRPr lang="en-US"/>
          </a:p>
        </p:txBody>
      </p:sp>
      <p:grpSp>
        <p:nvGrpSpPr>
          <p:cNvPr id="6" name="Group 67"/>
          <p:cNvGrpSpPr>
            <a:grpSpLocks/>
          </p:cNvGrpSpPr>
          <p:nvPr/>
        </p:nvGrpSpPr>
        <p:grpSpPr bwMode="auto">
          <a:xfrm>
            <a:off x="8297863" y="4848225"/>
            <a:ext cx="315912" cy="134938"/>
            <a:chOff x="5228" y="2558"/>
            <a:chExt cx="199" cy="85"/>
          </a:xfrm>
        </p:grpSpPr>
        <p:grpSp>
          <p:nvGrpSpPr>
            <p:cNvPr id="7" name="Group 68"/>
            <p:cNvGrpSpPr>
              <a:grpSpLocks/>
            </p:cNvGrpSpPr>
            <p:nvPr/>
          </p:nvGrpSpPr>
          <p:grpSpPr bwMode="auto">
            <a:xfrm>
              <a:off x="5228" y="2558"/>
              <a:ext cx="197" cy="83"/>
              <a:chOff x="5228" y="2558"/>
              <a:chExt cx="197" cy="83"/>
            </a:xfrm>
          </p:grpSpPr>
          <p:sp>
            <p:nvSpPr>
              <p:cNvPr id="1677381" name="Freeform 69"/>
              <p:cNvSpPr>
                <a:spLocks/>
              </p:cNvSpPr>
              <p:nvPr/>
            </p:nvSpPr>
            <p:spPr bwMode="auto">
              <a:xfrm>
                <a:off x="5331" y="2560"/>
                <a:ext cx="94" cy="35"/>
              </a:xfrm>
              <a:custGeom>
                <a:avLst/>
                <a:gdLst/>
                <a:ahLst/>
                <a:cxnLst>
                  <a:cxn ang="0">
                    <a:pos x="0" y="28"/>
                  </a:cxn>
                  <a:cxn ang="0">
                    <a:pos x="21" y="35"/>
                  </a:cxn>
                  <a:cxn ang="0">
                    <a:pos x="71" y="12"/>
                  </a:cxn>
                  <a:cxn ang="0">
                    <a:pos x="94" y="20"/>
                  </a:cxn>
                  <a:cxn ang="0">
                    <a:pos x="82" y="0"/>
                  </a:cxn>
                  <a:cxn ang="0">
                    <a:pos x="22" y="0"/>
                  </a:cxn>
                  <a:cxn ang="0">
                    <a:pos x="47" y="6"/>
                  </a:cxn>
                  <a:cxn ang="0">
                    <a:pos x="0" y="28"/>
                  </a:cxn>
                </a:cxnLst>
                <a:rect l="0" t="0" r="r" b="b"/>
                <a:pathLst>
                  <a:path w="94" h="35">
                    <a:moveTo>
                      <a:pt x="0" y="28"/>
                    </a:moveTo>
                    <a:lnTo>
                      <a:pt x="21" y="35"/>
                    </a:lnTo>
                    <a:lnTo>
                      <a:pt x="71" y="12"/>
                    </a:lnTo>
                    <a:lnTo>
                      <a:pt x="94" y="20"/>
                    </a:lnTo>
                    <a:lnTo>
                      <a:pt x="82" y="0"/>
                    </a:lnTo>
                    <a:lnTo>
                      <a:pt x="22" y="0"/>
                    </a:lnTo>
                    <a:lnTo>
                      <a:pt x="47" y="6"/>
                    </a:lnTo>
                    <a:lnTo>
                      <a:pt x="0" y="28"/>
                    </a:lnTo>
                    <a:close/>
                  </a:path>
                </a:pathLst>
              </a:custGeom>
              <a:solidFill>
                <a:srgbClr val="000000"/>
              </a:solidFill>
              <a:ln w="9525">
                <a:noFill/>
                <a:round/>
                <a:headEnd/>
                <a:tailEnd/>
              </a:ln>
            </p:spPr>
            <p:txBody>
              <a:bodyPr/>
              <a:lstStyle/>
              <a:p>
                <a:endParaRPr lang="en-US"/>
              </a:p>
            </p:txBody>
          </p:sp>
          <p:sp>
            <p:nvSpPr>
              <p:cNvPr id="1677382" name="Freeform 70"/>
              <p:cNvSpPr>
                <a:spLocks/>
              </p:cNvSpPr>
              <p:nvPr/>
            </p:nvSpPr>
            <p:spPr bwMode="auto">
              <a:xfrm>
                <a:off x="5331" y="2560"/>
                <a:ext cx="94" cy="35"/>
              </a:xfrm>
              <a:custGeom>
                <a:avLst/>
                <a:gdLst/>
                <a:ahLst/>
                <a:cxnLst>
                  <a:cxn ang="0">
                    <a:pos x="0" y="28"/>
                  </a:cxn>
                  <a:cxn ang="0">
                    <a:pos x="21" y="35"/>
                  </a:cxn>
                  <a:cxn ang="0">
                    <a:pos x="71" y="12"/>
                  </a:cxn>
                  <a:cxn ang="0">
                    <a:pos x="94" y="20"/>
                  </a:cxn>
                  <a:cxn ang="0">
                    <a:pos x="82" y="0"/>
                  </a:cxn>
                  <a:cxn ang="0">
                    <a:pos x="22" y="0"/>
                  </a:cxn>
                  <a:cxn ang="0">
                    <a:pos x="47" y="6"/>
                  </a:cxn>
                  <a:cxn ang="0">
                    <a:pos x="0" y="28"/>
                  </a:cxn>
                </a:cxnLst>
                <a:rect l="0" t="0" r="r" b="b"/>
                <a:pathLst>
                  <a:path w="94" h="35">
                    <a:moveTo>
                      <a:pt x="0" y="28"/>
                    </a:moveTo>
                    <a:lnTo>
                      <a:pt x="21" y="35"/>
                    </a:lnTo>
                    <a:lnTo>
                      <a:pt x="71" y="12"/>
                    </a:lnTo>
                    <a:lnTo>
                      <a:pt x="94" y="20"/>
                    </a:lnTo>
                    <a:lnTo>
                      <a:pt x="82" y="0"/>
                    </a:lnTo>
                    <a:lnTo>
                      <a:pt x="22" y="0"/>
                    </a:lnTo>
                    <a:lnTo>
                      <a:pt x="47" y="6"/>
                    </a:lnTo>
                    <a:lnTo>
                      <a:pt x="0" y="28"/>
                    </a:lnTo>
                    <a:close/>
                  </a:path>
                </a:pathLst>
              </a:custGeom>
              <a:solidFill>
                <a:srgbClr val="000000"/>
              </a:solidFill>
              <a:ln w="9525">
                <a:noFill/>
                <a:round/>
                <a:headEnd/>
                <a:tailEnd/>
              </a:ln>
            </p:spPr>
            <p:txBody>
              <a:bodyPr/>
              <a:lstStyle/>
              <a:p>
                <a:endParaRPr lang="en-US"/>
              </a:p>
            </p:txBody>
          </p:sp>
          <p:sp>
            <p:nvSpPr>
              <p:cNvPr id="1677383" name="Freeform 71"/>
              <p:cNvSpPr>
                <a:spLocks/>
              </p:cNvSpPr>
              <p:nvPr/>
            </p:nvSpPr>
            <p:spPr bwMode="auto">
              <a:xfrm>
                <a:off x="5228" y="2601"/>
                <a:ext cx="94" cy="38"/>
              </a:xfrm>
              <a:custGeom>
                <a:avLst/>
                <a:gdLst/>
                <a:ahLst/>
                <a:cxnLst>
                  <a:cxn ang="0">
                    <a:pos x="94" y="8"/>
                  </a:cxn>
                  <a:cxn ang="0">
                    <a:pos x="73" y="0"/>
                  </a:cxn>
                  <a:cxn ang="0">
                    <a:pos x="24" y="24"/>
                  </a:cxn>
                  <a:cxn ang="0">
                    <a:pos x="0" y="16"/>
                  </a:cxn>
                  <a:cxn ang="0">
                    <a:pos x="12" y="38"/>
                  </a:cxn>
                  <a:cxn ang="0">
                    <a:pos x="73" y="38"/>
                  </a:cxn>
                  <a:cxn ang="0">
                    <a:pos x="47" y="30"/>
                  </a:cxn>
                  <a:cxn ang="0">
                    <a:pos x="94" y="8"/>
                  </a:cxn>
                </a:cxnLst>
                <a:rect l="0" t="0" r="r" b="b"/>
                <a:pathLst>
                  <a:path w="94" h="38">
                    <a:moveTo>
                      <a:pt x="94" y="8"/>
                    </a:moveTo>
                    <a:lnTo>
                      <a:pt x="73" y="0"/>
                    </a:lnTo>
                    <a:lnTo>
                      <a:pt x="24" y="24"/>
                    </a:lnTo>
                    <a:lnTo>
                      <a:pt x="0" y="16"/>
                    </a:lnTo>
                    <a:lnTo>
                      <a:pt x="12" y="38"/>
                    </a:lnTo>
                    <a:lnTo>
                      <a:pt x="73" y="38"/>
                    </a:lnTo>
                    <a:lnTo>
                      <a:pt x="47" y="30"/>
                    </a:lnTo>
                    <a:lnTo>
                      <a:pt x="94" y="8"/>
                    </a:lnTo>
                    <a:close/>
                  </a:path>
                </a:pathLst>
              </a:custGeom>
              <a:solidFill>
                <a:srgbClr val="000000"/>
              </a:solidFill>
              <a:ln w="9525">
                <a:noFill/>
                <a:round/>
                <a:headEnd/>
                <a:tailEnd/>
              </a:ln>
            </p:spPr>
            <p:txBody>
              <a:bodyPr/>
              <a:lstStyle/>
              <a:p>
                <a:endParaRPr lang="en-US"/>
              </a:p>
            </p:txBody>
          </p:sp>
          <p:sp>
            <p:nvSpPr>
              <p:cNvPr id="1677384" name="Freeform 72"/>
              <p:cNvSpPr>
                <a:spLocks/>
              </p:cNvSpPr>
              <p:nvPr/>
            </p:nvSpPr>
            <p:spPr bwMode="auto">
              <a:xfrm>
                <a:off x="5228" y="2601"/>
                <a:ext cx="94" cy="38"/>
              </a:xfrm>
              <a:custGeom>
                <a:avLst/>
                <a:gdLst/>
                <a:ahLst/>
                <a:cxnLst>
                  <a:cxn ang="0">
                    <a:pos x="94" y="8"/>
                  </a:cxn>
                  <a:cxn ang="0">
                    <a:pos x="73" y="0"/>
                  </a:cxn>
                  <a:cxn ang="0">
                    <a:pos x="24" y="24"/>
                  </a:cxn>
                  <a:cxn ang="0">
                    <a:pos x="0" y="16"/>
                  </a:cxn>
                  <a:cxn ang="0">
                    <a:pos x="12" y="38"/>
                  </a:cxn>
                  <a:cxn ang="0">
                    <a:pos x="73" y="38"/>
                  </a:cxn>
                  <a:cxn ang="0">
                    <a:pos x="47" y="30"/>
                  </a:cxn>
                  <a:cxn ang="0">
                    <a:pos x="94" y="8"/>
                  </a:cxn>
                </a:cxnLst>
                <a:rect l="0" t="0" r="r" b="b"/>
                <a:pathLst>
                  <a:path w="94" h="38">
                    <a:moveTo>
                      <a:pt x="94" y="8"/>
                    </a:moveTo>
                    <a:lnTo>
                      <a:pt x="73" y="0"/>
                    </a:lnTo>
                    <a:lnTo>
                      <a:pt x="24" y="24"/>
                    </a:lnTo>
                    <a:lnTo>
                      <a:pt x="0" y="16"/>
                    </a:lnTo>
                    <a:lnTo>
                      <a:pt x="12" y="38"/>
                    </a:lnTo>
                    <a:lnTo>
                      <a:pt x="73" y="38"/>
                    </a:lnTo>
                    <a:lnTo>
                      <a:pt x="47" y="30"/>
                    </a:lnTo>
                    <a:lnTo>
                      <a:pt x="94" y="8"/>
                    </a:lnTo>
                    <a:close/>
                  </a:path>
                </a:pathLst>
              </a:custGeom>
              <a:solidFill>
                <a:srgbClr val="000000"/>
              </a:solidFill>
              <a:ln w="9525">
                <a:noFill/>
                <a:round/>
                <a:headEnd/>
                <a:tailEnd/>
              </a:ln>
            </p:spPr>
            <p:txBody>
              <a:bodyPr/>
              <a:lstStyle/>
              <a:p>
                <a:endParaRPr lang="en-US"/>
              </a:p>
            </p:txBody>
          </p:sp>
          <p:sp>
            <p:nvSpPr>
              <p:cNvPr id="1677385" name="Freeform 73"/>
              <p:cNvSpPr>
                <a:spLocks/>
              </p:cNvSpPr>
              <p:nvPr/>
            </p:nvSpPr>
            <p:spPr bwMode="auto">
              <a:xfrm>
                <a:off x="5233" y="2558"/>
                <a:ext cx="94" cy="35"/>
              </a:xfrm>
              <a:custGeom>
                <a:avLst/>
                <a:gdLst/>
                <a:ahLst/>
                <a:cxnLst>
                  <a:cxn ang="0">
                    <a:pos x="0" y="8"/>
                  </a:cxn>
                  <a:cxn ang="0">
                    <a:pos x="21" y="0"/>
                  </a:cxn>
                  <a:cxn ang="0">
                    <a:pos x="71" y="22"/>
                  </a:cxn>
                  <a:cxn ang="0">
                    <a:pos x="94" y="16"/>
                  </a:cxn>
                  <a:cxn ang="0">
                    <a:pos x="82" y="35"/>
                  </a:cxn>
                  <a:cxn ang="0">
                    <a:pos x="23" y="35"/>
                  </a:cxn>
                  <a:cxn ang="0">
                    <a:pos x="47" y="30"/>
                  </a:cxn>
                  <a:cxn ang="0">
                    <a:pos x="0" y="8"/>
                  </a:cxn>
                </a:cxnLst>
                <a:rect l="0" t="0" r="r" b="b"/>
                <a:pathLst>
                  <a:path w="94" h="35">
                    <a:moveTo>
                      <a:pt x="0" y="8"/>
                    </a:moveTo>
                    <a:lnTo>
                      <a:pt x="21" y="0"/>
                    </a:lnTo>
                    <a:lnTo>
                      <a:pt x="71" y="22"/>
                    </a:lnTo>
                    <a:lnTo>
                      <a:pt x="94" y="16"/>
                    </a:lnTo>
                    <a:lnTo>
                      <a:pt x="82" y="35"/>
                    </a:lnTo>
                    <a:lnTo>
                      <a:pt x="23" y="35"/>
                    </a:lnTo>
                    <a:lnTo>
                      <a:pt x="47" y="30"/>
                    </a:lnTo>
                    <a:lnTo>
                      <a:pt x="0" y="8"/>
                    </a:lnTo>
                    <a:close/>
                  </a:path>
                </a:pathLst>
              </a:custGeom>
              <a:solidFill>
                <a:srgbClr val="000000"/>
              </a:solidFill>
              <a:ln w="9525">
                <a:noFill/>
                <a:round/>
                <a:headEnd/>
                <a:tailEnd/>
              </a:ln>
            </p:spPr>
            <p:txBody>
              <a:bodyPr/>
              <a:lstStyle/>
              <a:p>
                <a:endParaRPr lang="en-US"/>
              </a:p>
            </p:txBody>
          </p:sp>
          <p:sp>
            <p:nvSpPr>
              <p:cNvPr id="1677386" name="Freeform 74"/>
              <p:cNvSpPr>
                <a:spLocks/>
              </p:cNvSpPr>
              <p:nvPr/>
            </p:nvSpPr>
            <p:spPr bwMode="auto">
              <a:xfrm>
                <a:off x="5233" y="2558"/>
                <a:ext cx="94" cy="35"/>
              </a:xfrm>
              <a:custGeom>
                <a:avLst/>
                <a:gdLst/>
                <a:ahLst/>
                <a:cxnLst>
                  <a:cxn ang="0">
                    <a:pos x="0" y="8"/>
                  </a:cxn>
                  <a:cxn ang="0">
                    <a:pos x="21" y="0"/>
                  </a:cxn>
                  <a:cxn ang="0">
                    <a:pos x="71" y="22"/>
                  </a:cxn>
                  <a:cxn ang="0">
                    <a:pos x="94" y="16"/>
                  </a:cxn>
                  <a:cxn ang="0">
                    <a:pos x="82" y="35"/>
                  </a:cxn>
                  <a:cxn ang="0">
                    <a:pos x="23" y="35"/>
                  </a:cxn>
                  <a:cxn ang="0">
                    <a:pos x="47" y="30"/>
                  </a:cxn>
                  <a:cxn ang="0">
                    <a:pos x="0" y="8"/>
                  </a:cxn>
                </a:cxnLst>
                <a:rect l="0" t="0" r="r" b="b"/>
                <a:pathLst>
                  <a:path w="94" h="35">
                    <a:moveTo>
                      <a:pt x="0" y="8"/>
                    </a:moveTo>
                    <a:lnTo>
                      <a:pt x="21" y="0"/>
                    </a:lnTo>
                    <a:lnTo>
                      <a:pt x="71" y="22"/>
                    </a:lnTo>
                    <a:lnTo>
                      <a:pt x="94" y="16"/>
                    </a:lnTo>
                    <a:lnTo>
                      <a:pt x="82" y="35"/>
                    </a:lnTo>
                    <a:lnTo>
                      <a:pt x="23" y="35"/>
                    </a:lnTo>
                    <a:lnTo>
                      <a:pt x="47" y="30"/>
                    </a:lnTo>
                    <a:lnTo>
                      <a:pt x="0" y="8"/>
                    </a:lnTo>
                    <a:close/>
                  </a:path>
                </a:pathLst>
              </a:custGeom>
              <a:solidFill>
                <a:srgbClr val="000000"/>
              </a:solidFill>
              <a:ln w="9525">
                <a:noFill/>
                <a:round/>
                <a:headEnd/>
                <a:tailEnd/>
              </a:ln>
            </p:spPr>
            <p:txBody>
              <a:bodyPr/>
              <a:lstStyle/>
              <a:p>
                <a:endParaRPr lang="en-US"/>
              </a:p>
            </p:txBody>
          </p:sp>
          <p:sp>
            <p:nvSpPr>
              <p:cNvPr id="1677387" name="Freeform 75"/>
              <p:cNvSpPr>
                <a:spLocks/>
              </p:cNvSpPr>
              <p:nvPr/>
            </p:nvSpPr>
            <p:spPr bwMode="auto">
              <a:xfrm>
                <a:off x="5327" y="2605"/>
                <a:ext cx="94" cy="36"/>
              </a:xfrm>
              <a:custGeom>
                <a:avLst/>
                <a:gdLst/>
                <a:ahLst/>
                <a:cxnLst>
                  <a:cxn ang="0">
                    <a:pos x="94" y="28"/>
                  </a:cxn>
                  <a:cxn ang="0">
                    <a:pos x="73" y="36"/>
                  </a:cxn>
                  <a:cxn ang="0">
                    <a:pos x="25" y="12"/>
                  </a:cxn>
                  <a:cxn ang="0">
                    <a:pos x="0" y="20"/>
                  </a:cxn>
                  <a:cxn ang="0">
                    <a:pos x="12" y="0"/>
                  </a:cxn>
                  <a:cxn ang="0">
                    <a:pos x="73" y="0"/>
                  </a:cxn>
                  <a:cxn ang="0">
                    <a:pos x="47" y="6"/>
                  </a:cxn>
                  <a:cxn ang="0">
                    <a:pos x="94" y="28"/>
                  </a:cxn>
                </a:cxnLst>
                <a:rect l="0" t="0" r="r" b="b"/>
                <a:pathLst>
                  <a:path w="94" h="36">
                    <a:moveTo>
                      <a:pt x="94" y="28"/>
                    </a:moveTo>
                    <a:lnTo>
                      <a:pt x="73" y="36"/>
                    </a:lnTo>
                    <a:lnTo>
                      <a:pt x="25" y="12"/>
                    </a:lnTo>
                    <a:lnTo>
                      <a:pt x="0" y="20"/>
                    </a:lnTo>
                    <a:lnTo>
                      <a:pt x="12" y="0"/>
                    </a:lnTo>
                    <a:lnTo>
                      <a:pt x="73" y="0"/>
                    </a:lnTo>
                    <a:lnTo>
                      <a:pt x="47" y="6"/>
                    </a:lnTo>
                    <a:lnTo>
                      <a:pt x="94" y="28"/>
                    </a:lnTo>
                    <a:close/>
                  </a:path>
                </a:pathLst>
              </a:custGeom>
              <a:solidFill>
                <a:srgbClr val="000000"/>
              </a:solidFill>
              <a:ln w="9525">
                <a:noFill/>
                <a:round/>
                <a:headEnd/>
                <a:tailEnd/>
              </a:ln>
            </p:spPr>
            <p:txBody>
              <a:bodyPr/>
              <a:lstStyle/>
              <a:p>
                <a:endParaRPr lang="en-US"/>
              </a:p>
            </p:txBody>
          </p:sp>
          <p:sp>
            <p:nvSpPr>
              <p:cNvPr id="1677388" name="Freeform 76"/>
              <p:cNvSpPr>
                <a:spLocks/>
              </p:cNvSpPr>
              <p:nvPr/>
            </p:nvSpPr>
            <p:spPr bwMode="auto">
              <a:xfrm>
                <a:off x="5327" y="2605"/>
                <a:ext cx="94" cy="36"/>
              </a:xfrm>
              <a:custGeom>
                <a:avLst/>
                <a:gdLst/>
                <a:ahLst/>
                <a:cxnLst>
                  <a:cxn ang="0">
                    <a:pos x="94" y="28"/>
                  </a:cxn>
                  <a:cxn ang="0">
                    <a:pos x="73" y="36"/>
                  </a:cxn>
                  <a:cxn ang="0">
                    <a:pos x="25" y="12"/>
                  </a:cxn>
                  <a:cxn ang="0">
                    <a:pos x="0" y="20"/>
                  </a:cxn>
                  <a:cxn ang="0">
                    <a:pos x="12" y="0"/>
                  </a:cxn>
                  <a:cxn ang="0">
                    <a:pos x="73" y="0"/>
                  </a:cxn>
                  <a:cxn ang="0">
                    <a:pos x="47" y="6"/>
                  </a:cxn>
                  <a:cxn ang="0">
                    <a:pos x="94" y="28"/>
                  </a:cxn>
                </a:cxnLst>
                <a:rect l="0" t="0" r="r" b="b"/>
                <a:pathLst>
                  <a:path w="94" h="36">
                    <a:moveTo>
                      <a:pt x="94" y="28"/>
                    </a:moveTo>
                    <a:lnTo>
                      <a:pt x="73" y="36"/>
                    </a:lnTo>
                    <a:lnTo>
                      <a:pt x="25" y="12"/>
                    </a:lnTo>
                    <a:lnTo>
                      <a:pt x="0" y="20"/>
                    </a:lnTo>
                    <a:lnTo>
                      <a:pt x="12" y="0"/>
                    </a:lnTo>
                    <a:lnTo>
                      <a:pt x="73" y="0"/>
                    </a:lnTo>
                    <a:lnTo>
                      <a:pt x="47" y="6"/>
                    </a:lnTo>
                    <a:lnTo>
                      <a:pt x="94" y="28"/>
                    </a:lnTo>
                    <a:close/>
                  </a:path>
                </a:pathLst>
              </a:custGeom>
              <a:solidFill>
                <a:srgbClr val="000000"/>
              </a:solidFill>
              <a:ln w="9525">
                <a:noFill/>
                <a:round/>
                <a:headEnd/>
                <a:tailEnd/>
              </a:ln>
            </p:spPr>
            <p:txBody>
              <a:bodyPr/>
              <a:lstStyle/>
              <a:p>
                <a:endParaRPr lang="en-US"/>
              </a:p>
            </p:txBody>
          </p:sp>
        </p:grpSp>
        <p:grpSp>
          <p:nvGrpSpPr>
            <p:cNvPr id="8" name="Group 77"/>
            <p:cNvGrpSpPr>
              <a:grpSpLocks/>
            </p:cNvGrpSpPr>
            <p:nvPr/>
          </p:nvGrpSpPr>
          <p:grpSpPr bwMode="auto">
            <a:xfrm>
              <a:off x="5229" y="2560"/>
              <a:ext cx="198" cy="83"/>
              <a:chOff x="5229" y="2560"/>
              <a:chExt cx="198" cy="83"/>
            </a:xfrm>
          </p:grpSpPr>
          <p:sp>
            <p:nvSpPr>
              <p:cNvPr id="1677390" name="Freeform 78"/>
              <p:cNvSpPr>
                <a:spLocks/>
              </p:cNvSpPr>
              <p:nvPr/>
            </p:nvSpPr>
            <p:spPr bwMode="auto">
              <a:xfrm>
                <a:off x="5332" y="2562"/>
                <a:ext cx="95" cy="35"/>
              </a:xfrm>
              <a:custGeom>
                <a:avLst/>
                <a:gdLst/>
                <a:ahLst/>
                <a:cxnLst>
                  <a:cxn ang="0">
                    <a:pos x="0" y="28"/>
                  </a:cxn>
                  <a:cxn ang="0">
                    <a:pos x="21" y="35"/>
                  </a:cxn>
                  <a:cxn ang="0">
                    <a:pos x="72" y="12"/>
                  </a:cxn>
                  <a:cxn ang="0">
                    <a:pos x="95" y="20"/>
                  </a:cxn>
                  <a:cxn ang="0">
                    <a:pos x="82" y="0"/>
                  </a:cxn>
                  <a:cxn ang="0">
                    <a:pos x="23" y="0"/>
                  </a:cxn>
                  <a:cxn ang="0">
                    <a:pos x="47" y="6"/>
                  </a:cxn>
                  <a:cxn ang="0">
                    <a:pos x="0" y="28"/>
                  </a:cxn>
                </a:cxnLst>
                <a:rect l="0" t="0" r="r" b="b"/>
                <a:pathLst>
                  <a:path w="95" h="35">
                    <a:moveTo>
                      <a:pt x="0" y="28"/>
                    </a:moveTo>
                    <a:lnTo>
                      <a:pt x="21" y="35"/>
                    </a:lnTo>
                    <a:lnTo>
                      <a:pt x="72" y="12"/>
                    </a:lnTo>
                    <a:lnTo>
                      <a:pt x="95" y="20"/>
                    </a:lnTo>
                    <a:lnTo>
                      <a:pt x="82" y="0"/>
                    </a:lnTo>
                    <a:lnTo>
                      <a:pt x="23" y="0"/>
                    </a:lnTo>
                    <a:lnTo>
                      <a:pt x="47" y="6"/>
                    </a:lnTo>
                    <a:lnTo>
                      <a:pt x="0" y="28"/>
                    </a:lnTo>
                    <a:close/>
                  </a:path>
                </a:pathLst>
              </a:custGeom>
              <a:solidFill>
                <a:srgbClr val="FFFFFF"/>
              </a:solidFill>
              <a:ln w="9525">
                <a:noFill/>
                <a:round/>
                <a:headEnd/>
                <a:tailEnd/>
              </a:ln>
            </p:spPr>
            <p:txBody>
              <a:bodyPr/>
              <a:lstStyle/>
              <a:p>
                <a:endParaRPr lang="en-US"/>
              </a:p>
            </p:txBody>
          </p:sp>
          <p:sp>
            <p:nvSpPr>
              <p:cNvPr id="1677391" name="Freeform 79"/>
              <p:cNvSpPr>
                <a:spLocks/>
              </p:cNvSpPr>
              <p:nvPr/>
            </p:nvSpPr>
            <p:spPr bwMode="auto">
              <a:xfrm>
                <a:off x="5332" y="2562"/>
                <a:ext cx="95" cy="35"/>
              </a:xfrm>
              <a:custGeom>
                <a:avLst/>
                <a:gdLst/>
                <a:ahLst/>
                <a:cxnLst>
                  <a:cxn ang="0">
                    <a:pos x="0" y="28"/>
                  </a:cxn>
                  <a:cxn ang="0">
                    <a:pos x="21" y="35"/>
                  </a:cxn>
                  <a:cxn ang="0">
                    <a:pos x="72" y="12"/>
                  </a:cxn>
                  <a:cxn ang="0">
                    <a:pos x="95" y="20"/>
                  </a:cxn>
                  <a:cxn ang="0">
                    <a:pos x="82" y="0"/>
                  </a:cxn>
                  <a:cxn ang="0">
                    <a:pos x="23" y="0"/>
                  </a:cxn>
                  <a:cxn ang="0">
                    <a:pos x="47" y="6"/>
                  </a:cxn>
                  <a:cxn ang="0">
                    <a:pos x="0" y="28"/>
                  </a:cxn>
                </a:cxnLst>
                <a:rect l="0" t="0" r="r" b="b"/>
                <a:pathLst>
                  <a:path w="95" h="35">
                    <a:moveTo>
                      <a:pt x="0" y="28"/>
                    </a:moveTo>
                    <a:lnTo>
                      <a:pt x="21" y="35"/>
                    </a:lnTo>
                    <a:lnTo>
                      <a:pt x="72" y="12"/>
                    </a:lnTo>
                    <a:lnTo>
                      <a:pt x="95" y="20"/>
                    </a:lnTo>
                    <a:lnTo>
                      <a:pt x="82" y="0"/>
                    </a:lnTo>
                    <a:lnTo>
                      <a:pt x="23" y="0"/>
                    </a:lnTo>
                    <a:lnTo>
                      <a:pt x="47" y="6"/>
                    </a:lnTo>
                    <a:lnTo>
                      <a:pt x="0" y="28"/>
                    </a:lnTo>
                    <a:close/>
                  </a:path>
                </a:pathLst>
              </a:custGeom>
              <a:solidFill>
                <a:srgbClr val="FFFFFF"/>
              </a:solidFill>
              <a:ln w="9525">
                <a:noFill/>
                <a:round/>
                <a:headEnd/>
                <a:tailEnd/>
              </a:ln>
            </p:spPr>
            <p:txBody>
              <a:bodyPr/>
              <a:lstStyle/>
              <a:p>
                <a:endParaRPr lang="en-US"/>
              </a:p>
            </p:txBody>
          </p:sp>
          <p:sp>
            <p:nvSpPr>
              <p:cNvPr id="1677392" name="Freeform 80"/>
              <p:cNvSpPr>
                <a:spLocks/>
              </p:cNvSpPr>
              <p:nvPr/>
            </p:nvSpPr>
            <p:spPr bwMode="auto">
              <a:xfrm>
                <a:off x="5229" y="2603"/>
                <a:ext cx="95" cy="38"/>
              </a:xfrm>
              <a:custGeom>
                <a:avLst/>
                <a:gdLst/>
                <a:ahLst/>
                <a:cxnLst>
                  <a:cxn ang="0">
                    <a:pos x="95" y="8"/>
                  </a:cxn>
                  <a:cxn ang="0">
                    <a:pos x="74" y="0"/>
                  </a:cxn>
                  <a:cxn ang="0">
                    <a:pos x="25" y="24"/>
                  </a:cxn>
                  <a:cxn ang="0">
                    <a:pos x="0" y="16"/>
                  </a:cxn>
                  <a:cxn ang="0">
                    <a:pos x="13" y="38"/>
                  </a:cxn>
                  <a:cxn ang="0">
                    <a:pos x="74" y="38"/>
                  </a:cxn>
                  <a:cxn ang="0">
                    <a:pos x="48" y="30"/>
                  </a:cxn>
                  <a:cxn ang="0">
                    <a:pos x="95" y="8"/>
                  </a:cxn>
                </a:cxnLst>
                <a:rect l="0" t="0" r="r" b="b"/>
                <a:pathLst>
                  <a:path w="95" h="38">
                    <a:moveTo>
                      <a:pt x="95" y="8"/>
                    </a:moveTo>
                    <a:lnTo>
                      <a:pt x="74" y="0"/>
                    </a:lnTo>
                    <a:lnTo>
                      <a:pt x="25" y="24"/>
                    </a:lnTo>
                    <a:lnTo>
                      <a:pt x="0" y="16"/>
                    </a:lnTo>
                    <a:lnTo>
                      <a:pt x="13" y="38"/>
                    </a:lnTo>
                    <a:lnTo>
                      <a:pt x="74" y="38"/>
                    </a:lnTo>
                    <a:lnTo>
                      <a:pt x="48" y="30"/>
                    </a:lnTo>
                    <a:lnTo>
                      <a:pt x="95" y="8"/>
                    </a:lnTo>
                    <a:close/>
                  </a:path>
                </a:pathLst>
              </a:custGeom>
              <a:solidFill>
                <a:srgbClr val="FFFFFF"/>
              </a:solidFill>
              <a:ln w="9525">
                <a:noFill/>
                <a:round/>
                <a:headEnd/>
                <a:tailEnd/>
              </a:ln>
            </p:spPr>
            <p:txBody>
              <a:bodyPr/>
              <a:lstStyle/>
              <a:p>
                <a:endParaRPr lang="en-US"/>
              </a:p>
            </p:txBody>
          </p:sp>
          <p:sp>
            <p:nvSpPr>
              <p:cNvPr id="1677393" name="Freeform 81"/>
              <p:cNvSpPr>
                <a:spLocks/>
              </p:cNvSpPr>
              <p:nvPr/>
            </p:nvSpPr>
            <p:spPr bwMode="auto">
              <a:xfrm>
                <a:off x="5229" y="2603"/>
                <a:ext cx="95" cy="38"/>
              </a:xfrm>
              <a:custGeom>
                <a:avLst/>
                <a:gdLst/>
                <a:ahLst/>
                <a:cxnLst>
                  <a:cxn ang="0">
                    <a:pos x="95" y="8"/>
                  </a:cxn>
                  <a:cxn ang="0">
                    <a:pos x="74" y="0"/>
                  </a:cxn>
                  <a:cxn ang="0">
                    <a:pos x="25" y="24"/>
                  </a:cxn>
                  <a:cxn ang="0">
                    <a:pos x="0" y="16"/>
                  </a:cxn>
                  <a:cxn ang="0">
                    <a:pos x="13" y="38"/>
                  </a:cxn>
                  <a:cxn ang="0">
                    <a:pos x="74" y="38"/>
                  </a:cxn>
                  <a:cxn ang="0">
                    <a:pos x="48" y="30"/>
                  </a:cxn>
                  <a:cxn ang="0">
                    <a:pos x="95" y="8"/>
                  </a:cxn>
                </a:cxnLst>
                <a:rect l="0" t="0" r="r" b="b"/>
                <a:pathLst>
                  <a:path w="95" h="38">
                    <a:moveTo>
                      <a:pt x="95" y="8"/>
                    </a:moveTo>
                    <a:lnTo>
                      <a:pt x="74" y="0"/>
                    </a:lnTo>
                    <a:lnTo>
                      <a:pt x="25" y="24"/>
                    </a:lnTo>
                    <a:lnTo>
                      <a:pt x="0" y="16"/>
                    </a:lnTo>
                    <a:lnTo>
                      <a:pt x="13" y="38"/>
                    </a:lnTo>
                    <a:lnTo>
                      <a:pt x="74" y="38"/>
                    </a:lnTo>
                    <a:lnTo>
                      <a:pt x="48" y="30"/>
                    </a:lnTo>
                    <a:lnTo>
                      <a:pt x="95" y="8"/>
                    </a:lnTo>
                    <a:close/>
                  </a:path>
                </a:pathLst>
              </a:custGeom>
              <a:solidFill>
                <a:srgbClr val="FFFFFF"/>
              </a:solidFill>
              <a:ln w="9525">
                <a:noFill/>
                <a:round/>
                <a:headEnd/>
                <a:tailEnd/>
              </a:ln>
            </p:spPr>
            <p:txBody>
              <a:bodyPr/>
              <a:lstStyle/>
              <a:p>
                <a:endParaRPr lang="en-US"/>
              </a:p>
            </p:txBody>
          </p:sp>
          <p:sp>
            <p:nvSpPr>
              <p:cNvPr id="1677394" name="Freeform 82"/>
              <p:cNvSpPr>
                <a:spLocks/>
              </p:cNvSpPr>
              <p:nvPr/>
            </p:nvSpPr>
            <p:spPr bwMode="auto">
              <a:xfrm>
                <a:off x="5235" y="2560"/>
                <a:ext cx="94" cy="35"/>
              </a:xfrm>
              <a:custGeom>
                <a:avLst/>
                <a:gdLst/>
                <a:ahLst/>
                <a:cxnLst>
                  <a:cxn ang="0">
                    <a:pos x="0" y="8"/>
                  </a:cxn>
                  <a:cxn ang="0">
                    <a:pos x="21" y="0"/>
                  </a:cxn>
                  <a:cxn ang="0">
                    <a:pos x="71" y="22"/>
                  </a:cxn>
                  <a:cxn ang="0">
                    <a:pos x="94" y="16"/>
                  </a:cxn>
                  <a:cxn ang="0">
                    <a:pos x="82" y="35"/>
                  </a:cxn>
                  <a:cxn ang="0">
                    <a:pos x="22" y="35"/>
                  </a:cxn>
                  <a:cxn ang="0">
                    <a:pos x="47" y="30"/>
                  </a:cxn>
                  <a:cxn ang="0">
                    <a:pos x="0" y="8"/>
                  </a:cxn>
                </a:cxnLst>
                <a:rect l="0" t="0" r="r" b="b"/>
                <a:pathLst>
                  <a:path w="94" h="35">
                    <a:moveTo>
                      <a:pt x="0" y="8"/>
                    </a:moveTo>
                    <a:lnTo>
                      <a:pt x="21" y="0"/>
                    </a:lnTo>
                    <a:lnTo>
                      <a:pt x="71" y="22"/>
                    </a:lnTo>
                    <a:lnTo>
                      <a:pt x="94" y="16"/>
                    </a:lnTo>
                    <a:lnTo>
                      <a:pt x="82" y="35"/>
                    </a:lnTo>
                    <a:lnTo>
                      <a:pt x="22" y="35"/>
                    </a:lnTo>
                    <a:lnTo>
                      <a:pt x="47" y="30"/>
                    </a:lnTo>
                    <a:lnTo>
                      <a:pt x="0" y="8"/>
                    </a:lnTo>
                    <a:close/>
                  </a:path>
                </a:pathLst>
              </a:custGeom>
              <a:solidFill>
                <a:srgbClr val="FFFFFF"/>
              </a:solidFill>
              <a:ln w="9525">
                <a:noFill/>
                <a:round/>
                <a:headEnd/>
                <a:tailEnd/>
              </a:ln>
            </p:spPr>
            <p:txBody>
              <a:bodyPr/>
              <a:lstStyle/>
              <a:p>
                <a:endParaRPr lang="en-US"/>
              </a:p>
            </p:txBody>
          </p:sp>
          <p:sp>
            <p:nvSpPr>
              <p:cNvPr id="1677395" name="Freeform 83"/>
              <p:cNvSpPr>
                <a:spLocks/>
              </p:cNvSpPr>
              <p:nvPr/>
            </p:nvSpPr>
            <p:spPr bwMode="auto">
              <a:xfrm>
                <a:off x="5235" y="2560"/>
                <a:ext cx="94" cy="35"/>
              </a:xfrm>
              <a:custGeom>
                <a:avLst/>
                <a:gdLst/>
                <a:ahLst/>
                <a:cxnLst>
                  <a:cxn ang="0">
                    <a:pos x="0" y="8"/>
                  </a:cxn>
                  <a:cxn ang="0">
                    <a:pos x="21" y="0"/>
                  </a:cxn>
                  <a:cxn ang="0">
                    <a:pos x="71" y="22"/>
                  </a:cxn>
                  <a:cxn ang="0">
                    <a:pos x="94" y="16"/>
                  </a:cxn>
                  <a:cxn ang="0">
                    <a:pos x="82" y="35"/>
                  </a:cxn>
                  <a:cxn ang="0">
                    <a:pos x="22" y="35"/>
                  </a:cxn>
                  <a:cxn ang="0">
                    <a:pos x="47" y="30"/>
                  </a:cxn>
                  <a:cxn ang="0">
                    <a:pos x="0" y="8"/>
                  </a:cxn>
                </a:cxnLst>
                <a:rect l="0" t="0" r="r" b="b"/>
                <a:pathLst>
                  <a:path w="94" h="35">
                    <a:moveTo>
                      <a:pt x="0" y="8"/>
                    </a:moveTo>
                    <a:lnTo>
                      <a:pt x="21" y="0"/>
                    </a:lnTo>
                    <a:lnTo>
                      <a:pt x="71" y="22"/>
                    </a:lnTo>
                    <a:lnTo>
                      <a:pt x="94" y="16"/>
                    </a:lnTo>
                    <a:lnTo>
                      <a:pt x="82" y="35"/>
                    </a:lnTo>
                    <a:lnTo>
                      <a:pt x="22" y="35"/>
                    </a:lnTo>
                    <a:lnTo>
                      <a:pt x="47" y="30"/>
                    </a:lnTo>
                    <a:lnTo>
                      <a:pt x="0" y="8"/>
                    </a:lnTo>
                    <a:close/>
                  </a:path>
                </a:pathLst>
              </a:custGeom>
              <a:solidFill>
                <a:srgbClr val="FFFFFF"/>
              </a:solidFill>
              <a:ln w="9525">
                <a:noFill/>
                <a:round/>
                <a:headEnd/>
                <a:tailEnd/>
              </a:ln>
            </p:spPr>
            <p:txBody>
              <a:bodyPr/>
              <a:lstStyle/>
              <a:p>
                <a:endParaRPr lang="en-US"/>
              </a:p>
            </p:txBody>
          </p:sp>
          <p:sp>
            <p:nvSpPr>
              <p:cNvPr id="1677396" name="Freeform 84"/>
              <p:cNvSpPr>
                <a:spLocks/>
              </p:cNvSpPr>
              <p:nvPr/>
            </p:nvSpPr>
            <p:spPr bwMode="auto">
              <a:xfrm>
                <a:off x="5329" y="2607"/>
                <a:ext cx="94" cy="36"/>
              </a:xfrm>
              <a:custGeom>
                <a:avLst/>
                <a:gdLst/>
                <a:ahLst/>
                <a:cxnLst>
                  <a:cxn ang="0">
                    <a:pos x="94" y="28"/>
                  </a:cxn>
                  <a:cxn ang="0">
                    <a:pos x="73" y="36"/>
                  </a:cxn>
                  <a:cxn ang="0">
                    <a:pos x="24" y="12"/>
                  </a:cxn>
                  <a:cxn ang="0">
                    <a:pos x="0" y="20"/>
                  </a:cxn>
                  <a:cxn ang="0">
                    <a:pos x="12" y="0"/>
                  </a:cxn>
                  <a:cxn ang="0">
                    <a:pos x="73" y="0"/>
                  </a:cxn>
                  <a:cxn ang="0">
                    <a:pos x="47" y="6"/>
                  </a:cxn>
                  <a:cxn ang="0">
                    <a:pos x="94" y="28"/>
                  </a:cxn>
                </a:cxnLst>
                <a:rect l="0" t="0" r="r" b="b"/>
                <a:pathLst>
                  <a:path w="94" h="36">
                    <a:moveTo>
                      <a:pt x="94" y="28"/>
                    </a:moveTo>
                    <a:lnTo>
                      <a:pt x="73" y="36"/>
                    </a:lnTo>
                    <a:lnTo>
                      <a:pt x="24" y="12"/>
                    </a:lnTo>
                    <a:lnTo>
                      <a:pt x="0" y="20"/>
                    </a:lnTo>
                    <a:lnTo>
                      <a:pt x="12" y="0"/>
                    </a:lnTo>
                    <a:lnTo>
                      <a:pt x="73" y="0"/>
                    </a:lnTo>
                    <a:lnTo>
                      <a:pt x="47" y="6"/>
                    </a:lnTo>
                    <a:lnTo>
                      <a:pt x="94" y="28"/>
                    </a:lnTo>
                    <a:close/>
                  </a:path>
                </a:pathLst>
              </a:custGeom>
              <a:solidFill>
                <a:srgbClr val="FFFFFF"/>
              </a:solidFill>
              <a:ln w="9525">
                <a:noFill/>
                <a:round/>
                <a:headEnd/>
                <a:tailEnd/>
              </a:ln>
            </p:spPr>
            <p:txBody>
              <a:bodyPr/>
              <a:lstStyle/>
              <a:p>
                <a:endParaRPr lang="en-US"/>
              </a:p>
            </p:txBody>
          </p:sp>
          <p:sp>
            <p:nvSpPr>
              <p:cNvPr id="1677397" name="Freeform 85"/>
              <p:cNvSpPr>
                <a:spLocks/>
              </p:cNvSpPr>
              <p:nvPr/>
            </p:nvSpPr>
            <p:spPr bwMode="auto">
              <a:xfrm>
                <a:off x="5329" y="2607"/>
                <a:ext cx="94" cy="36"/>
              </a:xfrm>
              <a:custGeom>
                <a:avLst/>
                <a:gdLst/>
                <a:ahLst/>
                <a:cxnLst>
                  <a:cxn ang="0">
                    <a:pos x="94" y="28"/>
                  </a:cxn>
                  <a:cxn ang="0">
                    <a:pos x="73" y="36"/>
                  </a:cxn>
                  <a:cxn ang="0">
                    <a:pos x="24" y="12"/>
                  </a:cxn>
                  <a:cxn ang="0">
                    <a:pos x="0" y="20"/>
                  </a:cxn>
                  <a:cxn ang="0">
                    <a:pos x="12" y="0"/>
                  </a:cxn>
                  <a:cxn ang="0">
                    <a:pos x="73" y="0"/>
                  </a:cxn>
                  <a:cxn ang="0">
                    <a:pos x="47" y="6"/>
                  </a:cxn>
                  <a:cxn ang="0">
                    <a:pos x="94" y="28"/>
                  </a:cxn>
                </a:cxnLst>
                <a:rect l="0" t="0" r="r" b="b"/>
                <a:pathLst>
                  <a:path w="94" h="36">
                    <a:moveTo>
                      <a:pt x="94" y="28"/>
                    </a:moveTo>
                    <a:lnTo>
                      <a:pt x="73" y="36"/>
                    </a:lnTo>
                    <a:lnTo>
                      <a:pt x="24" y="12"/>
                    </a:lnTo>
                    <a:lnTo>
                      <a:pt x="0" y="20"/>
                    </a:lnTo>
                    <a:lnTo>
                      <a:pt x="12" y="0"/>
                    </a:lnTo>
                    <a:lnTo>
                      <a:pt x="73" y="0"/>
                    </a:lnTo>
                    <a:lnTo>
                      <a:pt x="47" y="6"/>
                    </a:lnTo>
                    <a:lnTo>
                      <a:pt x="94" y="28"/>
                    </a:lnTo>
                    <a:close/>
                  </a:path>
                </a:pathLst>
              </a:custGeom>
              <a:solidFill>
                <a:srgbClr val="FFFFFF"/>
              </a:solidFill>
              <a:ln w="9525">
                <a:noFill/>
                <a:round/>
                <a:headEnd/>
                <a:tailEnd/>
              </a:ln>
            </p:spPr>
            <p:txBody>
              <a:bodyPr/>
              <a:lstStyle/>
              <a:p>
                <a:endParaRPr lang="en-US"/>
              </a:p>
            </p:txBody>
          </p:sp>
        </p:grpSp>
      </p:grpSp>
      <p:sp>
        <p:nvSpPr>
          <p:cNvPr id="1677398" name="Line 86"/>
          <p:cNvSpPr>
            <a:spLocks noChangeShapeType="1"/>
          </p:cNvSpPr>
          <p:nvPr/>
        </p:nvSpPr>
        <p:spPr bwMode="auto">
          <a:xfrm>
            <a:off x="8228013" y="4913313"/>
            <a:ext cx="1587" cy="127000"/>
          </a:xfrm>
          <a:prstGeom prst="line">
            <a:avLst/>
          </a:prstGeom>
          <a:noFill/>
          <a:ln w="3175">
            <a:solidFill>
              <a:srgbClr val="AAE6FF"/>
            </a:solidFill>
            <a:round/>
            <a:headEnd/>
            <a:tailEnd/>
          </a:ln>
        </p:spPr>
        <p:txBody>
          <a:bodyPr/>
          <a:lstStyle/>
          <a:p>
            <a:endParaRPr lang="en-US"/>
          </a:p>
        </p:txBody>
      </p:sp>
      <p:sp>
        <p:nvSpPr>
          <p:cNvPr id="1677399" name="Line 87"/>
          <p:cNvSpPr>
            <a:spLocks noChangeShapeType="1"/>
          </p:cNvSpPr>
          <p:nvPr/>
        </p:nvSpPr>
        <p:spPr bwMode="auto">
          <a:xfrm>
            <a:off x="8682038" y="4913313"/>
            <a:ext cx="1587" cy="127000"/>
          </a:xfrm>
          <a:prstGeom prst="line">
            <a:avLst/>
          </a:prstGeom>
          <a:noFill/>
          <a:ln w="3175">
            <a:solidFill>
              <a:srgbClr val="AAE6FF"/>
            </a:solidFill>
            <a:round/>
            <a:headEnd/>
            <a:tailEnd/>
          </a:ln>
        </p:spPr>
        <p:txBody>
          <a:bodyPr/>
          <a:lstStyle/>
          <a:p>
            <a:endParaRPr lang="en-US"/>
          </a:p>
        </p:txBody>
      </p:sp>
      <p:pic>
        <p:nvPicPr>
          <p:cNvPr id="1677400" name="Picture 88"/>
          <p:cNvPicPr>
            <a:picLocks noChangeArrowheads="1"/>
          </p:cNvPicPr>
          <p:nvPr/>
        </p:nvPicPr>
        <p:blipFill>
          <a:blip r:embed="rId4"/>
          <a:srcRect/>
          <a:stretch>
            <a:fillRect/>
          </a:stretch>
        </p:blipFill>
        <p:spPr bwMode="auto">
          <a:xfrm>
            <a:off x="8229600" y="4419600"/>
            <a:ext cx="457200" cy="304800"/>
          </a:xfrm>
          <a:prstGeom prst="rect">
            <a:avLst/>
          </a:prstGeom>
          <a:noFill/>
          <a:ln w="9525">
            <a:noFill/>
            <a:miter lim="800000"/>
            <a:headEnd/>
            <a:tailEnd/>
          </a:ln>
          <a:effectLst/>
        </p:spPr>
      </p:pic>
      <p:pic>
        <p:nvPicPr>
          <p:cNvPr id="1677401" name="Picture 89"/>
          <p:cNvPicPr>
            <a:picLocks noChangeArrowheads="1"/>
          </p:cNvPicPr>
          <p:nvPr/>
        </p:nvPicPr>
        <p:blipFill>
          <a:blip r:embed="rId4"/>
          <a:srcRect/>
          <a:stretch>
            <a:fillRect/>
          </a:stretch>
        </p:blipFill>
        <p:spPr bwMode="auto">
          <a:xfrm>
            <a:off x="8229600" y="4038600"/>
            <a:ext cx="457200" cy="304800"/>
          </a:xfrm>
          <a:prstGeom prst="rect">
            <a:avLst/>
          </a:prstGeom>
          <a:noFill/>
          <a:ln w="9525">
            <a:noFill/>
            <a:miter lim="800000"/>
            <a:headEnd/>
            <a:tailEnd/>
          </a:ln>
          <a:effectLst/>
        </p:spPr>
      </p:pic>
      <p:sp>
        <p:nvSpPr>
          <p:cNvPr id="1677402" name="Line 90"/>
          <p:cNvSpPr>
            <a:spLocks noChangeShapeType="1"/>
          </p:cNvSpPr>
          <p:nvPr/>
        </p:nvSpPr>
        <p:spPr bwMode="auto">
          <a:xfrm>
            <a:off x="685800" y="2514600"/>
            <a:ext cx="1066800" cy="304800"/>
          </a:xfrm>
          <a:prstGeom prst="line">
            <a:avLst/>
          </a:prstGeom>
          <a:noFill/>
          <a:ln w="9525">
            <a:solidFill>
              <a:schemeClr val="tx1"/>
            </a:solidFill>
            <a:round/>
            <a:headEnd/>
            <a:tailEnd/>
          </a:ln>
          <a:effectLst/>
        </p:spPr>
        <p:txBody>
          <a:bodyPr lIns="73025" tIns="36512" rIns="73025" bIns="36512"/>
          <a:lstStyle/>
          <a:p>
            <a:endParaRPr lang="en-US"/>
          </a:p>
        </p:txBody>
      </p:sp>
      <p:sp>
        <p:nvSpPr>
          <p:cNvPr id="1677403" name="Line 91"/>
          <p:cNvSpPr>
            <a:spLocks noChangeShapeType="1"/>
          </p:cNvSpPr>
          <p:nvPr/>
        </p:nvSpPr>
        <p:spPr bwMode="auto">
          <a:xfrm>
            <a:off x="609600" y="2895600"/>
            <a:ext cx="1066800" cy="0"/>
          </a:xfrm>
          <a:prstGeom prst="line">
            <a:avLst/>
          </a:prstGeom>
          <a:noFill/>
          <a:ln w="9525">
            <a:solidFill>
              <a:schemeClr val="tx1"/>
            </a:solidFill>
            <a:round/>
            <a:headEnd/>
            <a:tailEnd/>
          </a:ln>
          <a:effectLst/>
        </p:spPr>
        <p:txBody>
          <a:bodyPr lIns="73025" tIns="36512" rIns="73025" bIns="36512"/>
          <a:lstStyle/>
          <a:p>
            <a:endParaRPr lang="en-US"/>
          </a:p>
        </p:txBody>
      </p:sp>
      <p:sp>
        <p:nvSpPr>
          <p:cNvPr id="1677404" name="Line 92"/>
          <p:cNvSpPr>
            <a:spLocks noChangeShapeType="1"/>
          </p:cNvSpPr>
          <p:nvPr/>
        </p:nvSpPr>
        <p:spPr bwMode="auto">
          <a:xfrm flipV="1">
            <a:off x="685800" y="3048000"/>
            <a:ext cx="990600" cy="228600"/>
          </a:xfrm>
          <a:prstGeom prst="line">
            <a:avLst/>
          </a:prstGeom>
          <a:noFill/>
          <a:ln w="9525">
            <a:solidFill>
              <a:schemeClr val="tx1"/>
            </a:solidFill>
            <a:round/>
            <a:headEnd/>
            <a:tailEnd/>
          </a:ln>
          <a:effectLst/>
        </p:spPr>
        <p:txBody>
          <a:bodyPr lIns="73025" tIns="36512" rIns="73025" bIns="36512"/>
          <a:lstStyle/>
          <a:p>
            <a:endParaRPr lang="en-US"/>
          </a:p>
        </p:txBody>
      </p:sp>
      <p:pic>
        <p:nvPicPr>
          <p:cNvPr id="1677405" name="Picture 93"/>
          <p:cNvPicPr>
            <a:picLocks noChangeArrowheads="1"/>
          </p:cNvPicPr>
          <p:nvPr/>
        </p:nvPicPr>
        <p:blipFill>
          <a:blip r:embed="rId4"/>
          <a:srcRect/>
          <a:stretch>
            <a:fillRect/>
          </a:stretch>
        </p:blipFill>
        <p:spPr bwMode="auto">
          <a:xfrm>
            <a:off x="304800" y="2743200"/>
            <a:ext cx="457200" cy="304800"/>
          </a:xfrm>
          <a:prstGeom prst="rect">
            <a:avLst/>
          </a:prstGeom>
          <a:noFill/>
          <a:ln w="9525">
            <a:noFill/>
            <a:miter lim="800000"/>
            <a:headEnd/>
            <a:tailEnd/>
          </a:ln>
          <a:effectLst/>
        </p:spPr>
      </p:pic>
      <p:pic>
        <p:nvPicPr>
          <p:cNvPr id="1677406" name="Picture 94"/>
          <p:cNvPicPr>
            <a:picLocks noChangeArrowheads="1"/>
          </p:cNvPicPr>
          <p:nvPr/>
        </p:nvPicPr>
        <p:blipFill>
          <a:blip r:embed="rId4"/>
          <a:srcRect/>
          <a:stretch>
            <a:fillRect/>
          </a:stretch>
        </p:blipFill>
        <p:spPr bwMode="auto">
          <a:xfrm>
            <a:off x="304800" y="2362200"/>
            <a:ext cx="457200" cy="304800"/>
          </a:xfrm>
          <a:prstGeom prst="rect">
            <a:avLst/>
          </a:prstGeom>
          <a:noFill/>
          <a:ln w="9525">
            <a:noFill/>
            <a:miter lim="800000"/>
            <a:headEnd/>
            <a:tailEnd/>
          </a:ln>
          <a:effectLst/>
        </p:spPr>
      </p:pic>
      <p:pic>
        <p:nvPicPr>
          <p:cNvPr id="1677407" name="Picture 95"/>
          <p:cNvPicPr>
            <a:picLocks noChangeArrowheads="1"/>
          </p:cNvPicPr>
          <p:nvPr/>
        </p:nvPicPr>
        <p:blipFill>
          <a:blip r:embed="rId4"/>
          <a:srcRect/>
          <a:stretch>
            <a:fillRect/>
          </a:stretch>
        </p:blipFill>
        <p:spPr bwMode="auto">
          <a:xfrm>
            <a:off x="304800" y="3124200"/>
            <a:ext cx="457200" cy="304800"/>
          </a:xfrm>
          <a:prstGeom prst="rect">
            <a:avLst/>
          </a:prstGeom>
          <a:noFill/>
          <a:ln w="9525">
            <a:noFill/>
            <a:miter lim="800000"/>
            <a:headEnd/>
            <a:tailEnd/>
          </a:ln>
          <a:effectLst/>
        </p:spPr>
      </p:pic>
      <p:pic>
        <p:nvPicPr>
          <p:cNvPr id="1677408" name="Picture 96"/>
          <p:cNvPicPr>
            <a:picLocks noChangeArrowheads="1"/>
          </p:cNvPicPr>
          <p:nvPr/>
        </p:nvPicPr>
        <p:blipFill>
          <a:blip r:embed="rId4"/>
          <a:srcRect/>
          <a:stretch>
            <a:fillRect/>
          </a:stretch>
        </p:blipFill>
        <p:spPr bwMode="auto">
          <a:xfrm>
            <a:off x="1600200" y="2667000"/>
            <a:ext cx="906463" cy="533400"/>
          </a:xfrm>
          <a:prstGeom prst="rect">
            <a:avLst/>
          </a:prstGeom>
          <a:noFill/>
          <a:ln w="9525">
            <a:noFill/>
            <a:miter lim="800000"/>
            <a:headEnd/>
            <a:tailEnd/>
          </a:ln>
          <a:effectLst/>
        </p:spPr>
      </p:pic>
      <p:sp>
        <p:nvSpPr>
          <p:cNvPr id="1677409" name="Text Box 97"/>
          <p:cNvSpPr txBox="1">
            <a:spLocks noChangeArrowheads="1"/>
          </p:cNvSpPr>
          <p:nvPr/>
        </p:nvSpPr>
        <p:spPr bwMode="auto">
          <a:xfrm>
            <a:off x="304800" y="1981200"/>
            <a:ext cx="4635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CE</a:t>
            </a:r>
          </a:p>
        </p:txBody>
      </p:sp>
      <p:sp>
        <p:nvSpPr>
          <p:cNvPr id="1677410" name="Text Box 98"/>
          <p:cNvSpPr txBox="1">
            <a:spLocks noChangeArrowheads="1"/>
          </p:cNvSpPr>
          <p:nvPr/>
        </p:nvSpPr>
        <p:spPr bwMode="auto">
          <a:xfrm>
            <a:off x="8229600" y="2057400"/>
            <a:ext cx="4635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CE</a:t>
            </a:r>
          </a:p>
        </p:txBody>
      </p:sp>
      <p:grpSp>
        <p:nvGrpSpPr>
          <p:cNvPr id="9" name="Group 99"/>
          <p:cNvGrpSpPr>
            <a:grpSpLocks/>
          </p:cNvGrpSpPr>
          <p:nvPr/>
        </p:nvGrpSpPr>
        <p:grpSpPr bwMode="auto">
          <a:xfrm rot="-1572244">
            <a:off x="304800" y="5181600"/>
            <a:ext cx="1295400" cy="152400"/>
            <a:chOff x="144" y="3216"/>
            <a:chExt cx="816" cy="96"/>
          </a:xfrm>
        </p:grpSpPr>
        <p:sp>
          <p:nvSpPr>
            <p:cNvPr id="1677412" name="Rectangle 100"/>
            <p:cNvSpPr>
              <a:spLocks noChangeArrowheads="1"/>
            </p:cNvSpPr>
            <p:nvPr/>
          </p:nvSpPr>
          <p:spPr bwMode="auto">
            <a:xfrm>
              <a:off x="144" y="3216"/>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13" name="Rectangle 101"/>
            <p:cNvSpPr>
              <a:spLocks noChangeArrowheads="1"/>
            </p:cNvSpPr>
            <p:nvPr/>
          </p:nvSpPr>
          <p:spPr bwMode="auto">
            <a:xfrm>
              <a:off x="432" y="3216"/>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14" name="Rectangle 102"/>
            <p:cNvSpPr>
              <a:spLocks noChangeArrowheads="1"/>
            </p:cNvSpPr>
            <p:nvPr/>
          </p:nvSpPr>
          <p:spPr bwMode="auto">
            <a:xfrm>
              <a:off x="720" y="3216"/>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grpSp>
      <p:sp>
        <p:nvSpPr>
          <p:cNvPr id="1677415" name="Rectangle 103"/>
          <p:cNvSpPr>
            <a:spLocks noChangeArrowheads="1"/>
          </p:cNvSpPr>
          <p:nvPr/>
        </p:nvSpPr>
        <p:spPr bwMode="auto">
          <a:xfrm rot="37909">
            <a:off x="1676400" y="4876800"/>
            <a:ext cx="381000" cy="152400"/>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16" name="Rectangle 104"/>
          <p:cNvSpPr>
            <a:spLocks noChangeArrowheads="1"/>
          </p:cNvSpPr>
          <p:nvPr/>
        </p:nvSpPr>
        <p:spPr bwMode="auto">
          <a:xfrm>
            <a:off x="2057400" y="4724400"/>
            <a:ext cx="76200" cy="152400"/>
          </a:xfrm>
          <a:prstGeom prst="rect">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7417" name="Rectangle 105"/>
          <p:cNvSpPr>
            <a:spLocks noChangeArrowheads="1"/>
          </p:cNvSpPr>
          <p:nvPr/>
        </p:nvSpPr>
        <p:spPr bwMode="auto">
          <a:xfrm>
            <a:off x="2133600" y="4876800"/>
            <a:ext cx="76200" cy="152400"/>
          </a:xfrm>
          <a:prstGeom prst="rect">
            <a:avLst/>
          </a:prstGeom>
          <a:solidFill>
            <a:srgbClr val="669900"/>
          </a:solidFill>
          <a:ln w="9525">
            <a:noFill/>
            <a:miter lim="800000"/>
            <a:headEnd/>
            <a:tailEnd/>
          </a:ln>
          <a:effectLst/>
        </p:spPr>
        <p:txBody>
          <a:bodyPr wrap="none" lIns="73025" tIns="36512" rIns="73025" bIns="36512" anchor="ctr"/>
          <a:lstStyle/>
          <a:p>
            <a:endParaRPr lang="en-US"/>
          </a:p>
        </p:txBody>
      </p:sp>
      <p:sp>
        <p:nvSpPr>
          <p:cNvPr id="1677418" name="Rectangle 106"/>
          <p:cNvSpPr>
            <a:spLocks noChangeArrowheads="1"/>
          </p:cNvSpPr>
          <p:nvPr/>
        </p:nvSpPr>
        <p:spPr bwMode="auto">
          <a:xfrm>
            <a:off x="2133600" y="4724400"/>
            <a:ext cx="76200" cy="152400"/>
          </a:xfrm>
          <a:prstGeom prst="rect">
            <a:avLst/>
          </a:prstGeom>
          <a:solidFill>
            <a:srgbClr val="669900"/>
          </a:solidFill>
          <a:ln w="9525">
            <a:noFill/>
            <a:miter lim="800000"/>
            <a:headEnd/>
            <a:tailEnd/>
          </a:ln>
          <a:effectLst/>
        </p:spPr>
        <p:txBody>
          <a:bodyPr wrap="none" lIns="73025" tIns="36512" rIns="73025" bIns="36512" anchor="ctr"/>
          <a:lstStyle/>
          <a:p>
            <a:endParaRPr lang="en-US"/>
          </a:p>
        </p:txBody>
      </p:sp>
      <p:sp>
        <p:nvSpPr>
          <p:cNvPr id="1677419" name="Rectangle 107"/>
          <p:cNvSpPr>
            <a:spLocks noChangeArrowheads="1"/>
          </p:cNvSpPr>
          <p:nvPr/>
        </p:nvSpPr>
        <p:spPr bwMode="auto">
          <a:xfrm>
            <a:off x="2057400" y="4876800"/>
            <a:ext cx="76200" cy="152400"/>
          </a:xfrm>
          <a:prstGeom prst="rect">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7420" name="Rectangle 108"/>
          <p:cNvSpPr>
            <a:spLocks noChangeArrowheads="1"/>
          </p:cNvSpPr>
          <p:nvPr/>
        </p:nvSpPr>
        <p:spPr bwMode="auto">
          <a:xfrm>
            <a:off x="3652838" y="4041775"/>
            <a:ext cx="76200" cy="152400"/>
          </a:xfrm>
          <a:prstGeom prst="rect">
            <a:avLst/>
          </a:prstGeom>
          <a:solidFill>
            <a:srgbClr val="669900"/>
          </a:solidFill>
          <a:ln w="9525">
            <a:noFill/>
            <a:miter lim="800000"/>
            <a:headEnd/>
            <a:tailEnd/>
          </a:ln>
          <a:effectLst/>
        </p:spPr>
        <p:txBody>
          <a:bodyPr wrap="none" lIns="73025" tIns="36512" rIns="73025" bIns="36512" anchor="ctr"/>
          <a:lstStyle/>
          <a:p>
            <a:endParaRPr lang="en-US"/>
          </a:p>
        </p:txBody>
      </p:sp>
      <p:grpSp>
        <p:nvGrpSpPr>
          <p:cNvPr id="10" name="Group 109"/>
          <p:cNvGrpSpPr>
            <a:grpSpLocks/>
          </p:cNvGrpSpPr>
          <p:nvPr/>
        </p:nvGrpSpPr>
        <p:grpSpPr bwMode="auto">
          <a:xfrm>
            <a:off x="3810000" y="4191000"/>
            <a:ext cx="1752600" cy="152400"/>
            <a:chOff x="2352" y="3024"/>
            <a:chExt cx="1104" cy="96"/>
          </a:xfrm>
        </p:grpSpPr>
        <p:sp>
          <p:nvSpPr>
            <p:cNvPr id="1677422" name="Rectangle 110"/>
            <p:cNvSpPr>
              <a:spLocks noChangeArrowheads="1"/>
            </p:cNvSpPr>
            <p:nvPr/>
          </p:nvSpPr>
          <p:spPr bwMode="auto">
            <a:xfrm rot="-5162">
              <a:off x="2352" y="3024"/>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23" name="Rectangle 111"/>
            <p:cNvSpPr>
              <a:spLocks noChangeArrowheads="1"/>
            </p:cNvSpPr>
            <p:nvPr/>
          </p:nvSpPr>
          <p:spPr bwMode="auto">
            <a:xfrm>
              <a:off x="2640" y="3024"/>
              <a:ext cx="48" cy="96"/>
            </a:xfrm>
            <a:prstGeom prst="rect">
              <a:avLst/>
            </a:prstGeom>
            <a:solidFill>
              <a:srgbClr val="669900"/>
            </a:solidFill>
            <a:ln w="9525">
              <a:noFill/>
              <a:miter lim="800000"/>
              <a:headEnd/>
              <a:tailEnd/>
            </a:ln>
            <a:effectLst/>
          </p:spPr>
          <p:txBody>
            <a:bodyPr wrap="none" lIns="73025" tIns="36512" rIns="73025" bIns="36512" anchor="ctr"/>
            <a:lstStyle/>
            <a:p>
              <a:endParaRPr lang="en-US"/>
            </a:p>
          </p:txBody>
        </p:sp>
        <p:sp>
          <p:nvSpPr>
            <p:cNvPr id="1677424" name="Rectangle 112"/>
            <p:cNvSpPr>
              <a:spLocks noChangeArrowheads="1"/>
            </p:cNvSpPr>
            <p:nvPr/>
          </p:nvSpPr>
          <p:spPr bwMode="auto">
            <a:xfrm>
              <a:off x="2592" y="3024"/>
              <a:ext cx="48" cy="96"/>
            </a:xfrm>
            <a:prstGeom prst="rect">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7425" name="Rectangle 113"/>
            <p:cNvSpPr>
              <a:spLocks noChangeArrowheads="1"/>
            </p:cNvSpPr>
            <p:nvPr/>
          </p:nvSpPr>
          <p:spPr bwMode="auto">
            <a:xfrm rot="-5162">
              <a:off x="2736" y="3024"/>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26" name="Rectangle 114"/>
            <p:cNvSpPr>
              <a:spLocks noChangeArrowheads="1"/>
            </p:cNvSpPr>
            <p:nvPr/>
          </p:nvSpPr>
          <p:spPr bwMode="auto">
            <a:xfrm>
              <a:off x="3024" y="3024"/>
              <a:ext cx="48" cy="96"/>
            </a:xfrm>
            <a:prstGeom prst="rect">
              <a:avLst/>
            </a:prstGeom>
            <a:solidFill>
              <a:srgbClr val="669900"/>
            </a:solidFill>
            <a:ln w="9525">
              <a:noFill/>
              <a:miter lim="800000"/>
              <a:headEnd/>
              <a:tailEnd/>
            </a:ln>
            <a:effectLst/>
          </p:spPr>
          <p:txBody>
            <a:bodyPr wrap="none" lIns="73025" tIns="36512" rIns="73025" bIns="36512" anchor="ctr"/>
            <a:lstStyle/>
            <a:p>
              <a:endParaRPr lang="en-US"/>
            </a:p>
          </p:txBody>
        </p:sp>
        <p:sp>
          <p:nvSpPr>
            <p:cNvPr id="1677427" name="Rectangle 115"/>
            <p:cNvSpPr>
              <a:spLocks noChangeArrowheads="1"/>
            </p:cNvSpPr>
            <p:nvPr/>
          </p:nvSpPr>
          <p:spPr bwMode="auto">
            <a:xfrm>
              <a:off x="2976" y="3024"/>
              <a:ext cx="48" cy="96"/>
            </a:xfrm>
            <a:prstGeom prst="rect">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7428" name="Rectangle 116"/>
            <p:cNvSpPr>
              <a:spLocks noChangeArrowheads="1"/>
            </p:cNvSpPr>
            <p:nvPr/>
          </p:nvSpPr>
          <p:spPr bwMode="auto">
            <a:xfrm rot="-5162">
              <a:off x="3120" y="3024"/>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29" name="Rectangle 117"/>
            <p:cNvSpPr>
              <a:spLocks noChangeArrowheads="1"/>
            </p:cNvSpPr>
            <p:nvPr/>
          </p:nvSpPr>
          <p:spPr bwMode="auto">
            <a:xfrm>
              <a:off x="3408" y="3024"/>
              <a:ext cx="48" cy="96"/>
            </a:xfrm>
            <a:prstGeom prst="rect">
              <a:avLst/>
            </a:prstGeom>
            <a:solidFill>
              <a:srgbClr val="669900"/>
            </a:solidFill>
            <a:ln w="9525">
              <a:noFill/>
              <a:miter lim="800000"/>
              <a:headEnd/>
              <a:tailEnd/>
            </a:ln>
            <a:effectLst/>
          </p:spPr>
          <p:txBody>
            <a:bodyPr wrap="none" lIns="73025" tIns="36512" rIns="73025" bIns="36512" anchor="ctr"/>
            <a:lstStyle/>
            <a:p>
              <a:endParaRPr lang="en-US"/>
            </a:p>
          </p:txBody>
        </p:sp>
        <p:sp>
          <p:nvSpPr>
            <p:cNvPr id="1677430" name="Rectangle 118"/>
            <p:cNvSpPr>
              <a:spLocks noChangeArrowheads="1"/>
            </p:cNvSpPr>
            <p:nvPr/>
          </p:nvSpPr>
          <p:spPr bwMode="auto">
            <a:xfrm>
              <a:off x="3360" y="3024"/>
              <a:ext cx="48" cy="96"/>
            </a:xfrm>
            <a:prstGeom prst="rect">
              <a:avLst/>
            </a:prstGeom>
            <a:solidFill>
              <a:schemeClr val="accent2"/>
            </a:solidFill>
            <a:ln w="9525">
              <a:noFill/>
              <a:miter lim="800000"/>
              <a:headEnd/>
              <a:tailEnd/>
            </a:ln>
            <a:effectLst/>
          </p:spPr>
          <p:txBody>
            <a:bodyPr wrap="none" lIns="73025" tIns="36512" rIns="73025" bIns="36512" anchor="ctr"/>
            <a:lstStyle/>
            <a:p>
              <a:endParaRPr lang="en-US"/>
            </a:p>
          </p:txBody>
        </p:sp>
      </p:grpSp>
      <p:sp>
        <p:nvSpPr>
          <p:cNvPr id="1677431" name="Rectangle 119"/>
          <p:cNvSpPr>
            <a:spLocks noChangeArrowheads="1"/>
          </p:cNvSpPr>
          <p:nvPr/>
        </p:nvSpPr>
        <p:spPr bwMode="auto">
          <a:xfrm>
            <a:off x="3657600" y="4191000"/>
            <a:ext cx="76200" cy="152400"/>
          </a:xfrm>
          <a:prstGeom prst="rect">
            <a:avLst/>
          </a:prstGeom>
          <a:solidFill>
            <a:schemeClr val="bg1"/>
          </a:solidFill>
          <a:ln w="9525">
            <a:noFill/>
            <a:miter lim="800000"/>
            <a:headEnd/>
            <a:tailEnd/>
          </a:ln>
          <a:effectLst/>
        </p:spPr>
        <p:txBody>
          <a:bodyPr wrap="none" lIns="73025" tIns="36512" rIns="73025" bIns="36512" anchor="ctr"/>
          <a:lstStyle/>
          <a:p>
            <a:endParaRPr lang="en-US"/>
          </a:p>
        </p:txBody>
      </p:sp>
      <p:sp>
        <p:nvSpPr>
          <p:cNvPr id="1677432" name="Rectangle 120"/>
          <p:cNvSpPr>
            <a:spLocks noChangeArrowheads="1"/>
          </p:cNvSpPr>
          <p:nvPr/>
        </p:nvSpPr>
        <p:spPr bwMode="auto">
          <a:xfrm>
            <a:off x="3654425" y="4192588"/>
            <a:ext cx="76200" cy="152400"/>
          </a:xfrm>
          <a:prstGeom prst="rect">
            <a:avLst/>
          </a:prstGeom>
          <a:solidFill>
            <a:srgbClr val="669900"/>
          </a:solidFill>
          <a:ln w="9525">
            <a:noFill/>
            <a:miter lim="800000"/>
            <a:headEnd/>
            <a:tailEnd/>
          </a:ln>
          <a:effectLst/>
        </p:spPr>
        <p:txBody>
          <a:bodyPr wrap="none" lIns="73025" tIns="36512" rIns="73025" bIns="36512" anchor="ctr"/>
          <a:lstStyle/>
          <a:p>
            <a:endParaRPr lang="en-US"/>
          </a:p>
        </p:txBody>
      </p:sp>
      <p:sp>
        <p:nvSpPr>
          <p:cNvPr id="1677433" name="Rectangle 121"/>
          <p:cNvSpPr>
            <a:spLocks noChangeArrowheads="1"/>
          </p:cNvSpPr>
          <p:nvPr/>
        </p:nvSpPr>
        <p:spPr bwMode="auto">
          <a:xfrm>
            <a:off x="5486400" y="4191000"/>
            <a:ext cx="76200" cy="152400"/>
          </a:xfrm>
          <a:prstGeom prst="rect">
            <a:avLst/>
          </a:prstGeom>
          <a:solidFill>
            <a:schemeClr val="bg1"/>
          </a:solidFill>
          <a:ln w="9525">
            <a:noFill/>
            <a:miter lim="800000"/>
            <a:headEnd/>
            <a:tailEnd/>
          </a:ln>
          <a:effectLst/>
        </p:spPr>
        <p:txBody>
          <a:bodyPr wrap="none" lIns="73025" tIns="36512" rIns="73025" bIns="36512" anchor="ctr"/>
          <a:lstStyle/>
          <a:p>
            <a:endParaRPr lang="en-US"/>
          </a:p>
        </p:txBody>
      </p:sp>
      <p:sp>
        <p:nvSpPr>
          <p:cNvPr id="1677434" name="Rectangle 122"/>
          <p:cNvSpPr>
            <a:spLocks noChangeArrowheads="1"/>
          </p:cNvSpPr>
          <p:nvPr/>
        </p:nvSpPr>
        <p:spPr bwMode="auto">
          <a:xfrm>
            <a:off x="5562600" y="4495800"/>
            <a:ext cx="914400" cy="914400"/>
          </a:xfrm>
          <a:prstGeom prst="rect">
            <a:avLst/>
          </a:prstGeom>
          <a:noFill/>
          <a:ln w="9525">
            <a:noFill/>
            <a:miter lim="800000"/>
            <a:headEnd/>
            <a:tailEnd/>
          </a:ln>
          <a:effectLst/>
        </p:spPr>
        <p:txBody>
          <a:bodyPr wrap="none" lIns="73025" tIns="36512" rIns="73025" bIns="36512" anchor="ctr"/>
          <a:lstStyle/>
          <a:p>
            <a:endParaRPr lang="en-US"/>
          </a:p>
        </p:txBody>
      </p:sp>
      <p:grpSp>
        <p:nvGrpSpPr>
          <p:cNvPr id="11" name="Group 123"/>
          <p:cNvGrpSpPr>
            <a:grpSpLocks/>
          </p:cNvGrpSpPr>
          <p:nvPr/>
        </p:nvGrpSpPr>
        <p:grpSpPr bwMode="auto">
          <a:xfrm>
            <a:off x="5653088" y="4427538"/>
            <a:ext cx="1509712" cy="677862"/>
            <a:chOff x="3561" y="2789"/>
            <a:chExt cx="951" cy="427"/>
          </a:xfrm>
        </p:grpSpPr>
        <p:sp>
          <p:nvSpPr>
            <p:cNvPr id="1677436" name="Rectangle 124"/>
            <p:cNvSpPr>
              <a:spLocks noChangeArrowheads="1"/>
            </p:cNvSpPr>
            <p:nvPr/>
          </p:nvSpPr>
          <p:spPr bwMode="auto">
            <a:xfrm rot="2029675">
              <a:off x="3561" y="2789"/>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37" name="Rectangle 125"/>
            <p:cNvSpPr>
              <a:spLocks noChangeArrowheads="1"/>
            </p:cNvSpPr>
            <p:nvPr/>
          </p:nvSpPr>
          <p:spPr bwMode="auto">
            <a:xfrm rot="2029675">
              <a:off x="3776" y="2869"/>
              <a:ext cx="48" cy="96"/>
            </a:xfrm>
            <a:prstGeom prst="rect">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7438" name="Rectangle 126"/>
            <p:cNvSpPr>
              <a:spLocks noChangeArrowheads="1"/>
            </p:cNvSpPr>
            <p:nvPr/>
          </p:nvSpPr>
          <p:spPr bwMode="auto">
            <a:xfrm rot="2029675">
              <a:off x="3840" y="2976"/>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39" name="Rectangle 127"/>
            <p:cNvSpPr>
              <a:spLocks noChangeArrowheads="1"/>
            </p:cNvSpPr>
            <p:nvPr/>
          </p:nvSpPr>
          <p:spPr bwMode="auto">
            <a:xfrm rot="2029675">
              <a:off x="4055" y="3056"/>
              <a:ext cx="48" cy="96"/>
            </a:xfrm>
            <a:prstGeom prst="rect">
              <a:avLst/>
            </a:prstGeom>
            <a:solidFill>
              <a:schemeClr val="accent2"/>
            </a:solidFill>
            <a:ln w="9525">
              <a:noFill/>
              <a:miter lim="800000"/>
              <a:headEnd/>
              <a:tailEnd/>
            </a:ln>
            <a:effectLst/>
          </p:spPr>
          <p:txBody>
            <a:bodyPr wrap="none" lIns="73025" tIns="36512" rIns="73025" bIns="36512" anchor="ctr"/>
            <a:lstStyle/>
            <a:p>
              <a:endParaRPr lang="en-US"/>
            </a:p>
          </p:txBody>
        </p:sp>
        <p:sp>
          <p:nvSpPr>
            <p:cNvPr id="1677440" name="Rectangle 128"/>
            <p:cNvSpPr>
              <a:spLocks noChangeArrowheads="1"/>
            </p:cNvSpPr>
            <p:nvPr/>
          </p:nvSpPr>
          <p:spPr bwMode="auto">
            <a:xfrm>
              <a:off x="4224" y="3120"/>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41" name="Rectangle 129"/>
            <p:cNvSpPr>
              <a:spLocks noChangeArrowheads="1"/>
            </p:cNvSpPr>
            <p:nvPr/>
          </p:nvSpPr>
          <p:spPr bwMode="auto">
            <a:xfrm>
              <a:off x="4464" y="3120"/>
              <a:ext cx="48" cy="96"/>
            </a:xfrm>
            <a:prstGeom prst="rect">
              <a:avLst/>
            </a:prstGeom>
            <a:solidFill>
              <a:schemeClr val="accent2"/>
            </a:solidFill>
            <a:ln w="9525">
              <a:noFill/>
              <a:miter lim="800000"/>
              <a:headEnd/>
              <a:tailEnd/>
            </a:ln>
            <a:effectLst/>
          </p:spPr>
          <p:txBody>
            <a:bodyPr wrap="none" lIns="73025" tIns="36512" rIns="73025" bIns="36512" anchor="ctr"/>
            <a:lstStyle/>
            <a:p>
              <a:endParaRPr lang="en-US"/>
            </a:p>
          </p:txBody>
        </p:sp>
      </p:grpSp>
      <p:sp>
        <p:nvSpPr>
          <p:cNvPr id="1677442" name="Rectangle 130"/>
          <p:cNvSpPr>
            <a:spLocks noChangeArrowheads="1"/>
          </p:cNvSpPr>
          <p:nvPr/>
        </p:nvSpPr>
        <p:spPr bwMode="auto">
          <a:xfrm>
            <a:off x="7086600" y="4953000"/>
            <a:ext cx="76200" cy="152400"/>
          </a:xfrm>
          <a:prstGeom prst="rect">
            <a:avLst/>
          </a:prstGeom>
          <a:solidFill>
            <a:schemeClr val="bg1"/>
          </a:solidFill>
          <a:ln w="9525">
            <a:noFill/>
            <a:miter lim="800000"/>
            <a:headEnd/>
            <a:tailEnd/>
          </a:ln>
          <a:effectLst/>
        </p:spPr>
        <p:txBody>
          <a:bodyPr wrap="none" lIns="73025" tIns="36512" rIns="73025" bIns="36512" anchor="ctr"/>
          <a:lstStyle/>
          <a:p>
            <a:endParaRPr lang="en-US"/>
          </a:p>
        </p:txBody>
      </p:sp>
      <p:grpSp>
        <p:nvGrpSpPr>
          <p:cNvPr id="12" name="Group 131"/>
          <p:cNvGrpSpPr>
            <a:grpSpLocks/>
          </p:cNvGrpSpPr>
          <p:nvPr/>
        </p:nvGrpSpPr>
        <p:grpSpPr bwMode="auto">
          <a:xfrm rot="1356139">
            <a:off x="7162800" y="5105400"/>
            <a:ext cx="1295400" cy="152400"/>
            <a:chOff x="4176" y="3216"/>
            <a:chExt cx="816" cy="96"/>
          </a:xfrm>
        </p:grpSpPr>
        <p:sp>
          <p:nvSpPr>
            <p:cNvPr id="1677444" name="Rectangle 132"/>
            <p:cNvSpPr>
              <a:spLocks noChangeArrowheads="1"/>
            </p:cNvSpPr>
            <p:nvPr/>
          </p:nvSpPr>
          <p:spPr bwMode="auto">
            <a:xfrm>
              <a:off x="4464" y="3216"/>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45" name="Rectangle 133"/>
            <p:cNvSpPr>
              <a:spLocks noChangeArrowheads="1"/>
            </p:cNvSpPr>
            <p:nvPr/>
          </p:nvSpPr>
          <p:spPr bwMode="auto">
            <a:xfrm>
              <a:off x="4176" y="3216"/>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sp>
          <p:nvSpPr>
            <p:cNvPr id="1677446" name="Rectangle 134"/>
            <p:cNvSpPr>
              <a:spLocks noChangeArrowheads="1"/>
            </p:cNvSpPr>
            <p:nvPr/>
          </p:nvSpPr>
          <p:spPr bwMode="auto">
            <a:xfrm>
              <a:off x="4752" y="3216"/>
              <a:ext cx="240" cy="96"/>
            </a:xfrm>
            <a:prstGeom prst="rect">
              <a:avLst/>
            </a:prstGeom>
            <a:solidFill>
              <a:schemeClr val="tx1"/>
            </a:solidFill>
            <a:ln w="9525">
              <a:noFill/>
              <a:miter lim="800000"/>
              <a:headEnd/>
              <a:tailEnd/>
            </a:ln>
            <a:effectLst/>
          </p:spPr>
          <p:txBody>
            <a:bodyPr wrap="none" lIns="73025" tIns="36512" rIns="73025" bIns="36512" anchor="ctr"/>
            <a:lstStyle/>
            <a:p>
              <a:endParaRPr lang="en-US"/>
            </a:p>
          </p:txBody>
        </p:sp>
      </p:grpSp>
      <p:sp>
        <p:nvSpPr>
          <p:cNvPr id="1677447" name="Text Box 135"/>
          <p:cNvSpPr txBox="1">
            <a:spLocks noChangeArrowheads="1"/>
          </p:cNvSpPr>
          <p:nvPr/>
        </p:nvSpPr>
        <p:spPr bwMode="auto">
          <a:xfrm>
            <a:off x="1828800" y="3962400"/>
            <a:ext cx="4508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PE</a:t>
            </a:r>
          </a:p>
        </p:txBody>
      </p:sp>
      <p:sp>
        <p:nvSpPr>
          <p:cNvPr id="1677448" name="Text Box 136"/>
          <p:cNvSpPr txBox="1">
            <a:spLocks noChangeArrowheads="1"/>
          </p:cNvSpPr>
          <p:nvPr/>
        </p:nvSpPr>
        <p:spPr bwMode="auto">
          <a:xfrm>
            <a:off x="6705600" y="3962400"/>
            <a:ext cx="4508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PE</a:t>
            </a:r>
          </a:p>
        </p:txBody>
      </p:sp>
      <p:sp>
        <p:nvSpPr>
          <p:cNvPr id="1677449" name="Text Box 137"/>
          <p:cNvSpPr txBox="1">
            <a:spLocks noChangeArrowheads="1"/>
          </p:cNvSpPr>
          <p:nvPr/>
        </p:nvSpPr>
        <p:spPr bwMode="auto">
          <a:xfrm>
            <a:off x="8229600" y="3657600"/>
            <a:ext cx="4635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CE</a:t>
            </a:r>
          </a:p>
        </p:txBody>
      </p:sp>
      <p:sp>
        <p:nvSpPr>
          <p:cNvPr id="1677450" name="Text Box 138"/>
          <p:cNvSpPr txBox="1">
            <a:spLocks noChangeArrowheads="1"/>
          </p:cNvSpPr>
          <p:nvPr/>
        </p:nvSpPr>
        <p:spPr bwMode="auto">
          <a:xfrm>
            <a:off x="304800" y="3581400"/>
            <a:ext cx="463550" cy="347663"/>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800" b="1"/>
              <a:t>CE</a:t>
            </a:r>
          </a:p>
        </p:txBody>
      </p:sp>
      <p:sp>
        <p:nvSpPr>
          <p:cNvPr id="1677451" name="Oval 139"/>
          <p:cNvSpPr>
            <a:spLocks noChangeArrowheads="1"/>
          </p:cNvSpPr>
          <p:nvPr/>
        </p:nvSpPr>
        <p:spPr bwMode="auto">
          <a:xfrm>
            <a:off x="7239000" y="42672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52" name="Oval 140"/>
          <p:cNvSpPr>
            <a:spLocks noChangeArrowheads="1"/>
          </p:cNvSpPr>
          <p:nvPr/>
        </p:nvSpPr>
        <p:spPr bwMode="auto">
          <a:xfrm>
            <a:off x="7239000" y="44196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53" name="Oval 141"/>
          <p:cNvSpPr>
            <a:spLocks noChangeArrowheads="1"/>
          </p:cNvSpPr>
          <p:nvPr/>
        </p:nvSpPr>
        <p:spPr bwMode="auto">
          <a:xfrm>
            <a:off x="7239000" y="4572000"/>
            <a:ext cx="228600" cy="152400"/>
          </a:xfrm>
          <a:prstGeom prst="ellipse">
            <a:avLst/>
          </a:prstGeom>
          <a:solidFill>
            <a:schemeClr val="accent2"/>
          </a:solidFill>
          <a:ln w="9525">
            <a:noFill/>
            <a:round/>
            <a:headEnd/>
            <a:tailEnd/>
          </a:ln>
          <a:effectLst/>
        </p:spPr>
        <p:txBody>
          <a:bodyPr wrap="none" lIns="73025" tIns="36512" rIns="73025" bIns="36512" anchor="ctr"/>
          <a:lstStyle/>
          <a:p>
            <a:endParaRPr lang="en-US"/>
          </a:p>
        </p:txBody>
      </p:sp>
      <p:sp>
        <p:nvSpPr>
          <p:cNvPr id="1677454" name="Oval 142"/>
          <p:cNvSpPr>
            <a:spLocks noChangeArrowheads="1"/>
          </p:cNvSpPr>
          <p:nvPr/>
        </p:nvSpPr>
        <p:spPr bwMode="auto">
          <a:xfrm>
            <a:off x="1524000" y="42672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55" name="Oval 143"/>
          <p:cNvSpPr>
            <a:spLocks noChangeArrowheads="1"/>
          </p:cNvSpPr>
          <p:nvPr/>
        </p:nvSpPr>
        <p:spPr bwMode="auto">
          <a:xfrm>
            <a:off x="1524000" y="44196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56" name="Oval 144"/>
          <p:cNvSpPr>
            <a:spLocks noChangeArrowheads="1"/>
          </p:cNvSpPr>
          <p:nvPr/>
        </p:nvSpPr>
        <p:spPr bwMode="auto">
          <a:xfrm>
            <a:off x="1524000" y="45720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57" name="Oval 145"/>
          <p:cNvSpPr>
            <a:spLocks noChangeArrowheads="1"/>
          </p:cNvSpPr>
          <p:nvPr/>
        </p:nvSpPr>
        <p:spPr bwMode="auto">
          <a:xfrm>
            <a:off x="7239000" y="27432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58" name="Oval 146"/>
          <p:cNvSpPr>
            <a:spLocks noChangeArrowheads="1"/>
          </p:cNvSpPr>
          <p:nvPr/>
        </p:nvSpPr>
        <p:spPr bwMode="auto">
          <a:xfrm>
            <a:off x="7239000" y="28956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59" name="Oval 147"/>
          <p:cNvSpPr>
            <a:spLocks noChangeArrowheads="1"/>
          </p:cNvSpPr>
          <p:nvPr/>
        </p:nvSpPr>
        <p:spPr bwMode="auto">
          <a:xfrm>
            <a:off x="7239000" y="30480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60" name="Oval 148"/>
          <p:cNvSpPr>
            <a:spLocks noChangeArrowheads="1"/>
          </p:cNvSpPr>
          <p:nvPr/>
        </p:nvSpPr>
        <p:spPr bwMode="auto">
          <a:xfrm>
            <a:off x="1524000" y="26670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61" name="Oval 149"/>
          <p:cNvSpPr>
            <a:spLocks noChangeArrowheads="1"/>
          </p:cNvSpPr>
          <p:nvPr/>
        </p:nvSpPr>
        <p:spPr bwMode="auto">
          <a:xfrm>
            <a:off x="1524000" y="28194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62" name="Oval 150"/>
          <p:cNvSpPr>
            <a:spLocks noChangeArrowheads="1"/>
          </p:cNvSpPr>
          <p:nvPr/>
        </p:nvSpPr>
        <p:spPr bwMode="auto">
          <a:xfrm>
            <a:off x="1524000" y="2971800"/>
            <a:ext cx="228600" cy="152400"/>
          </a:xfrm>
          <a:prstGeom prst="ellipse">
            <a:avLst/>
          </a:prstGeom>
          <a:solidFill>
            <a:srgbClr val="868563"/>
          </a:solidFill>
          <a:ln w="9525">
            <a:noFill/>
            <a:round/>
            <a:headEnd/>
            <a:tailEnd/>
          </a:ln>
          <a:effectLst/>
        </p:spPr>
        <p:txBody>
          <a:bodyPr wrap="none" lIns="73025" tIns="36512" rIns="73025" bIns="36512" anchor="ctr"/>
          <a:lstStyle/>
          <a:p>
            <a:endParaRPr lang="en-US"/>
          </a:p>
        </p:txBody>
      </p:sp>
      <p:sp>
        <p:nvSpPr>
          <p:cNvPr id="1677463" name="Oval 151"/>
          <p:cNvSpPr>
            <a:spLocks noChangeArrowheads="1"/>
          </p:cNvSpPr>
          <p:nvPr/>
        </p:nvSpPr>
        <p:spPr bwMode="auto">
          <a:xfrm>
            <a:off x="1600200" y="4610100"/>
            <a:ext cx="76200" cy="76200"/>
          </a:xfrm>
          <a:prstGeom prst="ellipse">
            <a:avLst/>
          </a:prstGeom>
          <a:solidFill>
            <a:schemeClr val="accent2"/>
          </a:solidFill>
          <a:ln w="9525">
            <a:noFill/>
            <a:round/>
            <a:headEnd/>
            <a:tailEnd/>
          </a:ln>
          <a:effectLst/>
        </p:spPr>
        <p:txBody>
          <a:bodyPr wrap="none" lIns="73025" tIns="36512" rIns="73025" bIns="36512" anchor="ctr"/>
          <a:lstStyle/>
          <a:p>
            <a:endParaRPr lang="en-US"/>
          </a:p>
        </p:txBody>
      </p:sp>
      <p:grpSp>
        <p:nvGrpSpPr>
          <p:cNvPr id="13" name="Group 152"/>
          <p:cNvGrpSpPr>
            <a:grpSpLocks/>
          </p:cNvGrpSpPr>
          <p:nvPr/>
        </p:nvGrpSpPr>
        <p:grpSpPr bwMode="auto">
          <a:xfrm>
            <a:off x="869950" y="5051425"/>
            <a:ext cx="1316038" cy="860425"/>
            <a:chOff x="548" y="3182"/>
            <a:chExt cx="829" cy="542"/>
          </a:xfrm>
        </p:grpSpPr>
        <p:sp>
          <p:nvSpPr>
            <p:cNvPr id="1677465" name="Text Box 153"/>
            <p:cNvSpPr txBox="1">
              <a:spLocks noChangeArrowheads="1"/>
            </p:cNvSpPr>
            <p:nvPr/>
          </p:nvSpPr>
          <p:spPr bwMode="auto">
            <a:xfrm>
              <a:off x="548" y="3448"/>
              <a:ext cx="829" cy="276"/>
            </a:xfrm>
            <a:prstGeom prst="rect">
              <a:avLst/>
            </a:prstGeom>
            <a:noFill/>
            <a:ln w="9525">
              <a:noFill/>
              <a:miter lim="800000"/>
              <a:headEnd/>
              <a:tailEnd/>
            </a:ln>
            <a:effectLst/>
          </p:spPr>
          <p:txBody>
            <a:bodyPr wrap="none" lIns="73025" tIns="36512" rIns="73025" bIns="36512">
              <a:spAutoFit/>
            </a:bodyPr>
            <a:lstStyle/>
            <a:p>
              <a:pPr algn="r">
                <a:lnSpc>
                  <a:spcPct val="100000"/>
                </a:lnSpc>
              </a:pPr>
              <a:r>
                <a:rPr lang="en-US" sz="1200" b="1"/>
                <a:t>Push VPN Label</a:t>
              </a:r>
              <a:br>
                <a:rPr lang="en-US" sz="1200" b="1"/>
              </a:br>
              <a:r>
                <a:rPr lang="en-US" sz="1200" b="1"/>
                <a:t>(Red Route)</a:t>
              </a:r>
            </a:p>
          </p:txBody>
        </p:sp>
        <p:sp>
          <p:nvSpPr>
            <p:cNvPr id="1677466" name="Line 154"/>
            <p:cNvSpPr>
              <a:spLocks noChangeShapeType="1"/>
            </p:cNvSpPr>
            <p:nvPr/>
          </p:nvSpPr>
          <p:spPr bwMode="auto">
            <a:xfrm flipV="1">
              <a:off x="1323" y="3182"/>
              <a:ext cx="0" cy="287"/>
            </a:xfrm>
            <a:prstGeom prst="line">
              <a:avLst/>
            </a:prstGeom>
            <a:noFill/>
            <a:ln w="9525">
              <a:solidFill>
                <a:schemeClr val="tx1"/>
              </a:solidFill>
              <a:round/>
              <a:headEnd/>
              <a:tailEnd type="triangle" w="med" len="med"/>
            </a:ln>
            <a:effectLst/>
          </p:spPr>
          <p:txBody>
            <a:bodyPr lIns="82124" tIns="41061" rIns="82124" bIns="41061"/>
            <a:lstStyle/>
            <a:p>
              <a:endParaRPr lang="en-US"/>
            </a:p>
          </p:txBody>
        </p:sp>
      </p:grpSp>
      <p:grpSp>
        <p:nvGrpSpPr>
          <p:cNvPr id="14" name="Group 155"/>
          <p:cNvGrpSpPr>
            <a:grpSpLocks/>
          </p:cNvGrpSpPr>
          <p:nvPr/>
        </p:nvGrpSpPr>
        <p:grpSpPr bwMode="auto">
          <a:xfrm>
            <a:off x="2089150" y="5051425"/>
            <a:ext cx="1509713" cy="1479550"/>
            <a:chOff x="1316" y="3182"/>
            <a:chExt cx="951" cy="932"/>
          </a:xfrm>
        </p:grpSpPr>
        <p:sp>
          <p:nvSpPr>
            <p:cNvPr id="1677468" name="Text Box 156"/>
            <p:cNvSpPr txBox="1">
              <a:spLocks noChangeArrowheads="1"/>
            </p:cNvSpPr>
            <p:nvPr/>
          </p:nvSpPr>
          <p:spPr bwMode="auto">
            <a:xfrm>
              <a:off x="1316" y="3838"/>
              <a:ext cx="951" cy="276"/>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200" b="1"/>
                <a:t>Push IGP Label</a:t>
              </a:r>
              <a:br>
                <a:rPr lang="en-US" sz="1200" b="1"/>
              </a:br>
              <a:r>
                <a:rPr lang="en-US" sz="1200" b="1"/>
                <a:t>(Green PE Router) </a:t>
              </a:r>
            </a:p>
          </p:txBody>
        </p:sp>
        <p:sp>
          <p:nvSpPr>
            <p:cNvPr id="1677469" name="Line 157"/>
            <p:cNvSpPr>
              <a:spLocks noChangeShapeType="1"/>
            </p:cNvSpPr>
            <p:nvPr/>
          </p:nvSpPr>
          <p:spPr bwMode="auto">
            <a:xfrm flipV="1">
              <a:off x="1383" y="3182"/>
              <a:ext cx="0" cy="680"/>
            </a:xfrm>
            <a:prstGeom prst="line">
              <a:avLst/>
            </a:prstGeom>
            <a:noFill/>
            <a:ln w="9525">
              <a:solidFill>
                <a:schemeClr val="tx1"/>
              </a:solidFill>
              <a:round/>
              <a:headEnd/>
              <a:tailEnd type="triangle" w="med" len="med"/>
            </a:ln>
            <a:effectLst/>
          </p:spPr>
          <p:txBody>
            <a:bodyPr lIns="82124" tIns="41061" rIns="82124" bIns="41061"/>
            <a:lstStyle/>
            <a:p>
              <a:endParaRPr lang="en-US"/>
            </a:p>
          </p:txBody>
        </p:sp>
      </p:grpSp>
      <p:grpSp>
        <p:nvGrpSpPr>
          <p:cNvPr id="15" name="Group 158"/>
          <p:cNvGrpSpPr>
            <a:grpSpLocks/>
          </p:cNvGrpSpPr>
          <p:nvPr/>
        </p:nvGrpSpPr>
        <p:grpSpPr bwMode="auto">
          <a:xfrm>
            <a:off x="2508250" y="4365625"/>
            <a:ext cx="1292225" cy="860425"/>
            <a:chOff x="563" y="3182"/>
            <a:chExt cx="814" cy="542"/>
          </a:xfrm>
        </p:grpSpPr>
        <p:sp>
          <p:nvSpPr>
            <p:cNvPr id="1677471" name="Text Box 159"/>
            <p:cNvSpPr txBox="1">
              <a:spLocks noChangeArrowheads="1"/>
            </p:cNvSpPr>
            <p:nvPr/>
          </p:nvSpPr>
          <p:spPr bwMode="auto">
            <a:xfrm>
              <a:off x="563" y="3448"/>
              <a:ext cx="814" cy="276"/>
            </a:xfrm>
            <a:prstGeom prst="rect">
              <a:avLst/>
            </a:prstGeom>
            <a:noFill/>
            <a:ln w="9525">
              <a:noFill/>
              <a:miter lim="800000"/>
              <a:headEnd/>
              <a:tailEnd/>
            </a:ln>
            <a:effectLst/>
          </p:spPr>
          <p:txBody>
            <a:bodyPr wrap="none" lIns="73025" tIns="36512" rIns="73025" bIns="36512">
              <a:spAutoFit/>
            </a:bodyPr>
            <a:lstStyle/>
            <a:p>
              <a:pPr algn="r">
                <a:lnSpc>
                  <a:spcPct val="100000"/>
                </a:lnSpc>
              </a:pPr>
              <a:r>
                <a:rPr lang="en-US" sz="1200" b="1"/>
                <a:t>Swap IGP Label</a:t>
              </a:r>
              <a:br>
                <a:rPr lang="en-US" sz="1200" b="1"/>
              </a:br>
              <a:r>
                <a:rPr lang="en-US" sz="1200" b="1"/>
                <a:t>(From LFIB)</a:t>
              </a:r>
            </a:p>
          </p:txBody>
        </p:sp>
        <p:sp>
          <p:nvSpPr>
            <p:cNvPr id="1677472" name="Line 160"/>
            <p:cNvSpPr>
              <a:spLocks noChangeShapeType="1"/>
            </p:cNvSpPr>
            <p:nvPr/>
          </p:nvSpPr>
          <p:spPr bwMode="auto">
            <a:xfrm flipV="1">
              <a:off x="1323" y="3182"/>
              <a:ext cx="0" cy="287"/>
            </a:xfrm>
            <a:prstGeom prst="line">
              <a:avLst/>
            </a:prstGeom>
            <a:noFill/>
            <a:ln w="9525">
              <a:solidFill>
                <a:schemeClr val="tx1"/>
              </a:solidFill>
              <a:round/>
              <a:headEnd/>
              <a:tailEnd type="triangle" w="med" len="med"/>
            </a:ln>
            <a:effectLst/>
          </p:spPr>
          <p:txBody>
            <a:bodyPr lIns="82124" tIns="41061" rIns="82124" bIns="41061"/>
            <a:lstStyle/>
            <a:p>
              <a:endParaRPr lang="en-US"/>
            </a:p>
          </p:txBody>
        </p:sp>
      </p:grpSp>
      <p:grpSp>
        <p:nvGrpSpPr>
          <p:cNvPr id="16" name="Group 161"/>
          <p:cNvGrpSpPr>
            <a:grpSpLocks/>
          </p:cNvGrpSpPr>
          <p:nvPr/>
        </p:nvGrpSpPr>
        <p:grpSpPr bwMode="auto">
          <a:xfrm>
            <a:off x="4116388" y="4365625"/>
            <a:ext cx="1501775" cy="860425"/>
            <a:chOff x="431" y="3182"/>
            <a:chExt cx="946" cy="542"/>
          </a:xfrm>
        </p:grpSpPr>
        <p:sp>
          <p:nvSpPr>
            <p:cNvPr id="1677474" name="Text Box 162"/>
            <p:cNvSpPr txBox="1">
              <a:spLocks noChangeArrowheads="1"/>
            </p:cNvSpPr>
            <p:nvPr/>
          </p:nvSpPr>
          <p:spPr bwMode="auto">
            <a:xfrm>
              <a:off x="431" y="3448"/>
              <a:ext cx="946" cy="276"/>
            </a:xfrm>
            <a:prstGeom prst="rect">
              <a:avLst/>
            </a:prstGeom>
            <a:noFill/>
            <a:ln w="9525">
              <a:noFill/>
              <a:miter lim="800000"/>
              <a:headEnd/>
              <a:tailEnd/>
            </a:ln>
            <a:effectLst/>
          </p:spPr>
          <p:txBody>
            <a:bodyPr wrap="none" lIns="73025" tIns="36512" rIns="73025" bIns="36512">
              <a:spAutoFit/>
            </a:bodyPr>
            <a:lstStyle/>
            <a:p>
              <a:pPr algn="r">
                <a:lnSpc>
                  <a:spcPct val="100000"/>
                </a:lnSpc>
              </a:pPr>
              <a:r>
                <a:rPr lang="en-US" sz="1200" b="1"/>
                <a:t>POP IGP Label</a:t>
              </a:r>
              <a:br>
                <a:rPr lang="en-US" sz="1200" b="1"/>
              </a:br>
              <a:r>
                <a:rPr lang="en-US" sz="1200" b="1"/>
                <a:t>(Pentultimate Hop)</a:t>
              </a:r>
            </a:p>
          </p:txBody>
        </p:sp>
        <p:sp>
          <p:nvSpPr>
            <p:cNvPr id="1677475" name="Line 163"/>
            <p:cNvSpPr>
              <a:spLocks noChangeShapeType="1"/>
            </p:cNvSpPr>
            <p:nvPr/>
          </p:nvSpPr>
          <p:spPr bwMode="auto">
            <a:xfrm flipV="1">
              <a:off x="1323" y="3182"/>
              <a:ext cx="0" cy="287"/>
            </a:xfrm>
            <a:prstGeom prst="line">
              <a:avLst/>
            </a:prstGeom>
            <a:noFill/>
            <a:ln w="9525">
              <a:solidFill>
                <a:schemeClr val="tx1"/>
              </a:solidFill>
              <a:round/>
              <a:headEnd/>
              <a:tailEnd type="triangle" w="med" len="med"/>
            </a:ln>
            <a:effectLst/>
          </p:spPr>
          <p:txBody>
            <a:bodyPr lIns="82124" tIns="41061" rIns="82124" bIns="41061"/>
            <a:lstStyle/>
            <a:p>
              <a:endParaRPr lang="en-US"/>
            </a:p>
          </p:txBody>
        </p:sp>
      </p:grpSp>
      <p:grpSp>
        <p:nvGrpSpPr>
          <p:cNvPr id="17" name="Group 164"/>
          <p:cNvGrpSpPr>
            <a:grpSpLocks/>
          </p:cNvGrpSpPr>
          <p:nvPr/>
        </p:nvGrpSpPr>
        <p:grpSpPr bwMode="auto">
          <a:xfrm>
            <a:off x="7019925" y="5157788"/>
            <a:ext cx="1231900" cy="1479550"/>
            <a:chOff x="1316" y="3182"/>
            <a:chExt cx="776" cy="932"/>
          </a:xfrm>
        </p:grpSpPr>
        <p:sp>
          <p:nvSpPr>
            <p:cNvPr id="1677477" name="Text Box 165"/>
            <p:cNvSpPr txBox="1">
              <a:spLocks noChangeArrowheads="1"/>
            </p:cNvSpPr>
            <p:nvPr/>
          </p:nvSpPr>
          <p:spPr bwMode="auto">
            <a:xfrm>
              <a:off x="1316" y="3838"/>
              <a:ext cx="776" cy="276"/>
            </a:xfrm>
            <a:prstGeom prst="rect">
              <a:avLst/>
            </a:prstGeom>
            <a:noFill/>
            <a:ln w="9525">
              <a:noFill/>
              <a:miter lim="800000"/>
              <a:headEnd/>
              <a:tailEnd/>
            </a:ln>
            <a:effectLst/>
          </p:spPr>
          <p:txBody>
            <a:bodyPr wrap="none" lIns="73025" tIns="36512" rIns="73025" bIns="36512">
              <a:spAutoFit/>
            </a:bodyPr>
            <a:lstStyle/>
            <a:p>
              <a:pPr algn="l">
                <a:lnSpc>
                  <a:spcPct val="100000"/>
                </a:lnSpc>
              </a:pPr>
              <a:r>
                <a:rPr lang="en-US" sz="1200" b="1"/>
                <a:t>Pop VPN Label</a:t>
              </a:r>
              <a:br>
                <a:rPr lang="en-US" sz="1200" b="1"/>
              </a:br>
              <a:r>
                <a:rPr lang="en-US" sz="1200" b="1"/>
                <a:t>(Red Route) </a:t>
              </a:r>
            </a:p>
          </p:txBody>
        </p:sp>
        <p:sp>
          <p:nvSpPr>
            <p:cNvPr id="1677478" name="Line 166"/>
            <p:cNvSpPr>
              <a:spLocks noChangeShapeType="1"/>
            </p:cNvSpPr>
            <p:nvPr/>
          </p:nvSpPr>
          <p:spPr bwMode="auto">
            <a:xfrm flipV="1">
              <a:off x="1383" y="3182"/>
              <a:ext cx="0" cy="680"/>
            </a:xfrm>
            <a:prstGeom prst="line">
              <a:avLst/>
            </a:prstGeom>
            <a:noFill/>
            <a:ln w="9525">
              <a:solidFill>
                <a:schemeClr val="tx1"/>
              </a:solidFill>
              <a:round/>
              <a:headEnd/>
              <a:tailEnd type="triangle" w="med" len="med"/>
            </a:ln>
            <a:effectLst/>
          </p:spPr>
          <p:txBody>
            <a:bodyPr lIns="82124" tIns="41061" rIns="82124" bIns="41061"/>
            <a:lstStyle/>
            <a:p>
              <a:endParaRPr lang="en-US"/>
            </a:p>
          </p:txBody>
        </p:sp>
      </p:grpSp>
    </p:spTree>
    <p:extLst>
      <p:ext uri="{BB962C8B-B14F-4D97-AF65-F5344CB8AC3E}">
        <p14:creationId xmlns:p14="http://schemas.microsoft.com/office/powerpoint/2010/main" val="1230038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77415"/>
                                        </p:tgtEl>
                                        <p:attrNameLst>
                                          <p:attrName>style.visibility</p:attrName>
                                        </p:attrNameLst>
                                      </p:cBhvr>
                                      <p:to>
                                        <p:strVal val="visible"/>
                                      </p:to>
                                    </p:set>
                                    <p:animEffect transition="in" filter="wipe(left)">
                                      <p:cBhvr>
                                        <p:cTn id="11" dur="500"/>
                                        <p:tgtEl>
                                          <p:spTgt spid="16774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77416"/>
                                        </p:tgtEl>
                                        <p:attrNameLst>
                                          <p:attrName>style.visibility</p:attrName>
                                        </p:attrNameLst>
                                      </p:cBhvr>
                                      <p:to>
                                        <p:strVal val="visible"/>
                                      </p:to>
                                    </p:set>
                                    <p:animEffect transition="in" filter="wipe(up)">
                                      <p:cBhvr>
                                        <p:cTn id="16" dur="500"/>
                                        <p:tgtEl>
                                          <p:spTgt spid="1677416"/>
                                        </p:tgtEl>
                                      </p:cBhvr>
                                    </p:animEffect>
                                  </p:childTnLst>
                                  <p:subTnLst>
                                    <p:set>
                                      <p:cBhvr override="childStyle">
                                        <p:cTn dur="1" fill="hold" display="0" masterRel="sameClick" afterEffect="1">
                                          <p:stCondLst>
                                            <p:cond evt="end" delay="0">
                                              <p:tn val="14"/>
                                            </p:cond>
                                          </p:stCondLst>
                                        </p:cTn>
                                        <p:tgtEl>
                                          <p:spTgt spid="1677416"/>
                                        </p:tgtEl>
                                        <p:attrNameLst>
                                          <p:attrName>style.visibility</p:attrName>
                                        </p:attrNameLst>
                                      </p:cBhvr>
                                      <p:to>
                                        <p:strVal val="hidden"/>
                                      </p:to>
                                    </p:set>
                                  </p:sub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677419"/>
                                        </p:tgtEl>
                                        <p:attrNameLst>
                                          <p:attrName>style.visibility</p:attrName>
                                        </p:attrNameLst>
                                      </p:cBhvr>
                                      <p:to>
                                        <p:strVal val="visible"/>
                                      </p:to>
                                    </p:set>
                                    <p:animEffect transition="in" filter="wipe(up)">
                                      <p:cBhvr>
                                        <p:cTn id="20" dur="500"/>
                                        <p:tgtEl>
                                          <p:spTgt spid="1677419"/>
                                        </p:tgtEl>
                                      </p:cBhvr>
                                    </p:animEffect>
                                  </p:childTnLst>
                                </p:cTn>
                              </p:par>
                              <p:par>
                                <p:cTn id="21" presetID="9"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677418"/>
                                        </p:tgtEl>
                                        <p:attrNameLst>
                                          <p:attrName>style.visibility</p:attrName>
                                        </p:attrNameLst>
                                      </p:cBhvr>
                                      <p:to>
                                        <p:strVal val="visible"/>
                                      </p:to>
                                    </p:set>
                                    <p:animEffect transition="in" filter="wipe(up)">
                                      <p:cBhvr>
                                        <p:cTn id="28" dur="500"/>
                                        <p:tgtEl>
                                          <p:spTgt spid="1677418"/>
                                        </p:tgtEl>
                                      </p:cBhvr>
                                    </p:animEffect>
                                  </p:childTnLst>
                                  <p:subTnLst>
                                    <p:set>
                                      <p:cBhvr override="childStyle">
                                        <p:cTn dur="1" fill="hold" display="0" masterRel="sameClick" afterEffect="1">
                                          <p:stCondLst>
                                            <p:cond evt="end" delay="0">
                                              <p:tn val="26"/>
                                            </p:cond>
                                          </p:stCondLst>
                                        </p:cTn>
                                        <p:tgtEl>
                                          <p:spTgt spid="1677418"/>
                                        </p:tgtEl>
                                        <p:attrNameLst>
                                          <p:attrName>style.visibility</p:attrName>
                                        </p:attrNameLst>
                                      </p:cBhvr>
                                      <p:to>
                                        <p:strVal val="hidden"/>
                                      </p:to>
                                    </p:set>
                                  </p:sub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677417"/>
                                        </p:tgtEl>
                                        <p:attrNameLst>
                                          <p:attrName>style.visibility</p:attrName>
                                        </p:attrNameLst>
                                      </p:cBhvr>
                                      <p:to>
                                        <p:strVal val="visible"/>
                                      </p:to>
                                    </p:set>
                                    <p:animEffect transition="in" filter="wipe(up)">
                                      <p:cBhvr>
                                        <p:cTn id="32" dur="500"/>
                                        <p:tgtEl>
                                          <p:spTgt spid="1677417"/>
                                        </p:tgtEl>
                                      </p:cBhvr>
                                    </p:animEffect>
                                  </p:childTnLst>
                                </p:cTn>
                              </p:par>
                              <p:par>
                                <p:cTn id="33" presetID="9"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77431"/>
                                        </p:tgtEl>
                                        <p:attrNameLst>
                                          <p:attrName>style.visibility</p:attrName>
                                        </p:attrNameLst>
                                      </p:cBhvr>
                                      <p:to>
                                        <p:strVal val="visible"/>
                                      </p:to>
                                    </p:set>
                                    <p:animEffect transition="in" filter="wipe(down)">
                                      <p:cBhvr>
                                        <p:cTn id="45" dur="500"/>
                                        <p:tgtEl>
                                          <p:spTgt spid="16774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677420"/>
                                        </p:tgtEl>
                                        <p:attrNameLst>
                                          <p:attrName>style.visibility</p:attrName>
                                        </p:attrNameLst>
                                      </p:cBhvr>
                                      <p:to>
                                        <p:strVal val="visible"/>
                                      </p:to>
                                    </p:set>
                                    <p:animEffect transition="in" filter="wipe(up)">
                                      <p:cBhvr>
                                        <p:cTn id="50" dur="500"/>
                                        <p:tgtEl>
                                          <p:spTgt spid="1677420"/>
                                        </p:tgtEl>
                                      </p:cBhvr>
                                    </p:animEffect>
                                  </p:childTnLst>
                                  <p:subTnLst>
                                    <p:set>
                                      <p:cBhvr override="childStyle">
                                        <p:cTn dur="1" fill="hold" display="0" masterRel="sameClick" afterEffect="1">
                                          <p:stCondLst>
                                            <p:cond evt="end" delay="0">
                                              <p:tn val="48"/>
                                            </p:cond>
                                          </p:stCondLst>
                                        </p:cTn>
                                        <p:tgtEl>
                                          <p:spTgt spid="1677420"/>
                                        </p:tgtEl>
                                        <p:attrNameLst>
                                          <p:attrName>style.visibility</p:attrName>
                                        </p:attrNameLst>
                                      </p:cBhvr>
                                      <p:to>
                                        <p:strVal val="hidden"/>
                                      </p:to>
                                    </p:set>
                                  </p:subTnLst>
                                </p:cTn>
                              </p:par>
                              <p:par>
                                <p:cTn id="51" presetID="9"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1000"/>
                                        <p:tgtEl>
                                          <p:spTgt spid="15"/>
                                        </p:tgtEl>
                                      </p:cBhvr>
                                    </p:animEffect>
                                  </p:childTnLst>
                                </p:cTn>
                              </p:par>
                            </p:childTnLst>
                          </p:cTn>
                        </p:par>
                        <p:par>
                          <p:cTn id="54" fill="hold">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1677432"/>
                                        </p:tgtEl>
                                        <p:attrNameLst>
                                          <p:attrName>style.visibility</p:attrName>
                                        </p:attrNameLst>
                                      </p:cBhvr>
                                      <p:to>
                                        <p:strVal val="visible"/>
                                      </p:to>
                                    </p:set>
                                    <p:animEffect transition="in" filter="wipe(up)">
                                      <p:cBhvr>
                                        <p:cTn id="57" dur="500"/>
                                        <p:tgtEl>
                                          <p:spTgt spid="16774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677433"/>
                                        </p:tgtEl>
                                        <p:attrNameLst>
                                          <p:attrName>style.visibility</p:attrName>
                                        </p:attrNameLst>
                                      </p:cBhvr>
                                      <p:to>
                                        <p:strVal val="visible"/>
                                      </p:to>
                                    </p:set>
                                    <p:animEffect transition="in" filter="wipe(down)">
                                      <p:cBhvr>
                                        <p:cTn id="67" dur="500"/>
                                        <p:tgtEl>
                                          <p:spTgt spid="1677433"/>
                                        </p:tgtEl>
                                      </p:cBhvr>
                                    </p:animEffect>
                                  </p:childTnLst>
                                </p:cTn>
                              </p:par>
                              <p:par>
                                <p:cTn id="68" presetID="9"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dissolve">
                                      <p:cBhvr>
                                        <p:cTn id="70" dur="1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677442"/>
                                        </p:tgtEl>
                                        <p:attrNameLst>
                                          <p:attrName>style.visibility</p:attrName>
                                        </p:attrNameLst>
                                      </p:cBhvr>
                                      <p:to>
                                        <p:strVal val="visible"/>
                                      </p:to>
                                    </p:set>
                                    <p:animEffect transition="in" filter="wipe(down)">
                                      <p:cBhvr>
                                        <p:cTn id="80" dur="500"/>
                                        <p:tgtEl>
                                          <p:spTgt spid="1677442"/>
                                        </p:tgtEl>
                                      </p:cBhvr>
                                    </p:animEffect>
                                  </p:childTnLst>
                                </p:cTn>
                              </p:par>
                              <p:par>
                                <p:cTn id="81" presetID="9"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dissolve">
                                      <p:cBhvr>
                                        <p:cTn id="83" dur="10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7415" grpId="0" animBg="1"/>
      <p:bldP spid="1677416" grpId="0" animBg="1"/>
      <p:bldP spid="1677417" grpId="0" animBg="1"/>
      <p:bldP spid="1677418" grpId="0" animBg="1"/>
      <p:bldP spid="1677419" grpId="0" animBg="1"/>
      <p:bldP spid="1677420" grpId="0" animBg="1"/>
      <p:bldP spid="1677431" grpId="0" animBg="1"/>
      <p:bldP spid="1677432" grpId="0" animBg="1"/>
      <p:bldP spid="1677433" grpId="0" animBg="1"/>
      <p:bldP spid="16774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Driving Forces for MPLS </a:t>
            </a:r>
            <a:r>
              <a:rPr lang="en-US" dirty="0" err="1">
                <a:solidFill>
                  <a:srgbClr val="0070C0"/>
                </a:solidFill>
                <a:ea typeface="ＭＳ Ｐゴシック" pitchFamily="34" charset="-128"/>
              </a:rPr>
              <a:t>L3-VPNs</a:t>
            </a:r>
            <a:endParaRPr lang="en-US" dirty="0">
              <a:solidFill>
                <a:srgbClr val="0070C0"/>
              </a:solidFill>
              <a:ea typeface="ＭＳ Ｐゴシック" pitchFamily="34" charset="-128"/>
            </a:endParaRPr>
          </a:p>
        </p:txBody>
      </p:sp>
      <p:sp>
        <p:nvSpPr>
          <p:cNvPr id="23555" name="Rectangle 7"/>
          <p:cNvSpPr>
            <a:spLocks noGrp="1" noChangeArrowheads="1"/>
          </p:cNvSpPr>
          <p:nvPr>
            <p:ph idx="1"/>
          </p:nvPr>
        </p:nvSpPr>
        <p:spPr>
          <a:xfrm>
            <a:off x="793750" y="1600200"/>
            <a:ext cx="7435850" cy="4525963"/>
          </a:xfrm>
        </p:spPr>
        <p:txBody>
          <a:bodyPr/>
          <a:lstStyle/>
          <a:p>
            <a:r>
              <a:rPr lang="en-US">
                <a:ea typeface="ＭＳ Ｐゴシック" pitchFamily="34" charset="-128"/>
              </a:rPr>
              <a:t>Low cost and scalable WAN to replace traditional Layer 2 Technologies (ATM/FR)</a:t>
            </a:r>
          </a:p>
          <a:p>
            <a:r>
              <a:rPr lang="en-US">
                <a:ea typeface="ＭＳ Ｐゴシック" pitchFamily="34" charset="-128"/>
              </a:rPr>
              <a:t>Separate networks for security, policy and economic/political reasons - Segmentation</a:t>
            </a:r>
          </a:p>
          <a:p>
            <a:r>
              <a:rPr lang="en-US">
                <a:ea typeface="ＭＳ Ｐゴシック" pitchFamily="34" charset="-128"/>
              </a:rPr>
              <a:t>Not a Core Business activity and expectation of cost savings</a:t>
            </a:r>
          </a:p>
          <a:p>
            <a:pPr lvl="1"/>
            <a:r>
              <a:rPr lang="en-US">
                <a:ea typeface="ＭＳ Ｐゴシック" pitchFamily="34" charset="-128"/>
              </a:rPr>
              <a:t>No need to invest in high cost equipment</a:t>
            </a:r>
          </a:p>
          <a:p>
            <a:pPr lvl="1"/>
            <a:r>
              <a:rPr lang="en-US">
                <a:ea typeface="ＭＳ Ｐゴシック" pitchFamily="34" charset="-128"/>
              </a:rPr>
              <a:t>Pay as you go model</a:t>
            </a:r>
          </a:p>
          <a:p>
            <a:pPr lvl="1"/>
            <a:r>
              <a:rPr lang="en-US">
                <a:ea typeface="ＭＳ Ｐゴシック" pitchFamily="34" charset="-128"/>
              </a:rPr>
              <a:t>Reduce the cost of maintaining high cost and skilled IT staff</a:t>
            </a:r>
          </a:p>
        </p:txBody>
      </p:sp>
    </p:spTree>
    <p:extLst>
      <p:ext uri="{BB962C8B-B14F-4D97-AF65-F5344CB8AC3E}">
        <p14:creationId xmlns:p14="http://schemas.microsoft.com/office/powerpoint/2010/main" val="2490699638"/>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Virtual Routing and Forwarding</a:t>
            </a:r>
          </a:p>
        </p:txBody>
      </p:sp>
      <p:sp>
        <p:nvSpPr>
          <p:cNvPr id="3" name="Content Placeholder 2"/>
          <p:cNvSpPr>
            <a:spLocks noGrp="1"/>
          </p:cNvSpPr>
          <p:nvPr>
            <p:ph idx="1"/>
          </p:nvPr>
        </p:nvSpPr>
        <p:spPr/>
        <p:txBody>
          <a:bodyPr/>
          <a:lstStyle/>
          <a:p>
            <a:pPr>
              <a:lnSpc>
                <a:spcPct val="85000"/>
              </a:lnSpc>
              <a:defRPr/>
            </a:pPr>
            <a:r>
              <a:rPr lang="en-US" dirty="0"/>
              <a:t>A </a:t>
            </a:r>
            <a:r>
              <a:rPr lang="en-US" dirty="0" err="1"/>
              <a:t>VRF</a:t>
            </a:r>
            <a:r>
              <a:rPr lang="en-US" dirty="0"/>
              <a:t> is the routing and forwarding instance for a set of sites with identical connectivity requirements.</a:t>
            </a:r>
          </a:p>
          <a:p>
            <a:pPr>
              <a:lnSpc>
                <a:spcPct val="85000"/>
              </a:lnSpc>
              <a:defRPr/>
            </a:pPr>
            <a:r>
              <a:rPr lang="en-US" dirty="0"/>
              <a:t>Data structures associated with a </a:t>
            </a:r>
            <a:r>
              <a:rPr lang="en-US" dirty="0" err="1"/>
              <a:t>VRF</a:t>
            </a:r>
            <a:r>
              <a:rPr lang="en-US" dirty="0"/>
              <a:t>:</a:t>
            </a:r>
          </a:p>
          <a:p>
            <a:pPr lvl="1">
              <a:lnSpc>
                <a:spcPct val="85000"/>
              </a:lnSpc>
              <a:defRPr/>
            </a:pPr>
            <a:r>
              <a:rPr lang="en-US" dirty="0"/>
              <a:t>IP routing table</a:t>
            </a:r>
          </a:p>
          <a:p>
            <a:pPr lvl="1">
              <a:lnSpc>
                <a:spcPct val="85000"/>
              </a:lnSpc>
              <a:defRPr/>
            </a:pPr>
            <a:r>
              <a:rPr lang="en-US" dirty="0"/>
              <a:t>Cisco Express Forwarding (</a:t>
            </a:r>
            <a:r>
              <a:rPr lang="en-US" dirty="0" err="1"/>
              <a:t>CEF</a:t>
            </a:r>
            <a:r>
              <a:rPr lang="en-US" dirty="0"/>
              <a:t>) forwarding table </a:t>
            </a:r>
          </a:p>
          <a:p>
            <a:pPr lvl="1">
              <a:lnSpc>
                <a:spcPct val="85000"/>
              </a:lnSpc>
              <a:defRPr/>
            </a:pPr>
            <a:r>
              <a:rPr lang="en-US" dirty="0"/>
              <a:t>Set of rules and routing protocol parameters </a:t>
            </a:r>
            <a:br>
              <a:rPr lang="en-US" dirty="0"/>
            </a:br>
            <a:r>
              <a:rPr lang="en-US" dirty="0"/>
              <a:t>(routing protocol contexts)</a:t>
            </a:r>
          </a:p>
          <a:p>
            <a:pPr lvl="1">
              <a:lnSpc>
                <a:spcPct val="85000"/>
              </a:lnSpc>
              <a:defRPr/>
            </a:pPr>
            <a:r>
              <a:rPr lang="en-US" dirty="0"/>
              <a:t>List of interfaces that use the </a:t>
            </a:r>
            <a:r>
              <a:rPr lang="en-US" dirty="0" err="1"/>
              <a:t>VRF</a:t>
            </a:r>
            <a:endParaRPr lang="en-US" dirty="0"/>
          </a:p>
          <a:p>
            <a:pPr>
              <a:lnSpc>
                <a:spcPct val="85000"/>
              </a:lnSpc>
              <a:defRPr/>
            </a:pPr>
            <a:r>
              <a:rPr lang="en-US" dirty="0"/>
              <a:t>Other information associated with a </a:t>
            </a:r>
            <a:r>
              <a:rPr lang="en-US" dirty="0" err="1"/>
              <a:t>VRF</a:t>
            </a:r>
            <a:r>
              <a:rPr lang="en-US" dirty="0"/>
              <a:t>:</a:t>
            </a:r>
          </a:p>
          <a:p>
            <a:pPr lvl="1">
              <a:lnSpc>
                <a:spcPct val="85000"/>
              </a:lnSpc>
              <a:defRPr/>
            </a:pPr>
            <a:r>
              <a:rPr lang="en-US" dirty="0"/>
              <a:t>Route Distinguisher (RD)</a:t>
            </a:r>
          </a:p>
          <a:p>
            <a:pPr lvl="1">
              <a:lnSpc>
                <a:spcPct val="85000"/>
              </a:lnSpc>
              <a:defRPr/>
            </a:pPr>
            <a:r>
              <a:rPr lang="en-US" dirty="0"/>
              <a:t>Set of import and export route targets</a:t>
            </a:r>
          </a:p>
          <a:p>
            <a:endParaRPr lang="en-US" dirty="0"/>
          </a:p>
        </p:txBody>
      </p:sp>
    </p:spTree>
    <p:extLst>
      <p:ext uri="{BB962C8B-B14F-4D97-AF65-F5344CB8AC3E}">
        <p14:creationId xmlns:p14="http://schemas.microsoft.com/office/powerpoint/2010/main" val="3113239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2192338" y="2286000"/>
            <a:ext cx="4751387" cy="3879850"/>
            <a:chOff x="1386" y="1339"/>
            <a:chExt cx="2993" cy="2684"/>
          </a:xfrm>
        </p:grpSpPr>
        <p:sp>
          <p:nvSpPr>
            <p:cNvPr id="28792" name="AutoShape 3"/>
            <p:cNvSpPr>
              <a:spLocks noChangeAspect="1" noChangeArrowheads="1" noTextEdit="1"/>
            </p:cNvSpPr>
            <p:nvPr/>
          </p:nvSpPr>
          <p:spPr bwMode="auto">
            <a:xfrm>
              <a:off x="1386" y="1339"/>
              <a:ext cx="2993" cy="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93" name="Oval 4"/>
            <p:cNvSpPr>
              <a:spLocks noChangeArrowheads="1"/>
            </p:cNvSpPr>
            <p:nvPr/>
          </p:nvSpPr>
          <p:spPr bwMode="auto">
            <a:xfrm>
              <a:off x="1386" y="2697"/>
              <a:ext cx="2975" cy="1326"/>
            </a:xfrm>
            <a:prstGeom prst="ellipse">
              <a:avLst/>
            </a:prstGeom>
            <a:solidFill>
              <a:srgbClr val="AAAAAA"/>
            </a:solidFill>
            <a:ln w="28575">
              <a:solidFill>
                <a:srgbClr val="555555"/>
              </a:solidFill>
              <a:round/>
              <a:headEnd/>
              <a:tailEnd/>
            </a:ln>
          </p:spPr>
          <p:txBody>
            <a:bodyPr/>
            <a:lstStyle/>
            <a:p>
              <a:endParaRPr lang="en-US"/>
            </a:p>
          </p:txBody>
        </p:sp>
        <p:sp>
          <p:nvSpPr>
            <p:cNvPr id="28794" name="Rectangle 5"/>
            <p:cNvSpPr>
              <a:spLocks noChangeArrowheads="1"/>
            </p:cNvSpPr>
            <p:nvPr/>
          </p:nvSpPr>
          <p:spPr bwMode="auto">
            <a:xfrm>
              <a:off x="1386" y="2023"/>
              <a:ext cx="2975" cy="944"/>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95" name="Rectangle 6"/>
            <p:cNvSpPr>
              <a:spLocks noChangeArrowheads="1"/>
            </p:cNvSpPr>
            <p:nvPr/>
          </p:nvSpPr>
          <p:spPr bwMode="auto">
            <a:xfrm>
              <a:off x="1386" y="2023"/>
              <a:ext cx="2975" cy="1371"/>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96" name="Oval 7"/>
            <p:cNvSpPr>
              <a:spLocks noChangeArrowheads="1"/>
            </p:cNvSpPr>
            <p:nvPr/>
          </p:nvSpPr>
          <p:spPr bwMode="auto">
            <a:xfrm>
              <a:off x="1395" y="1348"/>
              <a:ext cx="2975" cy="1326"/>
            </a:xfrm>
            <a:prstGeom prst="ellipse">
              <a:avLst/>
            </a:prstGeom>
            <a:solidFill>
              <a:srgbClr val="C7C7C7"/>
            </a:solidFill>
            <a:ln w="28575">
              <a:solidFill>
                <a:srgbClr val="555555"/>
              </a:solidFill>
              <a:round/>
              <a:headEnd/>
              <a:tailEnd/>
            </a:ln>
          </p:spPr>
          <p:txBody>
            <a:bodyPr/>
            <a:lstStyle/>
            <a:p>
              <a:endParaRPr lang="en-US"/>
            </a:p>
          </p:txBody>
        </p:sp>
        <p:grpSp>
          <p:nvGrpSpPr>
            <p:cNvPr id="28797" name="Group 8"/>
            <p:cNvGrpSpPr>
              <a:grpSpLocks/>
            </p:cNvGrpSpPr>
            <p:nvPr/>
          </p:nvGrpSpPr>
          <p:grpSpPr bwMode="auto">
            <a:xfrm>
              <a:off x="1839" y="1504"/>
              <a:ext cx="2068" cy="1014"/>
              <a:chOff x="2055" y="1578"/>
              <a:chExt cx="2068" cy="1014"/>
            </a:xfrm>
          </p:grpSpPr>
          <p:grpSp>
            <p:nvGrpSpPr>
              <p:cNvPr id="28800" name="Group 9"/>
              <p:cNvGrpSpPr>
                <a:grpSpLocks/>
              </p:cNvGrpSpPr>
              <p:nvPr/>
            </p:nvGrpSpPr>
            <p:grpSpPr bwMode="auto">
              <a:xfrm>
                <a:off x="2055" y="1578"/>
                <a:ext cx="2050" cy="991"/>
                <a:chOff x="2055" y="1578"/>
                <a:chExt cx="2050" cy="991"/>
              </a:xfrm>
            </p:grpSpPr>
            <p:sp>
              <p:nvSpPr>
                <p:cNvPr id="28810" name="Freeform 10"/>
                <p:cNvSpPr>
                  <a:spLocks/>
                </p:cNvSpPr>
                <p:nvPr/>
              </p:nvSpPr>
              <p:spPr bwMode="auto">
                <a:xfrm>
                  <a:off x="3126" y="1602"/>
                  <a:ext cx="979" cy="424"/>
                </a:xfrm>
                <a:custGeom>
                  <a:avLst/>
                  <a:gdLst>
                    <a:gd name="T0" fmla="*/ 0 w 979"/>
                    <a:gd name="T1" fmla="*/ 330 h 424"/>
                    <a:gd name="T2" fmla="*/ 217 w 979"/>
                    <a:gd name="T3" fmla="*/ 424 h 424"/>
                    <a:gd name="T4" fmla="*/ 743 w 979"/>
                    <a:gd name="T5" fmla="*/ 141 h 424"/>
                    <a:gd name="T6" fmla="*/ 979 w 979"/>
                    <a:gd name="T7" fmla="*/ 236 h 424"/>
                    <a:gd name="T8" fmla="*/ 852 w 979"/>
                    <a:gd name="T9" fmla="*/ 0 h 424"/>
                    <a:gd name="T10" fmla="*/ 236 w 979"/>
                    <a:gd name="T11" fmla="*/ 0 h 424"/>
                    <a:gd name="T12" fmla="*/ 489 w 979"/>
                    <a:gd name="T13" fmla="*/ 70 h 424"/>
                    <a:gd name="T14" fmla="*/ 0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0" y="330"/>
                      </a:moveTo>
                      <a:lnTo>
                        <a:pt x="217" y="424"/>
                      </a:lnTo>
                      <a:lnTo>
                        <a:pt x="743" y="141"/>
                      </a:lnTo>
                      <a:lnTo>
                        <a:pt x="979" y="236"/>
                      </a:lnTo>
                      <a:lnTo>
                        <a:pt x="852" y="0"/>
                      </a:lnTo>
                      <a:lnTo>
                        <a:pt x="236" y="0"/>
                      </a:lnTo>
                      <a:lnTo>
                        <a:pt x="489" y="7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1" name="Freeform 11"/>
                <p:cNvSpPr>
                  <a:spLocks/>
                </p:cNvSpPr>
                <p:nvPr/>
              </p:nvSpPr>
              <p:spPr bwMode="auto">
                <a:xfrm>
                  <a:off x="3126" y="1602"/>
                  <a:ext cx="979" cy="424"/>
                </a:xfrm>
                <a:custGeom>
                  <a:avLst/>
                  <a:gdLst>
                    <a:gd name="T0" fmla="*/ 0 w 979"/>
                    <a:gd name="T1" fmla="*/ 330 h 424"/>
                    <a:gd name="T2" fmla="*/ 217 w 979"/>
                    <a:gd name="T3" fmla="*/ 424 h 424"/>
                    <a:gd name="T4" fmla="*/ 743 w 979"/>
                    <a:gd name="T5" fmla="*/ 141 h 424"/>
                    <a:gd name="T6" fmla="*/ 979 w 979"/>
                    <a:gd name="T7" fmla="*/ 236 h 424"/>
                    <a:gd name="T8" fmla="*/ 852 w 979"/>
                    <a:gd name="T9" fmla="*/ 0 h 424"/>
                    <a:gd name="T10" fmla="*/ 236 w 979"/>
                    <a:gd name="T11" fmla="*/ 0 h 424"/>
                    <a:gd name="T12" fmla="*/ 489 w 979"/>
                    <a:gd name="T13" fmla="*/ 70 h 424"/>
                    <a:gd name="T14" fmla="*/ 0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0" y="330"/>
                      </a:moveTo>
                      <a:lnTo>
                        <a:pt x="217" y="424"/>
                      </a:lnTo>
                      <a:lnTo>
                        <a:pt x="743" y="141"/>
                      </a:lnTo>
                      <a:lnTo>
                        <a:pt x="979" y="236"/>
                      </a:lnTo>
                      <a:lnTo>
                        <a:pt x="852" y="0"/>
                      </a:lnTo>
                      <a:lnTo>
                        <a:pt x="236" y="0"/>
                      </a:lnTo>
                      <a:lnTo>
                        <a:pt x="489" y="7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2" name="Freeform 12"/>
                <p:cNvSpPr>
                  <a:spLocks/>
                </p:cNvSpPr>
                <p:nvPr/>
              </p:nvSpPr>
              <p:spPr bwMode="auto">
                <a:xfrm>
                  <a:off x="2055" y="2097"/>
                  <a:ext cx="980" cy="448"/>
                </a:xfrm>
                <a:custGeom>
                  <a:avLst/>
                  <a:gdLst>
                    <a:gd name="T0" fmla="*/ 980 w 980"/>
                    <a:gd name="T1" fmla="*/ 94 h 448"/>
                    <a:gd name="T2" fmla="*/ 762 w 980"/>
                    <a:gd name="T3" fmla="*/ 0 h 448"/>
                    <a:gd name="T4" fmla="*/ 254 w 980"/>
                    <a:gd name="T5" fmla="*/ 283 h 448"/>
                    <a:gd name="T6" fmla="*/ 0 w 980"/>
                    <a:gd name="T7" fmla="*/ 189 h 448"/>
                    <a:gd name="T8" fmla="*/ 127 w 980"/>
                    <a:gd name="T9" fmla="*/ 448 h 448"/>
                    <a:gd name="T10" fmla="*/ 762 w 980"/>
                    <a:gd name="T11" fmla="*/ 448 h 448"/>
                    <a:gd name="T12" fmla="*/ 490 w 980"/>
                    <a:gd name="T13" fmla="*/ 354 h 448"/>
                    <a:gd name="T14" fmla="*/ 980 w 980"/>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48"/>
                    <a:gd name="T26" fmla="*/ 980 w 980"/>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48">
                      <a:moveTo>
                        <a:pt x="980" y="94"/>
                      </a:moveTo>
                      <a:lnTo>
                        <a:pt x="762" y="0"/>
                      </a:lnTo>
                      <a:lnTo>
                        <a:pt x="254" y="283"/>
                      </a:lnTo>
                      <a:lnTo>
                        <a:pt x="0" y="189"/>
                      </a:lnTo>
                      <a:lnTo>
                        <a:pt x="127" y="448"/>
                      </a:lnTo>
                      <a:lnTo>
                        <a:pt x="762" y="448"/>
                      </a:lnTo>
                      <a:lnTo>
                        <a:pt x="490" y="354"/>
                      </a:lnTo>
                      <a:lnTo>
                        <a:pt x="98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3" name="Freeform 13"/>
                <p:cNvSpPr>
                  <a:spLocks/>
                </p:cNvSpPr>
                <p:nvPr/>
              </p:nvSpPr>
              <p:spPr bwMode="auto">
                <a:xfrm>
                  <a:off x="2055" y="2097"/>
                  <a:ext cx="980" cy="448"/>
                </a:xfrm>
                <a:custGeom>
                  <a:avLst/>
                  <a:gdLst>
                    <a:gd name="T0" fmla="*/ 980 w 980"/>
                    <a:gd name="T1" fmla="*/ 94 h 448"/>
                    <a:gd name="T2" fmla="*/ 762 w 980"/>
                    <a:gd name="T3" fmla="*/ 0 h 448"/>
                    <a:gd name="T4" fmla="*/ 254 w 980"/>
                    <a:gd name="T5" fmla="*/ 283 h 448"/>
                    <a:gd name="T6" fmla="*/ 0 w 980"/>
                    <a:gd name="T7" fmla="*/ 189 h 448"/>
                    <a:gd name="T8" fmla="*/ 127 w 980"/>
                    <a:gd name="T9" fmla="*/ 448 h 448"/>
                    <a:gd name="T10" fmla="*/ 762 w 980"/>
                    <a:gd name="T11" fmla="*/ 448 h 448"/>
                    <a:gd name="T12" fmla="*/ 490 w 980"/>
                    <a:gd name="T13" fmla="*/ 354 h 448"/>
                    <a:gd name="T14" fmla="*/ 980 w 980"/>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48"/>
                    <a:gd name="T26" fmla="*/ 980 w 980"/>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48">
                      <a:moveTo>
                        <a:pt x="980" y="94"/>
                      </a:moveTo>
                      <a:lnTo>
                        <a:pt x="762" y="0"/>
                      </a:lnTo>
                      <a:lnTo>
                        <a:pt x="254" y="283"/>
                      </a:lnTo>
                      <a:lnTo>
                        <a:pt x="0" y="189"/>
                      </a:lnTo>
                      <a:lnTo>
                        <a:pt x="127" y="448"/>
                      </a:lnTo>
                      <a:lnTo>
                        <a:pt x="762" y="448"/>
                      </a:lnTo>
                      <a:lnTo>
                        <a:pt x="490" y="354"/>
                      </a:lnTo>
                      <a:lnTo>
                        <a:pt x="98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4" name="Freeform 14"/>
                <p:cNvSpPr>
                  <a:spLocks/>
                </p:cNvSpPr>
                <p:nvPr/>
              </p:nvSpPr>
              <p:spPr bwMode="auto">
                <a:xfrm>
                  <a:off x="2110" y="1578"/>
                  <a:ext cx="979" cy="425"/>
                </a:xfrm>
                <a:custGeom>
                  <a:avLst/>
                  <a:gdLst>
                    <a:gd name="T0" fmla="*/ 0 w 979"/>
                    <a:gd name="T1" fmla="*/ 94 h 425"/>
                    <a:gd name="T2" fmla="*/ 218 w 979"/>
                    <a:gd name="T3" fmla="*/ 0 h 425"/>
                    <a:gd name="T4" fmla="*/ 744 w 979"/>
                    <a:gd name="T5" fmla="*/ 260 h 425"/>
                    <a:gd name="T6" fmla="*/ 979 w 979"/>
                    <a:gd name="T7" fmla="*/ 189 h 425"/>
                    <a:gd name="T8" fmla="*/ 852 w 979"/>
                    <a:gd name="T9" fmla="*/ 425 h 425"/>
                    <a:gd name="T10" fmla="*/ 236 w 979"/>
                    <a:gd name="T11" fmla="*/ 425 h 425"/>
                    <a:gd name="T12" fmla="*/ 490 w 979"/>
                    <a:gd name="T13" fmla="*/ 354 h 425"/>
                    <a:gd name="T14" fmla="*/ 0 w 979"/>
                    <a:gd name="T15" fmla="*/ 94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94"/>
                      </a:moveTo>
                      <a:lnTo>
                        <a:pt x="218" y="0"/>
                      </a:lnTo>
                      <a:lnTo>
                        <a:pt x="744" y="260"/>
                      </a:lnTo>
                      <a:lnTo>
                        <a:pt x="979" y="189"/>
                      </a:lnTo>
                      <a:lnTo>
                        <a:pt x="852" y="425"/>
                      </a:lnTo>
                      <a:lnTo>
                        <a:pt x="236" y="425"/>
                      </a:lnTo>
                      <a:lnTo>
                        <a:pt x="490" y="35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5" name="Freeform 15"/>
                <p:cNvSpPr>
                  <a:spLocks/>
                </p:cNvSpPr>
                <p:nvPr/>
              </p:nvSpPr>
              <p:spPr bwMode="auto">
                <a:xfrm>
                  <a:off x="2110" y="1578"/>
                  <a:ext cx="979" cy="425"/>
                </a:xfrm>
                <a:custGeom>
                  <a:avLst/>
                  <a:gdLst>
                    <a:gd name="T0" fmla="*/ 0 w 979"/>
                    <a:gd name="T1" fmla="*/ 94 h 425"/>
                    <a:gd name="T2" fmla="*/ 218 w 979"/>
                    <a:gd name="T3" fmla="*/ 0 h 425"/>
                    <a:gd name="T4" fmla="*/ 744 w 979"/>
                    <a:gd name="T5" fmla="*/ 260 h 425"/>
                    <a:gd name="T6" fmla="*/ 979 w 979"/>
                    <a:gd name="T7" fmla="*/ 189 h 425"/>
                    <a:gd name="T8" fmla="*/ 852 w 979"/>
                    <a:gd name="T9" fmla="*/ 425 h 425"/>
                    <a:gd name="T10" fmla="*/ 236 w 979"/>
                    <a:gd name="T11" fmla="*/ 425 h 425"/>
                    <a:gd name="T12" fmla="*/ 490 w 979"/>
                    <a:gd name="T13" fmla="*/ 354 h 425"/>
                    <a:gd name="T14" fmla="*/ 0 w 979"/>
                    <a:gd name="T15" fmla="*/ 94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94"/>
                      </a:moveTo>
                      <a:lnTo>
                        <a:pt x="218" y="0"/>
                      </a:lnTo>
                      <a:lnTo>
                        <a:pt x="744" y="260"/>
                      </a:lnTo>
                      <a:lnTo>
                        <a:pt x="979" y="189"/>
                      </a:lnTo>
                      <a:lnTo>
                        <a:pt x="852" y="425"/>
                      </a:lnTo>
                      <a:lnTo>
                        <a:pt x="236" y="425"/>
                      </a:lnTo>
                      <a:lnTo>
                        <a:pt x="490" y="35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6" name="Freeform 16"/>
                <p:cNvSpPr>
                  <a:spLocks/>
                </p:cNvSpPr>
                <p:nvPr/>
              </p:nvSpPr>
              <p:spPr bwMode="auto">
                <a:xfrm>
                  <a:off x="3089" y="2144"/>
                  <a:ext cx="980" cy="425"/>
                </a:xfrm>
                <a:custGeom>
                  <a:avLst/>
                  <a:gdLst>
                    <a:gd name="T0" fmla="*/ 980 w 980"/>
                    <a:gd name="T1" fmla="*/ 330 h 425"/>
                    <a:gd name="T2" fmla="*/ 762 w 980"/>
                    <a:gd name="T3" fmla="*/ 425 h 425"/>
                    <a:gd name="T4" fmla="*/ 254 w 980"/>
                    <a:gd name="T5" fmla="*/ 142 h 425"/>
                    <a:gd name="T6" fmla="*/ 0 w 980"/>
                    <a:gd name="T7" fmla="*/ 236 h 425"/>
                    <a:gd name="T8" fmla="*/ 127 w 980"/>
                    <a:gd name="T9" fmla="*/ 0 h 425"/>
                    <a:gd name="T10" fmla="*/ 762 w 980"/>
                    <a:gd name="T11" fmla="*/ 0 h 425"/>
                    <a:gd name="T12" fmla="*/ 490 w 980"/>
                    <a:gd name="T13" fmla="*/ 71 h 425"/>
                    <a:gd name="T14" fmla="*/ 980 w 980"/>
                    <a:gd name="T15" fmla="*/ 330 h 425"/>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5"/>
                    <a:gd name="T26" fmla="*/ 980 w 980"/>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5">
                      <a:moveTo>
                        <a:pt x="980" y="330"/>
                      </a:moveTo>
                      <a:lnTo>
                        <a:pt x="762" y="425"/>
                      </a:lnTo>
                      <a:lnTo>
                        <a:pt x="254" y="142"/>
                      </a:lnTo>
                      <a:lnTo>
                        <a:pt x="0" y="236"/>
                      </a:lnTo>
                      <a:lnTo>
                        <a:pt x="127" y="0"/>
                      </a:lnTo>
                      <a:lnTo>
                        <a:pt x="762" y="0"/>
                      </a:lnTo>
                      <a:lnTo>
                        <a:pt x="490" y="71"/>
                      </a:lnTo>
                      <a:lnTo>
                        <a:pt x="98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7" name="Freeform 17"/>
                <p:cNvSpPr>
                  <a:spLocks/>
                </p:cNvSpPr>
                <p:nvPr/>
              </p:nvSpPr>
              <p:spPr bwMode="auto">
                <a:xfrm>
                  <a:off x="3089" y="2144"/>
                  <a:ext cx="980" cy="425"/>
                </a:xfrm>
                <a:custGeom>
                  <a:avLst/>
                  <a:gdLst>
                    <a:gd name="T0" fmla="*/ 980 w 980"/>
                    <a:gd name="T1" fmla="*/ 330 h 425"/>
                    <a:gd name="T2" fmla="*/ 762 w 980"/>
                    <a:gd name="T3" fmla="*/ 425 h 425"/>
                    <a:gd name="T4" fmla="*/ 254 w 980"/>
                    <a:gd name="T5" fmla="*/ 142 h 425"/>
                    <a:gd name="T6" fmla="*/ 0 w 980"/>
                    <a:gd name="T7" fmla="*/ 236 h 425"/>
                    <a:gd name="T8" fmla="*/ 127 w 980"/>
                    <a:gd name="T9" fmla="*/ 0 h 425"/>
                    <a:gd name="T10" fmla="*/ 762 w 980"/>
                    <a:gd name="T11" fmla="*/ 0 h 425"/>
                    <a:gd name="T12" fmla="*/ 490 w 980"/>
                    <a:gd name="T13" fmla="*/ 71 h 425"/>
                    <a:gd name="T14" fmla="*/ 980 w 980"/>
                    <a:gd name="T15" fmla="*/ 330 h 425"/>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5"/>
                    <a:gd name="T26" fmla="*/ 980 w 980"/>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5">
                      <a:moveTo>
                        <a:pt x="980" y="330"/>
                      </a:moveTo>
                      <a:lnTo>
                        <a:pt x="762" y="425"/>
                      </a:lnTo>
                      <a:lnTo>
                        <a:pt x="254" y="142"/>
                      </a:lnTo>
                      <a:lnTo>
                        <a:pt x="0" y="236"/>
                      </a:lnTo>
                      <a:lnTo>
                        <a:pt x="127" y="0"/>
                      </a:lnTo>
                      <a:lnTo>
                        <a:pt x="762" y="0"/>
                      </a:lnTo>
                      <a:lnTo>
                        <a:pt x="490" y="71"/>
                      </a:lnTo>
                      <a:lnTo>
                        <a:pt x="98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801" name="Group 18"/>
              <p:cNvGrpSpPr>
                <a:grpSpLocks/>
              </p:cNvGrpSpPr>
              <p:nvPr/>
            </p:nvGrpSpPr>
            <p:grpSpPr bwMode="auto">
              <a:xfrm>
                <a:off x="2074" y="1602"/>
                <a:ext cx="2049" cy="990"/>
                <a:chOff x="2074" y="1602"/>
                <a:chExt cx="2049" cy="990"/>
              </a:xfrm>
            </p:grpSpPr>
            <p:sp>
              <p:nvSpPr>
                <p:cNvPr id="28802" name="Freeform 19"/>
                <p:cNvSpPr>
                  <a:spLocks/>
                </p:cNvSpPr>
                <p:nvPr/>
              </p:nvSpPr>
              <p:spPr bwMode="auto">
                <a:xfrm>
                  <a:off x="3144" y="1625"/>
                  <a:ext cx="979" cy="425"/>
                </a:xfrm>
                <a:custGeom>
                  <a:avLst/>
                  <a:gdLst>
                    <a:gd name="T0" fmla="*/ 0 w 979"/>
                    <a:gd name="T1" fmla="*/ 331 h 425"/>
                    <a:gd name="T2" fmla="*/ 218 w 979"/>
                    <a:gd name="T3" fmla="*/ 425 h 425"/>
                    <a:gd name="T4" fmla="*/ 744 w 979"/>
                    <a:gd name="T5" fmla="*/ 142 h 425"/>
                    <a:gd name="T6" fmla="*/ 979 w 979"/>
                    <a:gd name="T7" fmla="*/ 236 h 425"/>
                    <a:gd name="T8" fmla="*/ 852 w 979"/>
                    <a:gd name="T9" fmla="*/ 0 h 425"/>
                    <a:gd name="T10" fmla="*/ 236 w 979"/>
                    <a:gd name="T11" fmla="*/ 0 h 425"/>
                    <a:gd name="T12" fmla="*/ 490 w 979"/>
                    <a:gd name="T13" fmla="*/ 71 h 425"/>
                    <a:gd name="T14" fmla="*/ 0 w 979"/>
                    <a:gd name="T15" fmla="*/ 331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331"/>
                      </a:moveTo>
                      <a:lnTo>
                        <a:pt x="218" y="425"/>
                      </a:lnTo>
                      <a:lnTo>
                        <a:pt x="744" y="142"/>
                      </a:lnTo>
                      <a:lnTo>
                        <a:pt x="979" y="236"/>
                      </a:lnTo>
                      <a:lnTo>
                        <a:pt x="852" y="0"/>
                      </a:lnTo>
                      <a:lnTo>
                        <a:pt x="236" y="0"/>
                      </a:lnTo>
                      <a:lnTo>
                        <a:pt x="490" y="71"/>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3" name="Freeform 20"/>
                <p:cNvSpPr>
                  <a:spLocks/>
                </p:cNvSpPr>
                <p:nvPr/>
              </p:nvSpPr>
              <p:spPr bwMode="auto">
                <a:xfrm>
                  <a:off x="3144" y="1625"/>
                  <a:ext cx="979" cy="425"/>
                </a:xfrm>
                <a:custGeom>
                  <a:avLst/>
                  <a:gdLst>
                    <a:gd name="T0" fmla="*/ 0 w 979"/>
                    <a:gd name="T1" fmla="*/ 331 h 425"/>
                    <a:gd name="T2" fmla="*/ 218 w 979"/>
                    <a:gd name="T3" fmla="*/ 425 h 425"/>
                    <a:gd name="T4" fmla="*/ 744 w 979"/>
                    <a:gd name="T5" fmla="*/ 142 h 425"/>
                    <a:gd name="T6" fmla="*/ 979 w 979"/>
                    <a:gd name="T7" fmla="*/ 236 h 425"/>
                    <a:gd name="T8" fmla="*/ 852 w 979"/>
                    <a:gd name="T9" fmla="*/ 0 h 425"/>
                    <a:gd name="T10" fmla="*/ 236 w 979"/>
                    <a:gd name="T11" fmla="*/ 0 h 425"/>
                    <a:gd name="T12" fmla="*/ 490 w 979"/>
                    <a:gd name="T13" fmla="*/ 71 h 425"/>
                    <a:gd name="T14" fmla="*/ 0 w 979"/>
                    <a:gd name="T15" fmla="*/ 331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331"/>
                      </a:moveTo>
                      <a:lnTo>
                        <a:pt x="218" y="425"/>
                      </a:lnTo>
                      <a:lnTo>
                        <a:pt x="744" y="142"/>
                      </a:lnTo>
                      <a:lnTo>
                        <a:pt x="979" y="236"/>
                      </a:lnTo>
                      <a:lnTo>
                        <a:pt x="852" y="0"/>
                      </a:lnTo>
                      <a:lnTo>
                        <a:pt x="236" y="0"/>
                      </a:lnTo>
                      <a:lnTo>
                        <a:pt x="490" y="71"/>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4" name="Freeform 21"/>
                <p:cNvSpPr>
                  <a:spLocks/>
                </p:cNvSpPr>
                <p:nvPr/>
              </p:nvSpPr>
              <p:spPr bwMode="auto">
                <a:xfrm>
                  <a:off x="2074" y="2121"/>
                  <a:ext cx="979" cy="448"/>
                </a:xfrm>
                <a:custGeom>
                  <a:avLst/>
                  <a:gdLst>
                    <a:gd name="T0" fmla="*/ 979 w 979"/>
                    <a:gd name="T1" fmla="*/ 94 h 448"/>
                    <a:gd name="T2" fmla="*/ 761 w 979"/>
                    <a:gd name="T3" fmla="*/ 0 h 448"/>
                    <a:gd name="T4" fmla="*/ 254 w 979"/>
                    <a:gd name="T5" fmla="*/ 283 h 448"/>
                    <a:gd name="T6" fmla="*/ 0 w 979"/>
                    <a:gd name="T7" fmla="*/ 188 h 448"/>
                    <a:gd name="T8" fmla="*/ 127 w 979"/>
                    <a:gd name="T9" fmla="*/ 448 h 448"/>
                    <a:gd name="T10" fmla="*/ 761 w 979"/>
                    <a:gd name="T11" fmla="*/ 448 h 448"/>
                    <a:gd name="T12" fmla="*/ 489 w 979"/>
                    <a:gd name="T13" fmla="*/ 353 h 448"/>
                    <a:gd name="T14" fmla="*/ 979 w 979"/>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48"/>
                    <a:gd name="T26" fmla="*/ 979 w 979"/>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48">
                      <a:moveTo>
                        <a:pt x="979" y="94"/>
                      </a:moveTo>
                      <a:lnTo>
                        <a:pt x="761" y="0"/>
                      </a:lnTo>
                      <a:lnTo>
                        <a:pt x="254" y="283"/>
                      </a:lnTo>
                      <a:lnTo>
                        <a:pt x="0" y="188"/>
                      </a:lnTo>
                      <a:lnTo>
                        <a:pt x="127" y="448"/>
                      </a:lnTo>
                      <a:lnTo>
                        <a:pt x="761" y="448"/>
                      </a:lnTo>
                      <a:lnTo>
                        <a:pt x="489" y="353"/>
                      </a:lnTo>
                      <a:lnTo>
                        <a:pt x="979"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5" name="Freeform 22"/>
                <p:cNvSpPr>
                  <a:spLocks/>
                </p:cNvSpPr>
                <p:nvPr/>
              </p:nvSpPr>
              <p:spPr bwMode="auto">
                <a:xfrm>
                  <a:off x="2074" y="2121"/>
                  <a:ext cx="979" cy="448"/>
                </a:xfrm>
                <a:custGeom>
                  <a:avLst/>
                  <a:gdLst>
                    <a:gd name="T0" fmla="*/ 979 w 979"/>
                    <a:gd name="T1" fmla="*/ 94 h 448"/>
                    <a:gd name="T2" fmla="*/ 761 w 979"/>
                    <a:gd name="T3" fmla="*/ 0 h 448"/>
                    <a:gd name="T4" fmla="*/ 254 w 979"/>
                    <a:gd name="T5" fmla="*/ 283 h 448"/>
                    <a:gd name="T6" fmla="*/ 0 w 979"/>
                    <a:gd name="T7" fmla="*/ 188 h 448"/>
                    <a:gd name="T8" fmla="*/ 127 w 979"/>
                    <a:gd name="T9" fmla="*/ 448 h 448"/>
                    <a:gd name="T10" fmla="*/ 761 w 979"/>
                    <a:gd name="T11" fmla="*/ 448 h 448"/>
                    <a:gd name="T12" fmla="*/ 489 w 979"/>
                    <a:gd name="T13" fmla="*/ 353 h 448"/>
                    <a:gd name="T14" fmla="*/ 979 w 979"/>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48"/>
                    <a:gd name="T26" fmla="*/ 979 w 979"/>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48">
                      <a:moveTo>
                        <a:pt x="979" y="94"/>
                      </a:moveTo>
                      <a:lnTo>
                        <a:pt x="761" y="0"/>
                      </a:lnTo>
                      <a:lnTo>
                        <a:pt x="254" y="283"/>
                      </a:lnTo>
                      <a:lnTo>
                        <a:pt x="0" y="188"/>
                      </a:lnTo>
                      <a:lnTo>
                        <a:pt x="127" y="448"/>
                      </a:lnTo>
                      <a:lnTo>
                        <a:pt x="761" y="448"/>
                      </a:lnTo>
                      <a:lnTo>
                        <a:pt x="489" y="353"/>
                      </a:lnTo>
                      <a:lnTo>
                        <a:pt x="979"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6" name="Freeform 23"/>
                <p:cNvSpPr>
                  <a:spLocks/>
                </p:cNvSpPr>
                <p:nvPr/>
              </p:nvSpPr>
              <p:spPr bwMode="auto">
                <a:xfrm>
                  <a:off x="2128" y="1602"/>
                  <a:ext cx="980" cy="424"/>
                </a:xfrm>
                <a:custGeom>
                  <a:avLst/>
                  <a:gdLst>
                    <a:gd name="T0" fmla="*/ 0 w 980"/>
                    <a:gd name="T1" fmla="*/ 94 h 424"/>
                    <a:gd name="T2" fmla="*/ 218 w 980"/>
                    <a:gd name="T3" fmla="*/ 0 h 424"/>
                    <a:gd name="T4" fmla="*/ 744 w 980"/>
                    <a:gd name="T5" fmla="*/ 259 h 424"/>
                    <a:gd name="T6" fmla="*/ 980 w 980"/>
                    <a:gd name="T7" fmla="*/ 188 h 424"/>
                    <a:gd name="T8" fmla="*/ 853 w 980"/>
                    <a:gd name="T9" fmla="*/ 424 h 424"/>
                    <a:gd name="T10" fmla="*/ 236 w 980"/>
                    <a:gd name="T11" fmla="*/ 424 h 424"/>
                    <a:gd name="T12" fmla="*/ 490 w 980"/>
                    <a:gd name="T13" fmla="*/ 354 h 424"/>
                    <a:gd name="T14" fmla="*/ 0 w 980"/>
                    <a:gd name="T15" fmla="*/ 94 h 424"/>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4"/>
                    <a:gd name="T26" fmla="*/ 980 w 980"/>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4">
                      <a:moveTo>
                        <a:pt x="0" y="94"/>
                      </a:moveTo>
                      <a:lnTo>
                        <a:pt x="218" y="0"/>
                      </a:lnTo>
                      <a:lnTo>
                        <a:pt x="744" y="259"/>
                      </a:lnTo>
                      <a:lnTo>
                        <a:pt x="980" y="188"/>
                      </a:lnTo>
                      <a:lnTo>
                        <a:pt x="853" y="424"/>
                      </a:lnTo>
                      <a:lnTo>
                        <a:pt x="236" y="424"/>
                      </a:lnTo>
                      <a:lnTo>
                        <a:pt x="490" y="354"/>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7" name="Freeform 24"/>
                <p:cNvSpPr>
                  <a:spLocks/>
                </p:cNvSpPr>
                <p:nvPr/>
              </p:nvSpPr>
              <p:spPr bwMode="auto">
                <a:xfrm>
                  <a:off x="2128" y="1602"/>
                  <a:ext cx="980" cy="424"/>
                </a:xfrm>
                <a:custGeom>
                  <a:avLst/>
                  <a:gdLst>
                    <a:gd name="T0" fmla="*/ 0 w 980"/>
                    <a:gd name="T1" fmla="*/ 94 h 424"/>
                    <a:gd name="T2" fmla="*/ 218 w 980"/>
                    <a:gd name="T3" fmla="*/ 0 h 424"/>
                    <a:gd name="T4" fmla="*/ 744 w 980"/>
                    <a:gd name="T5" fmla="*/ 259 h 424"/>
                    <a:gd name="T6" fmla="*/ 980 w 980"/>
                    <a:gd name="T7" fmla="*/ 188 h 424"/>
                    <a:gd name="T8" fmla="*/ 853 w 980"/>
                    <a:gd name="T9" fmla="*/ 424 h 424"/>
                    <a:gd name="T10" fmla="*/ 236 w 980"/>
                    <a:gd name="T11" fmla="*/ 424 h 424"/>
                    <a:gd name="T12" fmla="*/ 490 w 980"/>
                    <a:gd name="T13" fmla="*/ 354 h 424"/>
                    <a:gd name="T14" fmla="*/ 0 w 980"/>
                    <a:gd name="T15" fmla="*/ 94 h 424"/>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4"/>
                    <a:gd name="T26" fmla="*/ 980 w 980"/>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4">
                      <a:moveTo>
                        <a:pt x="0" y="94"/>
                      </a:moveTo>
                      <a:lnTo>
                        <a:pt x="218" y="0"/>
                      </a:lnTo>
                      <a:lnTo>
                        <a:pt x="744" y="259"/>
                      </a:lnTo>
                      <a:lnTo>
                        <a:pt x="980" y="188"/>
                      </a:lnTo>
                      <a:lnTo>
                        <a:pt x="853" y="424"/>
                      </a:lnTo>
                      <a:lnTo>
                        <a:pt x="236" y="424"/>
                      </a:lnTo>
                      <a:lnTo>
                        <a:pt x="490" y="354"/>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8" name="Freeform 25"/>
                <p:cNvSpPr>
                  <a:spLocks/>
                </p:cNvSpPr>
                <p:nvPr/>
              </p:nvSpPr>
              <p:spPr bwMode="auto">
                <a:xfrm>
                  <a:off x="3108" y="2168"/>
                  <a:ext cx="979" cy="424"/>
                </a:xfrm>
                <a:custGeom>
                  <a:avLst/>
                  <a:gdLst>
                    <a:gd name="T0" fmla="*/ 979 w 979"/>
                    <a:gd name="T1" fmla="*/ 330 h 424"/>
                    <a:gd name="T2" fmla="*/ 761 w 979"/>
                    <a:gd name="T3" fmla="*/ 424 h 424"/>
                    <a:gd name="T4" fmla="*/ 254 w 979"/>
                    <a:gd name="T5" fmla="*/ 141 h 424"/>
                    <a:gd name="T6" fmla="*/ 0 w 979"/>
                    <a:gd name="T7" fmla="*/ 236 h 424"/>
                    <a:gd name="T8" fmla="*/ 127 w 979"/>
                    <a:gd name="T9" fmla="*/ 0 h 424"/>
                    <a:gd name="T10" fmla="*/ 761 w 979"/>
                    <a:gd name="T11" fmla="*/ 0 h 424"/>
                    <a:gd name="T12" fmla="*/ 489 w 979"/>
                    <a:gd name="T13" fmla="*/ 71 h 424"/>
                    <a:gd name="T14" fmla="*/ 979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979" y="330"/>
                      </a:moveTo>
                      <a:lnTo>
                        <a:pt x="761" y="424"/>
                      </a:lnTo>
                      <a:lnTo>
                        <a:pt x="254" y="141"/>
                      </a:lnTo>
                      <a:lnTo>
                        <a:pt x="0" y="236"/>
                      </a:lnTo>
                      <a:lnTo>
                        <a:pt x="127" y="0"/>
                      </a:lnTo>
                      <a:lnTo>
                        <a:pt x="761" y="0"/>
                      </a:lnTo>
                      <a:lnTo>
                        <a:pt x="489" y="71"/>
                      </a:lnTo>
                      <a:lnTo>
                        <a:pt x="979"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9" name="Freeform 26"/>
                <p:cNvSpPr>
                  <a:spLocks/>
                </p:cNvSpPr>
                <p:nvPr/>
              </p:nvSpPr>
              <p:spPr bwMode="auto">
                <a:xfrm>
                  <a:off x="3108" y="2168"/>
                  <a:ext cx="979" cy="424"/>
                </a:xfrm>
                <a:custGeom>
                  <a:avLst/>
                  <a:gdLst>
                    <a:gd name="T0" fmla="*/ 979 w 979"/>
                    <a:gd name="T1" fmla="*/ 330 h 424"/>
                    <a:gd name="T2" fmla="*/ 761 w 979"/>
                    <a:gd name="T3" fmla="*/ 424 h 424"/>
                    <a:gd name="T4" fmla="*/ 254 w 979"/>
                    <a:gd name="T5" fmla="*/ 141 h 424"/>
                    <a:gd name="T6" fmla="*/ 0 w 979"/>
                    <a:gd name="T7" fmla="*/ 236 h 424"/>
                    <a:gd name="T8" fmla="*/ 127 w 979"/>
                    <a:gd name="T9" fmla="*/ 0 h 424"/>
                    <a:gd name="T10" fmla="*/ 761 w 979"/>
                    <a:gd name="T11" fmla="*/ 0 h 424"/>
                    <a:gd name="T12" fmla="*/ 489 w 979"/>
                    <a:gd name="T13" fmla="*/ 71 h 424"/>
                    <a:gd name="T14" fmla="*/ 979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979" y="330"/>
                      </a:moveTo>
                      <a:lnTo>
                        <a:pt x="761" y="424"/>
                      </a:lnTo>
                      <a:lnTo>
                        <a:pt x="254" y="141"/>
                      </a:lnTo>
                      <a:lnTo>
                        <a:pt x="0" y="236"/>
                      </a:lnTo>
                      <a:lnTo>
                        <a:pt x="127" y="0"/>
                      </a:lnTo>
                      <a:lnTo>
                        <a:pt x="761" y="0"/>
                      </a:lnTo>
                      <a:lnTo>
                        <a:pt x="489" y="71"/>
                      </a:lnTo>
                      <a:lnTo>
                        <a:pt x="979"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8798" name="Line 27"/>
            <p:cNvSpPr>
              <a:spLocks noChangeShapeType="1"/>
            </p:cNvSpPr>
            <p:nvPr/>
          </p:nvSpPr>
          <p:spPr bwMode="auto">
            <a:xfrm>
              <a:off x="1386" y="1999"/>
              <a:ext cx="0" cy="1392"/>
            </a:xfrm>
            <a:prstGeom prst="line">
              <a:avLst/>
            </a:prstGeom>
            <a:noFill/>
            <a:ln w="28575">
              <a:solidFill>
                <a:srgbClr val="55555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99" name="Line 28"/>
            <p:cNvSpPr>
              <a:spLocks noChangeShapeType="1"/>
            </p:cNvSpPr>
            <p:nvPr/>
          </p:nvSpPr>
          <p:spPr bwMode="auto">
            <a:xfrm>
              <a:off x="4361" y="1999"/>
              <a:ext cx="0" cy="1296"/>
            </a:xfrm>
            <a:prstGeom prst="line">
              <a:avLst/>
            </a:prstGeom>
            <a:noFill/>
            <a:ln w="28575">
              <a:solidFill>
                <a:srgbClr val="555555"/>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75" name="Line 29"/>
          <p:cNvSpPr>
            <a:spLocks noChangeShapeType="1"/>
          </p:cNvSpPr>
          <p:nvPr/>
        </p:nvSpPr>
        <p:spPr bwMode="auto">
          <a:xfrm>
            <a:off x="4572000" y="1295400"/>
            <a:ext cx="0" cy="5029200"/>
          </a:xfrm>
          <a:prstGeom prst="line">
            <a:avLst/>
          </a:prstGeom>
          <a:noFill/>
          <a:ln w="57150">
            <a:solidFill>
              <a:schemeClr val="accent2"/>
            </a:solidFill>
            <a:prstDash val="sysDot"/>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8676" name="Rectangle 30"/>
          <p:cNvSpPr>
            <a:spLocks noGrp="1" noChangeArrowheads="1"/>
          </p:cNvSpPr>
          <p:nvPr>
            <p:ph type="title"/>
          </p:nvPr>
        </p:nvSpPr>
        <p:spPr/>
        <p:txBody>
          <a:bodyPr/>
          <a:lstStyle/>
          <a:p>
            <a:r>
              <a:rPr lang="en-US" dirty="0">
                <a:solidFill>
                  <a:srgbClr val="0070C0"/>
                </a:solidFill>
                <a:ea typeface="ＭＳ Ｐゴシック" pitchFamily="34" charset="-128"/>
              </a:rPr>
              <a:t>Provider Edge </a:t>
            </a:r>
            <a:r>
              <a:rPr lang="en-US" dirty="0" err="1">
                <a:solidFill>
                  <a:srgbClr val="0070C0"/>
                </a:solidFill>
                <a:ea typeface="ＭＳ Ｐゴシック" pitchFamily="34" charset="-128"/>
              </a:rPr>
              <a:t>VRFs</a:t>
            </a:r>
            <a:r>
              <a:rPr lang="en-US" dirty="0">
                <a:solidFill>
                  <a:srgbClr val="0070C0"/>
                </a:solidFill>
                <a:ea typeface="ＭＳ Ｐゴシック" pitchFamily="34" charset="-128"/>
              </a:rPr>
              <a:t> (PE </a:t>
            </a:r>
            <a:r>
              <a:rPr lang="en-US" dirty="0" err="1">
                <a:solidFill>
                  <a:srgbClr val="0070C0"/>
                </a:solidFill>
                <a:ea typeface="ＭＳ Ｐゴシック" pitchFamily="34" charset="-128"/>
              </a:rPr>
              <a:t>VRFs</a:t>
            </a:r>
            <a:r>
              <a:rPr lang="en-US" dirty="0">
                <a:solidFill>
                  <a:srgbClr val="0070C0"/>
                </a:solidFill>
                <a:ea typeface="ＭＳ Ｐゴシック" pitchFamily="34" charset="-128"/>
              </a:rPr>
              <a:t>)</a:t>
            </a:r>
          </a:p>
        </p:txBody>
      </p:sp>
      <p:grpSp>
        <p:nvGrpSpPr>
          <p:cNvPr id="28677" name="Group 31"/>
          <p:cNvGrpSpPr>
            <a:grpSpLocks/>
          </p:cNvGrpSpPr>
          <p:nvPr/>
        </p:nvGrpSpPr>
        <p:grpSpPr bwMode="auto">
          <a:xfrm>
            <a:off x="2774950" y="4141788"/>
            <a:ext cx="3600450" cy="1406525"/>
            <a:chOff x="1370" y="2263"/>
            <a:chExt cx="2996" cy="1760"/>
          </a:xfrm>
        </p:grpSpPr>
        <p:sp>
          <p:nvSpPr>
            <p:cNvPr id="28768" name="Oval 32"/>
            <p:cNvSpPr>
              <a:spLocks noChangeArrowheads="1"/>
            </p:cNvSpPr>
            <p:nvPr/>
          </p:nvSpPr>
          <p:spPr bwMode="auto">
            <a:xfrm>
              <a:off x="1387" y="2686"/>
              <a:ext cx="2975" cy="1337"/>
            </a:xfrm>
            <a:prstGeom prst="ellipse">
              <a:avLst/>
            </a:prstGeom>
            <a:solidFill>
              <a:srgbClr val="00CC99">
                <a:alpha val="61176"/>
              </a:srgbClr>
            </a:solidFill>
            <a:ln w="28575">
              <a:solidFill>
                <a:srgbClr val="555555"/>
              </a:solidFill>
              <a:round/>
              <a:headEnd/>
              <a:tailEnd/>
            </a:ln>
          </p:spPr>
          <p:txBody>
            <a:bodyPr/>
            <a:lstStyle/>
            <a:p>
              <a:endParaRPr lang="en-US"/>
            </a:p>
          </p:txBody>
        </p:sp>
        <p:sp>
          <p:nvSpPr>
            <p:cNvPr id="28769" name="Rectangle 33"/>
            <p:cNvSpPr>
              <a:spLocks noChangeArrowheads="1"/>
            </p:cNvSpPr>
            <p:nvPr/>
          </p:nvSpPr>
          <p:spPr bwMode="auto">
            <a:xfrm>
              <a:off x="1370" y="2938"/>
              <a:ext cx="2975" cy="453"/>
            </a:xfrm>
            <a:prstGeom prst="rect">
              <a:avLst/>
            </a:prstGeom>
            <a:solidFill>
              <a:srgbClr val="00CC99">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70" name="Oval 34"/>
            <p:cNvSpPr>
              <a:spLocks noChangeArrowheads="1"/>
            </p:cNvSpPr>
            <p:nvPr/>
          </p:nvSpPr>
          <p:spPr bwMode="auto">
            <a:xfrm>
              <a:off x="1379" y="2263"/>
              <a:ext cx="2975" cy="1326"/>
            </a:xfrm>
            <a:prstGeom prst="ellipse">
              <a:avLst/>
            </a:prstGeom>
            <a:solidFill>
              <a:srgbClr val="00CC99">
                <a:alpha val="61176"/>
              </a:srgbClr>
            </a:solidFill>
            <a:ln w="28575">
              <a:solidFill>
                <a:srgbClr val="555555"/>
              </a:solidFill>
              <a:round/>
              <a:headEnd/>
              <a:tailEnd/>
            </a:ln>
          </p:spPr>
          <p:txBody>
            <a:bodyPr/>
            <a:lstStyle/>
            <a:p>
              <a:endParaRPr lang="en-US"/>
            </a:p>
          </p:txBody>
        </p:sp>
        <p:grpSp>
          <p:nvGrpSpPr>
            <p:cNvPr id="28771" name="Group 35"/>
            <p:cNvGrpSpPr>
              <a:grpSpLocks/>
            </p:cNvGrpSpPr>
            <p:nvPr/>
          </p:nvGrpSpPr>
          <p:grpSpPr bwMode="auto">
            <a:xfrm>
              <a:off x="1823" y="2418"/>
              <a:ext cx="2068" cy="1014"/>
              <a:chOff x="2055" y="1578"/>
              <a:chExt cx="2068" cy="1014"/>
            </a:xfrm>
          </p:grpSpPr>
          <p:grpSp>
            <p:nvGrpSpPr>
              <p:cNvPr id="28774" name="Group 36"/>
              <p:cNvGrpSpPr>
                <a:grpSpLocks/>
              </p:cNvGrpSpPr>
              <p:nvPr/>
            </p:nvGrpSpPr>
            <p:grpSpPr bwMode="auto">
              <a:xfrm>
                <a:off x="2055" y="1578"/>
                <a:ext cx="2050" cy="991"/>
                <a:chOff x="2055" y="1578"/>
                <a:chExt cx="2050" cy="991"/>
              </a:xfrm>
            </p:grpSpPr>
            <p:sp>
              <p:nvSpPr>
                <p:cNvPr id="28784" name="Freeform 37"/>
                <p:cNvSpPr>
                  <a:spLocks/>
                </p:cNvSpPr>
                <p:nvPr/>
              </p:nvSpPr>
              <p:spPr bwMode="auto">
                <a:xfrm>
                  <a:off x="3126" y="1602"/>
                  <a:ext cx="979" cy="424"/>
                </a:xfrm>
                <a:custGeom>
                  <a:avLst/>
                  <a:gdLst>
                    <a:gd name="T0" fmla="*/ 0 w 979"/>
                    <a:gd name="T1" fmla="*/ 330 h 424"/>
                    <a:gd name="T2" fmla="*/ 217 w 979"/>
                    <a:gd name="T3" fmla="*/ 424 h 424"/>
                    <a:gd name="T4" fmla="*/ 743 w 979"/>
                    <a:gd name="T5" fmla="*/ 141 h 424"/>
                    <a:gd name="T6" fmla="*/ 979 w 979"/>
                    <a:gd name="T7" fmla="*/ 236 h 424"/>
                    <a:gd name="T8" fmla="*/ 852 w 979"/>
                    <a:gd name="T9" fmla="*/ 0 h 424"/>
                    <a:gd name="T10" fmla="*/ 236 w 979"/>
                    <a:gd name="T11" fmla="*/ 0 h 424"/>
                    <a:gd name="T12" fmla="*/ 489 w 979"/>
                    <a:gd name="T13" fmla="*/ 70 h 424"/>
                    <a:gd name="T14" fmla="*/ 0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0" y="330"/>
                      </a:moveTo>
                      <a:lnTo>
                        <a:pt x="217" y="424"/>
                      </a:lnTo>
                      <a:lnTo>
                        <a:pt x="743" y="141"/>
                      </a:lnTo>
                      <a:lnTo>
                        <a:pt x="979" y="236"/>
                      </a:lnTo>
                      <a:lnTo>
                        <a:pt x="852" y="0"/>
                      </a:lnTo>
                      <a:lnTo>
                        <a:pt x="236" y="0"/>
                      </a:lnTo>
                      <a:lnTo>
                        <a:pt x="489" y="7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5" name="Freeform 38"/>
                <p:cNvSpPr>
                  <a:spLocks/>
                </p:cNvSpPr>
                <p:nvPr/>
              </p:nvSpPr>
              <p:spPr bwMode="auto">
                <a:xfrm>
                  <a:off x="3126" y="1602"/>
                  <a:ext cx="979" cy="424"/>
                </a:xfrm>
                <a:custGeom>
                  <a:avLst/>
                  <a:gdLst>
                    <a:gd name="T0" fmla="*/ 0 w 979"/>
                    <a:gd name="T1" fmla="*/ 330 h 424"/>
                    <a:gd name="T2" fmla="*/ 217 w 979"/>
                    <a:gd name="T3" fmla="*/ 424 h 424"/>
                    <a:gd name="T4" fmla="*/ 743 w 979"/>
                    <a:gd name="T5" fmla="*/ 141 h 424"/>
                    <a:gd name="T6" fmla="*/ 979 w 979"/>
                    <a:gd name="T7" fmla="*/ 236 h 424"/>
                    <a:gd name="T8" fmla="*/ 852 w 979"/>
                    <a:gd name="T9" fmla="*/ 0 h 424"/>
                    <a:gd name="T10" fmla="*/ 236 w 979"/>
                    <a:gd name="T11" fmla="*/ 0 h 424"/>
                    <a:gd name="T12" fmla="*/ 489 w 979"/>
                    <a:gd name="T13" fmla="*/ 70 h 424"/>
                    <a:gd name="T14" fmla="*/ 0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0" y="330"/>
                      </a:moveTo>
                      <a:lnTo>
                        <a:pt x="217" y="424"/>
                      </a:lnTo>
                      <a:lnTo>
                        <a:pt x="743" y="141"/>
                      </a:lnTo>
                      <a:lnTo>
                        <a:pt x="979" y="236"/>
                      </a:lnTo>
                      <a:lnTo>
                        <a:pt x="852" y="0"/>
                      </a:lnTo>
                      <a:lnTo>
                        <a:pt x="236" y="0"/>
                      </a:lnTo>
                      <a:lnTo>
                        <a:pt x="489" y="7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6" name="Freeform 39"/>
                <p:cNvSpPr>
                  <a:spLocks/>
                </p:cNvSpPr>
                <p:nvPr/>
              </p:nvSpPr>
              <p:spPr bwMode="auto">
                <a:xfrm>
                  <a:off x="2055" y="2097"/>
                  <a:ext cx="980" cy="448"/>
                </a:xfrm>
                <a:custGeom>
                  <a:avLst/>
                  <a:gdLst>
                    <a:gd name="T0" fmla="*/ 980 w 980"/>
                    <a:gd name="T1" fmla="*/ 94 h 448"/>
                    <a:gd name="T2" fmla="*/ 762 w 980"/>
                    <a:gd name="T3" fmla="*/ 0 h 448"/>
                    <a:gd name="T4" fmla="*/ 254 w 980"/>
                    <a:gd name="T5" fmla="*/ 283 h 448"/>
                    <a:gd name="T6" fmla="*/ 0 w 980"/>
                    <a:gd name="T7" fmla="*/ 189 h 448"/>
                    <a:gd name="T8" fmla="*/ 127 w 980"/>
                    <a:gd name="T9" fmla="*/ 448 h 448"/>
                    <a:gd name="T10" fmla="*/ 762 w 980"/>
                    <a:gd name="T11" fmla="*/ 448 h 448"/>
                    <a:gd name="T12" fmla="*/ 490 w 980"/>
                    <a:gd name="T13" fmla="*/ 354 h 448"/>
                    <a:gd name="T14" fmla="*/ 980 w 980"/>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48"/>
                    <a:gd name="T26" fmla="*/ 980 w 980"/>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48">
                      <a:moveTo>
                        <a:pt x="980" y="94"/>
                      </a:moveTo>
                      <a:lnTo>
                        <a:pt x="762" y="0"/>
                      </a:lnTo>
                      <a:lnTo>
                        <a:pt x="254" y="283"/>
                      </a:lnTo>
                      <a:lnTo>
                        <a:pt x="0" y="189"/>
                      </a:lnTo>
                      <a:lnTo>
                        <a:pt x="127" y="448"/>
                      </a:lnTo>
                      <a:lnTo>
                        <a:pt x="762" y="448"/>
                      </a:lnTo>
                      <a:lnTo>
                        <a:pt x="490" y="354"/>
                      </a:lnTo>
                      <a:lnTo>
                        <a:pt x="98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7" name="Freeform 40"/>
                <p:cNvSpPr>
                  <a:spLocks/>
                </p:cNvSpPr>
                <p:nvPr/>
              </p:nvSpPr>
              <p:spPr bwMode="auto">
                <a:xfrm>
                  <a:off x="2055" y="2097"/>
                  <a:ext cx="980" cy="448"/>
                </a:xfrm>
                <a:custGeom>
                  <a:avLst/>
                  <a:gdLst>
                    <a:gd name="T0" fmla="*/ 980 w 980"/>
                    <a:gd name="T1" fmla="*/ 94 h 448"/>
                    <a:gd name="T2" fmla="*/ 762 w 980"/>
                    <a:gd name="T3" fmla="*/ 0 h 448"/>
                    <a:gd name="T4" fmla="*/ 254 w 980"/>
                    <a:gd name="T5" fmla="*/ 283 h 448"/>
                    <a:gd name="T6" fmla="*/ 0 w 980"/>
                    <a:gd name="T7" fmla="*/ 189 h 448"/>
                    <a:gd name="T8" fmla="*/ 127 w 980"/>
                    <a:gd name="T9" fmla="*/ 448 h 448"/>
                    <a:gd name="T10" fmla="*/ 762 w 980"/>
                    <a:gd name="T11" fmla="*/ 448 h 448"/>
                    <a:gd name="T12" fmla="*/ 490 w 980"/>
                    <a:gd name="T13" fmla="*/ 354 h 448"/>
                    <a:gd name="T14" fmla="*/ 980 w 980"/>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48"/>
                    <a:gd name="T26" fmla="*/ 980 w 980"/>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48">
                      <a:moveTo>
                        <a:pt x="980" y="94"/>
                      </a:moveTo>
                      <a:lnTo>
                        <a:pt x="762" y="0"/>
                      </a:lnTo>
                      <a:lnTo>
                        <a:pt x="254" y="283"/>
                      </a:lnTo>
                      <a:lnTo>
                        <a:pt x="0" y="189"/>
                      </a:lnTo>
                      <a:lnTo>
                        <a:pt x="127" y="448"/>
                      </a:lnTo>
                      <a:lnTo>
                        <a:pt x="762" y="448"/>
                      </a:lnTo>
                      <a:lnTo>
                        <a:pt x="490" y="354"/>
                      </a:lnTo>
                      <a:lnTo>
                        <a:pt x="98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8" name="Freeform 41"/>
                <p:cNvSpPr>
                  <a:spLocks/>
                </p:cNvSpPr>
                <p:nvPr/>
              </p:nvSpPr>
              <p:spPr bwMode="auto">
                <a:xfrm>
                  <a:off x="2110" y="1578"/>
                  <a:ext cx="979" cy="425"/>
                </a:xfrm>
                <a:custGeom>
                  <a:avLst/>
                  <a:gdLst>
                    <a:gd name="T0" fmla="*/ 0 w 979"/>
                    <a:gd name="T1" fmla="*/ 94 h 425"/>
                    <a:gd name="T2" fmla="*/ 218 w 979"/>
                    <a:gd name="T3" fmla="*/ 0 h 425"/>
                    <a:gd name="T4" fmla="*/ 744 w 979"/>
                    <a:gd name="T5" fmla="*/ 260 h 425"/>
                    <a:gd name="T6" fmla="*/ 979 w 979"/>
                    <a:gd name="T7" fmla="*/ 189 h 425"/>
                    <a:gd name="T8" fmla="*/ 852 w 979"/>
                    <a:gd name="T9" fmla="*/ 425 h 425"/>
                    <a:gd name="T10" fmla="*/ 236 w 979"/>
                    <a:gd name="T11" fmla="*/ 425 h 425"/>
                    <a:gd name="T12" fmla="*/ 490 w 979"/>
                    <a:gd name="T13" fmla="*/ 354 h 425"/>
                    <a:gd name="T14" fmla="*/ 0 w 979"/>
                    <a:gd name="T15" fmla="*/ 94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94"/>
                      </a:moveTo>
                      <a:lnTo>
                        <a:pt x="218" y="0"/>
                      </a:lnTo>
                      <a:lnTo>
                        <a:pt x="744" y="260"/>
                      </a:lnTo>
                      <a:lnTo>
                        <a:pt x="979" y="189"/>
                      </a:lnTo>
                      <a:lnTo>
                        <a:pt x="852" y="425"/>
                      </a:lnTo>
                      <a:lnTo>
                        <a:pt x="236" y="425"/>
                      </a:lnTo>
                      <a:lnTo>
                        <a:pt x="490" y="35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9" name="Freeform 42"/>
                <p:cNvSpPr>
                  <a:spLocks/>
                </p:cNvSpPr>
                <p:nvPr/>
              </p:nvSpPr>
              <p:spPr bwMode="auto">
                <a:xfrm>
                  <a:off x="2110" y="1578"/>
                  <a:ext cx="979" cy="425"/>
                </a:xfrm>
                <a:custGeom>
                  <a:avLst/>
                  <a:gdLst>
                    <a:gd name="T0" fmla="*/ 0 w 979"/>
                    <a:gd name="T1" fmla="*/ 94 h 425"/>
                    <a:gd name="T2" fmla="*/ 218 w 979"/>
                    <a:gd name="T3" fmla="*/ 0 h 425"/>
                    <a:gd name="T4" fmla="*/ 744 w 979"/>
                    <a:gd name="T5" fmla="*/ 260 h 425"/>
                    <a:gd name="T6" fmla="*/ 979 w 979"/>
                    <a:gd name="T7" fmla="*/ 189 h 425"/>
                    <a:gd name="T8" fmla="*/ 852 w 979"/>
                    <a:gd name="T9" fmla="*/ 425 h 425"/>
                    <a:gd name="T10" fmla="*/ 236 w 979"/>
                    <a:gd name="T11" fmla="*/ 425 h 425"/>
                    <a:gd name="T12" fmla="*/ 490 w 979"/>
                    <a:gd name="T13" fmla="*/ 354 h 425"/>
                    <a:gd name="T14" fmla="*/ 0 w 979"/>
                    <a:gd name="T15" fmla="*/ 94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94"/>
                      </a:moveTo>
                      <a:lnTo>
                        <a:pt x="218" y="0"/>
                      </a:lnTo>
                      <a:lnTo>
                        <a:pt x="744" y="260"/>
                      </a:lnTo>
                      <a:lnTo>
                        <a:pt x="979" y="189"/>
                      </a:lnTo>
                      <a:lnTo>
                        <a:pt x="852" y="425"/>
                      </a:lnTo>
                      <a:lnTo>
                        <a:pt x="236" y="425"/>
                      </a:lnTo>
                      <a:lnTo>
                        <a:pt x="490" y="35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90" name="Freeform 43"/>
                <p:cNvSpPr>
                  <a:spLocks/>
                </p:cNvSpPr>
                <p:nvPr/>
              </p:nvSpPr>
              <p:spPr bwMode="auto">
                <a:xfrm>
                  <a:off x="3089" y="2144"/>
                  <a:ext cx="980" cy="425"/>
                </a:xfrm>
                <a:custGeom>
                  <a:avLst/>
                  <a:gdLst>
                    <a:gd name="T0" fmla="*/ 980 w 980"/>
                    <a:gd name="T1" fmla="*/ 330 h 425"/>
                    <a:gd name="T2" fmla="*/ 762 w 980"/>
                    <a:gd name="T3" fmla="*/ 425 h 425"/>
                    <a:gd name="T4" fmla="*/ 254 w 980"/>
                    <a:gd name="T5" fmla="*/ 142 h 425"/>
                    <a:gd name="T6" fmla="*/ 0 w 980"/>
                    <a:gd name="T7" fmla="*/ 236 h 425"/>
                    <a:gd name="T8" fmla="*/ 127 w 980"/>
                    <a:gd name="T9" fmla="*/ 0 h 425"/>
                    <a:gd name="T10" fmla="*/ 762 w 980"/>
                    <a:gd name="T11" fmla="*/ 0 h 425"/>
                    <a:gd name="T12" fmla="*/ 490 w 980"/>
                    <a:gd name="T13" fmla="*/ 71 h 425"/>
                    <a:gd name="T14" fmla="*/ 980 w 980"/>
                    <a:gd name="T15" fmla="*/ 330 h 425"/>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5"/>
                    <a:gd name="T26" fmla="*/ 980 w 980"/>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5">
                      <a:moveTo>
                        <a:pt x="980" y="330"/>
                      </a:moveTo>
                      <a:lnTo>
                        <a:pt x="762" y="425"/>
                      </a:lnTo>
                      <a:lnTo>
                        <a:pt x="254" y="142"/>
                      </a:lnTo>
                      <a:lnTo>
                        <a:pt x="0" y="236"/>
                      </a:lnTo>
                      <a:lnTo>
                        <a:pt x="127" y="0"/>
                      </a:lnTo>
                      <a:lnTo>
                        <a:pt x="762" y="0"/>
                      </a:lnTo>
                      <a:lnTo>
                        <a:pt x="490" y="71"/>
                      </a:lnTo>
                      <a:lnTo>
                        <a:pt x="98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91" name="Freeform 44"/>
                <p:cNvSpPr>
                  <a:spLocks/>
                </p:cNvSpPr>
                <p:nvPr/>
              </p:nvSpPr>
              <p:spPr bwMode="auto">
                <a:xfrm>
                  <a:off x="3089" y="2144"/>
                  <a:ext cx="980" cy="425"/>
                </a:xfrm>
                <a:custGeom>
                  <a:avLst/>
                  <a:gdLst>
                    <a:gd name="T0" fmla="*/ 980 w 980"/>
                    <a:gd name="T1" fmla="*/ 330 h 425"/>
                    <a:gd name="T2" fmla="*/ 762 w 980"/>
                    <a:gd name="T3" fmla="*/ 425 h 425"/>
                    <a:gd name="T4" fmla="*/ 254 w 980"/>
                    <a:gd name="T5" fmla="*/ 142 h 425"/>
                    <a:gd name="T6" fmla="*/ 0 w 980"/>
                    <a:gd name="T7" fmla="*/ 236 h 425"/>
                    <a:gd name="T8" fmla="*/ 127 w 980"/>
                    <a:gd name="T9" fmla="*/ 0 h 425"/>
                    <a:gd name="T10" fmla="*/ 762 w 980"/>
                    <a:gd name="T11" fmla="*/ 0 h 425"/>
                    <a:gd name="T12" fmla="*/ 490 w 980"/>
                    <a:gd name="T13" fmla="*/ 71 h 425"/>
                    <a:gd name="T14" fmla="*/ 980 w 980"/>
                    <a:gd name="T15" fmla="*/ 330 h 425"/>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5"/>
                    <a:gd name="T26" fmla="*/ 980 w 980"/>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5">
                      <a:moveTo>
                        <a:pt x="980" y="330"/>
                      </a:moveTo>
                      <a:lnTo>
                        <a:pt x="762" y="425"/>
                      </a:lnTo>
                      <a:lnTo>
                        <a:pt x="254" y="142"/>
                      </a:lnTo>
                      <a:lnTo>
                        <a:pt x="0" y="236"/>
                      </a:lnTo>
                      <a:lnTo>
                        <a:pt x="127" y="0"/>
                      </a:lnTo>
                      <a:lnTo>
                        <a:pt x="762" y="0"/>
                      </a:lnTo>
                      <a:lnTo>
                        <a:pt x="490" y="71"/>
                      </a:lnTo>
                      <a:lnTo>
                        <a:pt x="98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775" name="Group 45"/>
              <p:cNvGrpSpPr>
                <a:grpSpLocks/>
              </p:cNvGrpSpPr>
              <p:nvPr/>
            </p:nvGrpSpPr>
            <p:grpSpPr bwMode="auto">
              <a:xfrm>
                <a:off x="2074" y="1602"/>
                <a:ext cx="2049" cy="990"/>
                <a:chOff x="2074" y="1602"/>
                <a:chExt cx="2049" cy="990"/>
              </a:xfrm>
            </p:grpSpPr>
            <p:sp>
              <p:nvSpPr>
                <p:cNvPr id="28776" name="Freeform 46"/>
                <p:cNvSpPr>
                  <a:spLocks/>
                </p:cNvSpPr>
                <p:nvPr/>
              </p:nvSpPr>
              <p:spPr bwMode="auto">
                <a:xfrm>
                  <a:off x="3144" y="1625"/>
                  <a:ext cx="979" cy="425"/>
                </a:xfrm>
                <a:custGeom>
                  <a:avLst/>
                  <a:gdLst>
                    <a:gd name="T0" fmla="*/ 0 w 979"/>
                    <a:gd name="T1" fmla="*/ 331 h 425"/>
                    <a:gd name="T2" fmla="*/ 218 w 979"/>
                    <a:gd name="T3" fmla="*/ 425 h 425"/>
                    <a:gd name="T4" fmla="*/ 744 w 979"/>
                    <a:gd name="T5" fmla="*/ 142 h 425"/>
                    <a:gd name="T6" fmla="*/ 979 w 979"/>
                    <a:gd name="T7" fmla="*/ 236 h 425"/>
                    <a:gd name="T8" fmla="*/ 852 w 979"/>
                    <a:gd name="T9" fmla="*/ 0 h 425"/>
                    <a:gd name="T10" fmla="*/ 236 w 979"/>
                    <a:gd name="T11" fmla="*/ 0 h 425"/>
                    <a:gd name="T12" fmla="*/ 490 w 979"/>
                    <a:gd name="T13" fmla="*/ 71 h 425"/>
                    <a:gd name="T14" fmla="*/ 0 w 979"/>
                    <a:gd name="T15" fmla="*/ 331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331"/>
                      </a:moveTo>
                      <a:lnTo>
                        <a:pt x="218" y="425"/>
                      </a:lnTo>
                      <a:lnTo>
                        <a:pt x="744" y="142"/>
                      </a:lnTo>
                      <a:lnTo>
                        <a:pt x="979" y="236"/>
                      </a:lnTo>
                      <a:lnTo>
                        <a:pt x="852" y="0"/>
                      </a:lnTo>
                      <a:lnTo>
                        <a:pt x="236" y="0"/>
                      </a:lnTo>
                      <a:lnTo>
                        <a:pt x="490" y="71"/>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7" name="Freeform 47"/>
                <p:cNvSpPr>
                  <a:spLocks/>
                </p:cNvSpPr>
                <p:nvPr/>
              </p:nvSpPr>
              <p:spPr bwMode="auto">
                <a:xfrm>
                  <a:off x="3144" y="1625"/>
                  <a:ext cx="979" cy="425"/>
                </a:xfrm>
                <a:custGeom>
                  <a:avLst/>
                  <a:gdLst>
                    <a:gd name="T0" fmla="*/ 0 w 979"/>
                    <a:gd name="T1" fmla="*/ 331 h 425"/>
                    <a:gd name="T2" fmla="*/ 218 w 979"/>
                    <a:gd name="T3" fmla="*/ 425 h 425"/>
                    <a:gd name="T4" fmla="*/ 744 w 979"/>
                    <a:gd name="T5" fmla="*/ 142 h 425"/>
                    <a:gd name="T6" fmla="*/ 979 w 979"/>
                    <a:gd name="T7" fmla="*/ 236 h 425"/>
                    <a:gd name="T8" fmla="*/ 852 w 979"/>
                    <a:gd name="T9" fmla="*/ 0 h 425"/>
                    <a:gd name="T10" fmla="*/ 236 w 979"/>
                    <a:gd name="T11" fmla="*/ 0 h 425"/>
                    <a:gd name="T12" fmla="*/ 490 w 979"/>
                    <a:gd name="T13" fmla="*/ 71 h 425"/>
                    <a:gd name="T14" fmla="*/ 0 w 979"/>
                    <a:gd name="T15" fmla="*/ 331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331"/>
                      </a:moveTo>
                      <a:lnTo>
                        <a:pt x="218" y="425"/>
                      </a:lnTo>
                      <a:lnTo>
                        <a:pt x="744" y="142"/>
                      </a:lnTo>
                      <a:lnTo>
                        <a:pt x="979" y="236"/>
                      </a:lnTo>
                      <a:lnTo>
                        <a:pt x="852" y="0"/>
                      </a:lnTo>
                      <a:lnTo>
                        <a:pt x="236" y="0"/>
                      </a:lnTo>
                      <a:lnTo>
                        <a:pt x="490" y="71"/>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8" name="Freeform 48"/>
                <p:cNvSpPr>
                  <a:spLocks/>
                </p:cNvSpPr>
                <p:nvPr/>
              </p:nvSpPr>
              <p:spPr bwMode="auto">
                <a:xfrm>
                  <a:off x="2074" y="2121"/>
                  <a:ext cx="979" cy="448"/>
                </a:xfrm>
                <a:custGeom>
                  <a:avLst/>
                  <a:gdLst>
                    <a:gd name="T0" fmla="*/ 979 w 979"/>
                    <a:gd name="T1" fmla="*/ 94 h 448"/>
                    <a:gd name="T2" fmla="*/ 761 w 979"/>
                    <a:gd name="T3" fmla="*/ 0 h 448"/>
                    <a:gd name="T4" fmla="*/ 254 w 979"/>
                    <a:gd name="T5" fmla="*/ 283 h 448"/>
                    <a:gd name="T6" fmla="*/ 0 w 979"/>
                    <a:gd name="T7" fmla="*/ 188 h 448"/>
                    <a:gd name="T8" fmla="*/ 127 w 979"/>
                    <a:gd name="T9" fmla="*/ 448 h 448"/>
                    <a:gd name="T10" fmla="*/ 761 w 979"/>
                    <a:gd name="T11" fmla="*/ 448 h 448"/>
                    <a:gd name="T12" fmla="*/ 489 w 979"/>
                    <a:gd name="T13" fmla="*/ 353 h 448"/>
                    <a:gd name="T14" fmla="*/ 979 w 979"/>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48"/>
                    <a:gd name="T26" fmla="*/ 979 w 979"/>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48">
                      <a:moveTo>
                        <a:pt x="979" y="94"/>
                      </a:moveTo>
                      <a:lnTo>
                        <a:pt x="761" y="0"/>
                      </a:lnTo>
                      <a:lnTo>
                        <a:pt x="254" y="283"/>
                      </a:lnTo>
                      <a:lnTo>
                        <a:pt x="0" y="188"/>
                      </a:lnTo>
                      <a:lnTo>
                        <a:pt x="127" y="448"/>
                      </a:lnTo>
                      <a:lnTo>
                        <a:pt x="761" y="448"/>
                      </a:lnTo>
                      <a:lnTo>
                        <a:pt x="489" y="353"/>
                      </a:lnTo>
                      <a:lnTo>
                        <a:pt x="979"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9" name="Freeform 49"/>
                <p:cNvSpPr>
                  <a:spLocks/>
                </p:cNvSpPr>
                <p:nvPr/>
              </p:nvSpPr>
              <p:spPr bwMode="auto">
                <a:xfrm>
                  <a:off x="2074" y="2121"/>
                  <a:ext cx="979" cy="448"/>
                </a:xfrm>
                <a:custGeom>
                  <a:avLst/>
                  <a:gdLst>
                    <a:gd name="T0" fmla="*/ 979 w 979"/>
                    <a:gd name="T1" fmla="*/ 94 h 448"/>
                    <a:gd name="T2" fmla="*/ 761 w 979"/>
                    <a:gd name="T3" fmla="*/ 0 h 448"/>
                    <a:gd name="T4" fmla="*/ 254 w 979"/>
                    <a:gd name="T5" fmla="*/ 283 h 448"/>
                    <a:gd name="T6" fmla="*/ 0 w 979"/>
                    <a:gd name="T7" fmla="*/ 188 h 448"/>
                    <a:gd name="T8" fmla="*/ 127 w 979"/>
                    <a:gd name="T9" fmla="*/ 448 h 448"/>
                    <a:gd name="T10" fmla="*/ 761 w 979"/>
                    <a:gd name="T11" fmla="*/ 448 h 448"/>
                    <a:gd name="T12" fmla="*/ 489 w 979"/>
                    <a:gd name="T13" fmla="*/ 353 h 448"/>
                    <a:gd name="T14" fmla="*/ 979 w 979"/>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48"/>
                    <a:gd name="T26" fmla="*/ 979 w 979"/>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48">
                      <a:moveTo>
                        <a:pt x="979" y="94"/>
                      </a:moveTo>
                      <a:lnTo>
                        <a:pt x="761" y="0"/>
                      </a:lnTo>
                      <a:lnTo>
                        <a:pt x="254" y="283"/>
                      </a:lnTo>
                      <a:lnTo>
                        <a:pt x="0" y="188"/>
                      </a:lnTo>
                      <a:lnTo>
                        <a:pt x="127" y="448"/>
                      </a:lnTo>
                      <a:lnTo>
                        <a:pt x="761" y="448"/>
                      </a:lnTo>
                      <a:lnTo>
                        <a:pt x="489" y="353"/>
                      </a:lnTo>
                      <a:lnTo>
                        <a:pt x="979"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0" name="Freeform 50"/>
                <p:cNvSpPr>
                  <a:spLocks/>
                </p:cNvSpPr>
                <p:nvPr/>
              </p:nvSpPr>
              <p:spPr bwMode="auto">
                <a:xfrm>
                  <a:off x="2128" y="1602"/>
                  <a:ext cx="980" cy="424"/>
                </a:xfrm>
                <a:custGeom>
                  <a:avLst/>
                  <a:gdLst>
                    <a:gd name="T0" fmla="*/ 0 w 980"/>
                    <a:gd name="T1" fmla="*/ 94 h 424"/>
                    <a:gd name="T2" fmla="*/ 218 w 980"/>
                    <a:gd name="T3" fmla="*/ 0 h 424"/>
                    <a:gd name="T4" fmla="*/ 744 w 980"/>
                    <a:gd name="T5" fmla="*/ 259 h 424"/>
                    <a:gd name="T6" fmla="*/ 980 w 980"/>
                    <a:gd name="T7" fmla="*/ 188 h 424"/>
                    <a:gd name="T8" fmla="*/ 853 w 980"/>
                    <a:gd name="T9" fmla="*/ 424 h 424"/>
                    <a:gd name="T10" fmla="*/ 236 w 980"/>
                    <a:gd name="T11" fmla="*/ 424 h 424"/>
                    <a:gd name="T12" fmla="*/ 490 w 980"/>
                    <a:gd name="T13" fmla="*/ 354 h 424"/>
                    <a:gd name="T14" fmla="*/ 0 w 980"/>
                    <a:gd name="T15" fmla="*/ 94 h 424"/>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4"/>
                    <a:gd name="T26" fmla="*/ 980 w 980"/>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4">
                      <a:moveTo>
                        <a:pt x="0" y="94"/>
                      </a:moveTo>
                      <a:lnTo>
                        <a:pt x="218" y="0"/>
                      </a:lnTo>
                      <a:lnTo>
                        <a:pt x="744" y="259"/>
                      </a:lnTo>
                      <a:lnTo>
                        <a:pt x="980" y="188"/>
                      </a:lnTo>
                      <a:lnTo>
                        <a:pt x="853" y="424"/>
                      </a:lnTo>
                      <a:lnTo>
                        <a:pt x="236" y="424"/>
                      </a:lnTo>
                      <a:lnTo>
                        <a:pt x="490" y="354"/>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1" name="Freeform 51"/>
                <p:cNvSpPr>
                  <a:spLocks/>
                </p:cNvSpPr>
                <p:nvPr/>
              </p:nvSpPr>
              <p:spPr bwMode="auto">
                <a:xfrm>
                  <a:off x="2128" y="1602"/>
                  <a:ext cx="980" cy="424"/>
                </a:xfrm>
                <a:custGeom>
                  <a:avLst/>
                  <a:gdLst>
                    <a:gd name="T0" fmla="*/ 0 w 980"/>
                    <a:gd name="T1" fmla="*/ 94 h 424"/>
                    <a:gd name="T2" fmla="*/ 218 w 980"/>
                    <a:gd name="T3" fmla="*/ 0 h 424"/>
                    <a:gd name="T4" fmla="*/ 744 w 980"/>
                    <a:gd name="T5" fmla="*/ 259 h 424"/>
                    <a:gd name="T6" fmla="*/ 980 w 980"/>
                    <a:gd name="T7" fmla="*/ 188 h 424"/>
                    <a:gd name="T8" fmla="*/ 853 w 980"/>
                    <a:gd name="T9" fmla="*/ 424 h 424"/>
                    <a:gd name="T10" fmla="*/ 236 w 980"/>
                    <a:gd name="T11" fmla="*/ 424 h 424"/>
                    <a:gd name="T12" fmla="*/ 490 w 980"/>
                    <a:gd name="T13" fmla="*/ 354 h 424"/>
                    <a:gd name="T14" fmla="*/ 0 w 980"/>
                    <a:gd name="T15" fmla="*/ 94 h 424"/>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4"/>
                    <a:gd name="T26" fmla="*/ 980 w 980"/>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4">
                      <a:moveTo>
                        <a:pt x="0" y="94"/>
                      </a:moveTo>
                      <a:lnTo>
                        <a:pt x="218" y="0"/>
                      </a:lnTo>
                      <a:lnTo>
                        <a:pt x="744" y="259"/>
                      </a:lnTo>
                      <a:lnTo>
                        <a:pt x="980" y="188"/>
                      </a:lnTo>
                      <a:lnTo>
                        <a:pt x="853" y="424"/>
                      </a:lnTo>
                      <a:lnTo>
                        <a:pt x="236" y="424"/>
                      </a:lnTo>
                      <a:lnTo>
                        <a:pt x="490" y="354"/>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2" name="Freeform 52"/>
                <p:cNvSpPr>
                  <a:spLocks/>
                </p:cNvSpPr>
                <p:nvPr/>
              </p:nvSpPr>
              <p:spPr bwMode="auto">
                <a:xfrm>
                  <a:off x="3108" y="2168"/>
                  <a:ext cx="979" cy="424"/>
                </a:xfrm>
                <a:custGeom>
                  <a:avLst/>
                  <a:gdLst>
                    <a:gd name="T0" fmla="*/ 979 w 979"/>
                    <a:gd name="T1" fmla="*/ 330 h 424"/>
                    <a:gd name="T2" fmla="*/ 761 w 979"/>
                    <a:gd name="T3" fmla="*/ 424 h 424"/>
                    <a:gd name="T4" fmla="*/ 254 w 979"/>
                    <a:gd name="T5" fmla="*/ 141 h 424"/>
                    <a:gd name="T6" fmla="*/ 0 w 979"/>
                    <a:gd name="T7" fmla="*/ 236 h 424"/>
                    <a:gd name="T8" fmla="*/ 127 w 979"/>
                    <a:gd name="T9" fmla="*/ 0 h 424"/>
                    <a:gd name="T10" fmla="*/ 761 w 979"/>
                    <a:gd name="T11" fmla="*/ 0 h 424"/>
                    <a:gd name="T12" fmla="*/ 489 w 979"/>
                    <a:gd name="T13" fmla="*/ 71 h 424"/>
                    <a:gd name="T14" fmla="*/ 979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979" y="330"/>
                      </a:moveTo>
                      <a:lnTo>
                        <a:pt x="761" y="424"/>
                      </a:lnTo>
                      <a:lnTo>
                        <a:pt x="254" y="141"/>
                      </a:lnTo>
                      <a:lnTo>
                        <a:pt x="0" y="236"/>
                      </a:lnTo>
                      <a:lnTo>
                        <a:pt x="127" y="0"/>
                      </a:lnTo>
                      <a:lnTo>
                        <a:pt x="761" y="0"/>
                      </a:lnTo>
                      <a:lnTo>
                        <a:pt x="489" y="71"/>
                      </a:lnTo>
                      <a:lnTo>
                        <a:pt x="979"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3" name="Freeform 53"/>
                <p:cNvSpPr>
                  <a:spLocks/>
                </p:cNvSpPr>
                <p:nvPr/>
              </p:nvSpPr>
              <p:spPr bwMode="auto">
                <a:xfrm>
                  <a:off x="3108" y="2168"/>
                  <a:ext cx="979" cy="424"/>
                </a:xfrm>
                <a:custGeom>
                  <a:avLst/>
                  <a:gdLst>
                    <a:gd name="T0" fmla="*/ 979 w 979"/>
                    <a:gd name="T1" fmla="*/ 330 h 424"/>
                    <a:gd name="T2" fmla="*/ 761 w 979"/>
                    <a:gd name="T3" fmla="*/ 424 h 424"/>
                    <a:gd name="T4" fmla="*/ 254 w 979"/>
                    <a:gd name="T5" fmla="*/ 141 h 424"/>
                    <a:gd name="T6" fmla="*/ 0 w 979"/>
                    <a:gd name="T7" fmla="*/ 236 h 424"/>
                    <a:gd name="T8" fmla="*/ 127 w 979"/>
                    <a:gd name="T9" fmla="*/ 0 h 424"/>
                    <a:gd name="T10" fmla="*/ 761 w 979"/>
                    <a:gd name="T11" fmla="*/ 0 h 424"/>
                    <a:gd name="T12" fmla="*/ 489 w 979"/>
                    <a:gd name="T13" fmla="*/ 71 h 424"/>
                    <a:gd name="T14" fmla="*/ 979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979" y="330"/>
                      </a:moveTo>
                      <a:lnTo>
                        <a:pt x="761" y="424"/>
                      </a:lnTo>
                      <a:lnTo>
                        <a:pt x="254" y="141"/>
                      </a:lnTo>
                      <a:lnTo>
                        <a:pt x="0" y="236"/>
                      </a:lnTo>
                      <a:lnTo>
                        <a:pt x="127" y="0"/>
                      </a:lnTo>
                      <a:lnTo>
                        <a:pt x="761" y="0"/>
                      </a:lnTo>
                      <a:lnTo>
                        <a:pt x="489" y="71"/>
                      </a:lnTo>
                      <a:lnTo>
                        <a:pt x="979"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8772" name="Line 54"/>
            <p:cNvSpPr>
              <a:spLocks noChangeShapeType="1"/>
            </p:cNvSpPr>
            <p:nvPr/>
          </p:nvSpPr>
          <p:spPr bwMode="auto">
            <a:xfrm>
              <a:off x="1380" y="2935"/>
              <a:ext cx="1" cy="464"/>
            </a:xfrm>
            <a:prstGeom prst="line">
              <a:avLst/>
            </a:prstGeom>
            <a:noFill/>
            <a:ln w="28575">
              <a:solidFill>
                <a:srgbClr val="55555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3" name="Line 55"/>
            <p:cNvSpPr>
              <a:spLocks noChangeShapeType="1"/>
            </p:cNvSpPr>
            <p:nvPr/>
          </p:nvSpPr>
          <p:spPr bwMode="auto">
            <a:xfrm flipH="1">
              <a:off x="4364" y="2903"/>
              <a:ext cx="2" cy="485"/>
            </a:xfrm>
            <a:prstGeom prst="line">
              <a:avLst/>
            </a:prstGeom>
            <a:noFill/>
            <a:ln w="28575">
              <a:solidFill>
                <a:srgbClr val="555555"/>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678" name="Group 56"/>
          <p:cNvGrpSpPr>
            <a:grpSpLocks/>
          </p:cNvGrpSpPr>
          <p:nvPr/>
        </p:nvGrpSpPr>
        <p:grpSpPr bwMode="auto">
          <a:xfrm>
            <a:off x="2792413" y="3462338"/>
            <a:ext cx="3595687" cy="1406525"/>
            <a:chOff x="-9" y="0"/>
            <a:chExt cx="2992" cy="1760"/>
          </a:xfrm>
        </p:grpSpPr>
        <p:sp>
          <p:nvSpPr>
            <p:cNvPr id="28746" name="Oval 57"/>
            <p:cNvSpPr>
              <a:spLocks noChangeArrowheads="1"/>
            </p:cNvSpPr>
            <p:nvPr/>
          </p:nvSpPr>
          <p:spPr bwMode="auto">
            <a:xfrm>
              <a:off x="8" y="423"/>
              <a:ext cx="2975" cy="1337"/>
            </a:xfrm>
            <a:prstGeom prst="ellipse">
              <a:avLst/>
            </a:prstGeom>
            <a:solidFill>
              <a:schemeClr val="folHlink">
                <a:alpha val="69019"/>
              </a:schemeClr>
            </a:solidFill>
            <a:ln w="28575">
              <a:solidFill>
                <a:srgbClr val="555555"/>
              </a:solidFill>
              <a:round/>
              <a:headEnd/>
              <a:tailEnd/>
            </a:ln>
          </p:spPr>
          <p:txBody>
            <a:bodyPr/>
            <a:lstStyle/>
            <a:p>
              <a:endParaRPr lang="en-US"/>
            </a:p>
          </p:txBody>
        </p:sp>
        <p:sp>
          <p:nvSpPr>
            <p:cNvPr id="28747" name="Rectangle 58"/>
            <p:cNvSpPr>
              <a:spLocks noChangeArrowheads="1"/>
            </p:cNvSpPr>
            <p:nvPr/>
          </p:nvSpPr>
          <p:spPr bwMode="auto">
            <a:xfrm>
              <a:off x="-9" y="675"/>
              <a:ext cx="2975" cy="453"/>
            </a:xfrm>
            <a:prstGeom prst="rect">
              <a:avLst/>
            </a:prstGeom>
            <a:solidFill>
              <a:srgbClr val="FF9900">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48" name="Oval 59"/>
            <p:cNvSpPr>
              <a:spLocks noChangeArrowheads="1"/>
            </p:cNvSpPr>
            <p:nvPr/>
          </p:nvSpPr>
          <p:spPr bwMode="auto">
            <a:xfrm>
              <a:off x="0" y="0"/>
              <a:ext cx="2975" cy="1326"/>
            </a:xfrm>
            <a:prstGeom prst="ellipse">
              <a:avLst/>
            </a:prstGeom>
            <a:solidFill>
              <a:schemeClr val="folHlink">
                <a:alpha val="69019"/>
              </a:schemeClr>
            </a:solidFill>
            <a:ln w="28575">
              <a:solidFill>
                <a:srgbClr val="555555"/>
              </a:solidFill>
              <a:round/>
              <a:headEnd/>
              <a:tailEnd/>
            </a:ln>
          </p:spPr>
          <p:txBody>
            <a:bodyPr/>
            <a:lstStyle/>
            <a:p>
              <a:endParaRPr lang="en-US"/>
            </a:p>
          </p:txBody>
        </p:sp>
        <p:grpSp>
          <p:nvGrpSpPr>
            <p:cNvPr id="28749" name="Group 60"/>
            <p:cNvGrpSpPr>
              <a:grpSpLocks/>
            </p:cNvGrpSpPr>
            <p:nvPr/>
          </p:nvGrpSpPr>
          <p:grpSpPr bwMode="auto">
            <a:xfrm>
              <a:off x="444" y="156"/>
              <a:ext cx="2068" cy="1014"/>
              <a:chOff x="2055" y="1578"/>
              <a:chExt cx="2068" cy="1014"/>
            </a:xfrm>
          </p:grpSpPr>
          <p:grpSp>
            <p:nvGrpSpPr>
              <p:cNvPr id="28750" name="Group 61"/>
              <p:cNvGrpSpPr>
                <a:grpSpLocks/>
              </p:cNvGrpSpPr>
              <p:nvPr/>
            </p:nvGrpSpPr>
            <p:grpSpPr bwMode="auto">
              <a:xfrm>
                <a:off x="2055" y="1578"/>
                <a:ext cx="2050" cy="991"/>
                <a:chOff x="2055" y="1578"/>
                <a:chExt cx="2050" cy="991"/>
              </a:xfrm>
            </p:grpSpPr>
            <p:sp>
              <p:nvSpPr>
                <p:cNvPr id="28760" name="Freeform 62"/>
                <p:cNvSpPr>
                  <a:spLocks/>
                </p:cNvSpPr>
                <p:nvPr/>
              </p:nvSpPr>
              <p:spPr bwMode="auto">
                <a:xfrm>
                  <a:off x="3126" y="1602"/>
                  <a:ext cx="979" cy="424"/>
                </a:xfrm>
                <a:custGeom>
                  <a:avLst/>
                  <a:gdLst>
                    <a:gd name="T0" fmla="*/ 0 w 979"/>
                    <a:gd name="T1" fmla="*/ 330 h 424"/>
                    <a:gd name="T2" fmla="*/ 217 w 979"/>
                    <a:gd name="T3" fmla="*/ 424 h 424"/>
                    <a:gd name="T4" fmla="*/ 743 w 979"/>
                    <a:gd name="T5" fmla="*/ 141 h 424"/>
                    <a:gd name="T6" fmla="*/ 979 w 979"/>
                    <a:gd name="T7" fmla="*/ 236 h 424"/>
                    <a:gd name="T8" fmla="*/ 852 w 979"/>
                    <a:gd name="T9" fmla="*/ 0 h 424"/>
                    <a:gd name="T10" fmla="*/ 236 w 979"/>
                    <a:gd name="T11" fmla="*/ 0 h 424"/>
                    <a:gd name="T12" fmla="*/ 489 w 979"/>
                    <a:gd name="T13" fmla="*/ 70 h 424"/>
                    <a:gd name="T14" fmla="*/ 0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0" y="330"/>
                      </a:moveTo>
                      <a:lnTo>
                        <a:pt x="217" y="424"/>
                      </a:lnTo>
                      <a:lnTo>
                        <a:pt x="743" y="141"/>
                      </a:lnTo>
                      <a:lnTo>
                        <a:pt x="979" y="236"/>
                      </a:lnTo>
                      <a:lnTo>
                        <a:pt x="852" y="0"/>
                      </a:lnTo>
                      <a:lnTo>
                        <a:pt x="236" y="0"/>
                      </a:lnTo>
                      <a:lnTo>
                        <a:pt x="489" y="7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1" name="Freeform 63"/>
                <p:cNvSpPr>
                  <a:spLocks/>
                </p:cNvSpPr>
                <p:nvPr/>
              </p:nvSpPr>
              <p:spPr bwMode="auto">
                <a:xfrm>
                  <a:off x="3126" y="1602"/>
                  <a:ext cx="979" cy="424"/>
                </a:xfrm>
                <a:custGeom>
                  <a:avLst/>
                  <a:gdLst>
                    <a:gd name="T0" fmla="*/ 0 w 979"/>
                    <a:gd name="T1" fmla="*/ 330 h 424"/>
                    <a:gd name="T2" fmla="*/ 217 w 979"/>
                    <a:gd name="T3" fmla="*/ 424 h 424"/>
                    <a:gd name="T4" fmla="*/ 743 w 979"/>
                    <a:gd name="T5" fmla="*/ 141 h 424"/>
                    <a:gd name="T6" fmla="*/ 979 w 979"/>
                    <a:gd name="T7" fmla="*/ 236 h 424"/>
                    <a:gd name="T8" fmla="*/ 852 w 979"/>
                    <a:gd name="T9" fmla="*/ 0 h 424"/>
                    <a:gd name="T10" fmla="*/ 236 w 979"/>
                    <a:gd name="T11" fmla="*/ 0 h 424"/>
                    <a:gd name="T12" fmla="*/ 489 w 979"/>
                    <a:gd name="T13" fmla="*/ 70 h 424"/>
                    <a:gd name="T14" fmla="*/ 0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0" y="330"/>
                      </a:moveTo>
                      <a:lnTo>
                        <a:pt x="217" y="424"/>
                      </a:lnTo>
                      <a:lnTo>
                        <a:pt x="743" y="141"/>
                      </a:lnTo>
                      <a:lnTo>
                        <a:pt x="979" y="236"/>
                      </a:lnTo>
                      <a:lnTo>
                        <a:pt x="852" y="0"/>
                      </a:lnTo>
                      <a:lnTo>
                        <a:pt x="236" y="0"/>
                      </a:lnTo>
                      <a:lnTo>
                        <a:pt x="489" y="7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2" name="Freeform 64"/>
                <p:cNvSpPr>
                  <a:spLocks/>
                </p:cNvSpPr>
                <p:nvPr/>
              </p:nvSpPr>
              <p:spPr bwMode="auto">
                <a:xfrm>
                  <a:off x="2055" y="2097"/>
                  <a:ext cx="980" cy="448"/>
                </a:xfrm>
                <a:custGeom>
                  <a:avLst/>
                  <a:gdLst>
                    <a:gd name="T0" fmla="*/ 980 w 980"/>
                    <a:gd name="T1" fmla="*/ 94 h 448"/>
                    <a:gd name="T2" fmla="*/ 762 w 980"/>
                    <a:gd name="T3" fmla="*/ 0 h 448"/>
                    <a:gd name="T4" fmla="*/ 254 w 980"/>
                    <a:gd name="T5" fmla="*/ 283 h 448"/>
                    <a:gd name="T6" fmla="*/ 0 w 980"/>
                    <a:gd name="T7" fmla="*/ 189 h 448"/>
                    <a:gd name="T8" fmla="*/ 127 w 980"/>
                    <a:gd name="T9" fmla="*/ 448 h 448"/>
                    <a:gd name="T10" fmla="*/ 762 w 980"/>
                    <a:gd name="T11" fmla="*/ 448 h 448"/>
                    <a:gd name="T12" fmla="*/ 490 w 980"/>
                    <a:gd name="T13" fmla="*/ 354 h 448"/>
                    <a:gd name="T14" fmla="*/ 980 w 980"/>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48"/>
                    <a:gd name="T26" fmla="*/ 980 w 980"/>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48">
                      <a:moveTo>
                        <a:pt x="980" y="94"/>
                      </a:moveTo>
                      <a:lnTo>
                        <a:pt x="762" y="0"/>
                      </a:lnTo>
                      <a:lnTo>
                        <a:pt x="254" y="283"/>
                      </a:lnTo>
                      <a:lnTo>
                        <a:pt x="0" y="189"/>
                      </a:lnTo>
                      <a:lnTo>
                        <a:pt x="127" y="448"/>
                      </a:lnTo>
                      <a:lnTo>
                        <a:pt x="762" y="448"/>
                      </a:lnTo>
                      <a:lnTo>
                        <a:pt x="490" y="354"/>
                      </a:lnTo>
                      <a:lnTo>
                        <a:pt x="98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3" name="Freeform 65"/>
                <p:cNvSpPr>
                  <a:spLocks/>
                </p:cNvSpPr>
                <p:nvPr/>
              </p:nvSpPr>
              <p:spPr bwMode="auto">
                <a:xfrm>
                  <a:off x="2055" y="2097"/>
                  <a:ext cx="980" cy="448"/>
                </a:xfrm>
                <a:custGeom>
                  <a:avLst/>
                  <a:gdLst>
                    <a:gd name="T0" fmla="*/ 980 w 980"/>
                    <a:gd name="T1" fmla="*/ 94 h 448"/>
                    <a:gd name="T2" fmla="*/ 762 w 980"/>
                    <a:gd name="T3" fmla="*/ 0 h 448"/>
                    <a:gd name="T4" fmla="*/ 254 w 980"/>
                    <a:gd name="T5" fmla="*/ 283 h 448"/>
                    <a:gd name="T6" fmla="*/ 0 w 980"/>
                    <a:gd name="T7" fmla="*/ 189 h 448"/>
                    <a:gd name="T8" fmla="*/ 127 w 980"/>
                    <a:gd name="T9" fmla="*/ 448 h 448"/>
                    <a:gd name="T10" fmla="*/ 762 w 980"/>
                    <a:gd name="T11" fmla="*/ 448 h 448"/>
                    <a:gd name="T12" fmla="*/ 490 w 980"/>
                    <a:gd name="T13" fmla="*/ 354 h 448"/>
                    <a:gd name="T14" fmla="*/ 980 w 980"/>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48"/>
                    <a:gd name="T26" fmla="*/ 980 w 980"/>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48">
                      <a:moveTo>
                        <a:pt x="980" y="94"/>
                      </a:moveTo>
                      <a:lnTo>
                        <a:pt x="762" y="0"/>
                      </a:lnTo>
                      <a:lnTo>
                        <a:pt x="254" y="283"/>
                      </a:lnTo>
                      <a:lnTo>
                        <a:pt x="0" y="189"/>
                      </a:lnTo>
                      <a:lnTo>
                        <a:pt x="127" y="448"/>
                      </a:lnTo>
                      <a:lnTo>
                        <a:pt x="762" y="448"/>
                      </a:lnTo>
                      <a:lnTo>
                        <a:pt x="490" y="354"/>
                      </a:lnTo>
                      <a:lnTo>
                        <a:pt x="98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4" name="Freeform 66"/>
                <p:cNvSpPr>
                  <a:spLocks/>
                </p:cNvSpPr>
                <p:nvPr/>
              </p:nvSpPr>
              <p:spPr bwMode="auto">
                <a:xfrm>
                  <a:off x="2110" y="1578"/>
                  <a:ext cx="979" cy="425"/>
                </a:xfrm>
                <a:custGeom>
                  <a:avLst/>
                  <a:gdLst>
                    <a:gd name="T0" fmla="*/ 0 w 979"/>
                    <a:gd name="T1" fmla="*/ 94 h 425"/>
                    <a:gd name="T2" fmla="*/ 218 w 979"/>
                    <a:gd name="T3" fmla="*/ 0 h 425"/>
                    <a:gd name="T4" fmla="*/ 744 w 979"/>
                    <a:gd name="T5" fmla="*/ 260 h 425"/>
                    <a:gd name="T6" fmla="*/ 979 w 979"/>
                    <a:gd name="T7" fmla="*/ 189 h 425"/>
                    <a:gd name="T8" fmla="*/ 852 w 979"/>
                    <a:gd name="T9" fmla="*/ 425 h 425"/>
                    <a:gd name="T10" fmla="*/ 236 w 979"/>
                    <a:gd name="T11" fmla="*/ 425 h 425"/>
                    <a:gd name="T12" fmla="*/ 490 w 979"/>
                    <a:gd name="T13" fmla="*/ 354 h 425"/>
                    <a:gd name="T14" fmla="*/ 0 w 979"/>
                    <a:gd name="T15" fmla="*/ 94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94"/>
                      </a:moveTo>
                      <a:lnTo>
                        <a:pt x="218" y="0"/>
                      </a:lnTo>
                      <a:lnTo>
                        <a:pt x="744" y="260"/>
                      </a:lnTo>
                      <a:lnTo>
                        <a:pt x="979" y="189"/>
                      </a:lnTo>
                      <a:lnTo>
                        <a:pt x="852" y="425"/>
                      </a:lnTo>
                      <a:lnTo>
                        <a:pt x="236" y="425"/>
                      </a:lnTo>
                      <a:lnTo>
                        <a:pt x="490" y="35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5" name="Freeform 67"/>
                <p:cNvSpPr>
                  <a:spLocks/>
                </p:cNvSpPr>
                <p:nvPr/>
              </p:nvSpPr>
              <p:spPr bwMode="auto">
                <a:xfrm>
                  <a:off x="2110" y="1578"/>
                  <a:ext cx="979" cy="425"/>
                </a:xfrm>
                <a:custGeom>
                  <a:avLst/>
                  <a:gdLst>
                    <a:gd name="T0" fmla="*/ 0 w 979"/>
                    <a:gd name="T1" fmla="*/ 94 h 425"/>
                    <a:gd name="T2" fmla="*/ 218 w 979"/>
                    <a:gd name="T3" fmla="*/ 0 h 425"/>
                    <a:gd name="T4" fmla="*/ 744 w 979"/>
                    <a:gd name="T5" fmla="*/ 260 h 425"/>
                    <a:gd name="T6" fmla="*/ 979 w 979"/>
                    <a:gd name="T7" fmla="*/ 189 h 425"/>
                    <a:gd name="T8" fmla="*/ 852 w 979"/>
                    <a:gd name="T9" fmla="*/ 425 h 425"/>
                    <a:gd name="T10" fmla="*/ 236 w 979"/>
                    <a:gd name="T11" fmla="*/ 425 h 425"/>
                    <a:gd name="T12" fmla="*/ 490 w 979"/>
                    <a:gd name="T13" fmla="*/ 354 h 425"/>
                    <a:gd name="T14" fmla="*/ 0 w 979"/>
                    <a:gd name="T15" fmla="*/ 94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94"/>
                      </a:moveTo>
                      <a:lnTo>
                        <a:pt x="218" y="0"/>
                      </a:lnTo>
                      <a:lnTo>
                        <a:pt x="744" y="260"/>
                      </a:lnTo>
                      <a:lnTo>
                        <a:pt x="979" y="189"/>
                      </a:lnTo>
                      <a:lnTo>
                        <a:pt x="852" y="425"/>
                      </a:lnTo>
                      <a:lnTo>
                        <a:pt x="236" y="425"/>
                      </a:lnTo>
                      <a:lnTo>
                        <a:pt x="490" y="35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6" name="Freeform 68"/>
                <p:cNvSpPr>
                  <a:spLocks/>
                </p:cNvSpPr>
                <p:nvPr/>
              </p:nvSpPr>
              <p:spPr bwMode="auto">
                <a:xfrm>
                  <a:off x="3089" y="2144"/>
                  <a:ext cx="980" cy="425"/>
                </a:xfrm>
                <a:custGeom>
                  <a:avLst/>
                  <a:gdLst>
                    <a:gd name="T0" fmla="*/ 980 w 980"/>
                    <a:gd name="T1" fmla="*/ 330 h 425"/>
                    <a:gd name="T2" fmla="*/ 762 w 980"/>
                    <a:gd name="T3" fmla="*/ 425 h 425"/>
                    <a:gd name="T4" fmla="*/ 254 w 980"/>
                    <a:gd name="T5" fmla="*/ 142 h 425"/>
                    <a:gd name="T6" fmla="*/ 0 w 980"/>
                    <a:gd name="T7" fmla="*/ 236 h 425"/>
                    <a:gd name="T8" fmla="*/ 127 w 980"/>
                    <a:gd name="T9" fmla="*/ 0 h 425"/>
                    <a:gd name="T10" fmla="*/ 762 w 980"/>
                    <a:gd name="T11" fmla="*/ 0 h 425"/>
                    <a:gd name="T12" fmla="*/ 490 w 980"/>
                    <a:gd name="T13" fmla="*/ 71 h 425"/>
                    <a:gd name="T14" fmla="*/ 980 w 980"/>
                    <a:gd name="T15" fmla="*/ 330 h 425"/>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5"/>
                    <a:gd name="T26" fmla="*/ 980 w 980"/>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5">
                      <a:moveTo>
                        <a:pt x="980" y="330"/>
                      </a:moveTo>
                      <a:lnTo>
                        <a:pt x="762" y="425"/>
                      </a:lnTo>
                      <a:lnTo>
                        <a:pt x="254" y="142"/>
                      </a:lnTo>
                      <a:lnTo>
                        <a:pt x="0" y="236"/>
                      </a:lnTo>
                      <a:lnTo>
                        <a:pt x="127" y="0"/>
                      </a:lnTo>
                      <a:lnTo>
                        <a:pt x="762" y="0"/>
                      </a:lnTo>
                      <a:lnTo>
                        <a:pt x="490" y="71"/>
                      </a:lnTo>
                      <a:lnTo>
                        <a:pt x="98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7" name="Freeform 69"/>
                <p:cNvSpPr>
                  <a:spLocks/>
                </p:cNvSpPr>
                <p:nvPr/>
              </p:nvSpPr>
              <p:spPr bwMode="auto">
                <a:xfrm>
                  <a:off x="3089" y="2144"/>
                  <a:ext cx="980" cy="425"/>
                </a:xfrm>
                <a:custGeom>
                  <a:avLst/>
                  <a:gdLst>
                    <a:gd name="T0" fmla="*/ 980 w 980"/>
                    <a:gd name="T1" fmla="*/ 330 h 425"/>
                    <a:gd name="T2" fmla="*/ 762 w 980"/>
                    <a:gd name="T3" fmla="*/ 425 h 425"/>
                    <a:gd name="T4" fmla="*/ 254 w 980"/>
                    <a:gd name="T5" fmla="*/ 142 h 425"/>
                    <a:gd name="T6" fmla="*/ 0 w 980"/>
                    <a:gd name="T7" fmla="*/ 236 h 425"/>
                    <a:gd name="T8" fmla="*/ 127 w 980"/>
                    <a:gd name="T9" fmla="*/ 0 h 425"/>
                    <a:gd name="T10" fmla="*/ 762 w 980"/>
                    <a:gd name="T11" fmla="*/ 0 h 425"/>
                    <a:gd name="T12" fmla="*/ 490 w 980"/>
                    <a:gd name="T13" fmla="*/ 71 h 425"/>
                    <a:gd name="T14" fmla="*/ 980 w 980"/>
                    <a:gd name="T15" fmla="*/ 330 h 425"/>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5"/>
                    <a:gd name="T26" fmla="*/ 980 w 980"/>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5">
                      <a:moveTo>
                        <a:pt x="980" y="330"/>
                      </a:moveTo>
                      <a:lnTo>
                        <a:pt x="762" y="425"/>
                      </a:lnTo>
                      <a:lnTo>
                        <a:pt x="254" y="142"/>
                      </a:lnTo>
                      <a:lnTo>
                        <a:pt x="0" y="236"/>
                      </a:lnTo>
                      <a:lnTo>
                        <a:pt x="127" y="0"/>
                      </a:lnTo>
                      <a:lnTo>
                        <a:pt x="762" y="0"/>
                      </a:lnTo>
                      <a:lnTo>
                        <a:pt x="490" y="71"/>
                      </a:lnTo>
                      <a:lnTo>
                        <a:pt x="98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751" name="Group 70"/>
              <p:cNvGrpSpPr>
                <a:grpSpLocks/>
              </p:cNvGrpSpPr>
              <p:nvPr/>
            </p:nvGrpSpPr>
            <p:grpSpPr bwMode="auto">
              <a:xfrm>
                <a:off x="2074" y="1602"/>
                <a:ext cx="2049" cy="990"/>
                <a:chOff x="2074" y="1602"/>
                <a:chExt cx="2049" cy="990"/>
              </a:xfrm>
            </p:grpSpPr>
            <p:sp>
              <p:nvSpPr>
                <p:cNvPr id="28752" name="Freeform 71"/>
                <p:cNvSpPr>
                  <a:spLocks/>
                </p:cNvSpPr>
                <p:nvPr/>
              </p:nvSpPr>
              <p:spPr bwMode="auto">
                <a:xfrm>
                  <a:off x="3144" y="1625"/>
                  <a:ext cx="979" cy="425"/>
                </a:xfrm>
                <a:custGeom>
                  <a:avLst/>
                  <a:gdLst>
                    <a:gd name="T0" fmla="*/ 0 w 979"/>
                    <a:gd name="T1" fmla="*/ 331 h 425"/>
                    <a:gd name="T2" fmla="*/ 218 w 979"/>
                    <a:gd name="T3" fmla="*/ 425 h 425"/>
                    <a:gd name="T4" fmla="*/ 744 w 979"/>
                    <a:gd name="T5" fmla="*/ 142 h 425"/>
                    <a:gd name="T6" fmla="*/ 979 w 979"/>
                    <a:gd name="T7" fmla="*/ 236 h 425"/>
                    <a:gd name="T8" fmla="*/ 852 w 979"/>
                    <a:gd name="T9" fmla="*/ 0 h 425"/>
                    <a:gd name="T10" fmla="*/ 236 w 979"/>
                    <a:gd name="T11" fmla="*/ 0 h 425"/>
                    <a:gd name="T12" fmla="*/ 490 w 979"/>
                    <a:gd name="T13" fmla="*/ 71 h 425"/>
                    <a:gd name="T14" fmla="*/ 0 w 979"/>
                    <a:gd name="T15" fmla="*/ 331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331"/>
                      </a:moveTo>
                      <a:lnTo>
                        <a:pt x="218" y="425"/>
                      </a:lnTo>
                      <a:lnTo>
                        <a:pt x="744" y="142"/>
                      </a:lnTo>
                      <a:lnTo>
                        <a:pt x="979" y="236"/>
                      </a:lnTo>
                      <a:lnTo>
                        <a:pt x="852" y="0"/>
                      </a:lnTo>
                      <a:lnTo>
                        <a:pt x="236" y="0"/>
                      </a:lnTo>
                      <a:lnTo>
                        <a:pt x="490" y="71"/>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3" name="Freeform 72"/>
                <p:cNvSpPr>
                  <a:spLocks/>
                </p:cNvSpPr>
                <p:nvPr/>
              </p:nvSpPr>
              <p:spPr bwMode="auto">
                <a:xfrm>
                  <a:off x="3144" y="1625"/>
                  <a:ext cx="979" cy="425"/>
                </a:xfrm>
                <a:custGeom>
                  <a:avLst/>
                  <a:gdLst>
                    <a:gd name="T0" fmla="*/ 0 w 979"/>
                    <a:gd name="T1" fmla="*/ 331 h 425"/>
                    <a:gd name="T2" fmla="*/ 218 w 979"/>
                    <a:gd name="T3" fmla="*/ 425 h 425"/>
                    <a:gd name="T4" fmla="*/ 744 w 979"/>
                    <a:gd name="T5" fmla="*/ 142 h 425"/>
                    <a:gd name="T6" fmla="*/ 979 w 979"/>
                    <a:gd name="T7" fmla="*/ 236 h 425"/>
                    <a:gd name="T8" fmla="*/ 852 w 979"/>
                    <a:gd name="T9" fmla="*/ 0 h 425"/>
                    <a:gd name="T10" fmla="*/ 236 w 979"/>
                    <a:gd name="T11" fmla="*/ 0 h 425"/>
                    <a:gd name="T12" fmla="*/ 490 w 979"/>
                    <a:gd name="T13" fmla="*/ 71 h 425"/>
                    <a:gd name="T14" fmla="*/ 0 w 979"/>
                    <a:gd name="T15" fmla="*/ 331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331"/>
                      </a:moveTo>
                      <a:lnTo>
                        <a:pt x="218" y="425"/>
                      </a:lnTo>
                      <a:lnTo>
                        <a:pt x="744" y="142"/>
                      </a:lnTo>
                      <a:lnTo>
                        <a:pt x="979" y="236"/>
                      </a:lnTo>
                      <a:lnTo>
                        <a:pt x="852" y="0"/>
                      </a:lnTo>
                      <a:lnTo>
                        <a:pt x="236" y="0"/>
                      </a:lnTo>
                      <a:lnTo>
                        <a:pt x="490" y="71"/>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4" name="Freeform 73"/>
                <p:cNvSpPr>
                  <a:spLocks/>
                </p:cNvSpPr>
                <p:nvPr/>
              </p:nvSpPr>
              <p:spPr bwMode="auto">
                <a:xfrm>
                  <a:off x="2074" y="2121"/>
                  <a:ext cx="979" cy="448"/>
                </a:xfrm>
                <a:custGeom>
                  <a:avLst/>
                  <a:gdLst>
                    <a:gd name="T0" fmla="*/ 979 w 979"/>
                    <a:gd name="T1" fmla="*/ 94 h 448"/>
                    <a:gd name="T2" fmla="*/ 761 w 979"/>
                    <a:gd name="T3" fmla="*/ 0 h 448"/>
                    <a:gd name="T4" fmla="*/ 254 w 979"/>
                    <a:gd name="T5" fmla="*/ 283 h 448"/>
                    <a:gd name="T6" fmla="*/ 0 w 979"/>
                    <a:gd name="T7" fmla="*/ 188 h 448"/>
                    <a:gd name="T8" fmla="*/ 127 w 979"/>
                    <a:gd name="T9" fmla="*/ 448 h 448"/>
                    <a:gd name="T10" fmla="*/ 761 w 979"/>
                    <a:gd name="T11" fmla="*/ 448 h 448"/>
                    <a:gd name="T12" fmla="*/ 489 w 979"/>
                    <a:gd name="T13" fmla="*/ 353 h 448"/>
                    <a:gd name="T14" fmla="*/ 979 w 979"/>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48"/>
                    <a:gd name="T26" fmla="*/ 979 w 979"/>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48">
                      <a:moveTo>
                        <a:pt x="979" y="94"/>
                      </a:moveTo>
                      <a:lnTo>
                        <a:pt x="761" y="0"/>
                      </a:lnTo>
                      <a:lnTo>
                        <a:pt x="254" y="283"/>
                      </a:lnTo>
                      <a:lnTo>
                        <a:pt x="0" y="188"/>
                      </a:lnTo>
                      <a:lnTo>
                        <a:pt x="127" y="448"/>
                      </a:lnTo>
                      <a:lnTo>
                        <a:pt x="761" y="448"/>
                      </a:lnTo>
                      <a:lnTo>
                        <a:pt x="489" y="353"/>
                      </a:lnTo>
                      <a:lnTo>
                        <a:pt x="979"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5" name="Freeform 74"/>
                <p:cNvSpPr>
                  <a:spLocks/>
                </p:cNvSpPr>
                <p:nvPr/>
              </p:nvSpPr>
              <p:spPr bwMode="auto">
                <a:xfrm>
                  <a:off x="2074" y="2121"/>
                  <a:ext cx="979" cy="448"/>
                </a:xfrm>
                <a:custGeom>
                  <a:avLst/>
                  <a:gdLst>
                    <a:gd name="T0" fmla="*/ 979 w 979"/>
                    <a:gd name="T1" fmla="*/ 94 h 448"/>
                    <a:gd name="T2" fmla="*/ 761 w 979"/>
                    <a:gd name="T3" fmla="*/ 0 h 448"/>
                    <a:gd name="T4" fmla="*/ 254 w 979"/>
                    <a:gd name="T5" fmla="*/ 283 h 448"/>
                    <a:gd name="T6" fmla="*/ 0 w 979"/>
                    <a:gd name="T7" fmla="*/ 188 h 448"/>
                    <a:gd name="T8" fmla="*/ 127 w 979"/>
                    <a:gd name="T9" fmla="*/ 448 h 448"/>
                    <a:gd name="T10" fmla="*/ 761 w 979"/>
                    <a:gd name="T11" fmla="*/ 448 h 448"/>
                    <a:gd name="T12" fmla="*/ 489 w 979"/>
                    <a:gd name="T13" fmla="*/ 353 h 448"/>
                    <a:gd name="T14" fmla="*/ 979 w 979"/>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48"/>
                    <a:gd name="T26" fmla="*/ 979 w 979"/>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48">
                      <a:moveTo>
                        <a:pt x="979" y="94"/>
                      </a:moveTo>
                      <a:lnTo>
                        <a:pt x="761" y="0"/>
                      </a:lnTo>
                      <a:lnTo>
                        <a:pt x="254" y="283"/>
                      </a:lnTo>
                      <a:lnTo>
                        <a:pt x="0" y="188"/>
                      </a:lnTo>
                      <a:lnTo>
                        <a:pt x="127" y="448"/>
                      </a:lnTo>
                      <a:lnTo>
                        <a:pt x="761" y="448"/>
                      </a:lnTo>
                      <a:lnTo>
                        <a:pt x="489" y="353"/>
                      </a:lnTo>
                      <a:lnTo>
                        <a:pt x="979"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6" name="Freeform 75"/>
                <p:cNvSpPr>
                  <a:spLocks/>
                </p:cNvSpPr>
                <p:nvPr/>
              </p:nvSpPr>
              <p:spPr bwMode="auto">
                <a:xfrm>
                  <a:off x="2128" y="1602"/>
                  <a:ext cx="980" cy="424"/>
                </a:xfrm>
                <a:custGeom>
                  <a:avLst/>
                  <a:gdLst>
                    <a:gd name="T0" fmla="*/ 0 w 980"/>
                    <a:gd name="T1" fmla="*/ 94 h 424"/>
                    <a:gd name="T2" fmla="*/ 218 w 980"/>
                    <a:gd name="T3" fmla="*/ 0 h 424"/>
                    <a:gd name="T4" fmla="*/ 744 w 980"/>
                    <a:gd name="T5" fmla="*/ 259 h 424"/>
                    <a:gd name="T6" fmla="*/ 980 w 980"/>
                    <a:gd name="T7" fmla="*/ 188 h 424"/>
                    <a:gd name="T8" fmla="*/ 853 w 980"/>
                    <a:gd name="T9" fmla="*/ 424 h 424"/>
                    <a:gd name="T10" fmla="*/ 236 w 980"/>
                    <a:gd name="T11" fmla="*/ 424 h 424"/>
                    <a:gd name="T12" fmla="*/ 490 w 980"/>
                    <a:gd name="T13" fmla="*/ 354 h 424"/>
                    <a:gd name="T14" fmla="*/ 0 w 980"/>
                    <a:gd name="T15" fmla="*/ 94 h 424"/>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4"/>
                    <a:gd name="T26" fmla="*/ 980 w 980"/>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4">
                      <a:moveTo>
                        <a:pt x="0" y="94"/>
                      </a:moveTo>
                      <a:lnTo>
                        <a:pt x="218" y="0"/>
                      </a:lnTo>
                      <a:lnTo>
                        <a:pt x="744" y="259"/>
                      </a:lnTo>
                      <a:lnTo>
                        <a:pt x="980" y="188"/>
                      </a:lnTo>
                      <a:lnTo>
                        <a:pt x="853" y="424"/>
                      </a:lnTo>
                      <a:lnTo>
                        <a:pt x="236" y="424"/>
                      </a:lnTo>
                      <a:lnTo>
                        <a:pt x="490" y="354"/>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7" name="Freeform 76"/>
                <p:cNvSpPr>
                  <a:spLocks/>
                </p:cNvSpPr>
                <p:nvPr/>
              </p:nvSpPr>
              <p:spPr bwMode="auto">
                <a:xfrm>
                  <a:off x="2128" y="1602"/>
                  <a:ext cx="980" cy="424"/>
                </a:xfrm>
                <a:custGeom>
                  <a:avLst/>
                  <a:gdLst>
                    <a:gd name="T0" fmla="*/ 0 w 980"/>
                    <a:gd name="T1" fmla="*/ 94 h 424"/>
                    <a:gd name="T2" fmla="*/ 218 w 980"/>
                    <a:gd name="T3" fmla="*/ 0 h 424"/>
                    <a:gd name="T4" fmla="*/ 744 w 980"/>
                    <a:gd name="T5" fmla="*/ 259 h 424"/>
                    <a:gd name="T6" fmla="*/ 980 w 980"/>
                    <a:gd name="T7" fmla="*/ 188 h 424"/>
                    <a:gd name="T8" fmla="*/ 853 w 980"/>
                    <a:gd name="T9" fmla="*/ 424 h 424"/>
                    <a:gd name="T10" fmla="*/ 236 w 980"/>
                    <a:gd name="T11" fmla="*/ 424 h 424"/>
                    <a:gd name="T12" fmla="*/ 490 w 980"/>
                    <a:gd name="T13" fmla="*/ 354 h 424"/>
                    <a:gd name="T14" fmla="*/ 0 w 980"/>
                    <a:gd name="T15" fmla="*/ 94 h 424"/>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4"/>
                    <a:gd name="T26" fmla="*/ 980 w 980"/>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4">
                      <a:moveTo>
                        <a:pt x="0" y="94"/>
                      </a:moveTo>
                      <a:lnTo>
                        <a:pt x="218" y="0"/>
                      </a:lnTo>
                      <a:lnTo>
                        <a:pt x="744" y="259"/>
                      </a:lnTo>
                      <a:lnTo>
                        <a:pt x="980" y="188"/>
                      </a:lnTo>
                      <a:lnTo>
                        <a:pt x="853" y="424"/>
                      </a:lnTo>
                      <a:lnTo>
                        <a:pt x="236" y="424"/>
                      </a:lnTo>
                      <a:lnTo>
                        <a:pt x="490" y="354"/>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8" name="Freeform 77"/>
                <p:cNvSpPr>
                  <a:spLocks/>
                </p:cNvSpPr>
                <p:nvPr/>
              </p:nvSpPr>
              <p:spPr bwMode="auto">
                <a:xfrm>
                  <a:off x="3108" y="2168"/>
                  <a:ext cx="979" cy="424"/>
                </a:xfrm>
                <a:custGeom>
                  <a:avLst/>
                  <a:gdLst>
                    <a:gd name="T0" fmla="*/ 979 w 979"/>
                    <a:gd name="T1" fmla="*/ 330 h 424"/>
                    <a:gd name="T2" fmla="*/ 761 w 979"/>
                    <a:gd name="T3" fmla="*/ 424 h 424"/>
                    <a:gd name="T4" fmla="*/ 254 w 979"/>
                    <a:gd name="T5" fmla="*/ 141 h 424"/>
                    <a:gd name="T6" fmla="*/ 0 w 979"/>
                    <a:gd name="T7" fmla="*/ 236 h 424"/>
                    <a:gd name="T8" fmla="*/ 127 w 979"/>
                    <a:gd name="T9" fmla="*/ 0 h 424"/>
                    <a:gd name="T10" fmla="*/ 761 w 979"/>
                    <a:gd name="T11" fmla="*/ 0 h 424"/>
                    <a:gd name="T12" fmla="*/ 489 w 979"/>
                    <a:gd name="T13" fmla="*/ 71 h 424"/>
                    <a:gd name="T14" fmla="*/ 979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979" y="330"/>
                      </a:moveTo>
                      <a:lnTo>
                        <a:pt x="761" y="424"/>
                      </a:lnTo>
                      <a:lnTo>
                        <a:pt x="254" y="141"/>
                      </a:lnTo>
                      <a:lnTo>
                        <a:pt x="0" y="236"/>
                      </a:lnTo>
                      <a:lnTo>
                        <a:pt x="127" y="0"/>
                      </a:lnTo>
                      <a:lnTo>
                        <a:pt x="761" y="0"/>
                      </a:lnTo>
                      <a:lnTo>
                        <a:pt x="489" y="71"/>
                      </a:lnTo>
                      <a:lnTo>
                        <a:pt x="979"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9" name="Freeform 78"/>
                <p:cNvSpPr>
                  <a:spLocks/>
                </p:cNvSpPr>
                <p:nvPr/>
              </p:nvSpPr>
              <p:spPr bwMode="auto">
                <a:xfrm>
                  <a:off x="3108" y="2168"/>
                  <a:ext cx="979" cy="424"/>
                </a:xfrm>
                <a:custGeom>
                  <a:avLst/>
                  <a:gdLst>
                    <a:gd name="T0" fmla="*/ 979 w 979"/>
                    <a:gd name="T1" fmla="*/ 330 h 424"/>
                    <a:gd name="T2" fmla="*/ 761 w 979"/>
                    <a:gd name="T3" fmla="*/ 424 h 424"/>
                    <a:gd name="T4" fmla="*/ 254 w 979"/>
                    <a:gd name="T5" fmla="*/ 141 h 424"/>
                    <a:gd name="T6" fmla="*/ 0 w 979"/>
                    <a:gd name="T7" fmla="*/ 236 h 424"/>
                    <a:gd name="T8" fmla="*/ 127 w 979"/>
                    <a:gd name="T9" fmla="*/ 0 h 424"/>
                    <a:gd name="T10" fmla="*/ 761 w 979"/>
                    <a:gd name="T11" fmla="*/ 0 h 424"/>
                    <a:gd name="T12" fmla="*/ 489 w 979"/>
                    <a:gd name="T13" fmla="*/ 71 h 424"/>
                    <a:gd name="T14" fmla="*/ 979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979" y="330"/>
                      </a:moveTo>
                      <a:lnTo>
                        <a:pt x="761" y="424"/>
                      </a:lnTo>
                      <a:lnTo>
                        <a:pt x="254" y="141"/>
                      </a:lnTo>
                      <a:lnTo>
                        <a:pt x="0" y="236"/>
                      </a:lnTo>
                      <a:lnTo>
                        <a:pt x="127" y="0"/>
                      </a:lnTo>
                      <a:lnTo>
                        <a:pt x="761" y="0"/>
                      </a:lnTo>
                      <a:lnTo>
                        <a:pt x="489" y="71"/>
                      </a:lnTo>
                      <a:lnTo>
                        <a:pt x="979"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28679" name="Group 79"/>
          <p:cNvGrpSpPr>
            <a:grpSpLocks/>
          </p:cNvGrpSpPr>
          <p:nvPr/>
        </p:nvGrpSpPr>
        <p:grpSpPr bwMode="auto">
          <a:xfrm>
            <a:off x="2798763" y="2770188"/>
            <a:ext cx="3584575" cy="1406525"/>
            <a:chOff x="2777" y="599"/>
            <a:chExt cx="2983" cy="1760"/>
          </a:xfrm>
        </p:grpSpPr>
        <p:sp>
          <p:nvSpPr>
            <p:cNvPr id="28722" name="Oval 80"/>
            <p:cNvSpPr>
              <a:spLocks noChangeArrowheads="1"/>
            </p:cNvSpPr>
            <p:nvPr/>
          </p:nvSpPr>
          <p:spPr bwMode="auto">
            <a:xfrm>
              <a:off x="2785" y="1022"/>
              <a:ext cx="2975" cy="1337"/>
            </a:xfrm>
            <a:prstGeom prst="ellipse">
              <a:avLst/>
            </a:prstGeom>
            <a:solidFill>
              <a:srgbClr val="333399">
                <a:alpha val="81175"/>
              </a:srgbClr>
            </a:solidFill>
            <a:ln w="28575">
              <a:solidFill>
                <a:srgbClr val="555555"/>
              </a:solidFill>
              <a:round/>
              <a:headEnd/>
              <a:tailEnd/>
            </a:ln>
          </p:spPr>
          <p:txBody>
            <a:bodyPr/>
            <a:lstStyle/>
            <a:p>
              <a:endParaRPr lang="en-US"/>
            </a:p>
          </p:txBody>
        </p:sp>
        <p:sp>
          <p:nvSpPr>
            <p:cNvPr id="28723" name="Rectangle 81"/>
            <p:cNvSpPr>
              <a:spLocks noChangeArrowheads="1"/>
            </p:cNvSpPr>
            <p:nvPr/>
          </p:nvSpPr>
          <p:spPr bwMode="auto">
            <a:xfrm>
              <a:off x="2785" y="1274"/>
              <a:ext cx="2975" cy="453"/>
            </a:xfrm>
            <a:prstGeom prst="rect">
              <a:avLst/>
            </a:prstGeom>
            <a:solidFill>
              <a:srgbClr val="333399">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24" name="Oval 82"/>
            <p:cNvSpPr>
              <a:spLocks noChangeArrowheads="1"/>
            </p:cNvSpPr>
            <p:nvPr/>
          </p:nvSpPr>
          <p:spPr bwMode="auto">
            <a:xfrm>
              <a:off x="2777" y="599"/>
              <a:ext cx="2975" cy="1326"/>
            </a:xfrm>
            <a:prstGeom prst="ellipse">
              <a:avLst/>
            </a:prstGeom>
            <a:solidFill>
              <a:srgbClr val="333399">
                <a:alpha val="81175"/>
              </a:srgbClr>
            </a:solidFill>
            <a:ln w="28575">
              <a:solidFill>
                <a:srgbClr val="555555"/>
              </a:solidFill>
              <a:round/>
              <a:headEnd/>
              <a:tailEnd/>
            </a:ln>
          </p:spPr>
          <p:txBody>
            <a:bodyPr/>
            <a:lstStyle/>
            <a:p>
              <a:endParaRPr lang="en-US"/>
            </a:p>
          </p:txBody>
        </p:sp>
        <p:grpSp>
          <p:nvGrpSpPr>
            <p:cNvPr id="28725" name="Group 83"/>
            <p:cNvGrpSpPr>
              <a:grpSpLocks/>
            </p:cNvGrpSpPr>
            <p:nvPr/>
          </p:nvGrpSpPr>
          <p:grpSpPr bwMode="auto">
            <a:xfrm>
              <a:off x="3221" y="755"/>
              <a:ext cx="2068" cy="1014"/>
              <a:chOff x="2055" y="1578"/>
              <a:chExt cx="2068" cy="1014"/>
            </a:xfrm>
          </p:grpSpPr>
          <p:grpSp>
            <p:nvGrpSpPr>
              <p:cNvPr id="28728" name="Group 84"/>
              <p:cNvGrpSpPr>
                <a:grpSpLocks/>
              </p:cNvGrpSpPr>
              <p:nvPr/>
            </p:nvGrpSpPr>
            <p:grpSpPr bwMode="auto">
              <a:xfrm>
                <a:off x="2055" y="1578"/>
                <a:ext cx="2050" cy="991"/>
                <a:chOff x="2055" y="1578"/>
                <a:chExt cx="2050" cy="991"/>
              </a:xfrm>
            </p:grpSpPr>
            <p:sp>
              <p:nvSpPr>
                <p:cNvPr id="28738" name="Freeform 85"/>
                <p:cNvSpPr>
                  <a:spLocks/>
                </p:cNvSpPr>
                <p:nvPr/>
              </p:nvSpPr>
              <p:spPr bwMode="auto">
                <a:xfrm>
                  <a:off x="3126" y="1602"/>
                  <a:ext cx="979" cy="424"/>
                </a:xfrm>
                <a:custGeom>
                  <a:avLst/>
                  <a:gdLst>
                    <a:gd name="T0" fmla="*/ 0 w 979"/>
                    <a:gd name="T1" fmla="*/ 330 h 424"/>
                    <a:gd name="T2" fmla="*/ 217 w 979"/>
                    <a:gd name="T3" fmla="*/ 424 h 424"/>
                    <a:gd name="T4" fmla="*/ 743 w 979"/>
                    <a:gd name="T5" fmla="*/ 141 h 424"/>
                    <a:gd name="T6" fmla="*/ 979 w 979"/>
                    <a:gd name="T7" fmla="*/ 236 h 424"/>
                    <a:gd name="T8" fmla="*/ 852 w 979"/>
                    <a:gd name="T9" fmla="*/ 0 h 424"/>
                    <a:gd name="T10" fmla="*/ 236 w 979"/>
                    <a:gd name="T11" fmla="*/ 0 h 424"/>
                    <a:gd name="T12" fmla="*/ 489 w 979"/>
                    <a:gd name="T13" fmla="*/ 70 h 424"/>
                    <a:gd name="T14" fmla="*/ 0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0" y="330"/>
                      </a:moveTo>
                      <a:lnTo>
                        <a:pt x="217" y="424"/>
                      </a:lnTo>
                      <a:lnTo>
                        <a:pt x="743" y="141"/>
                      </a:lnTo>
                      <a:lnTo>
                        <a:pt x="979" y="236"/>
                      </a:lnTo>
                      <a:lnTo>
                        <a:pt x="852" y="0"/>
                      </a:lnTo>
                      <a:lnTo>
                        <a:pt x="236" y="0"/>
                      </a:lnTo>
                      <a:lnTo>
                        <a:pt x="489" y="7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9" name="Freeform 86"/>
                <p:cNvSpPr>
                  <a:spLocks/>
                </p:cNvSpPr>
                <p:nvPr/>
              </p:nvSpPr>
              <p:spPr bwMode="auto">
                <a:xfrm>
                  <a:off x="3126" y="1602"/>
                  <a:ext cx="979" cy="424"/>
                </a:xfrm>
                <a:custGeom>
                  <a:avLst/>
                  <a:gdLst>
                    <a:gd name="T0" fmla="*/ 0 w 979"/>
                    <a:gd name="T1" fmla="*/ 330 h 424"/>
                    <a:gd name="T2" fmla="*/ 217 w 979"/>
                    <a:gd name="T3" fmla="*/ 424 h 424"/>
                    <a:gd name="T4" fmla="*/ 743 w 979"/>
                    <a:gd name="T5" fmla="*/ 141 h 424"/>
                    <a:gd name="T6" fmla="*/ 979 w 979"/>
                    <a:gd name="T7" fmla="*/ 236 h 424"/>
                    <a:gd name="T8" fmla="*/ 852 w 979"/>
                    <a:gd name="T9" fmla="*/ 0 h 424"/>
                    <a:gd name="T10" fmla="*/ 236 w 979"/>
                    <a:gd name="T11" fmla="*/ 0 h 424"/>
                    <a:gd name="T12" fmla="*/ 489 w 979"/>
                    <a:gd name="T13" fmla="*/ 70 h 424"/>
                    <a:gd name="T14" fmla="*/ 0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0" y="330"/>
                      </a:moveTo>
                      <a:lnTo>
                        <a:pt x="217" y="424"/>
                      </a:lnTo>
                      <a:lnTo>
                        <a:pt x="743" y="141"/>
                      </a:lnTo>
                      <a:lnTo>
                        <a:pt x="979" y="236"/>
                      </a:lnTo>
                      <a:lnTo>
                        <a:pt x="852" y="0"/>
                      </a:lnTo>
                      <a:lnTo>
                        <a:pt x="236" y="0"/>
                      </a:lnTo>
                      <a:lnTo>
                        <a:pt x="489" y="70"/>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0" name="Freeform 87"/>
                <p:cNvSpPr>
                  <a:spLocks/>
                </p:cNvSpPr>
                <p:nvPr/>
              </p:nvSpPr>
              <p:spPr bwMode="auto">
                <a:xfrm>
                  <a:off x="2055" y="2097"/>
                  <a:ext cx="980" cy="448"/>
                </a:xfrm>
                <a:custGeom>
                  <a:avLst/>
                  <a:gdLst>
                    <a:gd name="T0" fmla="*/ 980 w 980"/>
                    <a:gd name="T1" fmla="*/ 94 h 448"/>
                    <a:gd name="T2" fmla="*/ 762 w 980"/>
                    <a:gd name="T3" fmla="*/ 0 h 448"/>
                    <a:gd name="T4" fmla="*/ 254 w 980"/>
                    <a:gd name="T5" fmla="*/ 283 h 448"/>
                    <a:gd name="T6" fmla="*/ 0 w 980"/>
                    <a:gd name="T7" fmla="*/ 189 h 448"/>
                    <a:gd name="T8" fmla="*/ 127 w 980"/>
                    <a:gd name="T9" fmla="*/ 448 h 448"/>
                    <a:gd name="T10" fmla="*/ 762 w 980"/>
                    <a:gd name="T11" fmla="*/ 448 h 448"/>
                    <a:gd name="T12" fmla="*/ 490 w 980"/>
                    <a:gd name="T13" fmla="*/ 354 h 448"/>
                    <a:gd name="T14" fmla="*/ 980 w 980"/>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48"/>
                    <a:gd name="T26" fmla="*/ 980 w 980"/>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48">
                      <a:moveTo>
                        <a:pt x="980" y="94"/>
                      </a:moveTo>
                      <a:lnTo>
                        <a:pt x="762" y="0"/>
                      </a:lnTo>
                      <a:lnTo>
                        <a:pt x="254" y="283"/>
                      </a:lnTo>
                      <a:lnTo>
                        <a:pt x="0" y="189"/>
                      </a:lnTo>
                      <a:lnTo>
                        <a:pt x="127" y="448"/>
                      </a:lnTo>
                      <a:lnTo>
                        <a:pt x="762" y="448"/>
                      </a:lnTo>
                      <a:lnTo>
                        <a:pt x="490" y="354"/>
                      </a:lnTo>
                      <a:lnTo>
                        <a:pt x="98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1" name="Freeform 88"/>
                <p:cNvSpPr>
                  <a:spLocks/>
                </p:cNvSpPr>
                <p:nvPr/>
              </p:nvSpPr>
              <p:spPr bwMode="auto">
                <a:xfrm>
                  <a:off x="2055" y="2097"/>
                  <a:ext cx="980" cy="448"/>
                </a:xfrm>
                <a:custGeom>
                  <a:avLst/>
                  <a:gdLst>
                    <a:gd name="T0" fmla="*/ 980 w 980"/>
                    <a:gd name="T1" fmla="*/ 94 h 448"/>
                    <a:gd name="T2" fmla="*/ 762 w 980"/>
                    <a:gd name="T3" fmla="*/ 0 h 448"/>
                    <a:gd name="T4" fmla="*/ 254 w 980"/>
                    <a:gd name="T5" fmla="*/ 283 h 448"/>
                    <a:gd name="T6" fmla="*/ 0 w 980"/>
                    <a:gd name="T7" fmla="*/ 189 h 448"/>
                    <a:gd name="T8" fmla="*/ 127 w 980"/>
                    <a:gd name="T9" fmla="*/ 448 h 448"/>
                    <a:gd name="T10" fmla="*/ 762 w 980"/>
                    <a:gd name="T11" fmla="*/ 448 h 448"/>
                    <a:gd name="T12" fmla="*/ 490 w 980"/>
                    <a:gd name="T13" fmla="*/ 354 h 448"/>
                    <a:gd name="T14" fmla="*/ 980 w 980"/>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48"/>
                    <a:gd name="T26" fmla="*/ 980 w 980"/>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48">
                      <a:moveTo>
                        <a:pt x="980" y="94"/>
                      </a:moveTo>
                      <a:lnTo>
                        <a:pt x="762" y="0"/>
                      </a:lnTo>
                      <a:lnTo>
                        <a:pt x="254" y="283"/>
                      </a:lnTo>
                      <a:lnTo>
                        <a:pt x="0" y="189"/>
                      </a:lnTo>
                      <a:lnTo>
                        <a:pt x="127" y="448"/>
                      </a:lnTo>
                      <a:lnTo>
                        <a:pt x="762" y="448"/>
                      </a:lnTo>
                      <a:lnTo>
                        <a:pt x="490" y="354"/>
                      </a:lnTo>
                      <a:lnTo>
                        <a:pt x="98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2" name="Freeform 89"/>
                <p:cNvSpPr>
                  <a:spLocks/>
                </p:cNvSpPr>
                <p:nvPr/>
              </p:nvSpPr>
              <p:spPr bwMode="auto">
                <a:xfrm>
                  <a:off x="2110" y="1578"/>
                  <a:ext cx="979" cy="425"/>
                </a:xfrm>
                <a:custGeom>
                  <a:avLst/>
                  <a:gdLst>
                    <a:gd name="T0" fmla="*/ 0 w 979"/>
                    <a:gd name="T1" fmla="*/ 94 h 425"/>
                    <a:gd name="T2" fmla="*/ 218 w 979"/>
                    <a:gd name="T3" fmla="*/ 0 h 425"/>
                    <a:gd name="T4" fmla="*/ 744 w 979"/>
                    <a:gd name="T5" fmla="*/ 260 h 425"/>
                    <a:gd name="T6" fmla="*/ 979 w 979"/>
                    <a:gd name="T7" fmla="*/ 189 h 425"/>
                    <a:gd name="T8" fmla="*/ 852 w 979"/>
                    <a:gd name="T9" fmla="*/ 425 h 425"/>
                    <a:gd name="T10" fmla="*/ 236 w 979"/>
                    <a:gd name="T11" fmla="*/ 425 h 425"/>
                    <a:gd name="T12" fmla="*/ 490 w 979"/>
                    <a:gd name="T13" fmla="*/ 354 h 425"/>
                    <a:gd name="T14" fmla="*/ 0 w 979"/>
                    <a:gd name="T15" fmla="*/ 94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94"/>
                      </a:moveTo>
                      <a:lnTo>
                        <a:pt x="218" y="0"/>
                      </a:lnTo>
                      <a:lnTo>
                        <a:pt x="744" y="260"/>
                      </a:lnTo>
                      <a:lnTo>
                        <a:pt x="979" y="189"/>
                      </a:lnTo>
                      <a:lnTo>
                        <a:pt x="852" y="425"/>
                      </a:lnTo>
                      <a:lnTo>
                        <a:pt x="236" y="425"/>
                      </a:lnTo>
                      <a:lnTo>
                        <a:pt x="490" y="35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3" name="Freeform 90"/>
                <p:cNvSpPr>
                  <a:spLocks/>
                </p:cNvSpPr>
                <p:nvPr/>
              </p:nvSpPr>
              <p:spPr bwMode="auto">
                <a:xfrm>
                  <a:off x="2110" y="1578"/>
                  <a:ext cx="979" cy="425"/>
                </a:xfrm>
                <a:custGeom>
                  <a:avLst/>
                  <a:gdLst>
                    <a:gd name="T0" fmla="*/ 0 w 979"/>
                    <a:gd name="T1" fmla="*/ 94 h 425"/>
                    <a:gd name="T2" fmla="*/ 218 w 979"/>
                    <a:gd name="T3" fmla="*/ 0 h 425"/>
                    <a:gd name="T4" fmla="*/ 744 w 979"/>
                    <a:gd name="T5" fmla="*/ 260 h 425"/>
                    <a:gd name="T6" fmla="*/ 979 w 979"/>
                    <a:gd name="T7" fmla="*/ 189 h 425"/>
                    <a:gd name="T8" fmla="*/ 852 w 979"/>
                    <a:gd name="T9" fmla="*/ 425 h 425"/>
                    <a:gd name="T10" fmla="*/ 236 w 979"/>
                    <a:gd name="T11" fmla="*/ 425 h 425"/>
                    <a:gd name="T12" fmla="*/ 490 w 979"/>
                    <a:gd name="T13" fmla="*/ 354 h 425"/>
                    <a:gd name="T14" fmla="*/ 0 w 979"/>
                    <a:gd name="T15" fmla="*/ 94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94"/>
                      </a:moveTo>
                      <a:lnTo>
                        <a:pt x="218" y="0"/>
                      </a:lnTo>
                      <a:lnTo>
                        <a:pt x="744" y="260"/>
                      </a:lnTo>
                      <a:lnTo>
                        <a:pt x="979" y="189"/>
                      </a:lnTo>
                      <a:lnTo>
                        <a:pt x="852" y="425"/>
                      </a:lnTo>
                      <a:lnTo>
                        <a:pt x="236" y="425"/>
                      </a:lnTo>
                      <a:lnTo>
                        <a:pt x="490" y="35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4" name="Freeform 91"/>
                <p:cNvSpPr>
                  <a:spLocks/>
                </p:cNvSpPr>
                <p:nvPr/>
              </p:nvSpPr>
              <p:spPr bwMode="auto">
                <a:xfrm>
                  <a:off x="3089" y="2144"/>
                  <a:ext cx="980" cy="425"/>
                </a:xfrm>
                <a:custGeom>
                  <a:avLst/>
                  <a:gdLst>
                    <a:gd name="T0" fmla="*/ 980 w 980"/>
                    <a:gd name="T1" fmla="*/ 330 h 425"/>
                    <a:gd name="T2" fmla="*/ 762 w 980"/>
                    <a:gd name="T3" fmla="*/ 425 h 425"/>
                    <a:gd name="T4" fmla="*/ 254 w 980"/>
                    <a:gd name="T5" fmla="*/ 142 h 425"/>
                    <a:gd name="T6" fmla="*/ 0 w 980"/>
                    <a:gd name="T7" fmla="*/ 236 h 425"/>
                    <a:gd name="T8" fmla="*/ 127 w 980"/>
                    <a:gd name="T9" fmla="*/ 0 h 425"/>
                    <a:gd name="T10" fmla="*/ 762 w 980"/>
                    <a:gd name="T11" fmla="*/ 0 h 425"/>
                    <a:gd name="T12" fmla="*/ 490 w 980"/>
                    <a:gd name="T13" fmla="*/ 71 h 425"/>
                    <a:gd name="T14" fmla="*/ 980 w 980"/>
                    <a:gd name="T15" fmla="*/ 330 h 425"/>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5"/>
                    <a:gd name="T26" fmla="*/ 980 w 980"/>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5">
                      <a:moveTo>
                        <a:pt x="980" y="330"/>
                      </a:moveTo>
                      <a:lnTo>
                        <a:pt x="762" y="425"/>
                      </a:lnTo>
                      <a:lnTo>
                        <a:pt x="254" y="142"/>
                      </a:lnTo>
                      <a:lnTo>
                        <a:pt x="0" y="236"/>
                      </a:lnTo>
                      <a:lnTo>
                        <a:pt x="127" y="0"/>
                      </a:lnTo>
                      <a:lnTo>
                        <a:pt x="762" y="0"/>
                      </a:lnTo>
                      <a:lnTo>
                        <a:pt x="490" y="71"/>
                      </a:lnTo>
                      <a:lnTo>
                        <a:pt x="98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5" name="Freeform 92"/>
                <p:cNvSpPr>
                  <a:spLocks/>
                </p:cNvSpPr>
                <p:nvPr/>
              </p:nvSpPr>
              <p:spPr bwMode="auto">
                <a:xfrm>
                  <a:off x="3089" y="2144"/>
                  <a:ext cx="980" cy="425"/>
                </a:xfrm>
                <a:custGeom>
                  <a:avLst/>
                  <a:gdLst>
                    <a:gd name="T0" fmla="*/ 980 w 980"/>
                    <a:gd name="T1" fmla="*/ 330 h 425"/>
                    <a:gd name="T2" fmla="*/ 762 w 980"/>
                    <a:gd name="T3" fmla="*/ 425 h 425"/>
                    <a:gd name="T4" fmla="*/ 254 w 980"/>
                    <a:gd name="T5" fmla="*/ 142 h 425"/>
                    <a:gd name="T6" fmla="*/ 0 w 980"/>
                    <a:gd name="T7" fmla="*/ 236 h 425"/>
                    <a:gd name="T8" fmla="*/ 127 w 980"/>
                    <a:gd name="T9" fmla="*/ 0 h 425"/>
                    <a:gd name="T10" fmla="*/ 762 w 980"/>
                    <a:gd name="T11" fmla="*/ 0 h 425"/>
                    <a:gd name="T12" fmla="*/ 490 w 980"/>
                    <a:gd name="T13" fmla="*/ 71 h 425"/>
                    <a:gd name="T14" fmla="*/ 980 w 980"/>
                    <a:gd name="T15" fmla="*/ 330 h 425"/>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5"/>
                    <a:gd name="T26" fmla="*/ 980 w 980"/>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5">
                      <a:moveTo>
                        <a:pt x="980" y="330"/>
                      </a:moveTo>
                      <a:lnTo>
                        <a:pt x="762" y="425"/>
                      </a:lnTo>
                      <a:lnTo>
                        <a:pt x="254" y="142"/>
                      </a:lnTo>
                      <a:lnTo>
                        <a:pt x="0" y="236"/>
                      </a:lnTo>
                      <a:lnTo>
                        <a:pt x="127" y="0"/>
                      </a:lnTo>
                      <a:lnTo>
                        <a:pt x="762" y="0"/>
                      </a:lnTo>
                      <a:lnTo>
                        <a:pt x="490" y="71"/>
                      </a:lnTo>
                      <a:lnTo>
                        <a:pt x="98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729" name="Group 93"/>
              <p:cNvGrpSpPr>
                <a:grpSpLocks/>
              </p:cNvGrpSpPr>
              <p:nvPr/>
            </p:nvGrpSpPr>
            <p:grpSpPr bwMode="auto">
              <a:xfrm>
                <a:off x="2074" y="1602"/>
                <a:ext cx="2049" cy="990"/>
                <a:chOff x="2074" y="1602"/>
                <a:chExt cx="2049" cy="990"/>
              </a:xfrm>
            </p:grpSpPr>
            <p:sp>
              <p:nvSpPr>
                <p:cNvPr id="28730" name="Freeform 94"/>
                <p:cNvSpPr>
                  <a:spLocks/>
                </p:cNvSpPr>
                <p:nvPr/>
              </p:nvSpPr>
              <p:spPr bwMode="auto">
                <a:xfrm>
                  <a:off x="3144" y="1625"/>
                  <a:ext cx="979" cy="425"/>
                </a:xfrm>
                <a:custGeom>
                  <a:avLst/>
                  <a:gdLst>
                    <a:gd name="T0" fmla="*/ 0 w 979"/>
                    <a:gd name="T1" fmla="*/ 331 h 425"/>
                    <a:gd name="T2" fmla="*/ 218 w 979"/>
                    <a:gd name="T3" fmla="*/ 425 h 425"/>
                    <a:gd name="T4" fmla="*/ 744 w 979"/>
                    <a:gd name="T5" fmla="*/ 142 h 425"/>
                    <a:gd name="T6" fmla="*/ 979 w 979"/>
                    <a:gd name="T7" fmla="*/ 236 h 425"/>
                    <a:gd name="T8" fmla="*/ 852 w 979"/>
                    <a:gd name="T9" fmla="*/ 0 h 425"/>
                    <a:gd name="T10" fmla="*/ 236 w 979"/>
                    <a:gd name="T11" fmla="*/ 0 h 425"/>
                    <a:gd name="T12" fmla="*/ 490 w 979"/>
                    <a:gd name="T13" fmla="*/ 71 h 425"/>
                    <a:gd name="T14" fmla="*/ 0 w 979"/>
                    <a:gd name="T15" fmla="*/ 331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331"/>
                      </a:moveTo>
                      <a:lnTo>
                        <a:pt x="218" y="425"/>
                      </a:lnTo>
                      <a:lnTo>
                        <a:pt x="744" y="142"/>
                      </a:lnTo>
                      <a:lnTo>
                        <a:pt x="979" y="236"/>
                      </a:lnTo>
                      <a:lnTo>
                        <a:pt x="852" y="0"/>
                      </a:lnTo>
                      <a:lnTo>
                        <a:pt x="236" y="0"/>
                      </a:lnTo>
                      <a:lnTo>
                        <a:pt x="490" y="71"/>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1" name="Freeform 95"/>
                <p:cNvSpPr>
                  <a:spLocks/>
                </p:cNvSpPr>
                <p:nvPr/>
              </p:nvSpPr>
              <p:spPr bwMode="auto">
                <a:xfrm>
                  <a:off x="3144" y="1625"/>
                  <a:ext cx="979" cy="425"/>
                </a:xfrm>
                <a:custGeom>
                  <a:avLst/>
                  <a:gdLst>
                    <a:gd name="T0" fmla="*/ 0 w 979"/>
                    <a:gd name="T1" fmla="*/ 331 h 425"/>
                    <a:gd name="T2" fmla="*/ 218 w 979"/>
                    <a:gd name="T3" fmla="*/ 425 h 425"/>
                    <a:gd name="T4" fmla="*/ 744 w 979"/>
                    <a:gd name="T5" fmla="*/ 142 h 425"/>
                    <a:gd name="T6" fmla="*/ 979 w 979"/>
                    <a:gd name="T7" fmla="*/ 236 h 425"/>
                    <a:gd name="T8" fmla="*/ 852 w 979"/>
                    <a:gd name="T9" fmla="*/ 0 h 425"/>
                    <a:gd name="T10" fmla="*/ 236 w 979"/>
                    <a:gd name="T11" fmla="*/ 0 h 425"/>
                    <a:gd name="T12" fmla="*/ 490 w 979"/>
                    <a:gd name="T13" fmla="*/ 71 h 425"/>
                    <a:gd name="T14" fmla="*/ 0 w 979"/>
                    <a:gd name="T15" fmla="*/ 331 h 425"/>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5"/>
                    <a:gd name="T26" fmla="*/ 979 w 979"/>
                    <a:gd name="T27" fmla="*/ 425 h 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5">
                      <a:moveTo>
                        <a:pt x="0" y="331"/>
                      </a:moveTo>
                      <a:lnTo>
                        <a:pt x="218" y="425"/>
                      </a:lnTo>
                      <a:lnTo>
                        <a:pt x="744" y="142"/>
                      </a:lnTo>
                      <a:lnTo>
                        <a:pt x="979" y="236"/>
                      </a:lnTo>
                      <a:lnTo>
                        <a:pt x="852" y="0"/>
                      </a:lnTo>
                      <a:lnTo>
                        <a:pt x="236" y="0"/>
                      </a:lnTo>
                      <a:lnTo>
                        <a:pt x="490" y="71"/>
                      </a:lnTo>
                      <a:lnTo>
                        <a:pt x="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2" name="Freeform 96"/>
                <p:cNvSpPr>
                  <a:spLocks/>
                </p:cNvSpPr>
                <p:nvPr/>
              </p:nvSpPr>
              <p:spPr bwMode="auto">
                <a:xfrm>
                  <a:off x="2074" y="2121"/>
                  <a:ext cx="979" cy="448"/>
                </a:xfrm>
                <a:custGeom>
                  <a:avLst/>
                  <a:gdLst>
                    <a:gd name="T0" fmla="*/ 979 w 979"/>
                    <a:gd name="T1" fmla="*/ 94 h 448"/>
                    <a:gd name="T2" fmla="*/ 761 w 979"/>
                    <a:gd name="T3" fmla="*/ 0 h 448"/>
                    <a:gd name="T4" fmla="*/ 254 w 979"/>
                    <a:gd name="T5" fmla="*/ 283 h 448"/>
                    <a:gd name="T6" fmla="*/ 0 w 979"/>
                    <a:gd name="T7" fmla="*/ 188 h 448"/>
                    <a:gd name="T8" fmla="*/ 127 w 979"/>
                    <a:gd name="T9" fmla="*/ 448 h 448"/>
                    <a:gd name="T10" fmla="*/ 761 w 979"/>
                    <a:gd name="T11" fmla="*/ 448 h 448"/>
                    <a:gd name="T12" fmla="*/ 489 w 979"/>
                    <a:gd name="T13" fmla="*/ 353 h 448"/>
                    <a:gd name="T14" fmla="*/ 979 w 979"/>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48"/>
                    <a:gd name="T26" fmla="*/ 979 w 979"/>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48">
                      <a:moveTo>
                        <a:pt x="979" y="94"/>
                      </a:moveTo>
                      <a:lnTo>
                        <a:pt x="761" y="0"/>
                      </a:lnTo>
                      <a:lnTo>
                        <a:pt x="254" y="283"/>
                      </a:lnTo>
                      <a:lnTo>
                        <a:pt x="0" y="188"/>
                      </a:lnTo>
                      <a:lnTo>
                        <a:pt x="127" y="448"/>
                      </a:lnTo>
                      <a:lnTo>
                        <a:pt x="761" y="448"/>
                      </a:lnTo>
                      <a:lnTo>
                        <a:pt x="489" y="353"/>
                      </a:lnTo>
                      <a:lnTo>
                        <a:pt x="979"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3" name="Freeform 97"/>
                <p:cNvSpPr>
                  <a:spLocks/>
                </p:cNvSpPr>
                <p:nvPr/>
              </p:nvSpPr>
              <p:spPr bwMode="auto">
                <a:xfrm>
                  <a:off x="2074" y="2121"/>
                  <a:ext cx="979" cy="448"/>
                </a:xfrm>
                <a:custGeom>
                  <a:avLst/>
                  <a:gdLst>
                    <a:gd name="T0" fmla="*/ 979 w 979"/>
                    <a:gd name="T1" fmla="*/ 94 h 448"/>
                    <a:gd name="T2" fmla="*/ 761 w 979"/>
                    <a:gd name="T3" fmla="*/ 0 h 448"/>
                    <a:gd name="T4" fmla="*/ 254 w 979"/>
                    <a:gd name="T5" fmla="*/ 283 h 448"/>
                    <a:gd name="T6" fmla="*/ 0 w 979"/>
                    <a:gd name="T7" fmla="*/ 188 h 448"/>
                    <a:gd name="T8" fmla="*/ 127 w 979"/>
                    <a:gd name="T9" fmla="*/ 448 h 448"/>
                    <a:gd name="T10" fmla="*/ 761 w 979"/>
                    <a:gd name="T11" fmla="*/ 448 h 448"/>
                    <a:gd name="T12" fmla="*/ 489 w 979"/>
                    <a:gd name="T13" fmla="*/ 353 h 448"/>
                    <a:gd name="T14" fmla="*/ 979 w 979"/>
                    <a:gd name="T15" fmla="*/ 94 h 448"/>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48"/>
                    <a:gd name="T26" fmla="*/ 979 w 979"/>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48">
                      <a:moveTo>
                        <a:pt x="979" y="94"/>
                      </a:moveTo>
                      <a:lnTo>
                        <a:pt x="761" y="0"/>
                      </a:lnTo>
                      <a:lnTo>
                        <a:pt x="254" y="283"/>
                      </a:lnTo>
                      <a:lnTo>
                        <a:pt x="0" y="188"/>
                      </a:lnTo>
                      <a:lnTo>
                        <a:pt x="127" y="448"/>
                      </a:lnTo>
                      <a:lnTo>
                        <a:pt x="761" y="448"/>
                      </a:lnTo>
                      <a:lnTo>
                        <a:pt x="489" y="353"/>
                      </a:lnTo>
                      <a:lnTo>
                        <a:pt x="979"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4" name="Freeform 98"/>
                <p:cNvSpPr>
                  <a:spLocks/>
                </p:cNvSpPr>
                <p:nvPr/>
              </p:nvSpPr>
              <p:spPr bwMode="auto">
                <a:xfrm>
                  <a:off x="2128" y="1602"/>
                  <a:ext cx="980" cy="424"/>
                </a:xfrm>
                <a:custGeom>
                  <a:avLst/>
                  <a:gdLst>
                    <a:gd name="T0" fmla="*/ 0 w 980"/>
                    <a:gd name="T1" fmla="*/ 94 h 424"/>
                    <a:gd name="T2" fmla="*/ 218 w 980"/>
                    <a:gd name="T3" fmla="*/ 0 h 424"/>
                    <a:gd name="T4" fmla="*/ 744 w 980"/>
                    <a:gd name="T5" fmla="*/ 259 h 424"/>
                    <a:gd name="T6" fmla="*/ 980 w 980"/>
                    <a:gd name="T7" fmla="*/ 188 h 424"/>
                    <a:gd name="T8" fmla="*/ 853 w 980"/>
                    <a:gd name="T9" fmla="*/ 424 h 424"/>
                    <a:gd name="T10" fmla="*/ 236 w 980"/>
                    <a:gd name="T11" fmla="*/ 424 h 424"/>
                    <a:gd name="T12" fmla="*/ 490 w 980"/>
                    <a:gd name="T13" fmla="*/ 354 h 424"/>
                    <a:gd name="T14" fmla="*/ 0 w 980"/>
                    <a:gd name="T15" fmla="*/ 94 h 424"/>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4"/>
                    <a:gd name="T26" fmla="*/ 980 w 980"/>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4">
                      <a:moveTo>
                        <a:pt x="0" y="94"/>
                      </a:moveTo>
                      <a:lnTo>
                        <a:pt x="218" y="0"/>
                      </a:lnTo>
                      <a:lnTo>
                        <a:pt x="744" y="259"/>
                      </a:lnTo>
                      <a:lnTo>
                        <a:pt x="980" y="188"/>
                      </a:lnTo>
                      <a:lnTo>
                        <a:pt x="853" y="424"/>
                      </a:lnTo>
                      <a:lnTo>
                        <a:pt x="236" y="424"/>
                      </a:lnTo>
                      <a:lnTo>
                        <a:pt x="490" y="354"/>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5" name="Freeform 99"/>
                <p:cNvSpPr>
                  <a:spLocks/>
                </p:cNvSpPr>
                <p:nvPr/>
              </p:nvSpPr>
              <p:spPr bwMode="auto">
                <a:xfrm>
                  <a:off x="2128" y="1602"/>
                  <a:ext cx="980" cy="424"/>
                </a:xfrm>
                <a:custGeom>
                  <a:avLst/>
                  <a:gdLst>
                    <a:gd name="T0" fmla="*/ 0 w 980"/>
                    <a:gd name="T1" fmla="*/ 94 h 424"/>
                    <a:gd name="T2" fmla="*/ 218 w 980"/>
                    <a:gd name="T3" fmla="*/ 0 h 424"/>
                    <a:gd name="T4" fmla="*/ 744 w 980"/>
                    <a:gd name="T5" fmla="*/ 259 h 424"/>
                    <a:gd name="T6" fmla="*/ 980 w 980"/>
                    <a:gd name="T7" fmla="*/ 188 h 424"/>
                    <a:gd name="T8" fmla="*/ 853 w 980"/>
                    <a:gd name="T9" fmla="*/ 424 h 424"/>
                    <a:gd name="T10" fmla="*/ 236 w 980"/>
                    <a:gd name="T11" fmla="*/ 424 h 424"/>
                    <a:gd name="T12" fmla="*/ 490 w 980"/>
                    <a:gd name="T13" fmla="*/ 354 h 424"/>
                    <a:gd name="T14" fmla="*/ 0 w 980"/>
                    <a:gd name="T15" fmla="*/ 94 h 424"/>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424"/>
                    <a:gd name="T26" fmla="*/ 980 w 980"/>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424">
                      <a:moveTo>
                        <a:pt x="0" y="94"/>
                      </a:moveTo>
                      <a:lnTo>
                        <a:pt x="218" y="0"/>
                      </a:lnTo>
                      <a:lnTo>
                        <a:pt x="744" y="259"/>
                      </a:lnTo>
                      <a:lnTo>
                        <a:pt x="980" y="188"/>
                      </a:lnTo>
                      <a:lnTo>
                        <a:pt x="853" y="424"/>
                      </a:lnTo>
                      <a:lnTo>
                        <a:pt x="236" y="424"/>
                      </a:lnTo>
                      <a:lnTo>
                        <a:pt x="490" y="354"/>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6" name="Freeform 100"/>
                <p:cNvSpPr>
                  <a:spLocks/>
                </p:cNvSpPr>
                <p:nvPr/>
              </p:nvSpPr>
              <p:spPr bwMode="auto">
                <a:xfrm>
                  <a:off x="3108" y="2168"/>
                  <a:ext cx="979" cy="424"/>
                </a:xfrm>
                <a:custGeom>
                  <a:avLst/>
                  <a:gdLst>
                    <a:gd name="T0" fmla="*/ 979 w 979"/>
                    <a:gd name="T1" fmla="*/ 330 h 424"/>
                    <a:gd name="T2" fmla="*/ 761 w 979"/>
                    <a:gd name="T3" fmla="*/ 424 h 424"/>
                    <a:gd name="T4" fmla="*/ 254 w 979"/>
                    <a:gd name="T5" fmla="*/ 141 h 424"/>
                    <a:gd name="T6" fmla="*/ 0 w 979"/>
                    <a:gd name="T7" fmla="*/ 236 h 424"/>
                    <a:gd name="T8" fmla="*/ 127 w 979"/>
                    <a:gd name="T9" fmla="*/ 0 h 424"/>
                    <a:gd name="T10" fmla="*/ 761 w 979"/>
                    <a:gd name="T11" fmla="*/ 0 h 424"/>
                    <a:gd name="T12" fmla="*/ 489 w 979"/>
                    <a:gd name="T13" fmla="*/ 71 h 424"/>
                    <a:gd name="T14" fmla="*/ 979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979" y="330"/>
                      </a:moveTo>
                      <a:lnTo>
                        <a:pt x="761" y="424"/>
                      </a:lnTo>
                      <a:lnTo>
                        <a:pt x="254" y="141"/>
                      </a:lnTo>
                      <a:lnTo>
                        <a:pt x="0" y="236"/>
                      </a:lnTo>
                      <a:lnTo>
                        <a:pt x="127" y="0"/>
                      </a:lnTo>
                      <a:lnTo>
                        <a:pt x="761" y="0"/>
                      </a:lnTo>
                      <a:lnTo>
                        <a:pt x="489" y="71"/>
                      </a:lnTo>
                      <a:lnTo>
                        <a:pt x="979"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7" name="Freeform 101"/>
                <p:cNvSpPr>
                  <a:spLocks/>
                </p:cNvSpPr>
                <p:nvPr/>
              </p:nvSpPr>
              <p:spPr bwMode="auto">
                <a:xfrm>
                  <a:off x="3108" y="2168"/>
                  <a:ext cx="979" cy="424"/>
                </a:xfrm>
                <a:custGeom>
                  <a:avLst/>
                  <a:gdLst>
                    <a:gd name="T0" fmla="*/ 979 w 979"/>
                    <a:gd name="T1" fmla="*/ 330 h 424"/>
                    <a:gd name="T2" fmla="*/ 761 w 979"/>
                    <a:gd name="T3" fmla="*/ 424 h 424"/>
                    <a:gd name="T4" fmla="*/ 254 w 979"/>
                    <a:gd name="T5" fmla="*/ 141 h 424"/>
                    <a:gd name="T6" fmla="*/ 0 w 979"/>
                    <a:gd name="T7" fmla="*/ 236 h 424"/>
                    <a:gd name="T8" fmla="*/ 127 w 979"/>
                    <a:gd name="T9" fmla="*/ 0 h 424"/>
                    <a:gd name="T10" fmla="*/ 761 w 979"/>
                    <a:gd name="T11" fmla="*/ 0 h 424"/>
                    <a:gd name="T12" fmla="*/ 489 w 979"/>
                    <a:gd name="T13" fmla="*/ 71 h 424"/>
                    <a:gd name="T14" fmla="*/ 979 w 979"/>
                    <a:gd name="T15" fmla="*/ 330 h 424"/>
                    <a:gd name="T16" fmla="*/ 0 60000 65536"/>
                    <a:gd name="T17" fmla="*/ 0 60000 65536"/>
                    <a:gd name="T18" fmla="*/ 0 60000 65536"/>
                    <a:gd name="T19" fmla="*/ 0 60000 65536"/>
                    <a:gd name="T20" fmla="*/ 0 60000 65536"/>
                    <a:gd name="T21" fmla="*/ 0 60000 65536"/>
                    <a:gd name="T22" fmla="*/ 0 60000 65536"/>
                    <a:gd name="T23" fmla="*/ 0 60000 65536"/>
                    <a:gd name="T24" fmla="*/ 0 w 979"/>
                    <a:gd name="T25" fmla="*/ 0 h 424"/>
                    <a:gd name="T26" fmla="*/ 979 w 979"/>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9" h="424">
                      <a:moveTo>
                        <a:pt x="979" y="330"/>
                      </a:moveTo>
                      <a:lnTo>
                        <a:pt x="761" y="424"/>
                      </a:lnTo>
                      <a:lnTo>
                        <a:pt x="254" y="141"/>
                      </a:lnTo>
                      <a:lnTo>
                        <a:pt x="0" y="236"/>
                      </a:lnTo>
                      <a:lnTo>
                        <a:pt x="127" y="0"/>
                      </a:lnTo>
                      <a:lnTo>
                        <a:pt x="761" y="0"/>
                      </a:lnTo>
                      <a:lnTo>
                        <a:pt x="489" y="71"/>
                      </a:lnTo>
                      <a:lnTo>
                        <a:pt x="979"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8726" name="Line 102"/>
            <p:cNvSpPr>
              <a:spLocks noChangeShapeType="1"/>
            </p:cNvSpPr>
            <p:nvPr/>
          </p:nvSpPr>
          <p:spPr bwMode="auto">
            <a:xfrm>
              <a:off x="2778" y="1272"/>
              <a:ext cx="1" cy="464"/>
            </a:xfrm>
            <a:prstGeom prst="line">
              <a:avLst/>
            </a:prstGeom>
            <a:noFill/>
            <a:ln w="28575">
              <a:solidFill>
                <a:srgbClr val="55555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7" name="Line 103"/>
            <p:cNvSpPr>
              <a:spLocks noChangeShapeType="1"/>
            </p:cNvSpPr>
            <p:nvPr/>
          </p:nvSpPr>
          <p:spPr bwMode="auto">
            <a:xfrm flipH="1">
              <a:off x="5752" y="1260"/>
              <a:ext cx="2" cy="485"/>
            </a:xfrm>
            <a:prstGeom prst="line">
              <a:avLst/>
            </a:prstGeom>
            <a:noFill/>
            <a:ln w="28575">
              <a:solidFill>
                <a:srgbClr val="555555"/>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680" name="Group 104"/>
          <p:cNvGrpSpPr>
            <a:grpSpLocks/>
          </p:cNvGrpSpPr>
          <p:nvPr/>
        </p:nvGrpSpPr>
        <p:grpSpPr bwMode="auto">
          <a:xfrm>
            <a:off x="6230938" y="4181475"/>
            <a:ext cx="2620962" cy="325438"/>
            <a:chOff x="3925" y="2756"/>
            <a:chExt cx="1651" cy="205"/>
          </a:xfrm>
        </p:grpSpPr>
        <p:grpSp>
          <p:nvGrpSpPr>
            <p:cNvPr id="28714" name="Group 105"/>
            <p:cNvGrpSpPr>
              <a:grpSpLocks/>
            </p:cNvGrpSpPr>
            <p:nvPr/>
          </p:nvGrpSpPr>
          <p:grpSpPr bwMode="auto">
            <a:xfrm>
              <a:off x="4388" y="2756"/>
              <a:ext cx="1188" cy="203"/>
              <a:chOff x="3436" y="2012"/>
              <a:chExt cx="852" cy="80"/>
            </a:xfrm>
          </p:grpSpPr>
          <p:sp>
            <p:nvSpPr>
              <p:cNvPr id="28719" name="Rectangle 106"/>
              <p:cNvSpPr>
                <a:spLocks noChangeArrowheads="1"/>
              </p:cNvSpPr>
              <p:nvPr/>
            </p:nvSpPr>
            <p:spPr bwMode="auto">
              <a:xfrm>
                <a:off x="3460" y="2012"/>
                <a:ext cx="800" cy="80"/>
              </a:xfrm>
              <a:prstGeom prst="rect">
                <a:avLst/>
              </a:prstGeom>
              <a:solidFill>
                <a:schemeClr val="folHlink"/>
              </a:solidFill>
              <a:ln w="9525">
                <a:solidFill>
                  <a:schemeClr val="tx1"/>
                </a:solidFill>
                <a:miter lim="800000"/>
                <a:headEnd/>
                <a:tailEnd/>
              </a:ln>
            </p:spPr>
            <p:txBody>
              <a:bodyPr wrap="none" lIns="73025" tIns="36512" rIns="73025" bIns="36512" anchor="ctr"/>
              <a:lstStyle/>
              <a:p>
                <a:endParaRPr lang="en-US"/>
              </a:p>
            </p:txBody>
          </p:sp>
          <p:sp>
            <p:nvSpPr>
              <p:cNvPr id="28720" name="Oval 107"/>
              <p:cNvSpPr>
                <a:spLocks noChangeArrowheads="1"/>
              </p:cNvSpPr>
              <p:nvPr/>
            </p:nvSpPr>
            <p:spPr bwMode="auto">
              <a:xfrm>
                <a:off x="4232" y="2012"/>
                <a:ext cx="56" cy="80"/>
              </a:xfrm>
              <a:prstGeom prst="ellipse">
                <a:avLst/>
              </a:prstGeom>
              <a:solidFill>
                <a:schemeClr val="folHlink"/>
              </a:solidFill>
              <a:ln w="9525">
                <a:solidFill>
                  <a:schemeClr val="tx1"/>
                </a:solidFill>
                <a:round/>
                <a:headEnd/>
                <a:tailEnd/>
              </a:ln>
            </p:spPr>
            <p:txBody>
              <a:bodyPr wrap="none" lIns="73025" tIns="36512" rIns="73025" bIns="36512" anchor="ctr"/>
              <a:lstStyle/>
              <a:p>
                <a:endParaRPr lang="en-US"/>
              </a:p>
            </p:txBody>
          </p:sp>
          <p:sp>
            <p:nvSpPr>
              <p:cNvPr id="28721" name="Oval 108"/>
              <p:cNvSpPr>
                <a:spLocks noChangeArrowheads="1"/>
              </p:cNvSpPr>
              <p:nvPr/>
            </p:nvSpPr>
            <p:spPr bwMode="auto">
              <a:xfrm>
                <a:off x="3436" y="2012"/>
                <a:ext cx="56" cy="80"/>
              </a:xfrm>
              <a:prstGeom prst="ellipse">
                <a:avLst/>
              </a:prstGeom>
              <a:solidFill>
                <a:schemeClr val="folHlink"/>
              </a:solidFill>
              <a:ln w="9525">
                <a:solidFill>
                  <a:schemeClr val="tx1"/>
                </a:solidFill>
                <a:round/>
                <a:headEnd/>
                <a:tailEnd/>
              </a:ln>
            </p:spPr>
            <p:txBody>
              <a:bodyPr wrap="none" lIns="73025" tIns="36512" rIns="73025" bIns="36512" anchor="ctr"/>
              <a:lstStyle/>
              <a:p>
                <a:endParaRPr lang="en-US"/>
              </a:p>
            </p:txBody>
          </p:sp>
        </p:grpSp>
        <p:grpSp>
          <p:nvGrpSpPr>
            <p:cNvPr id="28715" name="Group 109"/>
            <p:cNvGrpSpPr>
              <a:grpSpLocks/>
            </p:cNvGrpSpPr>
            <p:nvPr/>
          </p:nvGrpSpPr>
          <p:grpSpPr bwMode="auto">
            <a:xfrm flipH="1">
              <a:off x="3925" y="2758"/>
              <a:ext cx="553" cy="203"/>
              <a:chOff x="1274" y="2729"/>
              <a:chExt cx="553" cy="203"/>
            </a:xfrm>
          </p:grpSpPr>
          <p:sp>
            <p:nvSpPr>
              <p:cNvPr id="28716" name="Rectangle 110"/>
              <p:cNvSpPr>
                <a:spLocks noChangeArrowheads="1"/>
              </p:cNvSpPr>
              <p:nvPr/>
            </p:nvSpPr>
            <p:spPr bwMode="auto">
              <a:xfrm flipH="1">
                <a:off x="1292" y="2729"/>
                <a:ext cx="519" cy="203"/>
              </a:xfrm>
              <a:prstGeom prst="rect">
                <a:avLst/>
              </a:prstGeom>
              <a:solidFill>
                <a:schemeClr val="folHlink"/>
              </a:solidFill>
              <a:ln w="9525">
                <a:solidFill>
                  <a:schemeClr val="tx1"/>
                </a:solidFill>
                <a:miter lim="800000"/>
                <a:headEnd/>
                <a:tailEnd/>
              </a:ln>
            </p:spPr>
            <p:txBody>
              <a:bodyPr wrap="none" lIns="73025" tIns="36512" rIns="73025" bIns="36512" anchor="ctr"/>
              <a:lstStyle/>
              <a:p>
                <a:endParaRPr lang="en-US"/>
              </a:p>
            </p:txBody>
          </p:sp>
          <p:sp>
            <p:nvSpPr>
              <p:cNvPr id="28717" name="Oval 111"/>
              <p:cNvSpPr>
                <a:spLocks noChangeArrowheads="1"/>
              </p:cNvSpPr>
              <p:nvPr/>
            </p:nvSpPr>
            <p:spPr bwMode="auto">
              <a:xfrm flipH="1">
                <a:off x="1274" y="2729"/>
                <a:ext cx="36" cy="203"/>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8718" name="Oval 112"/>
              <p:cNvSpPr>
                <a:spLocks noChangeArrowheads="1"/>
              </p:cNvSpPr>
              <p:nvPr/>
            </p:nvSpPr>
            <p:spPr bwMode="auto">
              <a:xfrm flipH="1">
                <a:off x="1791" y="2729"/>
                <a:ext cx="36" cy="203"/>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grpSp>
      </p:grpSp>
      <p:grpSp>
        <p:nvGrpSpPr>
          <p:cNvPr id="28681" name="Group 113"/>
          <p:cNvGrpSpPr>
            <a:grpSpLocks/>
          </p:cNvGrpSpPr>
          <p:nvPr/>
        </p:nvGrpSpPr>
        <p:grpSpPr bwMode="auto">
          <a:xfrm>
            <a:off x="6157913" y="4498975"/>
            <a:ext cx="2703512" cy="719138"/>
            <a:chOff x="3879" y="2956"/>
            <a:chExt cx="1703" cy="453"/>
          </a:xfrm>
        </p:grpSpPr>
        <p:grpSp>
          <p:nvGrpSpPr>
            <p:cNvPr id="28706" name="Group 114"/>
            <p:cNvGrpSpPr>
              <a:grpSpLocks/>
            </p:cNvGrpSpPr>
            <p:nvPr/>
          </p:nvGrpSpPr>
          <p:grpSpPr bwMode="auto">
            <a:xfrm>
              <a:off x="4394" y="2967"/>
              <a:ext cx="1188" cy="186"/>
              <a:chOff x="3436" y="2012"/>
              <a:chExt cx="852" cy="80"/>
            </a:xfrm>
          </p:grpSpPr>
          <p:sp>
            <p:nvSpPr>
              <p:cNvPr id="28711" name="Rectangle 115"/>
              <p:cNvSpPr>
                <a:spLocks noChangeArrowheads="1"/>
              </p:cNvSpPr>
              <p:nvPr/>
            </p:nvSpPr>
            <p:spPr bwMode="auto">
              <a:xfrm>
                <a:off x="3460" y="2012"/>
                <a:ext cx="800" cy="80"/>
              </a:xfrm>
              <a:prstGeom prst="rect">
                <a:avLst/>
              </a:prstGeom>
              <a:solidFill>
                <a:srgbClr val="00CC99"/>
              </a:solidFill>
              <a:ln w="9525">
                <a:solidFill>
                  <a:schemeClr val="tx1"/>
                </a:solidFill>
                <a:miter lim="800000"/>
                <a:headEnd/>
                <a:tailEnd/>
              </a:ln>
            </p:spPr>
            <p:txBody>
              <a:bodyPr wrap="none" lIns="73025" tIns="36512" rIns="73025" bIns="36512" anchor="ctr"/>
              <a:lstStyle/>
              <a:p>
                <a:endParaRPr lang="en-US"/>
              </a:p>
            </p:txBody>
          </p:sp>
          <p:sp>
            <p:nvSpPr>
              <p:cNvPr id="28712" name="Oval 116"/>
              <p:cNvSpPr>
                <a:spLocks noChangeArrowheads="1"/>
              </p:cNvSpPr>
              <p:nvPr/>
            </p:nvSpPr>
            <p:spPr bwMode="auto">
              <a:xfrm>
                <a:off x="4232" y="2012"/>
                <a:ext cx="56" cy="80"/>
              </a:xfrm>
              <a:prstGeom prst="ellipse">
                <a:avLst/>
              </a:prstGeom>
              <a:solidFill>
                <a:srgbClr val="00CC99"/>
              </a:solidFill>
              <a:ln w="9525">
                <a:solidFill>
                  <a:schemeClr val="tx1"/>
                </a:solidFill>
                <a:round/>
                <a:headEnd/>
                <a:tailEnd/>
              </a:ln>
            </p:spPr>
            <p:txBody>
              <a:bodyPr wrap="none" lIns="73025" tIns="36512" rIns="73025" bIns="36512" anchor="ctr"/>
              <a:lstStyle/>
              <a:p>
                <a:endParaRPr lang="en-US"/>
              </a:p>
            </p:txBody>
          </p:sp>
          <p:sp>
            <p:nvSpPr>
              <p:cNvPr id="28713" name="Oval 117"/>
              <p:cNvSpPr>
                <a:spLocks noChangeArrowheads="1"/>
              </p:cNvSpPr>
              <p:nvPr/>
            </p:nvSpPr>
            <p:spPr bwMode="auto">
              <a:xfrm>
                <a:off x="3436" y="2012"/>
                <a:ext cx="56" cy="80"/>
              </a:xfrm>
              <a:prstGeom prst="ellipse">
                <a:avLst/>
              </a:prstGeom>
              <a:solidFill>
                <a:srgbClr val="00CC99"/>
              </a:solidFill>
              <a:ln w="9525">
                <a:solidFill>
                  <a:schemeClr val="tx1"/>
                </a:solidFill>
                <a:round/>
                <a:headEnd/>
                <a:tailEnd/>
              </a:ln>
            </p:spPr>
            <p:txBody>
              <a:bodyPr wrap="none" lIns="73025" tIns="36512" rIns="73025" bIns="36512" anchor="ctr"/>
              <a:lstStyle/>
              <a:p>
                <a:endParaRPr lang="en-US"/>
              </a:p>
            </p:txBody>
          </p:sp>
        </p:grpSp>
        <p:grpSp>
          <p:nvGrpSpPr>
            <p:cNvPr id="28707" name="Group 118"/>
            <p:cNvGrpSpPr>
              <a:grpSpLocks/>
            </p:cNvGrpSpPr>
            <p:nvPr/>
          </p:nvGrpSpPr>
          <p:grpSpPr bwMode="auto">
            <a:xfrm flipH="1">
              <a:off x="3879" y="2956"/>
              <a:ext cx="629" cy="453"/>
              <a:chOff x="1236" y="2919"/>
              <a:chExt cx="629" cy="453"/>
            </a:xfrm>
          </p:grpSpPr>
          <p:sp>
            <p:nvSpPr>
              <p:cNvPr id="28708" name="Rectangle 119"/>
              <p:cNvSpPr>
                <a:spLocks noChangeArrowheads="1"/>
              </p:cNvSpPr>
              <p:nvPr/>
            </p:nvSpPr>
            <p:spPr bwMode="auto">
              <a:xfrm rot="1526591" flipH="1" flipV="1">
                <a:off x="1236" y="3054"/>
                <a:ext cx="629" cy="184"/>
              </a:xfrm>
              <a:prstGeom prst="rect">
                <a:avLst/>
              </a:prstGeom>
              <a:solidFill>
                <a:srgbClr val="00CC99"/>
              </a:solidFill>
              <a:ln w="9525">
                <a:solidFill>
                  <a:schemeClr val="tx1"/>
                </a:solidFill>
                <a:miter lim="800000"/>
                <a:headEnd/>
                <a:tailEnd/>
              </a:ln>
            </p:spPr>
            <p:txBody>
              <a:bodyPr wrap="none" lIns="73025" tIns="36512" rIns="73025" bIns="36512" anchor="ctr"/>
              <a:lstStyle/>
              <a:p>
                <a:endParaRPr lang="en-US"/>
              </a:p>
            </p:txBody>
          </p:sp>
          <p:sp>
            <p:nvSpPr>
              <p:cNvPr id="28709" name="Oval 120"/>
              <p:cNvSpPr>
                <a:spLocks noChangeArrowheads="1"/>
              </p:cNvSpPr>
              <p:nvPr/>
            </p:nvSpPr>
            <p:spPr bwMode="auto">
              <a:xfrm rot="1526591" flipH="1" flipV="1">
                <a:off x="1245" y="2919"/>
                <a:ext cx="44" cy="184"/>
              </a:xfrm>
              <a:prstGeom prst="ellipse">
                <a:avLst/>
              </a:pr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8710" name="Oval 121"/>
              <p:cNvSpPr>
                <a:spLocks noChangeArrowheads="1"/>
              </p:cNvSpPr>
              <p:nvPr/>
            </p:nvSpPr>
            <p:spPr bwMode="auto">
              <a:xfrm rot="1526591" flipH="1" flipV="1">
                <a:off x="1810" y="3188"/>
                <a:ext cx="44" cy="184"/>
              </a:xfrm>
              <a:prstGeom prst="ellipse">
                <a:avLst/>
              </a:pr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grpSp>
      </p:grpSp>
      <p:grpSp>
        <p:nvGrpSpPr>
          <p:cNvPr id="28682" name="Group 122"/>
          <p:cNvGrpSpPr>
            <a:grpSpLocks/>
          </p:cNvGrpSpPr>
          <p:nvPr/>
        </p:nvGrpSpPr>
        <p:grpSpPr bwMode="auto">
          <a:xfrm>
            <a:off x="6132513" y="3582988"/>
            <a:ext cx="2706687" cy="579437"/>
            <a:chOff x="4055" y="2075"/>
            <a:chExt cx="1705" cy="365"/>
          </a:xfrm>
        </p:grpSpPr>
        <p:sp>
          <p:nvSpPr>
            <p:cNvPr id="28700" name="Oval 123"/>
            <p:cNvSpPr>
              <a:spLocks noChangeArrowheads="1"/>
            </p:cNvSpPr>
            <p:nvPr/>
          </p:nvSpPr>
          <p:spPr bwMode="auto">
            <a:xfrm>
              <a:off x="4572" y="2252"/>
              <a:ext cx="78" cy="186"/>
            </a:xfrm>
            <a:prstGeom prst="ellipse">
              <a:avLst/>
            </a:prstGeom>
            <a:solidFill>
              <a:srgbClr val="333399"/>
            </a:solidFill>
            <a:ln w="9525">
              <a:solidFill>
                <a:schemeClr val="tx1"/>
              </a:solidFill>
              <a:round/>
              <a:headEnd/>
              <a:tailEnd/>
            </a:ln>
          </p:spPr>
          <p:txBody>
            <a:bodyPr wrap="none" lIns="73025" tIns="36512" rIns="73025" bIns="36512" anchor="ctr"/>
            <a:lstStyle/>
            <a:p>
              <a:endParaRPr lang="en-US"/>
            </a:p>
          </p:txBody>
        </p:sp>
        <p:sp>
          <p:nvSpPr>
            <p:cNvPr id="28701" name="Rectangle 124"/>
            <p:cNvSpPr>
              <a:spLocks noChangeArrowheads="1"/>
            </p:cNvSpPr>
            <p:nvPr/>
          </p:nvSpPr>
          <p:spPr bwMode="auto">
            <a:xfrm>
              <a:off x="4605" y="2252"/>
              <a:ext cx="1116" cy="186"/>
            </a:xfrm>
            <a:prstGeom prst="rect">
              <a:avLst/>
            </a:prstGeom>
            <a:solidFill>
              <a:srgbClr val="333399"/>
            </a:solidFill>
            <a:ln w="9525">
              <a:solidFill>
                <a:schemeClr val="tx1"/>
              </a:solidFill>
              <a:miter lim="800000"/>
              <a:headEnd/>
              <a:tailEnd/>
            </a:ln>
          </p:spPr>
          <p:txBody>
            <a:bodyPr wrap="none" lIns="73025" tIns="36512" rIns="73025" bIns="36512" anchor="ctr"/>
            <a:lstStyle/>
            <a:p>
              <a:endParaRPr lang="en-US"/>
            </a:p>
          </p:txBody>
        </p:sp>
        <p:sp>
          <p:nvSpPr>
            <p:cNvPr id="28702" name="Rectangle 125"/>
            <p:cNvSpPr>
              <a:spLocks noChangeArrowheads="1"/>
            </p:cNvSpPr>
            <p:nvPr/>
          </p:nvSpPr>
          <p:spPr bwMode="auto">
            <a:xfrm rot="964174">
              <a:off x="4065" y="2165"/>
              <a:ext cx="629" cy="184"/>
            </a:xfrm>
            <a:prstGeom prst="rect">
              <a:avLst/>
            </a:prstGeom>
            <a:solidFill>
              <a:srgbClr val="333399"/>
            </a:solidFill>
            <a:ln w="9525">
              <a:solidFill>
                <a:schemeClr val="tx1"/>
              </a:solidFill>
              <a:miter lim="800000"/>
              <a:headEnd/>
              <a:tailEnd/>
            </a:ln>
          </p:spPr>
          <p:txBody>
            <a:bodyPr wrap="none" lIns="73025" tIns="36512" rIns="73025" bIns="36512" anchor="ctr"/>
            <a:lstStyle/>
            <a:p>
              <a:endParaRPr lang="en-US"/>
            </a:p>
          </p:txBody>
        </p:sp>
        <p:sp>
          <p:nvSpPr>
            <p:cNvPr id="28703" name="Oval 126"/>
            <p:cNvSpPr>
              <a:spLocks noChangeArrowheads="1"/>
            </p:cNvSpPr>
            <p:nvPr/>
          </p:nvSpPr>
          <p:spPr bwMode="auto">
            <a:xfrm>
              <a:off x="5682" y="2252"/>
              <a:ext cx="78" cy="186"/>
            </a:xfrm>
            <a:prstGeom prst="ellipse">
              <a:avLst/>
            </a:prstGeom>
            <a:solidFill>
              <a:srgbClr val="333399"/>
            </a:solidFill>
            <a:ln w="9525">
              <a:solidFill>
                <a:schemeClr val="tx1"/>
              </a:solidFill>
              <a:round/>
              <a:headEnd/>
              <a:tailEnd/>
            </a:ln>
          </p:spPr>
          <p:txBody>
            <a:bodyPr wrap="none" lIns="73025" tIns="36512" rIns="73025" bIns="36512" anchor="ctr"/>
            <a:lstStyle/>
            <a:p>
              <a:endParaRPr lang="en-US"/>
            </a:p>
          </p:txBody>
        </p:sp>
        <p:sp>
          <p:nvSpPr>
            <p:cNvPr id="28704" name="Oval 127"/>
            <p:cNvSpPr>
              <a:spLocks noChangeArrowheads="1"/>
            </p:cNvSpPr>
            <p:nvPr/>
          </p:nvSpPr>
          <p:spPr bwMode="auto">
            <a:xfrm rot="1150912">
              <a:off x="4658" y="2256"/>
              <a:ext cx="44" cy="184"/>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8705" name="Oval 128"/>
            <p:cNvSpPr>
              <a:spLocks noChangeArrowheads="1"/>
            </p:cNvSpPr>
            <p:nvPr/>
          </p:nvSpPr>
          <p:spPr bwMode="auto">
            <a:xfrm rot="1150912">
              <a:off x="4055" y="2075"/>
              <a:ext cx="44" cy="184"/>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grpSp>
      <p:sp>
        <p:nvSpPr>
          <p:cNvPr id="28683" name="Arc 129"/>
          <p:cNvSpPr>
            <a:spLocks/>
          </p:cNvSpPr>
          <p:nvPr/>
        </p:nvSpPr>
        <p:spPr bwMode="auto">
          <a:xfrm>
            <a:off x="7735888" y="3427413"/>
            <a:ext cx="301625" cy="1736725"/>
          </a:xfrm>
          <a:custGeom>
            <a:avLst/>
            <a:gdLst>
              <a:gd name="T0" fmla="*/ 0 w 40009"/>
              <a:gd name="T1" fmla="*/ 2147483647 h 43200"/>
              <a:gd name="T2" fmla="*/ 2147483647 w 40009"/>
              <a:gd name="T3" fmla="*/ 2147483647 h 43200"/>
              <a:gd name="T4" fmla="*/ 2147483647 w 40009"/>
              <a:gd name="T5" fmla="*/ 2147483647 h 43200"/>
              <a:gd name="T6" fmla="*/ 0 60000 65536"/>
              <a:gd name="T7" fmla="*/ 0 60000 65536"/>
              <a:gd name="T8" fmla="*/ 0 60000 65536"/>
              <a:gd name="T9" fmla="*/ 0 w 40009"/>
              <a:gd name="T10" fmla="*/ 0 h 43200"/>
              <a:gd name="T11" fmla="*/ 40009 w 40009"/>
              <a:gd name="T12" fmla="*/ 43200 h 43200"/>
            </a:gdLst>
            <a:ahLst/>
            <a:cxnLst>
              <a:cxn ang="T6">
                <a:pos x="T0" y="T1"/>
              </a:cxn>
              <a:cxn ang="T7">
                <a:pos x="T2" y="T3"/>
              </a:cxn>
              <a:cxn ang="T8">
                <a:pos x="T4" y="T5"/>
              </a:cxn>
            </a:cxnLst>
            <a:rect l="T9" t="T10" r="T11" b="T12"/>
            <a:pathLst>
              <a:path w="40009" h="43200" fill="none" extrusionOk="0">
                <a:moveTo>
                  <a:pt x="-1" y="10300"/>
                </a:moveTo>
                <a:cubicBezTo>
                  <a:pt x="3928" y="3900"/>
                  <a:pt x="10899" y="-1"/>
                  <a:pt x="18409" y="-1"/>
                </a:cubicBezTo>
                <a:cubicBezTo>
                  <a:pt x="30338" y="0"/>
                  <a:pt x="40009" y="9670"/>
                  <a:pt x="40009" y="21600"/>
                </a:cubicBezTo>
                <a:cubicBezTo>
                  <a:pt x="40009" y="33529"/>
                  <a:pt x="30338" y="43200"/>
                  <a:pt x="18409" y="43200"/>
                </a:cubicBezTo>
                <a:cubicBezTo>
                  <a:pt x="11616" y="43199"/>
                  <a:pt x="5219" y="40004"/>
                  <a:pt x="1139" y="34573"/>
                </a:cubicBezTo>
              </a:path>
              <a:path w="40009" h="43200" stroke="0" extrusionOk="0">
                <a:moveTo>
                  <a:pt x="-1" y="10300"/>
                </a:moveTo>
                <a:cubicBezTo>
                  <a:pt x="3928" y="3900"/>
                  <a:pt x="10899" y="-1"/>
                  <a:pt x="18409" y="-1"/>
                </a:cubicBezTo>
                <a:cubicBezTo>
                  <a:pt x="30338" y="0"/>
                  <a:pt x="40009" y="9670"/>
                  <a:pt x="40009" y="21600"/>
                </a:cubicBezTo>
                <a:cubicBezTo>
                  <a:pt x="40009" y="33529"/>
                  <a:pt x="30338" y="43200"/>
                  <a:pt x="18409" y="43200"/>
                </a:cubicBezTo>
                <a:cubicBezTo>
                  <a:pt x="11616" y="43199"/>
                  <a:pt x="5219" y="40004"/>
                  <a:pt x="1139" y="34573"/>
                </a:cubicBezTo>
                <a:lnTo>
                  <a:pt x="18409" y="21600"/>
                </a:lnTo>
                <a:close/>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endParaRPr lang="en-US"/>
          </a:p>
        </p:txBody>
      </p:sp>
      <p:sp>
        <p:nvSpPr>
          <p:cNvPr id="28684" name="Text Box 130"/>
          <p:cNvSpPr txBox="1">
            <a:spLocks noChangeArrowheads="1"/>
          </p:cNvSpPr>
          <p:nvPr/>
        </p:nvSpPr>
        <p:spPr bwMode="auto">
          <a:xfrm>
            <a:off x="7621588" y="2954338"/>
            <a:ext cx="8572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a:solidFill>
                  <a:schemeClr val="accent2"/>
                </a:solidFill>
                <a:cs typeface="Times New Roman" pitchFamily="18" charset="0"/>
              </a:rPr>
              <a:t>802.1q</a:t>
            </a:r>
          </a:p>
        </p:txBody>
      </p:sp>
      <p:sp>
        <p:nvSpPr>
          <p:cNvPr id="28685" name="Text Box 131"/>
          <p:cNvSpPr txBox="1">
            <a:spLocks noChangeArrowheads="1"/>
          </p:cNvSpPr>
          <p:nvPr/>
        </p:nvSpPr>
        <p:spPr bwMode="auto">
          <a:xfrm>
            <a:off x="4246563" y="5186363"/>
            <a:ext cx="6032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a:solidFill>
                  <a:schemeClr val="bg1"/>
                </a:solidFill>
                <a:cs typeface="Times New Roman" pitchFamily="18" charset="0"/>
              </a:rPr>
              <a:t>VRF</a:t>
            </a:r>
          </a:p>
        </p:txBody>
      </p:sp>
      <p:sp>
        <p:nvSpPr>
          <p:cNvPr id="28686" name="Text Box 132"/>
          <p:cNvSpPr txBox="1">
            <a:spLocks noChangeArrowheads="1"/>
          </p:cNvSpPr>
          <p:nvPr/>
        </p:nvSpPr>
        <p:spPr bwMode="auto">
          <a:xfrm>
            <a:off x="4246563" y="4543425"/>
            <a:ext cx="6032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a:solidFill>
                  <a:schemeClr val="bg1"/>
                </a:solidFill>
                <a:cs typeface="Times New Roman" pitchFamily="18" charset="0"/>
              </a:rPr>
              <a:t>VRF</a:t>
            </a:r>
          </a:p>
        </p:txBody>
      </p:sp>
      <p:sp>
        <p:nvSpPr>
          <p:cNvPr id="28687" name="Text Box 133"/>
          <p:cNvSpPr txBox="1">
            <a:spLocks noChangeArrowheads="1"/>
          </p:cNvSpPr>
          <p:nvPr/>
        </p:nvSpPr>
        <p:spPr bwMode="auto">
          <a:xfrm>
            <a:off x="4246563" y="3814763"/>
            <a:ext cx="6032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a:solidFill>
                  <a:schemeClr val="bg1"/>
                </a:solidFill>
                <a:cs typeface="Times New Roman" pitchFamily="18" charset="0"/>
              </a:rPr>
              <a:t>VRF</a:t>
            </a:r>
          </a:p>
        </p:txBody>
      </p:sp>
      <p:sp>
        <p:nvSpPr>
          <p:cNvPr id="28688" name="AutoShape 134"/>
          <p:cNvSpPr>
            <a:spLocks noChangeArrowheads="1"/>
          </p:cNvSpPr>
          <p:nvPr/>
        </p:nvSpPr>
        <p:spPr bwMode="auto">
          <a:xfrm>
            <a:off x="565150" y="5578475"/>
            <a:ext cx="1774825" cy="609600"/>
          </a:xfrm>
          <a:prstGeom prst="wedgeRectCallout">
            <a:avLst>
              <a:gd name="adj1" fmla="val 72093"/>
              <a:gd name="adj2" fmla="val -140884"/>
            </a:avLst>
          </a:prstGeom>
          <a:solidFill>
            <a:schemeClr val="bg1"/>
          </a:solidFill>
          <a:ln w="12700">
            <a:solidFill>
              <a:schemeClr val="tx1"/>
            </a:solidFill>
            <a:miter lim="800000"/>
            <a:headEnd/>
            <a:tailEnd/>
          </a:ln>
        </p:spPr>
        <p:txBody>
          <a:bodyPr lIns="73025" tIns="36512" rIns="73025" bIns="36512"/>
          <a:lstStyle/>
          <a:p>
            <a:r>
              <a:rPr lang="en-US" sz="1800" b="1">
                <a:cs typeface="Times New Roman" pitchFamily="18" charset="0"/>
              </a:rPr>
              <a:t>VPN LSP/Tunnel</a:t>
            </a:r>
          </a:p>
        </p:txBody>
      </p:sp>
      <p:sp>
        <p:nvSpPr>
          <p:cNvPr id="28689" name="AutoShape 135"/>
          <p:cNvSpPr>
            <a:spLocks noChangeArrowheads="1"/>
          </p:cNvSpPr>
          <p:nvPr/>
        </p:nvSpPr>
        <p:spPr bwMode="auto">
          <a:xfrm>
            <a:off x="6629400" y="5349875"/>
            <a:ext cx="1774825" cy="857250"/>
          </a:xfrm>
          <a:prstGeom prst="wedgeRectCallout">
            <a:avLst>
              <a:gd name="adj1" fmla="val -76028"/>
              <a:gd name="adj2" fmla="val -84444"/>
            </a:avLst>
          </a:prstGeom>
          <a:solidFill>
            <a:schemeClr val="bg1"/>
          </a:solidFill>
          <a:ln w="12700">
            <a:solidFill>
              <a:schemeClr val="tx1"/>
            </a:solidFill>
            <a:miter lim="800000"/>
            <a:headEnd/>
            <a:tailEnd/>
          </a:ln>
        </p:spPr>
        <p:txBody>
          <a:bodyPr lIns="73025" tIns="36512" rIns="73025" bIns="36512"/>
          <a:lstStyle/>
          <a:p>
            <a:r>
              <a:rPr lang="en-US" sz="1800" b="1"/>
              <a:t>Logical or Physical Int</a:t>
            </a:r>
          </a:p>
          <a:p>
            <a:r>
              <a:rPr lang="en-US" sz="1800" b="1"/>
              <a:t>(Layer 3)</a:t>
            </a:r>
            <a:endParaRPr lang="en-US" sz="1000" b="1">
              <a:cs typeface="Times New Roman" pitchFamily="18" charset="0"/>
            </a:endParaRPr>
          </a:p>
        </p:txBody>
      </p:sp>
      <p:sp>
        <p:nvSpPr>
          <p:cNvPr id="28690" name="AutoShape 136"/>
          <p:cNvSpPr>
            <a:spLocks noChangeArrowheads="1"/>
          </p:cNvSpPr>
          <p:nvPr/>
        </p:nvSpPr>
        <p:spPr bwMode="auto">
          <a:xfrm>
            <a:off x="457200" y="4606925"/>
            <a:ext cx="2286000" cy="533400"/>
          </a:xfrm>
          <a:prstGeom prst="leftRightArrow">
            <a:avLst>
              <a:gd name="adj1" fmla="val 50000"/>
              <a:gd name="adj2" fmla="val 85714"/>
            </a:avLst>
          </a:prstGeom>
          <a:solidFill>
            <a:srgbClr val="00CC99"/>
          </a:solidFill>
          <a:ln w="9525">
            <a:solidFill>
              <a:schemeClr val="tx1"/>
            </a:solidFill>
            <a:miter lim="800000"/>
            <a:headEnd/>
            <a:tailEnd/>
          </a:ln>
        </p:spPr>
        <p:txBody>
          <a:bodyPr wrap="none" lIns="73025" tIns="36512" rIns="73025" bIns="36512" anchor="ctr"/>
          <a:lstStyle/>
          <a:p>
            <a:endParaRPr lang="en-US"/>
          </a:p>
        </p:txBody>
      </p:sp>
      <p:sp>
        <p:nvSpPr>
          <p:cNvPr id="28691" name="AutoShape 137"/>
          <p:cNvSpPr>
            <a:spLocks noChangeArrowheads="1"/>
          </p:cNvSpPr>
          <p:nvPr/>
        </p:nvSpPr>
        <p:spPr bwMode="auto">
          <a:xfrm>
            <a:off x="457200" y="3159125"/>
            <a:ext cx="2286000" cy="533400"/>
          </a:xfrm>
          <a:prstGeom prst="leftRightArrow">
            <a:avLst>
              <a:gd name="adj1" fmla="val 50000"/>
              <a:gd name="adj2" fmla="val 85714"/>
            </a:avLst>
          </a:prstGeom>
          <a:solidFill>
            <a:srgbClr val="333399"/>
          </a:solidFill>
          <a:ln w="9525">
            <a:solidFill>
              <a:schemeClr val="tx1"/>
            </a:solidFill>
            <a:miter lim="800000"/>
            <a:headEnd/>
            <a:tailEnd/>
          </a:ln>
        </p:spPr>
        <p:txBody>
          <a:bodyPr wrap="none" lIns="73025" tIns="36512" rIns="73025" bIns="36512" anchor="ctr"/>
          <a:lstStyle/>
          <a:p>
            <a:endParaRPr lang="en-US"/>
          </a:p>
        </p:txBody>
      </p:sp>
      <p:sp>
        <p:nvSpPr>
          <p:cNvPr id="28692" name="AutoShape 138" descr="80%"/>
          <p:cNvSpPr>
            <a:spLocks noChangeArrowheads="1"/>
          </p:cNvSpPr>
          <p:nvPr/>
        </p:nvSpPr>
        <p:spPr bwMode="auto">
          <a:xfrm>
            <a:off x="457200" y="3883025"/>
            <a:ext cx="2286000" cy="533400"/>
          </a:xfrm>
          <a:prstGeom prst="leftRightArrow">
            <a:avLst>
              <a:gd name="adj1" fmla="val 50000"/>
              <a:gd name="adj2" fmla="val 85714"/>
            </a:avLst>
          </a:prstGeom>
          <a:pattFill prst="pct80">
            <a:fgClr>
              <a:schemeClr val="folHlink"/>
            </a:fgClr>
            <a:bgClr>
              <a:srgbClr val="FFFFFF"/>
            </a:bgClr>
          </a:pattFill>
          <a:ln w="9525">
            <a:solidFill>
              <a:schemeClr val="tx1"/>
            </a:solidFill>
            <a:miter lim="800000"/>
            <a:headEnd/>
            <a:tailEnd/>
          </a:ln>
        </p:spPr>
        <p:txBody>
          <a:bodyPr wrap="none" lIns="73025" tIns="36512" rIns="73025" bIns="36512" anchor="ctr"/>
          <a:lstStyle/>
          <a:p>
            <a:endParaRPr lang="en-US"/>
          </a:p>
        </p:txBody>
      </p:sp>
      <p:sp>
        <p:nvSpPr>
          <p:cNvPr id="28693" name="Arc 139"/>
          <p:cNvSpPr>
            <a:spLocks/>
          </p:cNvSpPr>
          <p:nvPr/>
        </p:nvSpPr>
        <p:spPr bwMode="auto">
          <a:xfrm>
            <a:off x="1219200" y="2854325"/>
            <a:ext cx="355600" cy="2498725"/>
          </a:xfrm>
          <a:custGeom>
            <a:avLst/>
            <a:gdLst>
              <a:gd name="T0" fmla="*/ 0 w 37739"/>
              <a:gd name="T1" fmla="*/ 2147483647 h 43200"/>
              <a:gd name="T2" fmla="*/ 2147483647 w 37739"/>
              <a:gd name="T3" fmla="*/ 2147483647 h 43200"/>
              <a:gd name="T4" fmla="*/ 2147483647 w 37739"/>
              <a:gd name="T5" fmla="*/ 2147483647 h 43200"/>
              <a:gd name="T6" fmla="*/ 0 60000 65536"/>
              <a:gd name="T7" fmla="*/ 0 60000 65536"/>
              <a:gd name="T8" fmla="*/ 0 60000 65536"/>
              <a:gd name="T9" fmla="*/ 0 w 37739"/>
              <a:gd name="T10" fmla="*/ 0 h 43200"/>
              <a:gd name="T11" fmla="*/ 37739 w 37739"/>
              <a:gd name="T12" fmla="*/ 43200 h 43200"/>
            </a:gdLst>
            <a:ahLst/>
            <a:cxnLst>
              <a:cxn ang="T6">
                <a:pos x="T0" y="T1"/>
              </a:cxn>
              <a:cxn ang="T7">
                <a:pos x="T2" y="T3"/>
              </a:cxn>
              <a:cxn ang="T8">
                <a:pos x="T4" y="T5"/>
              </a:cxn>
            </a:cxnLst>
            <a:rect l="T9" t="T10" r="T11" b="T12"/>
            <a:pathLst>
              <a:path w="37739" h="43200" fill="none" extrusionOk="0">
                <a:moveTo>
                  <a:pt x="0" y="7244"/>
                </a:moveTo>
                <a:cubicBezTo>
                  <a:pt x="4098" y="2636"/>
                  <a:pt x="9971" y="-1"/>
                  <a:pt x="16139" y="-1"/>
                </a:cubicBezTo>
                <a:cubicBezTo>
                  <a:pt x="28068" y="0"/>
                  <a:pt x="37739" y="9670"/>
                  <a:pt x="37739" y="21600"/>
                </a:cubicBezTo>
                <a:cubicBezTo>
                  <a:pt x="37739" y="33529"/>
                  <a:pt x="28068" y="43200"/>
                  <a:pt x="16139" y="43200"/>
                </a:cubicBezTo>
                <a:cubicBezTo>
                  <a:pt x="10465" y="43199"/>
                  <a:pt x="5019" y="40967"/>
                  <a:pt x="977" y="36985"/>
                </a:cubicBezTo>
              </a:path>
              <a:path w="37739" h="43200" stroke="0" extrusionOk="0">
                <a:moveTo>
                  <a:pt x="0" y="7244"/>
                </a:moveTo>
                <a:cubicBezTo>
                  <a:pt x="4098" y="2636"/>
                  <a:pt x="9971" y="-1"/>
                  <a:pt x="16139" y="-1"/>
                </a:cubicBezTo>
                <a:cubicBezTo>
                  <a:pt x="28068" y="0"/>
                  <a:pt x="37739" y="9670"/>
                  <a:pt x="37739" y="21600"/>
                </a:cubicBezTo>
                <a:cubicBezTo>
                  <a:pt x="37739" y="33529"/>
                  <a:pt x="28068" y="43200"/>
                  <a:pt x="16139" y="43200"/>
                </a:cubicBezTo>
                <a:cubicBezTo>
                  <a:pt x="10465" y="43199"/>
                  <a:pt x="5019" y="40967"/>
                  <a:pt x="977" y="36985"/>
                </a:cubicBezTo>
                <a:lnTo>
                  <a:pt x="16139" y="21600"/>
                </a:lnTo>
                <a:close/>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endParaRPr lang="en-US"/>
          </a:p>
        </p:txBody>
      </p:sp>
      <p:sp>
        <p:nvSpPr>
          <p:cNvPr id="28694" name="Text Box 140"/>
          <p:cNvSpPr txBox="1">
            <a:spLocks noChangeArrowheads="1"/>
          </p:cNvSpPr>
          <p:nvPr/>
        </p:nvSpPr>
        <p:spPr bwMode="auto">
          <a:xfrm>
            <a:off x="146050" y="2168525"/>
            <a:ext cx="23812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a:solidFill>
                  <a:schemeClr val="accent2"/>
                </a:solidFill>
                <a:cs typeface="Times New Roman" pitchFamily="18" charset="0"/>
              </a:rPr>
              <a:t>MPLS/Tunnel Labels</a:t>
            </a:r>
          </a:p>
          <a:p>
            <a:r>
              <a:rPr lang="en-US" sz="1800" b="1">
                <a:solidFill>
                  <a:schemeClr val="accent2"/>
                </a:solidFill>
                <a:cs typeface="Times New Roman" pitchFamily="18" charset="0"/>
              </a:rPr>
              <a:t>and Route Targets</a:t>
            </a:r>
          </a:p>
        </p:txBody>
      </p:sp>
      <p:sp>
        <p:nvSpPr>
          <p:cNvPr id="28695" name="Text Box 141"/>
          <p:cNvSpPr txBox="1">
            <a:spLocks noChangeArrowheads="1"/>
          </p:cNvSpPr>
          <p:nvPr/>
        </p:nvSpPr>
        <p:spPr bwMode="auto">
          <a:xfrm>
            <a:off x="3657600" y="5673725"/>
            <a:ext cx="1828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50000"/>
              </a:spcBef>
            </a:pPr>
            <a:r>
              <a:rPr lang="en-US" b="1"/>
              <a:t>PE Router</a:t>
            </a:r>
          </a:p>
        </p:txBody>
      </p:sp>
      <p:sp>
        <p:nvSpPr>
          <p:cNvPr id="28696" name="Line 142"/>
          <p:cNvSpPr>
            <a:spLocks noChangeShapeType="1"/>
          </p:cNvSpPr>
          <p:nvPr/>
        </p:nvSpPr>
        <p:spPr bwMode="auto">
          <a:xfrm>
            <a:off x="4648200" y="1816100"/>
            <a:ext cx="11430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8697" name="Line 143"/>
          <p:cNvSpPr>
            <a:spLocks noChangeShapeType="1"/>
          </p:cNvSpPr>
          <p:nvPr/>
        </p:nvSpPr>
        <p:spPr bwMode="auto">
          <a:xfrm flipH="1">
            <a:off x="3352800" y="1816100"/>
            <a:ext cx="11430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8698" name="Text Box 144"/>
          <p:cNvSpPr txBox="1">
            <a:spLocks noChangeArrowheads="1"/>
          </p:cNvSpPr>
          <p:nvPr/>
        </p:nvSpPr>
        <p:spPr bwMode="auto">
          <a:xfrm>
            <a:off x="5943600" y="1663700"/>
            <a:ext cx="16002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50000"/>
              </a:spcBef>
            </a:pPr>
            <a:r>
              <a:rPr lang="en-US" sz="1800" b="1">
                <a:solidFill>
                  <a:schemeClr val="accent2"/>
                </a:solidFill>
              </a:rPr>
              <a:t>IP Switching</a:t>
            </a:r>
          </a:p>
        </p:txBody>
      </p:sp>
      <p:sp>
        <p:nvSpPr>
          <p:cNvPr id="28699" name="Text Box 145"/>
          <p:cNvSpPr txBox="1">
            <a:spLocks noChangeArrowheads="1"/>
          </p:cNvSpPr>
          <p:nvPr/>
        </p:nvSpPr>
        <p:spPr bwMode="auto">
          <a:xfrm>
            <a:off x="304800" y="1435100"/>
            <a:ext cx="2971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50000"/>
              </a:spcBef>
            </a:pPr>
            <a:r>
              <a:rPr lang="en-US" sz="1800" b="1">
                <a:solidFill>
                  <a:schemeClr val="accent2"/>
                </a:solidFill>
              </a:rPr>
              <a:t>Label Switching (MPLS) or Tunneling (L2TPv3)</a:t>
            </a:r>
          </a:p>
        </p:txBody>
      </p:sp>
    </p:spTree>
    <p:extLst>
      <p:ext uri="{BB962C8B-B14F-4D97-AF65-F5344CB8AC3E}">
        <p14:creationId xmlns:p14="http://schemas.microsoft.com/office/powerpoint/2010/main" val="2443223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VPN-Aware Routing Protocols</a:t>
            </a:r>
          </a:p>
        </p:txBody>
      </p:sp>
      <p:sp>
        <p:nvSpPr>
          <p:cNvPr id="3" name="Content Placeholder 2"/>
          <p:cNvSpPr>
            <a:spLocks noGrp="1"/>
          </p:cNvSpPr>
          <p:nvPr>
            <p:ph idx="1"/>
          </p:nvPr>
        </p:nvSpPr>
        <p:spPr/>
        <p:txBody>
          <a:bodyPr>
            <a:normAutofit/>
          </a:bodyPr>
          <a:lstStyle/>
          <a:p>
            <a:pPr>
              <a:defRPr/>
            </a:pPr>
            <a:r>
              <a:rPr lang="en-US" dirty="0"/>
              <a:t>Routing context = routing protocol run in one </a:t>
            </a:r>
            <a:r>
              <a:rPr lang="en-US" dirty="0" err="1"/>
              <a:t>VRF</a:t>
            </a:r>
            <a:endParaRPr lang="en-US" dirty="0"/>
          </a:p>
          <a:p>
            <a:pPr lvl="1">
              <a:defRPr/>
            </a:pPr>
            <a:r>
              <a:rPr lang="en-US" sz="2400" dirty="0"/>
              <a:t>Supported by VPN-aware routing protocols:</a:t>
            </a:r>
          </a:p>
          <a:p>
            <a:pPr lvl="2">
              <a:defRPr/>
            </a:pPr>
            <a:r>
              <a:rPr lang="en-US" sz="2400" dirty="0"/>
              <a:t>External BGP (</a:t>
            </a:r>
            <a:r>
              <a:rPr lang="en-US" sz="2400" dirty="0" err="1"/>
              <a:t>EBGP</a:t>
            </a:r>
            <a:r>
              <a:rPr lang="en-US" sz="2400" dirty="0"/>
              <a:t>), </a:t>
            </a:r>
            <a:r>
              <a:rPr lang="en-US" sz="2400" dirty="0" err="1"/>
              <a:t>OSPF</a:t>
            </a:r>
            <a:r>
              <a:rPr lang="en-US" sz="2400" dirty="0"/>
              <a:t>, RIP version 2 (</a:t>
            </a:r>
            <a:r>
              <a:rPr lang="en-US" sz="2400" dirty="0" err="1"/>
              <a:t>RIPv2</a:t>
            </a:r>
            <a:r>
              <a:rPr lang="en-US" sz="2400" dirty="0"/>
              <a:t>), </a:t>
            </a:r>
            <a:r>
              <a:rPr lang="en-US" sz="2400" dirty="0" err="1"/>
              <a:t>EIGRP</a:t>
            </a:r>
            <a:r>
              <a:rPr lang="en-US" sz="2400" dirty="0"/>
              <a:t>, IS-IS, Static routes</a:t>
            </a:r>
          </a:p>
          <a:p>
            <a:pPr lvl="1">
              <a:defRPr/>
            </a:pPr>
            <a:r>
              <a:rPr lang="en-US" sz="2400" dirty="0"/>
              <a:t>Implemented as several instances of a single routing process (</a:t>
            </a:r>
            <a:r>
              <a:rPr lang="en-US" sz="2400" dirty="0" err="1"/>
              <a:t>EBGP</a:t>
            </a:r>
            <a:r>
              <a:rPr lang="en-US" sz="2400" dirty="0"/>
              <a:t>, </a:t>
            </a:r>
            <a:r>
              <a:rPr lang="en-US" sz="2400" dirty="0" err="1"/>
              <a:t>RIPv2</a:t>
            </a:r>
            <a:r>
              <a:rPr lang="en-US" sz="2400" dirty="0"/>
              <a:t>) or as several routing processes (</a:t>
            </a:r>
            <a:r>
              <a:rPr lang="en-US" sz="2400" dirty="0" err="1"/>
              <a:t>OSPF</a:t>
            </a:r>
            <a:r>
              <a:rPr lang="en-US" sz="2400" dirty="0"/>
              <a:t>) </a:t>
            </a:r>
          </a:p>
          <a:p>
            <a:pPr lvl="1">
              <a:defRPr/>
            </a:pPr>
            <a:r>
              <a:rPr lang="en-US" sz="2400" dirty="0"/>
              <a:t>Independent per-instance router variables for each instance</a:t>
            </a:r>
          </a:p>
          <a:p>
            <a:endParaRPr lang="en-US" dirty="0"/>
          </a:p>
        </p:txBody>
      </p:sp>
    </p:spTree>
    <p:extLst>
      <p:ext uri="{BB962C8B-B14F-4D97-AF65-F5344CB8AC3E}">
        <p14:creationId xmlns:p14="http://schemas.microsoft.com/office/powerpoint/2010/main" val="3735812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70C0"/>
                </a:solidFill>
              </a:rPr>
              <a:t>VRF</a:t>
            </a:r>
            <a:r>
              <a:rPr lang="en-US" dirty="0">
                <a:solidFill>
                  <a:srgbClr val="0070C0"/>
                </a:solidFill>
              </a:rPr>
              <a:t> Routing Table</a:t>
            </a:r>
          </a:p>
        </p:txBody>
      </p:sp>
      <p:sp>
        <p:nvSpPr>
          <p:cNvPr id="3" name="Content Placeholder 2"/>
          <p:cNvSpPr>
            <a:spLocks noGrp="1"/>
          </p:cNvSpPr>
          <p:nvPr>
            <p:ph idx="1"/>
          </p:nvPr>
        </p:nvSpPr>
        <p:spPr/>
        <p:txBody>
          <a:bodyPr/>
          <a:lstStyle/>
          <a:p>
            <a:pPr>
              <a:defRPr/>
            </a:pPr>
            <a:r>
              <a:rPr lang="en-US" dirty="0"/>
              <a:t>Contains routes that should be available to a particular set of sites</a:t>
            </a:r>
          </a:p>
          <a:p>
            <a:pPr>
              <a:defRPr/>
            </a:pPr>
            <a:r>
              <a:rPr lang="en-US" dirty="0"/>
              <a:t>Analogous to standard Cisco IOS software routing table; supports same set of mechanisms</a:t>
            </a:r>
          </a:p>
          <a:p>
            <a:pPr>
              <a:defRPr/>
            </a:pPr>
            <a:r>
              <a:rPr lang="en-US" dirty="0"/>
              <a:t>VPN interfaces (physical interface, </a:t>
            </a:r>
            <a:r>
              <a:rPr lang="en-US" dirty="0" err="1"/>
              <a:t>subinterfaces</a:t>
            </a:r>
            <a:r>
              <a:rPr lang="en-US" dirty="0"/>
              <a:t>, logical interfaces) assigned to </a:t>
            </a:r>
            <a:r>
              <a:rPr lang="en-US" dirty="0" err="1"/>
              <a:t>VRFs</a:t>
            </a:r>
            <a:endParaRPr lang="en-US" dirty="0"/>
          </a:p>
          <a:p>
            <a:pPr lvl="1">
              <a:defRPr/>
            </a:pPr>
            <a:r>
              <a:rPr lang="en-US" dirty="0"/>
              <a:t>Many interfaces per </a:t>
            </a:r>
            <a:r>
              <a:rPr lang="en-US" dirty="0" err="1"/>
              <a:t>VRF</a:t>
            </a:r>
            <a:endParaRPr lang="en-US" dirty="0"/>
          </a:p>
          <a:p>
            <a:pPr lvl="1">
              <a:defRPr/>
            </a:pPr>
            <a:r>
              <a:rPr lang="en-US" dirty="0"/>
              <a:t>Each interface assignable to only one </a:t>
            </a:r>
            <a:r>
              <a:rPr lang="en-US" dirty="0" err="1"/>
              <a:t>VRF</a:t>
            </a:r>
            <a:endParaRPr lang="en-US" dirty="0"/>
          </a:p>
        </p:txBody>
      </p:sp>
    </p:spTree>
    <p:extLst>
      <p:ext uri="{BB962C8B-B14F-4D97-AF65-F5344CB8AC3E}">
        <p14:creationId xmlns:p14="http://schemas.microsoft.com/office/powerpoint/2010/main" val="4287924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43" name="Rectangle 31"/>
          <p:cNvSpPr>
            <a:spLocks noGrp="1" noChangeArrowheads="1"/>
          </p:cNvSpPr>
          <p:nvPr>
            <p:ph type="title"/>
          </p:nvPr>
        </p:nvSpPr>
        <p:spPr>
          <a:xfrm>
            <a:off x="457200" y="381000"/>
            <a:ext cx="8229600" cy="990600"/>
          </a:xfrm>
        </p:spPr>
        <p:txBody>
          <a:bodyPr rtlCol="0">
            <a:normAutofit fontScale="90000"/>
          </a:bodyPr>
          <a:lstStyle/>
          <a:p>
            <a:pPr eaLnBrk="1" fontAlgn="auto" hangingPunct="1">
              <a:spcAft>
                <a:spcPts val="0"/>
              </a:spcAft>
              <a:defRPr/>
            </a:pPr>
            <a:r>
              <a:rPr lang="en-US" dirty="0">
                <a:solidFill>
                  <a:srgbClr val="0070C0"/>
                </a:solidFill>
              </a:rPr>
              <a:t>Routing Contexts, </a:t>
            </a:r>
            <a:r>
              <a:rPr lang="en-US" dirty="0" err="1">
                <a:solidFill>
                  <a:srgbClr val="0070C0"/>
                </a:solidFill>
              </a:rPr>
              <a:t>VRF</a:t>
            </a:r>
            <a:r>
              <a:rPr lang="en-US" dirty="0">
                <a:solidFill>
                  <a:srgbClr val="0070C0"/>
                </a:solidFill>
              </a:rPr>
              <a:t>, and MP-BGP Interaction: 1/9 </a:t>
            </a:r>
          </a:p>
        </p:txBody>
      </p:sp>
      <p:sp>
        <p:nvSpPr>
          <p:cNvPr id="550915" name="Freeform 3"/>
          <p:cNvSpPr>
            <a:spLocks/>
          </p:cNvSpPr>
          <p:nvPr/>
        </p:nvSpPr>
        <p:spPr bwMode="auto">
          <a:xfrm>
            <a:off x="4098925" y="1447800"/>
            <a:ext cx="2030413" cy="869950"/>
          </a:xfrm>
          <a:custGeom>
            <a:avLst/>
            <a:gdLst/>
            <a:ahLst/>
            <a:cxnLst>
              <a:cxn ang="0">
                <a:pos x="93" y="548"/>
              </a:cxn>
              <a:cxn ang="0">
                <a:pos x="1189" y="548"/>
              </a:cxn>
              <a:cxn ang="0">
                <a:pos x="1216" y="543"/>
              </a:cxn>
              <a:cxn ang="0">
                <a:pos x="1242" y="531"/>
              </a:cxn>
              <a:cxn ang="0">
                <a:pos x="1262" y="511"/>
              </a:cxn>
              <a:cxn ang="0">
                <a:pos x="1274" y="485"/>
              </a:cxn>
              <a:cxn ang="0">
                <a:pos x="1279" y="458"/>
              </a:cxn>
              <a:cxn ang="0">
                <a:pos x="1279" y="92"/>
              </a:cxn>
              <a:cxn ang="0">
                <a:pos x="1274" y="63"/>
              </a:cxn>
              <a:cxn ang="0">
                <a:pos x="1262" y="36"/>
              </a:cxn>
              <a:cxn ang="0">
                <a:pos x="1242" y="17"/>
              </a:cxn>
              <a:cxn ang="0">
                <a:pos x="1216" y="4"/>
              </a:cxn>
              <a:cxn ang="0">
                <a:pos x="1189" y="0"/>
              </a:cxn>
              <a:cxn ang="0">
                <a:pos x="93" y="0"/>
              </a:cxn>
              <a:cxn ang="0">
                <a:pos x="63" y="4"/>
              </a:cxn>
              <a:cxn ang="0">
                <a:pos x="36" y="17"/>
              </a:cxn>
              <a:cxn ang="0">
                <a:pos x="17" y="36"/>
              </a:cxn>
              <a:cxn ang="0">
                <a:pos x="5" y="63"/>
              </a:cxn>
              <a:cxn ang="0">
                <a:pos x="0" y="92"/>
              </a:cxn>
              <a:cxn ang="0">
                <a:pos x="0" y="458"/>
              </a:cxn>
              <a:cxn ang="0">
                <a:pos x="5" y="485"/>
              </a:cxn>
              <a:cxn ang="0">
                <a:pos x="17" y="511"/>
              </a:cxn>
              <a:cxn ang="0">
                <a:pos x="36" y="531"/>
              </a:cxn>
              <a:cxn ang="0">
                <a:pos x="63" y="543"/>
              </a:cxn>
              <a:cxn ang="0">
                <a:pos x="93" y="548"/>
              </a:cxn>
            </a:cxnLst>
            <a:rect l="0" t="0" r="r" b="b"/>
            <a:pathLst>
              <a:path w="1279" h="548">
                <a:moveTo>
                  <a:pt x="93" y="548"/>
                </a:moveTo>
                <a:lnTo>
                  <a:pt x="1189" y="548"/>
                </a:lnTo>
                <a:lnTo>
                  <a:pt x="1216" y="543"/>
                </a:lnTo>
                <a:lnTo>
                  <a:pt x="1242" y="531"/>
                </a:lnTo>
                <a:lnTo>
                  <a:pt x="1262" y="511"/>
                </a:lnTo>
                <a:lnTo>
                  <a:pt x="1274" y="485"/>
                </a:lnTo>
                <a:lnTo>
                  <a:pt x="1279" y="458"/>
                </a:lnTo>
                <a:lnTo>
                  <a:pt x="1279" y="92"/>
                </a:lnTo>
                <a:lnTo>
                  <a:pt x="1274" y="63"/>
                </a:lnTo>
                <a:lnTo>
                  <a:pt x="1262" y="36"/>
                </a:lnTo>
                <a:lnTo>
                  <a:pt x="1242" y="17"/>
                </a:lnTo>
                <a:lnTo>
                  <a:pt x="1216" y="4"/>
                </a:lnTo>
                <a:lnTo>
                  <a:pt x="1189" y="0"/>
                </a:lnTo>
                <a:lnTo>
                  <a:pt x="93" y="0"/>
                </a:lnTo>
                <a:lnTo>
                  <a:pt x="63" y="4"/>
                </a:lnTo>
                <a:lnTo>
                  <a:pt x="36" y="17"/>
                </a:lnTo>
                <a:lnTo>
                  <a:pt x="17" y="36"/>
                </a:lnTo>
                <a:lnTo>
                  <a:pt x="5" y="63"/>
                </a:lnTo>
                <a:lnTo>
                  <a:pt x="0" y="92"/>
                </a:lnTo>
                <a:lnTo>
                  <a:pt x="0" y="458"/>
                </a:lnTo>
                <a:lnTo>
                  <a:pt x="5" y="485"/>
                </a:lnTo>
                <a:lnTo>
                  <a:pt x="17" y="511"/>
                </a:lnTo>
                <a:lnTo>
                  <a:pt x="36" y="531"/>
                </a:lnTo>
                <a:lnTo>
                  <a:pt x="63" y="543"/>
                </a:lnTo>
                <a:lnTo>
                  <a:pt x="93" y="548"/>
                </a:lnTo>
                <a:close/>
              </a:path>
            </a:pathLst>
          </a:custGeom>
          <a:solidFill>
            <a:srgbClr val="FFD762"/>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9220" name="Rectangle 4"/>
          <p:cNvSpPr>
            <a:spLocks noChangeArrowheads="1"/>
          </p:cNvSpPr>
          <p:nvPr/>
        </p:nvSpPr>
        <p:spPr bwMode="auto">
          <a:xfrm>
            <a:off x="4227513" y="1497013"/>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VRF-A Routing Table</a:t>
            </a:r>
            <a:endParaRPr lang="en-US" sz="1800" b="1">
              <a:latin typeface="Helvetica" pitchFamily="34" charset="0"/>
            </a:endParaRPr>
          </a:p>
        </p:txBody>
      </p:sp>
      <p:sp>
        <p:nvSpPr>
          <p:cNvPr id="550917" name="Freeform 5"/>
          <p:cNvSpPr>
            <a:spLocks/>
          </p:cNvSpPr>
          <p:nvPr/>
        </p:nvSpPr>
        <p:spPr bwMode="auto">
          <a:xfrm>
            <a:off x="1635125" y="1447800"/>
            <a:ext cx="2030413" cy="1666875"/>
          </a:xfrm>
          <a:custGeom>
            <a:avLst/>
            <a:gdLst/>
            <a:ahLst/>
            <a:cxnLst>
              <a:cxn ang="0">
                <a:pos x="90" y="1050"/>
              </a:cxn>
              <a:cxn ang="0">
                <a:pos x="1186" y="1050"/>
              </a:cxn>
              <a:cxn ang="0">
                <a:pos x="1216" y="1045"/>
              </a:cxn>
              <a:cxn ang="0">
                <a:pos x="1240" y="1033"/>
              </a:cxn>
              <a:cxn ang="0">
                <a:pos x="1260" y="1013"/>
              </a:cxn>
              <a:cxn ang="0">
                <a:pos x="1274" y="986"/>
              </a:cxn>
              <a:cxn ang="0">
                <a:pos x="1279" y="960"/>
              </a:cxn>
              <a:cxn ang="0">
                <a:pos x="1279" y="92"/>
              </a:cxn>
              <a:cxn ang="0">
                <a:pos x="1274" y="63"/>
              </a:cxn>
              <a:cxn ang="0">
                <a:pos x="1260" y="36"/>
              </a:cxn>
              <a:cxn ang="0">
                <a:pos x="1240" y="17"/>
              </a:cxn>
              <a:cxn ang="0">
                <a:pos x="1216" y="4"/>
              </a:cxn>
              <a:cxn ang="0">
                <a:pos x="1186" y="0"/>
              </a:cxn>
              <a:cxn ang="0">
                <a:pos x="90" y="0"/>
              </a:cxn>
              <a:cxn ang="0">
                <a:pos x="61" y="4"/>
              </a:cxn>
              <a:cxn ang="0">
                <a:pos x="37" y="17"/>
              </a:cxn>
              <a:cxn ang="0">
                <a:pos x="17" y="36"/>
              </a:cxn>
              <a:cxn ang="0">
                <a:pos x="2" y="63"/>
              </a:cxn>
              <a:cxn ang="0">
                <a:pos x="0" y="92"/>
              </a:cxn>
              <a:cxn ang="0">
                <a:pos x="0" y="960"/>
              </a:cxn>
              <a:cxn ang="0">
                <a:pos x="2" y="986"/>
              </a:cxn>
              <a:cxn ang="0">
                <a:pos x="17" y="1013"/>
              </a:cxn>
              <a:cxn ang="0">
                <a:pos x="37" y="1033"/>
              </a:cxn>
              <a:cxn ang="0">
                <a:pos x="61" y="1045"/>
              </a:cxn>
              <a:cxn ang="0">
                <a:pos x="90" y="1050"/>
              </a:cxn>
            </a:cxnLst>
            <a:rect l="0" t="0" r="r" b="b"/>
            <a:pathLst>
              <a:path w="1279" h="1050">
                <a:moveTo>
                  <a:pt x="90" y="1050"/>
                </a:moveTo>
                <a:lnTo>
                  <a:pt x="1186" y="1050"/>
                </a:lnTo>
                <a:lnTo>
                  <a:pt x="1216" y="1045"/>
                </a:lnTo>
                <a:lnTo>
                  <a:pt x="1240" y="1033"/>
                </a:lnTo>
                <a:lnTo>
                  <a:pt x="1260" y="1013"/>
                </a:lnTo>
                <a:lnTo>
                  <a:pt x="1274" y="986"/>
                </a:lnTo>
                <a:lnTo>
                  <a:pt x="1279" y="960"/>
                </a:lnTo>
                <a:lnTo>
                  <a:pt x="1279" y="92"/>
                </a:lnTo>
                <a:lnTo>
                  <a:pt x="1274" y="63"/>
                </a:lnTo>
                <a:lnTo>
                  <a:pt x="1260" y="36"/>
                </a:lnTo>
                <a:lnTo>
                  <a:pt x="1240" y="17"/>
                </a:lnTo>
                <a:lnTo>
                  <a:pt x="1216" y="4"/>
                </a:lnTo>
                <a:lnTo>
                  <a:pt x="1186" y="0"/>
                </a:lnTo>
                <a:lnTo>
                  <a:pt x="90" y="0"/>
                </a:lnTo>
                <a:lnTo>
                  <a:pt x="61" y="4"/>
                </a:lnTo>
                <a:lnTo>
                  <a:pt x="37" y="17"/>
                </a:lnTo>
                <a:lnTo>
                  <a:pt x="17" y="36"/>
                </a:lnTo>
                <a:lnTo>
                  <a:pt x="2" y="63"/>
                </a:lnTo>
                <a:lnTo>
                  <a:pt x="0" y="92"/>
                </a:lnTo>
                <a:lnTo>
                  <a:pt x="0" y="960"/>
                </a:lnTo>
                <a:lnTo>
                  <a:pt x="2" y="986"/>
                </a:lnTo>
                <a:lnTo>
                  <a:pt x="17" y="1013"/>
                </a:lnTo>
                <a:lnTo>
                  <a:pt x="37" y="1033"/>
                </a:lnTo>
                <a:lnTo>
                  <a:pt x="61" y="1045"/>
                </a:lnTo>
                <a:lnTo>
                  <a:pt x="90" y="1050"/>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9222" name="Rectangle 6"/>
          <p:cNvSpPr>
            <a:spLocks noChangeArrowheads="1"/>
          </p:cNvSpPr>
          <p:nvPr/>
        </p:nvSpPr>
        <p:spPr bwMode="auto">
          <a:xfrm>
            <a:off x="1779588" y="1497013"/>
            <a:ext cx="188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RIP Routing Process</a:t>
            </a:r>
            <a:endParaRPr lang="en-US" sz="1800" b="1">
              <a:solidFill>
                <a:srgbClr val="FFFF00"/>
              </a:solidFill>
              <a:latin typeface="Helvetica" pitchFamily="34" charset="0"/>
            </a:endParaRPr>
          </a:p>
        </p:txBody>
      </p:sp>
      <p:sp>
        <p:nvSpPr>
          <p:cNvPr id="9223" name="Rectangle 7"/>
          <p:cNvSpPr>
            <a:spLocks noChangeArrowheads="1"/>
          </p:cNvSpPr>
          <p:nvPr/>
        </p:nvSpPr>
        <p:spPr bwMode="auto">
          <a:xfrm>
            <a:off x="512763" y="2065338"/>
            <a:ext cx="560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CE-RIP-A</a:t>
            </a:r>
            <a:endParaRPr lang="en-US" sz="1800" b="1">
              <a:latin typeface="Helvetica" pitchFamily="34" charset="0"/>
            </a:endParaRPr>
          </a:p>
        </p:txBody>
      </p:sp>
      <p:sp>
        <p:nvSpPr>
          <p:cNvPr id="550920" name="Freeform 8"/>
          <p:cNvSpPr>
            <a:spLocks/>
          </p:cNvSpPr>
          <p:nvPr/>
        </p:nvSpPr>
        <p:spPr bwMode="auto">
          <a:xfrm>
            <a:off x="1704975" y="1762125"/>
            <a:ext cx="1887538" cy="581025"/>
          </a:xfrm>
          <a:custGeom>
            <a:avLst/>
            <a:gdLst/>
            <a:ahLst/>
            <a:cxnLst>
              <a:cxn ang="0">
                <a:pos x="92" y="366"/>
              </a:cxn>
              <a:cxn ang="0">
                <a:pos x="1096" y="366"/>
              </a:cxn>
              <a:cxn ang="0">
                <a:pos x="1125" y="361"/>
              </a:cxn>
              <a:cxn ang="0">
                <a:pos x="1150" y="349"/>
              </a:cxn>
              <a:cxn ang="0">
                <a:pos x="1172" y="329"/>
              </a:cxn>
              <a:cxn ang="0">
                <a:pos x="1184" y="303"/>
              </a:cxn>
              <a:cxn ang="0">
                <a:pos x="1189" y="276"/>
              </a:cxn>
              <a:cxn ang="0">
                <a:pos x="1189" y="93"/>
              </a:cxn>
              <a:cxn ang="0">
                <a:pos x="1184" y="64"/>
              </a:cxn>
              <a:cxn ang="0">
                <a:pos x="1172" y="37"/>
              </a:cxn>
              <a:cxn ang="0">
                <a:pos x="1150" y="17"/>
              </a:cxn>
              <a:cxn ang="0">
                <a:pos x="1125" y="5"/>
              </a:cxn>
              <a:cxn ang="0">
                <a:pos x="1096" y="0"/>
              </a:cxn>
              <a:cxn ang="0">
                <a:pos x="92" y="0"/>
              </a:cxn>
              <a:cxn ang="0">
                <a:pos x="63" y="5"/>
              </a:cxn>
              <a:cxn ang="0">
                <a:pos x="39" y="17"/>
              </a:cxn>
              <a:cxn ang="0">
                <a:pos x="17" y="37"/>
              </a:cxn>
              <a:cxn ang="0">
                <a:pos x="5" y="64"/>
              </a:cxn>
              <a:cxn ang="0">
                <a:pos x="0" y="93"/>
              </a:cxn>
              <a:cxn ang="0">
                <a:pos x="0" y="276"/>
              </a:cxn>
              <a:cxn ang="0">
                <a:pos x="5" y="303"/>
              </a:cxn>
              <a:cxn ang="0">
                <a:pos x="17" y="329"/>
              </a:cxn>
              <a:cxn ang="0">
                <a:pos x="39" y="349"/>
              </a:cxn>
              <a:cxn ang="0">
                <a:pos x="63" y="361"/>
              </a:cxn>
              <a:cxn ang="0">
                <a:pos x="92" y="366"/>
              </a:cxn>
            </a:cxnLst>
            <a:rect l="0" t="0" r="r" b="b"/>
            <a:pathLst>
              <a:path w="1189" h="366">
                <a:moveTo>
                  <a:pt x="92" y="366"/>
                </a:moveTo>
                <a:lnTo>
                  <a:pt x="1096" y="366"/>
                </a:lnTo>
                <a:lnTo>
                  <a:pt x="1125" y="361"/>
                </a:lnTo>
                <a:lnTo>
                  <a:pt x="1150" y="349"/>
                </a:lnTo>
                <a:lnTo>
                  <a:pt x="1172" y="329"/>
                </a:lnTo>
                <a:lnTo>
                  <a:pt x="1184" y="303"/>
                </a:lnTo>
                <a:lnTo>
                  <a:pt x="1189" y="276"/>
                </a:lnTo>
                <a:lnTo>
                  <a:pt x="1189" y="93"/>
                </a:lnTo>
                <a:lnTo>
                  <a:pt x="1184" y="64"/>
                </a:lnTo>
                <a:lnTo>
                  <a:pt x="1172" y="37"/>
                </a:lnTo>
                <a:lnTo>
                  <a:pt x="1150" y="17"/>
                </a:lnTo>
                <a:lnTo>
                  <a:pt x="1125" y="5"/>
                </a:lnTo>
                <a:lnTo>
                  <a:pt x="1096" y="0"/>
                </a:lnTo>
                <a:lnTo>
                  <a:pt x="92" y="0"/>
                </a:lnTo>
                <a:lnTo>
                  <a:pt x="63" y="5"/>
                </a:lnTo>
                <a:lnTo>
                  <a:pt x="39" y="17"/>
                </a:lnTo>
                <a:lnTo>
                  <a:pt x="17" y="37"/>
                </a:lnTo>
                <a:lnTo>
                  <a:pt x="5" y="64"/>
                </a:lnTo>
                <a:lnTo>
                  <a:pt x="0" y="93"/>
                </a:lnTo>
                <a:lnTo>
                  <a:pt x="0" y="276"/>
                </a:lnTo>
                <a:lnTo>
                  <a:pt x="5" y="303"/>
                </a:lnTo>
                <a:lnTo>
                  <a:pt x="17" y="329"/>
                </a:lnTo>
                <a:lnTo>
                  <a:pt x="39" y="349"/>
                </a:lnTo>
                <a:lnTo>
                  <a:pt x="63" y="361"/>
                </a:lnTo>
                <a:lnTo>
                  <a:pt x="92" y="366"/>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9225" name="Rectangle 9"/>
          <p:cNvSpPr>
            <a:spLocks noChangeArrowheads="1"/>
          </p:cNvSpPr>
          <p:nvPr/>
        </p:nvSpPr>
        <p:spPr bwMode="auto">
          <a:xfrm>
            <a:off x="1741488" y="1822450"/>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50922" name="Freeform 10"/>
          <p:cNvSpPr>
            <a:spLocks/>
          </p:cNvSpPr>
          <p:nvPr/>
        </p:nvSpPr>
        <p:spPr bwMode="auto">
          <a:xfrm>
            <a:off x="1704975" y="2463800"/>
            <a:ext cx="1887538" cy="581025"/>
          </a:xfrm>
          <a:custGeom>
            <a:avLst/>
            <a:gdLst/>
            <a:ahLst/>
            <a:cxnLst>
              <a:cxn ang="0">
                <a:pos x="92" y="366"/>
              </a:cxn>
              <a:cxn ang="0">
                <a:pos x="1096" y="366"/>
              </a:cxn>
              <a:cxn ang="0">
                <a:pos x="1125" y="361"/>
              </a:cxn>
              <a:cxn ang="0">
                <a:pos x="1150" y="346"/>
              </a:cxn>
              <a:cxn ang="0">
                <a:pos x="1172" y="327"/>
              </a:cxn>
              <a:cxn ang="0">
                <a:pos x="1184" y="303"/>
              </a:cxn>
              <a:cxn ang="0">
                <a:pos x="1189" y="273"/>
              </a:cxn>
              <a:cxn ang="0">
                <a:pos x="1189" y="91"/>
              </a:cxn>
              <a:cxn ang="0">
                <a:pos x="1184" y="61"/>
              </a:cxn>
              <a:cxn ang="0">
                <a:pos x="1172" y="37"/>
              </a:cxn>
              <a:cxn ang="0">
                <a:pos x="1150" y="18"/>
              </a:cxn>
              <a:cxn ang="0">
                <a:pos x="1125" y="3"/>
              </a:cxn>
              <a:cxn ang="0">
                <a:pos x="1096" y="0"/>
              </a:cxn>
              <a:cxn ang="0">
                <a:pos x="92" y="0"/>
              </a:cxn>
              <a:cxn ang="0">
                <a:pos x="63" y="3"/>
              </a:cxn>
              <a:cxn ang="0">
                <a:pos x="39" y="18"/>
              </a:cxn>
              <a:cxn ang="0">
                <a:pos x="17" y="37"/>
              </a:cxn>
              <a:cxn ang="0">
                <a:pos x="5" y="61"/>
              </a:cxn>
              <a:cxn ang="0">
                <a:pos x="0" y="91"/>
              </a:cxn>
              <a:cxn ang="0">
                <a:pos x="0" y="273"/>
              </a:cxn>
              <a:cxn ang="0">
                <a:pos x="5" y="303"/>
              </a:cxn>
              <a:cxn ang="0">
                <a:pos x="17" y="327"/>
              </a:cxn>
              <a:cxn ang="0">
                <a:pos x="39" y="346"/>
              </a:cxn>
              <a:cxn ang="0">
                <a:pos x="63" y="361"/>
              </a:cxn>
              <a:cxn ang="0">
                <a:pos x="92" y="366"/>
              </a:cxn>
            </a:cxnLst>
            <a:rect l="0" t="0" r="r" b="b"/>
            <a:pathLst>
              <a:path w="1189" h="366">
                <a:moveTo>
                  <a:pt x="92" y="366"/>
                </a:moveTo>
                <a:lnTo>
                  <a:pt x="1096" y="366"/>
                </a:lnTo>
                <a:lnTo>
                  <a:pt x="1125" y="361"/>
                </a:lnTo>
                <a:lnTo>
                  <a:pt x="1150" y="346"/>
                </a:lnTo>
                <a:lnTo>
                  <a:pt x="1172" y="327"/>
                </a:lnTo>
                <a:lnTo>
                  <a:pt x="1184" y="303"/>
                </a:lnTo>
                <a:lnTo>
                  <a:pt x="1189" y="273"/>
                </a:lnTo>
                <a:lnTo>
                  <a:pt x="1189" y="91"/>
                </a:lnTo>
                <a:lnTo>
                  <a:pt x="1184" y="61"/>
                </a:lnTo>
                <a:lnTo>
                  <a:pt x="1172" y="37"/>
                </a:lnTo>
                <a:lnTo>
                  <a:pt x="1150" y="18"/>
                </a:lnTo>
                <a:lnTo>
                  <a:pt x="1125" y="3"/>
                </a:lnTo>
                <a:lnTo>
                  <a:pt x="1096" y="0"/>
                </a:lnTo>
                <a:lnTo>
                  <a:pt x="92" y="0"/>
                </a:lnTo>
                <a:lnTo>
                  <a:pt x="63" y="3"/>
                </a:lnTo>
                <a:lnTo>
                  <a:pt x="39" y="18"/>
                </a:lnTo>
                <a:lnTo>
                  <a:pt x="17" y="37"/>
                </a:lnTo>
                <a:lnTo>
                  <a:pt x="5" y="61"/>
                </a:lnTo>
                <a:lnTo>
                  <a:pt x="0" y="91"/>
                </a:lnTo>
                <a:lnTo>
                  <a:pt x="0" y="273"/>
                </a:lnTo>
                <a:lnTo>
                  <a:pt x="5" y="303"/>
                </a:lnTo>
                <a:lnTo>
                  <a:pt x="17" y="327"/>
                </a:lnTo>
                <a:lnTo>
                  <a:pt x="39" y="346"/>
                </a:lnTo>
                <a:lnTo>
                  <a:pt x="63" y="361"/>
                </a:lnTo>
                <a:lnTo>
                  <a:pt x="92" y="366"/>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9227" name="Rectangle 11"/>
          <p:cNvSpPr>
            <a:spLocks noChangeArrowheads="1"/>
          </p:cNvSpPr>
          <p:nvPr/>
        </p:nvSpPr>
        <p:spPr bwMode="auto">
          <a:xfrm>
            <a:off x="1739900" y="2524125"/>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9228" name="Rectangle 12"/>
          <p:cNvSpPr>
            <a:spLocks noChangeArrowheads="1"/>
          </p:cNvSpPr>
          <p:nvPr/>
        </p:nvSpPr>
        <p:spPr bwMode="auto">
          <a:xfrm>
            <a:off x="511175" y="2789238"/>
            <a:ext cx="56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CE-RIP-B</a:t>
            </a:r>
            <a:endParaRPr lang="en-US" sz="1800" b="1">
              <a:latin typeface="Helvetica" pitchFamily="34" charset="0"/>
            </a:endParaRPr>
          </a:p>
        </p:txBody>
      </p:sp>
      <p:sp>
        <p:nvSpPr>
          <p:cNvPr id="550925" name="Freeform 13"/>
          <p:cNvSpPr>
            <a:spLocks/>
          </p:cNvSpPr>
          <p:nvPr/>
        </p:nvSpPr>
        <p:spPr bwMode="auto">
          <a:xfrm>
            <a:off x="4098925" y="2463800"/>
            <a:ext cx="2030413" cy="871538"/>
          </a:xfrm>
          <a:custGeom>
            <a:avLst/>
            <a:gdLst/>
            <a:ahLst/>
            <a:cxnLst>
              <a:cxn ang="0">
                <a:pos x="93" y="549"/>
              </a:cxn>
              <a:cxn ang="0">
                <a:pos x="1189" y="549"/>
              </a:cxn>
              <a:cxn ang="0">
                <a:pos x="1216" y="544"/>
              </a:cxn>
              <a:cxn ang="0">
                <a:pos x="1242" y="529"/>
              </a:cxn>
              <a:cxn ang="0">
                <a:pos x="1262" y="510"/>
              </a:cxn>
              <a:cxn ang="0">
                <a:pos x="1274" y="485"/>
              </a:cxn>
              <a:cxn ang="0">
                <a:pos x="1279" y="456"/>
              </a:cxn>
              <a:cxn ang="0">
                <a:pos x="1279" y="91"/>
              </a:cxn>
              <a:cxn ang="0">
                <a:pos x="1274" y="61"/>
              </a:cxn>
              <a:cxn ang="0">
                <a:pos x="1262" y="37"/>
              </a:cxn>
              <a:cxn ang="0">
                <a:pos x="1242" y="18"/>
              </a:cxn>
              <a:cxn ang="0">
                <a:pos x="1216" y="3"/>
              </a:cxn>
              <a:cxn ang="0">
                <a:pos x="1189" y="0"/>
              </a:cxn>
              <a:cxn ang="0">
                <a:pos x="93" y="0"/>
              </a:cxn>
              <a:cxn ang="0">
                <a:pos x="63" y="3"/>
              </a:cxn>
              <a:cxn ang="0">
                <a:pos x="36" y="18"/>
              </a:cxn>
              <a:cxn ang="0">
                <a:pos x="17" y="37"/>
              </a:cxn>
              <a:cxn ang="0">
                <a:pos x="5" y="61"/>
              </a:cxn>
              <a:cxn ang="0">
                <a:pos x="0" y="91"/>
              </a:cxn>
              <a:cxn ang="0">
                <a:pos x="0" y="456"/>
              </a:cxn>
              <a:cxn ang="0">
                <a:pos x="5" y="485"/>
              </a:cxn>
              <a:cxn ang="0">
                <a:pos x="17" y="510"/>
              </a:cxn>
              <a:cxn ang="0">
                <a:pos x="36" y="529"/>
              </a:cxn>
              <a:cxn ang="0">
                <a:pos x="63" y="544"/>
              </a:cxn>
              <a:cxn ang="0">
                <a:pos x="93" y="549"/>
              </a:cxn>
            </a:cxnLst>
            <a:rect l="0" t="0" r="r" b="b"/>
            <a:pathLst>
              <a:path w="1279" h="549">
                <a:moveTo>
                  <a:pt x="93" y="549"/>
                </a:moveTo>
                <a:lnTo>
                  <a:pt x="1189" y="549"/>
                </a:lnTo>
                <a:lnTo>
                  <a:pt x="1216" y="544"/>
                </a:lnTo>
                <a:lnTo>
                  <a:pt x="1242" y="529"/>
                </a:lnTo>
                <a:lnTo>
                  <a:pt x="1262" y="510"/>
                </a:lnTo>
                <a:lnTo>
                  <a:pt x="1274" y="485"/>
                </a:lnTo>
                <a:lnTo>
                  <a:pt x="1279" y="456"/>
                </a:lnTo>
                <a:lnTo>
                  <a:pt x="1279" y="91"/>
                </a:lnTo>
                <a:lnTo>
                  <a:pt x="1274" y="61"/>
                </a:lnTo>
                <a:lnTo>
                  <a:pt x="1262" y="37"/>
                </a:lnTo>
                <a:lnTo>
                  <a:pt x="1242" y="18"/>
                </a:lnTo>
                <a:lnTo>
                  <a:pt x="1216" y="3"/>
                </a:lnTo>
                <a:lnTo>
                  <a:pt x="1189" y="0"/>
                </a:lnTo>
                <a:lnTo>
                  <a:pt x="93" y="0"/>
                </a:lnTo>
                <a:lnTo>
                  <a:pt x="63" y="3"/>
                </a:lnTo>
                <a:lnTo>
                  <a:pt x="36" y="18"/>
                </a:lnTo>
                <a:lnTo>
                  <a:pt x="17" y="37"/>
                </a:lnTo>
                <a:lnTo>
                  <a:pt x="5" y="61"/>
                </a:lnTo>
                <a:lnTo>
                  <a:pt x="0" y="91"/>
                </a:lnTo>
                <a:lnTo>
                  <a:pt x="0" y="456"/>
                </a:lnTo>
                <a:lnTo>
                  <a:pt x="5" y="485"/>
                </a:lnTo>
                <a:lnTo>
                  <a:pt x="17" y="510"/>
                </a:lnTo>
                <a:lnTo>
                  <a:pt x="36" y="529"/>
                </a:lnTo>
                <a:lnTo>
                  <a:pt x="63" y="544"/>
                </a:lnTo>
                <a:lnTo>
                  <a:pt x="93" y="549"/>
                </a:lnTo>
                <a:close/>
              </a:path>
            </a:pathLst>
          </a:custGeom>
          <a:solidFill>
            <a:srgbClr val="C0C0C0"/>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9230" name="Rectangle 14"/>
          <p:cNvSpPr>
            <a:spLocks noChangeArrowheads="1"/>
          </p:cNvSpPr>
          <p:nvPr/>
        </p:nvSpPr>
        <p:spPr bwMode="auto">
          <a:xfrm>
            <a:off x="4225925" y="2514600"/>
            <a:ext cx="1900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VRF-B Routing Table</a:t>
            </a:r>
            <a:endParaRPr lang="en-US" sz="1800" b="1">
              <a:latin typeface="Helvetica" pitchFamily="34" charset="0"/>
            </a:endParaRPr>
          </a:p>
        </p:txBody>
      </p:sp>
      <p:sp>
        <p:nvSpPr>
          <p:cNvPr id="550927" name="Freeform 15"/>
          <p:cNvSpPr>
            <a:spLocks/>
          </p:cNvSpPr>
          <p:nvPr/>
        </p:nvSpPr>
        <p:spPr bwMode="auto">
          <a:xfrm>
            <a:off x="1635125" y="1447800"/>
            <a:ext cx="7104063" cy="3770313"/>
          </a:xfrm>
          <a:custGeom>
            <a:avLst/>
            <a:gdLst/>
            <a:ahLst/>
            <a:cxnLst>
              <a:cxn ang="0">
                <a:pos x="3014" y="1462"/>
              </a:cxn>
              <a:cxn ang="0">
                <a:pos x="90" y="1462"/>
              </a:cxn>
              <a:cxn ang="0">
                <a:pos x="61" y="1466"/>
              </a:cxn>
              <a:cxn ang="0">
                <a:pos x="37" y="1479"/>
              </a:cxn>
              <a:cxn ang="0">
                <a:pos x="17" y="1498"/>
              </a:cxn>
              <a:cxn ang="0">
                <a:pos x="2" y="1525"/>
              </a:cxn>
              <a:cxn ang="0">
                <a:pos x="0" y="1554"/>
              </a:cxn>
              <a:cxn ang="0">
                <a:pos x="0" y="2285"/>
              </a:cxn>
              <a:cxn ang="0">
                <a:pos x="2" y="2312"/>
              </a:cxn>
              <a:cxn ang="0">
                <a:pos x="17" y="2339"/>
              </a:cxn>
              <a:cxn ang="0">
                <a:pos x="37" y="2358"/>
              </a:cxn>
              <a:cxn ang="0">
                <a:pos x="61" y="2371"/>
              </a:cxn>
              <a:cxn ang="0">
                <a:pos x="90" y="2375"/>
              </a:cxn>
              <a:cxn ang="0">
                <a:pos x="4385" y="2375"/>
              </a:cxn>
              <a:cxn ang="0">
                <a:pos x="4412" y="2371"/>
              </a:cxn>
              <a:cxn ang="0">
                <a:pos x="4439" y="2358"/>
              </a:cxn>
              <a:cxn ang="0">
                <a:pos x="4458" y="2339"/>
              </a:cxn>
              <a:cxn ang="0">
                <a:pos x="4471" y="2312"/>
              </a:cxn>
              <a:cxn ang="0">
                <a:pos x="4475" y="2285"/>
              </a:cxn>
              <a:cxn ang="0">
                <a:pos x="4475" y="92"/>
              </a:cxn>
              <a:cxn ang="0">
                <a:pos x="4471" y="63"/>
              </a:cxn>
              <a:cxn ang="0">
                <a:pos x="4458" y="36"/>
              </a:cxn>
              <a:cxn ang="0">
                <a:pos x="4439" y="17"/>
              </a:cxn>
              <a:cxn ang="0">
                <a:pos x="4412" y="4"/>
              </a:cxn>
              <a:cxn ang="0">
                <a:pos x="4385" y="0"/>
              </a:cxn>
              <a:cxn ang="0">
                <a:pos x="3196" y="0"/>
              </a:cxn>
              <a:cxn ang="0">
                <a:pos x="3167" y="4"/>
              </a:cxn>
              <a:cxn ang="0">
                <a:pos x="3143" y="17"/>
              </a:cxn>
              <a:cxn ang="0">
                <a:pos x="3123" y="36"/>
              </a:cxn>
              <a:cxn ang="0">
                <a:pos x="3109" y="63"/>
              </a:cxn>
              <a:cxn ang="0">
                <a:pos x="3106" y="92"/>
              </a:cxn>
              <a:cxn ang="0">
                <a:pos x="3106" y="1371"/>
              </a:cxn>
              <a:cxn ang="0">
                <a:pos x="3101" y="1398"/>
              </a:cxn>
              <a:cxn ang="0">
                <a:pos x="3087" y="1425"/>
              </a:cxn>
              <a:cxn ang="0">
                <a:pos x="3067" y="1445"/>
              </a:cxn>
              <a:cxn ang="0">
                <a:pos x="3043" y="1457"/>
              </a:cxn>
              <a:cxn ang="0">
                <a:pos x="3014" y="1462"/>
              </a:cxn>
            </a:cxnLst>
            <a:rect l="0" t="0" r="r" b="b"/>
            <a:pathLst>
              <a:path w="4475" h="2375">
                <a:moveTo>
                  <a:pt x="3014" y="1462"/>
                </a:moveTo>
                <a:lnTo>
                  <a:pt x="90" y="1462"/>
                </a:lnTo>
                <a:lnTo>
                  <a:pt x="61" y="1466"/>
                </a:lnTo>
                <a:lnTo>
                  <a:pt x="37" y="1479"/>
                </a:lnTo>
                <a:lnTo>
                  <a:pt x="17" y="1498"/>
                </a:lnTo>
                <a:lnTo>
                  <a:pt x="2" y="1525"/>
                </a:lnTo>
                <a:lnTo>
                  <a:pt x="0" y="1554"/>
                </a:lnTo>
                <a:lnTo>
                  <a:pt x="0" y="2285"/>
                </a:lnTo>
                <a:lnTo>
                  <a:pt x="2" y="2312"/>
                </a:lnTo>
                <a:lnTo>
                  <a:pt x="17" y="2339"/>
                </a:lnTo>
                <a:lnTo>
                  <a:pt x="37" y="2358"/>
                </a:lnTo>
                <a:lnTo>
                  <a:pt x="61" y="2371"/>
                </a:lnTo>
                <a:lnTo>
                  <a:pt x="90" y="2375"/>
                </a:lnTo>
                <a:lnTo>
                  <a:pt x="4385" y="2375"/>
                </a:lnTo>
                <a:lnTo>
                  <a:pt x="4412" y="2371"/>
                </a:lnTo>
                <a:lnTo>
                  <a:pt x="4439" y="2358"/>
                </a:lnTo>
                <a:lnTo>
                  <a:pt x="4458" y="2339"/>
                </a:lnTo>
                <a:lnTo>
                  <a:pt x="4471" y="2312"/>
                </a:lnTo>
                <a:lnTo>
                  <a:pt x="4475" y="2285"/>
                </a:lnTo>
                <a:lnTo>
                  <a:pt x="4475" y="92"/>
                </a:lnTo>
                <a:lnTo>
                  <a:pt x="4471" y="63"/>
                </a:lnTo>
                <a:lnTo>
                  <a:pt x="4458" y="36"/>
                </a:lnTo>
                <a:lnTo>
                  <a:pt x="4439" y="17"/>
                </a:lnTo>
                <a:lnTo>
                  <a:pt x="4412" y="4"/>
                </a:lnTo>
                <a:lnTo>
                  <a:pt x="4385" y="0"/>
                </a:lnTo>
                <a:lnTo>
                  <a:pt x="3196" y="0"/>
                </a:lnTo>
                <a:lnTo>
                  <a:pt x="3167" y="4"/>
                </a:lnTo>
                <a:lnTo>
                  <a:pt x="3143" y="17"/>
                </a:lnTo>
                <a:lnTo>
                  <a:pt x="3123" y="36"/>
                </a:lnTo>
                <a:lnTo>
                  <a:pt x="3109" y="63"/>
                </a:lnTo>
                <a:lnTo>
                  <a:pt x="3106" y="92"/>
                </a:lnTo>
                <a:lnTo>
                  <a:pt x="3106" y="1371"/>
                </a:lnTo>
                <a:lnTo>
                  <a:pt x="3101" y="1398"/>
                </a:lnTo>
                <a:lnTo>
                  <a:pt x="3087" y="1425"/>
                </a:lnTo>
                <a:lnTo>
                  <a:pt x="3067" y="1445"/>
                </a:lnTo>
                <a:lnTo>
                  <a:pt x="3043" y="1457"/>
                </a:lnTo>
                <a:lnTo>
                  <a:pt x="3014" y="1462"/>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9232" name="Rectangle 16"/>
          <p:cNvSpPr>
            <a:spLocks noChangeArrowheads="1"/>
          </p:cNvSpPr>
          <p:nvPr/>
        </p:nvSpPr>
        <p:spPr bwMode="auto">
          <a:xfrm>
            <a:off x="6716713" y="1497013"/>
            <a:ext cx="197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BGP Routing Process</a:t>
            </a:r>
            <a:endParaRPr lang="en-US" sz="1800" b="1">
              <a:solidFill>
                <a:srgbClr val="FFFF00"/>
              </a:solidFill>
              <a:latin typeface="Helvetica" pitchFamily="34" charset="0"/>
            </a:endParaRPr>
          </a:p>
        </p:txBody>
      </p:sp>
      <p:sp>
        <p:nvSpPr>
          <p:cNvPr id="550929" name="Freeform 17"/>
          <p:cNvSpPr>
            <a:spLocks/>
          </p:cNvSpPr>
          <p:nvPr/>
        </p:nvSpPr>
        <p:spPr bwMode="auto">
          <a:xfrm>
            <a:off x="6708775" y="1774825"/>
            <a:ext cx="1887538" cy="3338513"/>
          </a:xfrm>
          <a:custGeom>
            <a:avLst/>
            <a:gdLst/>
            <a:ahLst/>
            <a:cxnLst>
              <a:cxn ang="0">
                <a:pos x="93" y="2103"/>
              </a:cxn>
              <a:cxn ang="0">
                <a:pos x="1097" y="2103"/>
              </a:cxn>
              <a:cxn ang="0">
                <a:pos x="1126" y="2098"/>
              </a:cxn>
              <a:cxn ang="0">
                <a:pos x="1150" y="2084"/>
              </a:cxn>
              <a:cxn ang="0">
                <a:pos x="1170" y="2064"/>
              </a:cxn>
              <a:cxn ang="0">
                <a:pos x="1184" y="2040"/>
              </a:cxn>
              <a:cxn ang="0">
                <a:pos x="1189" y="2011"/>
              </a:cxn>
              <a:cxn ang="0">
                <a:pos x="1189" y="93"/>
              </a:cxn>
              <a:cxn ang="0">
                <a:pos x="1184" y="64"/>
              </a:cxn>
              <a:cxn ang="0">
                <a:pos x="1170" y="37"/>
              </a:cxn>
              <a:cxn ang="0">
                <a:pos x="1150" y="17"/>
              </a:cxn>
              <a:cxn ang="0">
                <a:pos x="1126" y="5"/>
              </a:cxn>
              <a:cxn ang="0">
                <a:pos x="1097" y="0"/>
              </a:cxn>
              <a:cxn ang="0">
                <a:pos x="93" y="0"/>
              </a:cxn>
              <a:cxn ang="0">
                <a:pos x="64" y="5"/>
              </a:cxn>
              <a:cxn ang="0">
                <a:pos x="37" y="17"/>
              </a:cxn>
              <a:cxn ang="0">
                <a:pos x="17" y="37"/>
              </a:cxn>
              <a:cxn ang="0">
                <a:pos x="5" y="64"/>
              </a:cxn>
              <a:cxn ang="0">
                <a:pos x="0" y="93"/>
              </a:cxn>
              <a:cxn ang="0">
                <a:pos x="0" y="2011"/>
              </a:cxn>
              <a:cxn ang="0">
                <a:pos x="5" y="2040"/>
              </a:cxn>
              <a:cxn ang="0">
                <a:pos x="17" y="2064"/>
              </a:cxn>
              <a:cxn ang="0">
                <a:pos x="37" y="2084"/>
              </a:cxn>
              <a:cxn ang="0">
                <a:pos x="64" y="2098"/>
              </a:cxn>
              <a:cxn ang="0">
                <a:pos x="93" y="2103"/>
              </a:cxn>
            </a:cxnLst>
            <a:rect l="0" t="0" r="r" b="b"/>
            <a:pathLst>
              <a:path w="1189" h="2103">
                <a:moveTo>
                  <a:pt x="93" y="2103"/>
                </a:moveTo>
                <a:lnTo>
                  <a:pt x="1097" y="2103"/>
                </a:lnTo>
                <a:lnTo>
                  <a:pt x="1126" y="2098"/>
                </a:lnTo>
                <a:lnTo>
                  <a:pt x="1150" y="2084"/>
                </a:lnTo>
                <a:lnTo>
                  <a:pt x="1170" y="2064"/>
                </a:lnTo>
                <a:lnTo>
                  <a:pt x="1184" y="2040"/>
                </a:lnTo>
                <a:lnTo>
                  <a:pt x="1189" y="2011"/>
                </a:lnTo>
                <a:lnTo>
                  <a:pt x="1189" y="93"/>
                </a:lnTo>
                <a:lnTo>
                  <a:pt x="1184" y="64"/>
                </a:lnTo>
                <a:lnTo>
                  <a:pt x="1170" y="37"/>
                </a:lnTo>
                <a:lnTo>
                  <a:pt x="1150" y="17"/>
                </a:lnTo>
                <a:lnTo>
                  <a:pt x="1126" y="5"/>
                </a:lnTo>
                <a:lnTo>
                  <a:pt x="1097" y="0"/>
                </a:lnTo>
                <a:lnTo>
                  <a:pt x="93" y="0"/>
                </a:lnTo>
                <a:lnTo>
                  <a:pt x="64" y="5"/>
                </a:lnTo>
                <a:lnTo>
                  <a:pt x="37" y="17"/>
                </a:lnTo>
                <a:lnTo>
                  <a:pt x="17" y="37"/>
                </a:lnTo>
                <a:lnTo>
                  <a:pt x="5" y="64"/>
                </a:lnTo>
                <a:lnTo>
                  <a:pt x="0" y="93"/>
                </a:lnTo>
                <a:lnTo>
                  <a:pt x="0" y="2011"/>
                </a:lnTo>
                <a:lnTo>
                  <a:pt x="5" y="2040"/>
                </a:lnTo>
                <a:lnTo>
                  <a:pt x="17" y="2064"/>
                </a:lnTo>
                <a:lnTo>
                  <a:pt x="37" y="2084"/>
                </a:lnTo>
                <a:lnTo>
                  <a:pt x="64" y="2098"/>
                </a:lnTo>
                <a:lnTo>
                  <a:pt x="93" y="2103"/>
                </a:lnTo>
                <a:close/>
              </a:path>
            </a:pathLst>
          </a:custGeom>
          <a:solidFill>
            <a:schemeClr val="folHlink"/>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9234" name="Rectangle 18"/>
          <p:cNvSpPr>
            <a:spLocks noChangeArrowheads="1"/>
          </p:cNvSpPr>
          <p:nvPr/>
        </p:nvSpPr>
        <p:spPr bwMode="auto">
          <a:xfrm>
            <a:off x="6881813" y="1825625"/>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Backbone</a:t>
            </a:r>
            <a:endParaRPr lang="en-US" sz="1800" b="1">
              <a:latin typeface="Helvetica" pitchFamily="34" charset="0"/>
            </a:endParaRPr>
          </a:p>
        </p:txBody>
      </p:sp>
      <p:sp>
        <p:nvSpPr>
          <p:cNvPr id="9235" name="Rectangle 19"/>
          <p:cNvSpPr>
            <a:spLocks noChangeArrowheads="1"/>
          </p:cNvSpPr>
          <p:nvPr/>
        </p:nvSpPr>
        <p:spPr bwMode="auto">
          <a:xfrm>
            <a:off x="6889750" y="2057400"/>
            <a:ext cx="125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500" b="1">
                <a:solidFill>
                  <a:srgbClr val="000000"/>
                </a:solidFill>
                <a:latin typeface="Helvetica" pitchFamily="34" charset="0"/>
              </a:rPr>
              <a:t>Multiprotocol </a:t>
            </a:r>
          </a:p>
          <a:p>
            <a:pPr algn="l">
              <a:lnSpc>
                <a:spcPct val="100000"/>
              </a:lnSpc>
            </a:pPr>
            <a:r>
              <a:rPr lang="en-US" sz="1500" b="1">
                <a:solidFill>
                  <a:srgbClr val="000000"/>
                </a:solidFill>
                <a:latin typeface="Helvetica" pitchFamily="34" charset="0"/>
              </a:rPr>
              <a:t>BGP</a:t>
            </a:r>
            <a:endParaRPr lang="en-US" sz="1800" b="1">
              <a:latin typeface="Helvetica" pitchFamily="34" charset="0"/>
            </a:endParaRPr>
          </a:p>
        </p:txBody>
      </p:sp>
      <p:sp>
        <p:nvSpPr>
          <p:cNvPr id="550932" name="Freeform 20"/>
          <p:cNvSpPr>
            <a:spLocks/>
          </p:cNvSpPr>
          <p:nvPr/>
        </p:nvSpPr>
        <p:spPr bwMode="auto">
          <a:xfrm>
            <a:off x="1704975" y="3841750"/>
            <a:ext cx="1887538" cy="579438"/>
          </a:xfrm>
          <a:custGeom>
            <a:avLst/>
            <a:gdLst/>
            <a:ahLst/>
            <a:cxnLst>
              <a:cxn ang="0">
                <a:pos x="92" y="365"/>
              </a:cxn>
              <a:cxn ang="0">
                <a:pos x="1096" y="365"/>
              </a:cxn>
              <a:cxn ang="0">
                <a:pos x="1125" y="361"/>
              </a:cxn>
              <a:cxn ang="0">
                <a:pos x="1150" y="348"/>
              </a:cxn>
              <a:cxn ang="0">
                <a:pos x="1172" y="326"/>
              </a:cxn>
              <a:cxn ang="0">
                <a:pos x="1184" y="302"/>
              </a:cxn>
              <a:cxn ang="0">
                <a:pos x="1189" y="273"/>
              </a:cxn>
              <a:cxn ang="0">
                <a:pos x="1189" y="90"/>
              </a:cxn>
              <a:cxn ang="0">
                <a:pos x="1184" y="63"/>
              </a:cxn>
              <a:cxn ang="0">
                <a:pos x="1172" y="36"/>
              </a:cxn>
              <a:cxn ang="0">
                <a:pos x="1150" y="17"/>
              </a:cxn>
              <a:cxn ang="0">
                <a:pos x="1125" y="5"/>
              </a:cxn>
              <a:cxn ang="0">
                <a:pos x="1096" y="0"/>
              </a:cxn>
              <a:cxn ang="0">
                <a:pos x="92" y="0"/>
              </a:cxn>
              <a:cxn ang="0">
                <a:pos x="63" y="5"/>
              </a:cxn>
              <a:cxn ang="0">
                <a:pos x="39" y="17"/>
              </a:cxn>
              <a:cxn ang="0">
                <a:pos x="17" y="36"/>
              </a:cxn>
              <a:cxn ang="0">
                <a:pos x="5" y="63"/>
              </a:cxn>
              <a:cxn ang="0">
                <a:pos x="0" y="90"/>
              </a:cxn>
              <a:cxn ang="0">
                <a:pos x="0" y="273"/>
              </a:cxn>
              <a:cxn ang="0">
                <a:pos x="5" y="302"/>
              </a:cxn>
              <a:cxn ang="0">
                <a:pos x="17" y="326"/>
              </a:cxn>
              <a:cxn ang="0">
                <a:pos x="39" y="348"/>
              </a:cxn>
              <a:cxn ang="0">
                <a:pos x="63" y="361"/>
              </a:cxn>
              <a:cxn ang="0">
                <a:pos x="92" y="365"/>
              </a:cxn>
            </a:cxnLst>
            <a:rect l="0" t="0" r="r" b="b"/>
            <a:pathLst>
              <a:path w="1189" h="365">
                <a:moveTo>
                  <a:pt x="92" y="365"/>
                </a:moveTo>
                <a:lnTo>
                  <a:pt x="1096" y="365"/>
                </a:lnTo>
                <a:lnTo>
                  <a:pt x="1125" y="361"/>
                </a:lnTo>
                <a:lnTo>
                  <a:pt x="1150" y="348"/>
                </a:lnTo>
                <a:lnTo>
                  <a:pt x="1172" y="326"/>
                </a:lnTo>
                <a:lnTo>
                  <a:pt x="1184" y="302"/>
                </a:lnTo>
                <a:lnTo>
                  <a:pt x="1189" y="273"/>
                </a:lnTo>
                <a:lnTo>
                  <a:pt x="1189" y="90"/>
                </a:lnTo>
                <a:lnTo>
                  <a:pt x="1184" y="63"/>
                </a:lnTo>
                <a:lnTo>
                  <a:pt x="1172" y="36"/>
                </a:lnTo>
                <a:lnTo>
                  <a:pt x="1150" y="17"/>
                </a:lnTo>
                <a:lnTo>
                  <a:pt x="1125" y="5"/>
                </a:lnTo>
                <a:lnTo>
                  <a:pt x="1096" y="0"/>
                </a:lnTo>
                <a:lnTo>
                  <a:pt x="92" y="0"/>
                </a:lnTo>
                <a:lnTo>
                  <a:pt x="63" y="5"/>
                </a:lnTo>
                <a:lnTo>
                  <a:pt x="39" y="17"/>
                </a:lnTo>
                <a:lnTo>
                  <a:pt x="17" y="36"/>
                </a:lnTo>
                <a:lnTo>
                  <a:pt x="5" y="63"/>
                </a:lnTo>
                <a:lnTo>
                  <a:pt x="0" y="90"/>
                </a:lnTo>
                <a:lnTo>
                  <a:pt x="0" y="273"/>
                </a:lnTo>
                <a:lnTo>
                  <a:pt x="5" y="302"/>
                </a:lnTo>
                <a:lnTo>
                  <a:pt x="17" y="326"/>
                </a:lnTo>
                <a:lnTo>
                  <a:pt x="39" y="348"/>
                </a:lnTo>
                <a:lnTo>
                  <a:pt x="63" y="361"/>
                </a:lnTo>
                <a:lnTo>
                  <a:pt x="92" y="365"/>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9237" name="Rectangle 21"/>
          <p:cNvSpPr>
            <a:spLocks noChangeArrowheads="1"/>
          </p:cNvSpPr>
          <p:nvPr/>
        </p:nvSpPr>
        <p:spPr bwMode="auto">
          <a:xfrm>
            <a:off x="1741488" y="3900488"/>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50934" name="Freeform 22"/>
          <p:cNvSpPr>
            <a:spLocks/>
          </p:cNvSpPr>
          <p:nvPr/>
        </p:nvSpPr>
        <p:spPr bwMode="auto">
          <a:xfrm>
            <a:off x="1704975" y="4565650"/>
            <a:ext cx="1887538" cy="579438"/>
          </a:xfrm>
          <a:custGeom>
            <a:avLst/>
            <a:gdLst/>
            <a:ahLst/>
            <a:cxnLst>
              <a:cxn ang="0">
                <a:pos x="92" y="365"/>
              </a:cxn>
              <a:cxn ang="0">
                <a:pos x="1096" y="365"/>
              </a:cxn>
              <a:cxn ang="0">
                <a:pos x="1125" y="360"/>
              </a:cxn>
              <a:cxn ang="0">
                <a:pos x="1150" y="348"/>
              </a:cxn>
              <a:cxn ang="0">
                <a:pos x="1172" y="329"/>
              </a:cxn>
              <a:cxn ang="0">
                <a:pos x="1184" y="302"/>
              </a:cxn>
              <a:cxn ang="0">
                <a:pos x="1189" y="275"/>
              </a:cxn>
              <a:cxn ang="0">
                <a:pos x="1189" y="92"/>
              </a:cxn>
              <a:cxn ang="0">
                <a:pos x="1184" y="63"/>
              </a:cxn>
              <a:cxn ang="0">
                <a:pos x="1172" y="39"/>
              </a:cxn>
              <a:cxn ang="0">
                <a:pos x="1150" y="17"/>
              </a:cxn>
              <a:cxn ang="0">
                <a:pos x="1125" y="4"/>
              </a:cxn>
              <a:cxn ang="0">
                <a:pos x="1096" y="0"/>
              </a:cxn>
              <a:cxn ang="0">
                <a:pos x="92" y="0"/>
              </a:cxn>
              <a:cxn ang="0">
                <a:pos x="63" y="4"/>
              </a:cxn>
              <a:cxn ang="0">
                <a:pos x="39" y="17"/>
              </a:cxn>
              <a:cxn ang="0">
                <a:pos x="17" y="39"/>
              </a:cxn>
              <a:cxn ang="0">
                <a:pos x="5" y="63"/>
              </a:cxn>
              <a:cxn ang="0">
                <a:pos x="0" y="92"/>
              </a:cxn>
              <a:cxn ang="0">
                <a:pos x="0" y="275"/>
              </a:cxn>
              <a:cxn ang="0">
                <a:pos x="5" y="302"/>
              </a:cxn>
              <a:cxn ang="0">
                <a:pos x="17" y="329"/>
              </a:cxn>
              <a:cxn ang="0">
                <a:pos x="39" y="348"/>
              </a:cxn>
              <a:cxn ang="0">
                <a:pos x="63" y="360"/>
              </a:cxn>
              <a:cxn ang="0">
                <a:pos x="92" y="365"/>
              </a:cxn>
            </a:cxnLst>
            <a:rect l="0" t="0" r="r" b="b"/>
            <a:pathLst>
              <a:path w="1189" h="365">
                <a:moveTo>
                  <a:pt x="92" y="365"/>
                </a:moveTo>
                <a:lnTo>
                  <a:pt x="1096" y="365"/>
                </a:lnTo>
                <a:lnTo>
                  <a:pt x="1125" y="360"/>
                </a:lnTo>
                <a:lnTo>
                  <a:pt x="1150" y="348"/>
                </a:lnTo>
                <a:lnTo>
                  <a:pt x="1172" y="329"/>
                </a:lnTo>
                <a:lnTo>
                  <a:pt x="1184" y="302"/>
                </a:lnTo>
                <a:lnTo>
                  <a:pt x="1189" y="275"/>
                </a:lnTo>
                <a:lnTo>
                  <a:pt x="1189" y="92"/>
                </a:lnTo>
                <a:lnTo>
                  <a:pt x="1184" y="63"/>
                </a:lnTo>
                <a:lnTo>
                  <a:pt x="1172" y="39"/>
                </a:lnTo>
                <a:lnTo>
                  <a:pt x="1150" y="17"/>
                </a:lnTo>
                <a:lnTo>
                  <a:pt x="1125" y="4"/>
                </a:lnTo>
                <a:lnTo>
                  <a:pt x="1096" y="0"/>
                </a:lnTo>
                <a:lnTo>
                  <a:pt x="92" y="0"/>
                </a:lnTo>
                <a:lnTo>
                  <a:pt x="63" y="4"/>
                </a:lnTo>
                <a:lnTo>
                  <a:pt x="39" y="17"/>
                </a:lnTo>
                <a:lnTo>
                  <a:pt x="17" y="39"/>
                </a:lnTo>
                <a:lnTo>
                  <a:pt x="5" y="63"/>
                </a:lnTo>
                <a:lnTo>
                  <a:pt x="0" y="92"/>
                </a:lnTo>
                <a:lnTo>
                  <a:pt x="0" y="275"/>
                </a:lnTo>
                <a:lnTo>
                  <a:pt x="5" y="302"/>
                </a:lnTo>
                <a:lnTo>
                  <a:pt x="17" y="329"/>
                </a:lnTo>
                <a:lnTo>
                  <a:pt x="39" y="348"/>
                </a:lnTo>
                <a:lnTo>
                  <a:pt x="63" y="360"/>
                </a:lnTo>
                <a:lnTo>
                  <a:pt x="92" y="365"/>
                </a:lnTo>
                <a:close/>
              </a:path>
            </a:pathLst>
          </a:custGeom>
          <a:solidFill>
            <a:srgbClr val="C0C0C0"/>
          </a:solidFill>
          <a:ln w="11176">
            <a:solidFill>
              <a:srgbClr val="000000"/>
            </a:solidFill>
            <a:prstDash val="solid"/>
            <a:round/>
            <a:headEnd/>
            <a:tailEnd/>
          </a:ln>
          <a:effectLst>
            <a:outerShdw dist="45791" dir="3378596" algn="ctr" rotWithShape="0">
              <a:schemeClr val="bg2"/>
            </a:outerShdw>
          </a:effectLst>
        </p:spPr>
        <p:txBody>
          <a:bodyPr/>
          <a:lstStyle/>
          <a:p>
            <a:pPr>
              <a:defRPr/>
            </a:pPr>
            <a:endParaRPr lang="en-US"/>
          </a:p>
        </p:txBody>
      </p:sp>
      <p:sp>
        <p:nvSpPr>
          <p:cNvPr id="9239" name="Rectangle 23"/>
          <p:cNvSpPr>
            <a:spLocks noChangeArrowheads="1"/>
          </p:cNvSpPr>
          <p:nvPr/>
        </p:nvSpPr>
        <p:spPr bwMode="auto">
          <a:xfrm>
            <a:off x="1739900" y="4624388"/>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9240" name="Rectangle 24"/>
          <p:cNvSpPr>
            <a:spLocks noChangeArrowheads="1"/>
          </p:cNvSpPr>
          <p:nvPr/>
        </p:nvSpPr>
        <p:spPr bwMode="auto">
          <a:xfrm>
            <a:off x="482600" y="4192588"/>
            <a:ext cx="6238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CE-BGP-A</a:t>
            </a:r>
            <a:endParaRPr lang="en-US" sz="1800" b="1">
              <a:latin typeface="Helvetica" pitchFamily="34" charset="0"/>
            </a:endParaRPr>
          </a:p>
        </p:txBody>
      </p:sp>
      <p:sp>
        <p:nvSpPr>
          <p:cNvPr id="9241" name="Rectangle 25"/>
          <p:cNvSpPr>
            <a:spLocks noChangeArrowheads="1"/>
          </p:cNvSpPr>
          <p:nvPr/>
        </p:nvSpPr>
        <p:spPr bwMode="auto">
          <a:xfrm>
            <a:off x="479425" y="4892675"/>
            <a:ext cx="628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CE-BGP-B</a:t>
            </a:r>
            <a:endParaRPr lang="en-US" sz="1800" b="1">
              <a:latin typeface="Helvetica" pitchFamily="34" charset="0"/>
            </a:endParaRPr>
          </a:p>
        </p:txBody>
      </p:sp>
      <p:sp>
        <p:nvSpPr>
          <p:cNvPr id="9242" name="Text Box 26"/>
          <p:cNvSpPr txBox="1">
            <a:spLocks noChangeArrowheads="1"/>
          </p:cNvSpPr>
          <p:nvPr/>
        </p:nvSpPr>
        <p:spPr bwMode="auto">
          <a:xfrm>
            <a:off x="517525" y="5599113"/>
            <a:ext cx="60547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Two VPNs attached to the same PE router</a:t>
            </a:r>
          </a:p>
          <a:p>
            <a:pPr algn="l">
              <a:lnSpc>
                <a:spcPct val="100000"/>
              </a:lnSpc>
              <a:buClr>
                <a:schemeClr val="accent1"/>
              </a:buClr>
              <a:buFontTx/>
              <a:buChar char="•"/>
            </a:pPr>
            <a:r>
              <a:rPr lang="en-US" sz="1800" b="1">
                <a:latin typeface="Helvetica" pitchFamily="34" charset="0"/>
              </a:rPr>
              <a:t>Each VPN represented by a VRF (VRF-A and VRF-B)</a:t>
            </a:r>
          </a:p>
          <a:p>
            <a:pPr algn="l">
              <a:lnSpc>
                <a:spcPct val="100000"/>
              </a:lnSpc>
              <a:buClr>
                <a:schemeClr val="accent1"/>
              </a:buClr>
              <a:buFontTx/>
              <a:buChar char="•"/>
            </a:pPr>
            <a:r>
              <a:rPr lang="en-US" sz="1800" b="1">
                <a:latin typeface="Helvetica" pitchFamily="34" charset="0"/>
              </a:rPr>
              <a:t>RIP and BGP running between PE and CE routers</a:t>
            </a:r>
          </a:p>
        </p:txBody>
      </p:sp>
      <p:pic>
        <p:nvPicPr>
          <p:cNvPr id="9243"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906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145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242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354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18236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6" name="Freeform 6"/>
          <p:cNvSpPr>
            <a:spLocks/>
          </p:cNvSpPr>
          <p:nvPr/>
        </p:nvSpPr>
        <p:spPr bwMode="auto">
          <a:xfrm>
            <a:off x="1635125" y="1371600"/>
            <a:ext cx="2030413" cy="1666875"/>
          </a:xfrm>
          <a:custGeom>
            <a:avLst/>
            <a:gdLst/>
            <a:ahLst/>
            <a:cxnLst>
              <a:cxn ang="0">
                <a:pos x="90" y="1050"/>
              </a:cxn>
              <a:cxn ang="0">
                <a:pos x="1186" y="1050"/>
              </a:cxn>
              <a:cxn ang="0">
                <a:pos x="1216" y="1045"/>
              </a:cxn>
              <a:cxn ang="0">
                <a:pos x="1240" y="1033"/>
              </a:cxn>
              <a:cxn ang="0">
                <a:pos x="1260" y="1013"/>
              </a:cxn>
              <a:cxn ang="0">
                <a:pos x="1274" y="986"/>
              </a:cxn>
              <a:cxn ang="0">
                <a:pos x="1279" y="960"/>
              </a:cxn>
              <a:cxn ang="0">
                <a:pos x="1279" y="92"/>
              </a:cxn>
              <a:cxn ang="0">
                <a:pos x="1274" y="63"/>
              </a:cxn>
              <a:cxn ang="0">
                <a:pos x="1260" y="36"/>
              </a:cxn>
              <a:cxn ang="0">
                <a:pos x="1240" y="17"/>
              </a:cxn>
              <a:cxn ang="0">
                <a:pos x="1216" y="4"/>
              </a:cxn>
              <a:cxn ang="0">
                <a:pos x="1186" y="0"/>
              </a:cxn>
              <a:cxn ang="0">
                <a:pos x="90" y="0"/>
              </a:cxn>
              <a:cxn ang="0">
                <a:pos x="61" y="4"/>
              </a:cxn>
              <a:cxn ang="0">
                <a:pos x="37" y="17"/>
              </a:cxn>
              <a:cxn ang="0">
                <a:pos x="17" y="36"/>
              </a:cxn>
              <a:cxn ang="0">
                <a:pos x="2" y="63"/>
              </a:cxn>
              <a:cxn ang="0">
                <a:pos x="0" y="92"/>
              </a:cxn>
              <a:cxn ang="0">
                <a:pos x="0" y="960"/>
              </a:cxn>
              <a:cxn ang="0">
                <a:pos x="2" y="986"/>
              </a:cxn>
              <a:cxn ang="0">
                <a:pos x="17" y="1013"/>
              </a:cxn>
              <a:cxn ang="0">
                <a:pos x="37" y="1033"/>
              </a:cxn>
              <a:cxn ang="0">
                <a:pos x="61" y="1045"/>
              </a:cxn>
              <a:cxn ang="0">
                <a:pos x="90" y="1050"/>
              </a:cxn>
            </a:cxnLst>
            <a:rect l="0" t="0" r="r" b="b"/>
            <a:pathLst>
              <a:path w="1279" h="1050">
                <a:moveTo>
                  <a:pt x="90" y="1050"/>
                </a:moveTo>
                <a:lnTo>
                  <a:pt x="1186" y="1050"/>
                </a:lnTo>
                <a:lnTo>
                  <a:pt x="1216" y="1045"/>
                </a:lnTo>
                <a:lnTo>
                  <a:pt x="1240" y="1033"/>
                </a:lnTo>
                <a:lnTo>
                  <a:pt x="1260" y="1013"/>
                </a:lnTo>
                <a:lnTo>
                  <a:pt x="1274" y="986"/>
                </a:lnTo>
                <a:lnTo>
                  <a:pt x="1279" y="960"/>
                </a:lnTo>
                <a:lnTo>
                  <a:pt x="1279" y="92"/>
                </a:lnTo>
                <a:lnTo>
                  <a:pt x="1274" y="63"/>
                </a:lnTo>
                <a:lnTo>
                  <a:pt x="1260" y="36"/>
                </a:lnTo>
                <a:lnTo>
                  <a:pt x="1240" y="17"/>
                </a:lnTo>
                <a:lnTo>
                  <a:pt x="1216" y="4"/>
                </a:lnTo>
                <a:lnTo>
                  <a:pt x="1186" y="0"/>
                </a:lnTo>
                <a:lnTo>
                  <a:pt x="90" y="0"/>
                </a:lnTo>
                <a:lnTo>
                  <a:pt x="61" y="4"/>
                </a:lnTo>
                <a:lnTo>
                  <a:pt x="37" y="17"/>
                </a:lnTo>
                <a:lnTo>
                  <a:pt x="17" y="36"/>
                </a:lnTo>
                <a:lnTo>
                  <a:pt x="2" y="63"/>
                </a:lnTo>
                <a:lnTo>
                  <a:pt x="0" y="92"/>
                </a:lnTo>
                <a:lnTo>
                  <a:pt x="0" y="960"/>
                </a:lnTo>
                <a:lnTo>
                  <a:pt x="2" y="986"/>
                </a:lnTo>
                <a:lnTo>
                  <a:pt x="17" y="1013"/>
                </a:lnTo>
                <a:lnTo>
                  <a:pt x="37" y="1033"/>
                </a:lnTo>
                <a:lnTo>
                  <a:pt x="61" y="1045"/>
                </a:lnTo>
                <a:lnTo>
                  <a:pt x="90" y="1050"/>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2967" name="Freeform 7"/>
          <p:cNvSpPr>
            <a:spLocks/>
          </p:cNvSpPr>
          <p:nvPr/>
        </p:nvSpPr>
        <p:spPr bwMode="auto">
          <a:xfrm>
            <a:off x="1704975" y="1685925"/>
            <a:ext cx="1887538" cy="581025"/>
          </a:xfrm>
          <a:custGeom>
            <a:avLst/>
            <a:gdLst/>
            <a:ahLst/>
            <a:cxnLst>
              <a:cxn ang="0">
                <a:pos x="92" y="366"/>
              </a:cxn>
              <a:cxn ang="0">
                <a:pos x="1096" y="366"/>
              </a:cxn>
              <a:cxn ang="0">
                <a:pos x="1125" y="361"/>
              </a:cxn>
              <a:cxn ang="0">
                <a:pos x="1150" y="349"/>
              </a:cxn>
              <a:cxn ang="0">
                <a:pos x="1172" y="329"/>
              </a:cxn>
              <a:cxn ang="0">
                <a:pos x="1184" y="303"/>
              </a:cxn>
              <a:cxn ang="0">
                <a:pos x="1189" y="276"/>
              </a:cxn>
              <a:cxn ang="0">
                <a:pos x="1189" y="93"/>
              </a:cxn>
              <a:cxn ang="0">
                <a:pos x="1184" y="64"/>
              </a:cxn>
              <a:cxn ang="0">
                <a:pos x="1172" y="37"/>
              </a:cxn>
              <a:cxn ang="0">
                <a:pos x="1150" y="17"/>
              </a:cxn>
              <a:cxn ang="0">
                <a:pos x="1125" y="5"/>
              </a:cxn>
              <a:cxn ang="0">
                <a:pos x="1096" y="0"/>
              </a:cxn>
              <a:cxn ang="0">
                <a:pos x="92" y="0"/>
              </a:cxn>
              <a:cxn ang="0">
                <a:pos x="63" y="5"/>
              </a:cxn>
              <a:cxn ang="0">
                <a:pos x="39" y="17"/>
              </a:cxn>
              <a:cxn ang="0">
                <a:pos x="17" y="37"/>
              </a:cxn>
              <a:cxn ang="0">
                <a:pos x="5" y="64"/>
              </a:cxn>
              <a:cxn ang="0">
                <a:pos x="0" y="93"/>
              </a:cxn>
              <a:cxn ang="0">
                <a:pos x="0" y="276"/>
              </a:cxn>
              <a:cxn ang="0">
                <a:pos x="5" y="303"/>
              </a:cxn>
              <a:cxn ang="0">
                <a:pos x="17" y="329"/>
              </a:cxn>
              <a:cxn ang="0">
                <a:pos x="39" y="349"/>
              </a:cxn>
              <a:cxn ang="0">
                <a:pos x="63" y="361"/>
              </a:cxn>
              <a:cxn ang="0">
                <a:pos x="92" y="366"/>
              </a:cxn>
            </a:cxnLst>
            <a:rect l="0" t="0" r="r" b="b"/>
            <a:pathLst>
              <a:path w="1189" h="366">
                <a:moveTo>
                  <a:pt x="92" y="366"/>
                </a:moveTo>
                <a:lnTo>
                  <a:pt x="1096" y="366"/>
                </a:lnTo>
                <a:lnTo>
                  <a:pt x="1125" y="361"/>
                </a:lnTo>
                <a:lnTo>
                  <a:pt x="1150" y="349"/>
                </a:lnTo>
                <a:lnTo>
                  <a:pt x="1172" y="329"/>
                </a:lnTo>
                <a:lnTo>
                  <a:pt x="1184" y="303"/>
                </a:lnTo>
                <a:lnTo>
                  <a:pt x="1189" y="276"/>
                </a:lnTo>
                <a:lnTo>
                  <a:pt x="1189" y="93"/>
                </a:lnTo>
                <a:lnTo>
                  <a:pt x="1184" y="64"/>
                </a:lnTo>
                <a:lnTo>
                  <a:pt x="1172" y="37"/>
                </a:lnTo>
                <a:lnTo>
                  <a:pt x="1150" y="17"/>
                </a:lnTo>
                <a:lnTo>
                  <a:pt x="1125" y="5"/>
                </a:lnTo>
                <a:lnTo>
                  <a:pt x="1096" y="0"/>
                </a:lnTo>
                <a:lnTo>
                  <a:pt x="92" y="0"/>
                </a:lnTo>
                <a:lnTo>
                  <a:pt x="63" y="5"/>
                </a:lnTo>
                <a:lnTo>
                  <a:pt x="39" y="17"/>
                </a:lnTo>
                <a:lnTo>
                  <a:pt x="17" y="37"/>
                </a:lnTo>
                <a:lnTo>
                  <a:pt x="5" y="64"/>
                </a:lnTo>
                <a:lnTo>
                  <a:pt x="0" y="93"/>
                </a:lnTo>
                <a:lnTo>
                  <a:pt x="0" y="276"/>
                </a:lnTo>
                <a:lnTo>
                  <a:pt x="5" y="303"/>
                </a:lnTo>
                <a:lnTo>
                  <a:pt x="17" y="329"/>
                </a:lnTo>
                <a:lnTo>
                  <a:pt x="39" y="349"/>
                </a:lnTo>
                <a:lnTo>
                  <a:pt x="63" y="361"/>
                </a:lnTo>
                <a:lnTo>
                  <a:pt x="92" y="366"/>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2968" name="Freeform 8"/>
          <p:cNvSpPr>
            <a:spLocks/>
          </p:cNvSpPr>
          <p:nvPr/>
        </p:nvSpPr>
        <p:spPr bwMode="auto">
          <a:xfrm>
            <a:off x="1704975" y="2387600"/>
            <a:ext cx="1887538" cy="581025"/>
          </a:xfrm>
          <a:custGeom>
            <a:avLst/>
            <a:gdLst/>
            <a:ahLst/>
            <a:cxnLst>
              <a:cxn ang="0">
                <a:pos x="92" y="366"/>
              </a:cxn>
              <a:cxn ang="0">
                <a:pos x="1096" y="366"/>
              </a:cxn>
              <a:cxn ang="0">
                <a:pos x="1125" y="361"/>
              </a:cxn>
              <a:cxn ang="0">
                <a:pos x="1150" y="346"/>
              </a:cxn>
              <a:cxn ang="0">
                <a:pos x="1172" y="327"/>
              </a:cxn>
              <a:cxn ang="0">
                <a:pos x="1184" y="303"/>
              </a:cxn>
              <a:cxn ang="0">
                <a:pos x="1189" y="273"/>
              </a:cxn>
              <a:cxn ang="0">
                <a:pos x="1189" y="91"/>
              </a:cxn>
              <a:cxn ang="0">
                <a:pos x="1184" y="61"/>
              </a:cxn>
              <a:cxn ang="0">
                <a:pos x="1172" y="37"/>
              </a:cxn>
              <a:cxn ang="0">
                <a:pos x="1150" y="18"/>
              </a:cxn>
              <a:cxn ang="0">
                <a:pos x="1125" y="3"/>
              </a:cxn>
              <a:cxn ang="0">
                <a:pos x="1096" y="0"/>
              </a:cxn>
              <a:cxn ang="0">
                <a:pos x="92" y="0"/>
              </a:cxn>
              <a:cxn ang="0">
                <a:pos x="63" y="3"/>
              </a:cxn>
              <a:cxn ang="0">
                <a:pos x="39" y="18"/>
              </a:cxn>
              <a:cxn ang="0">
                <a:pos x="17" y="37"/>
              </a:cxn>
              <a:cxn ang="0">
                <a:pos x="5" y="61"/>
              </a:cxn>
              <a:cxn ang="0">
                <a:pos x="0" y="91"/>
              </a:cxn>
              <a:cxn ang="0">
                <a:pos x="0" y="273"/>
              </a:cxn>
              <a:cxn ang="0">
                <a:pos x="5" y="303"/>
              </a:cxn>
              <a:cxn ang="0">
                <a:pos x="17" y="327"/>
              </a:cxn>
              <a:cxn ang="0">
                <a:pos x="39" y="346"/>
              </a:cxn>
              <a:cxn ang="0">
                <a:pos x="63" y="361"/>
              </a:cxn>
              <a:cxn ang="0">
                <a:pos x="92" y="366"/>
              </a:cxn>
            </a:cxnLst>
            <a:rect l="0" t="0" r="r" b="b"/>
            <a:pathLst>
              <a:path w="1189" h="366">
                <a:moveTo>
                  <a:pt x="92" y="366"/>
                </a:moveTo>
                <a:lnTo>
                  <a:pt x="1096" y="366"/>
                </a:lnTo>
                <a:lnTo>
                  <a:pt x="1125" y="361"/>
                </a:lnTo>
                <a:lnTo>
                  <a:pt x="1150" y="346"/>
                </a:lnTo>
                <a:lnTo>
                  <a:pt x="1172" y="327"/>
                </a:lnTo>
                <a:lnTo>
                  <a:pt x="1184" y="303"/>
                </a:lnTo>
                <a:lnTo>
                  <a:pt x="1189" y="273"/>
                </a:lnTo>
                <a:lnTo>
                  <a:pt x="1189" y="91"/>
                </a:lnTo>
                <a:lnTo>
                  <a:pt x="1184" y="61"/>
                </a:lnTo>
                <a:lnTo>
                  <a:pt x="1172" y="37"/>
                </a:lnTo>
                <a:lnTo>
                  <a:pt x="1150" y="18"/>
                </a:lnTo>
                <a:lnTo>
                  <a:pt x="1125" y="3"/>
                </a:lnTo>
                <a:lnTo>
                  <a:pt x="1096" y="0"/>
                </a:lnTo>
                <a:lnTo>
                  <a:pt x="92" y="0"/>
                </a:lnTo>
                <a:lnTo>
                  <a:pt x="63" y="3"/>
                </a:lnTo>
                <a:lnTo>
                  <a:pt x="39" y="18"/>
                </a:lnTo>
                <a:lnTo>
                  <a:pt x="17" y="37"/>
                </a:lnTo>
                <a:lnTo>
                  <a:pt x="5" y="61"/>
                </a:lnTo>
                <a:lnTo>
                  <a:pt x="0" y="91"/>
                </a:lnTo>
                <a:lnTo>
                  <a:pt x="0" y="273"/>
                </a:lnTo>
                <a:lnTo>
                  <a:pt x="5" y="303"/>
                </a:lnTo>
                <a:lnTo>
                  <a:pt x="17" y="327"/>
                </a:lnTo>
                <a:lnTo>
                  <a:pt x="39" y="346"/>
                </a:lnTo>
                <a:lnTo>
                  <a:pt x="63" y="361"/>
                </a:lnTo>
                <a:lnTo>
                  <a:pt x="92" y="366"/>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2969" name="Freeform 9"/>
          <p:cNvSpPr>
            <a:spLocks/>
          </p:cNvSpPr>
          <p:nvPr/>
        </p:nvSpPr>
        <p:spPr bwMode="auto">
          <a:xfrm>
            <a:off x="4098925" y="2387600"/>
            <a:ext cx="2030413" cy="871538"/>
          </a:xfrm>
          <a:custGeom>
            <a:avLst/>
            <a:gdLst/>
            <a:ahLst/>
            <a:cxnLst>
              <a:cxn ang="0">
                <a:pos x="93" y="549"/>
              </a:cxn>
              <a:cxn ang="0">
                <a:pos x="1189" y="549"/>
              </a:cxn>
              <a:cxn ang="0">
                <a:pos x="1216" y="544"/>
              </a:cxn>
              <a:cxn ang="0">
                <a:pos x="1242" y="529"/>
              </a:cxn>
              <a:cxn ang="0">
                <a:pos x="1262" y="510"/>
              </a:cxn>
              <a:cxn ang="0">
                <a:pos x="1274" y="485"/>
              </a:cxn>
              <a:cxn ang="0">
                <a:pos x="1279" y="456"/>
              </a:cxn>
              <a:cxn ang="0">
                <a:pos x="1279" y="91"/>
              </a:cxn>
              <a:cxn ang="0">
                <a:pos x="1274" y="61"/>
              </a:cxn>
              <a:cxn ang="0">
                <a:pos x="1262" y="37"/>
              </a:cxn>
              <a:cxn ang="0">
                <a:pos x="1242" y="18"/>
              </a:cxn>
              <a:cxn ang="0">
                <a:pos x="1216" y="3"/>
              </a:cxn>
              <a:cxn ang="0">
                <a:pos x="1189" y="0"/>
              </a:cxn>
              <a:cxn ang="0">
                <a:pos x="93" y="0"/>
              </a:cxn>
              <a:cxn ang="0">
                <a:pos x="63" y="3"/>
              </a:cxn>
              <a:cxn ang="0">
                <a:pos x="36" y="18"/>
              </a:cxn>
              <a:cxn ang="0">
                <a:pos x="17" y="37"/>
              </a:cxn>
              <a:cxn ang="0">
                <a:pos x="5" y="61"/>
              </a:cxn>
              <a:cxn ang="0">
                <a:pos x="0" y="91"/>
              </a:cxn>
              <a:cxn ang="0">
                <a:pos x="0" y="456"/>
              </a:cxn>
              <a:cxn ang="0">
                <a:pos x="5" y="485"/>
              </a:cxn>
              <a:cxn ang="0">
                <a:pos x="17" y="510"/>
              </a:cxn>
              <a:cxn ang="0">
                <a:pos x="36" y="529"/>
              </a:cxn>
              <a:cxn ang="0">
                <a:pos x="63" y="544"/>
              </a:cxn>
              <a:cxn ang="0">
                <a:pos x="93" y="549"/>
              </a:cxn>
            </a:cxnLst>
            <a:rect l="0" t="0" r="r" b="b"/>
            <a:pathLst>
              <a:path w="1279" h="549">
                <a:moveTo>
                  <a:pt x="93" y="549"/>
                </a:moveTo>
                <a:lnTo>
                  <a:pt x="1189" y="549"/>
                </a:lnTo>
                <a:lnTo>
                  <a:pt x="1216" y="544"/>
                </a:lnTo>
                <a:lnTo>
                  <a:pt x="1242" y="529"/>
                </a:lnTo>
                <a:lnTo>
                  <a:pt x="1262" y="510"/>
                </a:lnTo>
                <a:lnTo>
                  <a:pt x="1274" y="485"/>
                </a:lnTo>
                <a:lnTo>
                  <a:pt x="1279" y="456"/>
                </a:lnTo>
                <a:lnTo>
                  <a:pt x="1279" y="91"/>
                </a:lnTo>
                <a:lnTo>
                  <a:pt x="1274" y="61"/>
                </a:lnTo>
                <a:lnTo>
                  <a:pt x="1262" y="37"/>
                </a:lnTo>
                <a:lnTo>
                  <a:pt x="1242" y="18"/>
                </a:lnTo>
                <a:lnTo>
                  <a:pt x="1216" y="3"/>
                </a:lnTo>
                <a:lnTo>
                  <a:pt x="1189" y="0"/>
                </a:lnTo>
                <a:lnTo>
                  <a:pt x="93" y="0"/>
                </a:lnTo>
                <a:lnTo>
                  <a:pt x="63" y="3"/>
                </a:lnTo>
                <a:lnTo>
                  <a:pt x="36" y="18"/>
                </a:lnTo>
                <a:lnTo>
                  <a:pt x="17" y="37"/>
                </a:lnTo>
                <a:lnTo>
                  <a:pt x="5" y="61"/>
                </a:lnTo>
                <a:lnTo>
                  <a:pt x="0" y="91"/>
                </a:lnTo>
                <a:lnTo>
                  <a:pt x="0" y="456"/>
                </a:lnTo>
                <a:lnTo>
                  <a:pt x="5" y="485"/>
                </a:lnTo>
                <a:lnTo>
                  <a:pt x="17" y="510"/>
                </a:lnTo>
                <a:lnTo>
                  <a:pt x="36" y="529"/>
                </a:lnTo>
                <a:lnTo>
                  <a:pt x="63" y="544"/>
                </a:lnTo>
                <a:lnTo>
                  <a:pt x="93" y="549"/>
                </a:lnTo>
                <a:close/>
              </a:path>
            </a:pathLst>
          </a:custGeom>
          <a:solidFill>
            <a:srgbClr val="C0C0C0"/>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10246" name="Rectangle 10"/>
          <p:cNvSpPr>
            <a:spLocks noChangeArrowheads="1"/>
          </p:cNvSpPr>
          <p:nvPr/>
        </p:nvSpPr>
        <p:spPr bwMode="auto">
          <a:xfrm>
            <a:off x="1741488" y="1746250"/>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10247" name="Rectangle 11"/>
          <p:cNvSpPr>
            <a:spLocks noChangeArrowheads="1"/>
          </p:cNvSpPr>
          <p:nvPr/>
        </p:nvSpPr>
        <p:spPr bwMode="auto">
          <a:xfrm>
            <a:off x="1739900" y="2447925"/>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0248" name="Rectangle 12"/>
          <p:cNvSpPr>
            <a:spLocks noChangeArrowheads="1"/>
          </p:cNvSpPr>
          <p:nvPr/>
        </p:nvSpPr>
        <p:spPr bwMode="auto">
          <a:xfrm>
            <a:off x="4225925" y="2438400"/>
            <a:ext cx="1900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VRF-B Routing Table</a:t>
            </a:r>
            <a:endParaRPr lang="en-US" sz="1800" b="1">
              <a:latin typeface="Helvetica" pitchFamily="34" charset="0"/>
            </a:endParaRPr>
          </a:p>
        </p:txBody>
      </p:sp>
      <p:sp>
        <p:nvSpPr>
          <p:cNvPr id="552998" name="Rectangle 38"/>
          <p:cNvSpPr>
            <a:spLocks noGrp="1" noChangeArrowheads="1"/>
          </p:cNvSpPr>
          <p:nvPr>
            <p:ph type="title"/>
          </p:nvPr>
        </p:nvSpPr>
        <p:spPr>
          <a:xfrm>
            <a:off x="457200" y="381000"/>
            <a:ext cx="8229600" cy="990600"/>
          </a:xfrm>
        </p:spPr>
        <p:txBody>
          <a:bodyPr rtlCol="0">
            <a:normAutofit fontScale="90000"/>
          </a:bodyPr>
          <a:lstStyle/>
          <a:p>
            <a:pPr eaLnBrk="1" fontAlgn="auto" hangingPunct="1">
              <a:spcAft>
                <a:spcPts val="0"/>
              </a:spcAft>
              <a:defRPr/>
            </a:pPr>
            <a:r>
              <a:rPr lang="en-US" dirty="0">
                <a:solidFill>
                  <a:srgbClr val="0070C0"/>
                </a:solidFill>
              </a:rPr>
              <a:t>Routing Contexts, </a:t>
            </a:r>
            <a:r>
              <a:rPr lang="en-US" dirty="0" err="1">
                <a:solidFill>
                  <a:srgbClr val="0070C0"/>
                </a:solidFill>
              </a:rPr>
              <a:t>VRF</a:t>
            </a:r>
            <a:r>
              <a:rPr lang="en-US" dirty="0">
                <a:solidFill>
                  <a:srgbClr val="0070C0"/>
                </a:solidFill>
              </a:rPr>
              <a:t>, and MP-BGP Interaction: 2/9</a:t>
            </a:r>
          </a:p>
        </p:txBody>
      </p:sp>
      <p:sp>
        <p:nvSpPr>
          <p:cNvPr id="552974" name="Freeform 14"/>
          <p:cNvSpPr>
            <a:spLocks/>
          </p:cNvSpPr>
          <p:nvPr/>
        </p:nvSpPr>
        <p:spPr bwMode="auto">
          <a:xfrm>
            <a:off x="4098925" y="1371600"/>
            <a:ext cx="2030413" cy="869950"/>
          </a:xfrm>
          <a:custGeom>
            <a:avLst/>
            <a:gdLst/>
            <a:ahLst/>
            <a:cxnLst>
              <a:cxn ang="0">
                <a:pos x="93" y="548"/>
              </a:cxn>
              <a:cxn ang="0">
                <a:pos x="1189" y="548"/>
              </a:cxn>
              <a:cxn ang="0">
                <a:pos x="1216" y="543"/>
              </a:cxn>
              <a:cxn ang="0">
                <a:pos x="1242" y="531"/>
              </a:cxn>
              <a:cxn ang="0">
                <a:pos x="1262" y="511"/>
              </a:cxn>
              <a:cxn ang="0">
                <a:pos x="1274" y="485"/>
              </a:cxn>
              <a:cxn ang="0">
                <a:pos x="1279" y="458"/>
              </a:cxn>
              <a:cxn ang="0">
                <a:pos x="1279" y="92"/>
              </a:cxn>
              <a:cxn ang="0">
                <a:pos x="1274" y="63"/>
              </a:cxn>
              <a:cxn ang="0">
                <a:pos x="1262" y="36"/>
              </a:cxn>
              <a:cxn ang="0">
                <a:pos x="1242" y="17"/>
              </a:cxn>
              <a:cxn ang="0">
                <a:pos x="1216" y="4"/>
              </a:cxn>
              <a:cxn ang="0">
                <a:pos x="1189" y="0"/>
              </a:cxn>
              <a:cxn ang="0">
                <a:pos x="93" y="0"/>
              </a:cxn>
              <a:cxn ang="0">
                <a:pos x="63" y="4"/>
              </a:cxn>
              <a:cxn ang="0">
                <a:pos x="36" y="17"/>
              </a:cxn>
              <a:cxn ang="0">
                <a:pos x="17" y="36"/>
              </a:cxn>
              <a:cxn ang="0">
                <a:pos x="5" y="63"/>
              </a:cxn>
              <a:cxn ang="0">
                <a:pos x="0" y="92"/>
              </a:cxn>
              <a:cxn ang="0">
                <a:pos x="0" y="458"/>
              </a:cxn>
              <a:cxn ang="0">
                <a:pos x="5" y="485"/>
              </a:cxn>
              <a:cxn ang="0">
                <a:pos x="17" y="511"/>
              </a:cxn>
              <a:cxn ang="0">
                <a:pos x="36" y="531"/>
              </a:cxn>
              <a:cxn ang="0">
                <a:pos x="63" y="543"/>
              </a:cxn>
              <a:cxn ang="0">
                <a:pos x="93" y="548"/>
              </a:cxn>
            </a:cxnLst>
            <a:rect l="0" t="0" r="r" b="b"/>
            <a:pathLst>
              <a:path w="1279" h="548">
                <a:moveTo>
                  <a:pt x="93" y="548"/>
                </a:moveTo>
                <a:lnTo>
                  <a:pt x="1189" y="548"/>
                </a:lnTo>
                <a:lnTo>
                  <a:pt x="1216" y="543"/>
                </a:lnTo>
                <a:lnTo>
                  <a:pt x="1242" y="531"/>
                </a:lnTo>
                <a:lnTo>
                  <a:pt x="1262" y="511"/>
                </a:lnTo>
                <a:lnTo>
                  <a:pt x="1274" y="485"/>
                </a:lnTo>
                <a:lnTo>
                  <a:pt x="1279" y="458"/>
                </a:lnTo>
                <a:lnTo>
                  <a:pt x="1279" y="92"/>
                </a:lnTo>
                <a:lnTo>
                  <a:pt x="1274" y="63"/>
                </a:lnTo>
                <a:lnTo>
                  <a:pt x="1262" y="36"/>
                </a:lnTo>
                <a:lnTo>
                  <a:pt x="1242" y="17"/>
                </a:lnTo>
                <a:lnTo>
                  <a:pt x="1216" y="4"/>
                </a:lnTo>
                <a:lnTo>
                  <a:pt x="1189" y="0"/>
                </a:lnTo>
                <a:lnTo>
                  <a:pt x="93" y="0"/>
                </a:lnTo>
                <a:lnTo>
                  <a:pt x="63" y="4"/>
                </a:lnTo>
                <a:lnTo>
                  <a:pt x="36" y="17"/>
                </a:lnTo>
                <a:lnTo>
                  <a:pt x="17" y="36"/>
                </a:lnTo>
                <a:lnTo>
                  <a:pt x="5" y="63"/>
                </a:lnTo>
                <a:lnTo>
                  <a:pt x="0" y="92"/>
                </a:lnTo>
                <a:lnTo>
                  <a:pt x="0" y="458"/>
                </a:lnTo>
                <a:lnTo>
                  <a:pt x="5" y="485"/>
                </a:lnTo>
                <a:lnTo>
                  <a:pt x="17" y="511"/>
                </a:lnTo>
                <a:lnTo>
                  <a:pt x="36" y="531"/>
                </a:lnTo>
                <a:lnTo>
                  <a:pt x="63" y="543"/>
                </a:lnTo>
                <a:lnTo>
                  <a:pt x="93" y="548"/>
                </a:lnTo>
                <a:close/>
              </a:path>
            </a:pathLst>
          </a:custGeom>
          <a:solidFill>
            <a:srgbClr val="FFD762"/>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10251" name="Rectangle 15"/>
          <p:cNvSpPr>
            <a:spLocks noChangeArrowheads="1"/>
          </p:cNvSpPr>
          <p:nvPr/>
        </p:nvSpPr>
        <p:spPr bwMode="auto">
          <a:xfrm>
            <a:off x="512763" y="1989138"/>
            <a:ext cx="560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CE-RIP-A</a:t>
            </a:r>
            <a:endParaRPr lang="en-US" sz="1800" b="1">
              <a:latin typeface="Helvetica" pitchFamily="34" charset="0"/>
            </a:endParaRPr>
          </a:p>
        </p:txBody>
      </p:sp>
      <p:sp>
        <p:nvSpPr>
          <p:cNvPr id="10252" name="Rectangle 16"/>
          <p:cNvSpPr>
            <a:spLocks noChangeArrowheads="1"/>
          </p:cNvSpPr>
          <p:nvPr/>
        </p:nvSpPr>
        <p:spPr bwMode="auto">
          <a:xfrm>
            <a:off x="511175" y="2713038"/>
            <a:ext cx="56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CE-RIP-B</a:t>
            </a:r>
            <a:endParaRPr lang="en-US" sz="1800" b="1">
              <a:latin typeface="Helvetica" pitchFamily="34" charset="0"/>
            </a:endParaRPr>
          </a:p>
        </p:txBody>
      </p:sp>
      <p:sp>
        <p:nvSpPr>
          <p:cNvPr id="552977" name="Freeform 17"/>
          <p:cNvSpPr>
            <a:spLocks/>
          </p:cNvSpPr>
          <p:nvPr/>
        </p:nvSpPr>
        <p:spPr bwMode="auto">
          <a:xfrm>
            <a:off x="1635125" y="1371600"/>
            <a:ext cx="7104063" cy="3770313"/>
          </a:xfrm>
          <a:custGeom>
            <a:avLst/>
            <a:gdLst/>
            <a:ahLst/>
            <a:cxnLst>
              <a:cxn ang="0">
                <a:pos x="3014" y="1462"/>
              </a:cxn>
              <a:cxn ang="0">
                <a:pos x="90" y="1462"/>
              </a:cxn>
              <a:cxn ang="0">
                <a:pos x="61" y="1466"/>
              </a:cxn>
              <a:cxn ang="0">
                <a:pos x="37" y="1479"/>
              </a:cxn>
              <a:cxn ang="0">
                <a:pos x="17" y="1498"/>
              </a:cxn>
              <a:cxn ang="0">
                <a:pos x="2" y="1525"/>
              </a:cxn>
              <a:cxn ang="0">
                <a:pos x="0" y="1554"/>
              </a:cxn>
              <a:cxn ang="0">
                <a:pos x="0" y="2285"/>
              </a:cxn>
              <a:cxn ang="0">
                <a:pos x="2" y="2312"/>
              </a:cxn>
              <a:cxn ang="0">
                <a:pos x="17" y="2339"/>
              </a:cxn>
              <a:cxn ang="0">
                <a:pos x="37" y="2358"/>
              </a:cxn>
              <a:cxn ang="0">
                <a:pos x="61" y="2371"/>
              </a:cxn>
              <a:cxn ang="0">
                <a:pos x="90" y="2375"/>
              </a:cxn>
              <a:cxn ang="0">
                <a:pos x="4385" y="2375"/>
              </a:cxn>
              <a:cxn ang="0">
                <a:pos x="4412" y="2371"/>
              </a:cxn>
              <a:cxn ang="0">
                <a:pos x="4439" y="2358"/>
              </a:cxn>
              <a:cxn ang="0">
                <a:pos x="4458" y="2339"/>
              </a:cxn>
              <a:cxn ang="0">
                <a:pos x="4471" y="2312"/>
              </a:cxn>
              <a:cxn ang="0">
                <a:pos x="4475" y="2285"/>
              </a:cxn>
              <a:cxn ang="0">
                <a:pos x="4475" y="92"/>
              </a:cxn>
              <a:cxn ang="0">
                <a:pos x="4471" y="63"/>
              </a:cxn>
              <a:cxn ang="0">
                <a:pos x="4458" y="36"/>
              </a:cxn>
              <a:cxn ang="0">
                <a:pos x="4439" y="17"/>
              </a:cxn>
              <a:cxn ang="0">
                <a:pos x="4412" y="4"/>
              </a:cxn>
              <a:cxn ang="0">
                <a:pos x="4385" y="0"/>
              </a:cxn>
              <a:cxn ang="0">
                <a:pos x="3196" y="0"/>
              </a:cxn>
              <a:cxn ang="0">
                <a:pos x="3167" y="4"/>
              </a:cxn>
              <a:cxn ang="0">
                <a:pos x="3143" y="17"/>
              </a:cxn>
              <a:cxn ang="0">
                <a:pos x="3123" y="36"/>
              </a:cxn>
              <a:cxn ang="0">
                <a:pos x="3109" y="63"/>
              </a:cxn>
              <a:cxn ang="0">
                <a:pos x="3106" y="92"/>
              </a:cxn>
              <a:cxn ang="0">
                <a:pos x="3106" y="1371"/>
              </a:cxn>
              <a:cxn ang="0">
                <a:pos x="3101" y="1398"/>
              </a:cxn>
              <a:cxn ang="0">
                <a:pos x="3087" y="1425"/>
              </a:cxn>
              <a:cxn ang="0">
                <a:pos x="3067" y="1445"/>
              </a:cxn>
              <a:cxn ang="0">
                <a:pos x="3043" y="1457"/>
              </a:cxn>
              <a:cxn ang="0">
                <a:pos x="3014" y="1462"/>
              </a:cxn>
            </a:cxnLst>
            <a:rect l="0" t="0" r="r" b="b"/>
            <a:pathLst>
              <a:path w="4475" h="2375">
                <a:moveTo>
                  <a:pt x="3014" y="1462"/>
                </a:moveTo>
                <a:lnTo>
                  <a:pt x="90" y="1462"/>
                </a:lnTo>
                <a:lnTo>
                  <a:pt x="61" y="1466"/>
                </a:lnTo>
                <a:lnTo>
                  <a:pt x="37" y="1479"/>
                </a:lnTo>
                <a:lnTo>
                  <a:pt x="17" y="1498"/>
                </a:lnTo>
                <a:lnTo>
                  <a:pt x="2" y="1525"/>
                </a:lnTo>
                <a:lnTo>
                  <a:pt x="0" y="1554"/>
                </a:lnTo>
                <a:lnTo>
                  <a:pt x="0" y="2285"/>
                </a:lnTo>
                <a:lnTo>
                  <a:pt x="2" y="2312"/>
                </a:lnTo>
                <a:lnTo>
                  <a:pt x="17" y="2339"/>
                </a:lnTo>
                <a:lnTo>
                  <a:pt x="37" y="2358"/>
                </a:lnTo>
                <a:lnTo>
                  <a:pt x="61" y="2371"/>
                </a:lnTo>
                <a:lnTo>
                  <a:pt x="90" y="2375"/>
                </a:lnTo>
                <a:lnTo>
                  <a:pt x="4385" y="2375"/>
                </a:lnTo>
                <a:lnTo>
                  <a:pt x="4412" y="2371"/>
                </a:lnTo>
                <a:lnTo>
                  <a:pt x="4439" y="2358"/>
                </a:lnTo>
                <a:lnTo>
                  <a:pt x="4458" y="2339"/>
                </a:lnTo>
                <a:lnTo>
                  <a:pt x="4471" y="2312"/>
                </a:lnTo>
                <a:lnTo>
                  <a:pt x="4475" y="2285"/>
                </a:lnTo>
                <a:lnTo>
                  <a:pt x="4475" y="92"/>
                </a:lnTo>
                <a:lnTo>
                  <a:pt x="4471" y="63"/>
                </a:lnTo>
                <a:lnTo>
                  <a:pt x="4458" y="36"/>
                </a:lnTo>
                <a:lnTo>
                  <a:pt x="4439" y="17"/>
                </a:lnTo>
                <a:lnTo>
                  <a:pt x="4412" y="4"/>
                </a:lnTo>
                <a:lnTo>
                  <a:pt x="4385" y="0"/>
                </a:lnTo>
                <a:lnTo>
                  <a:pt x="3196" y="0"/>
                </a:lnTo>
                <a:lnTo>
                  <a:pt x="3167" y="4"/>
                </a:lnTo>
                <a:lnTo>
                  <a:pt x="3143" y="17"/>
                </a:lnTo>
                <a:lnTo>
                  <a:pt x="3123" y="36"/>
                </a:lnTo>
                <a:lnTo>
                  <a:pt x="3109" y="63"/>
                </a:lnTo>
                <a:lnTo>
                  <a:pt x="3106" y="92"/>
                </a:lnTo>
                <a:lnTo>
                  <a:pt x="3106" y="1371"/>
                </a:lnTo>
                <a:lnTo>
                  <a:pt x="3101" y="1398"/>
                </a:lnTo>
                <a:lnTo>
                  <a:pt x="3087" y="1425"/>
                </a:lnTo>
                <a:lnTo>
                  <a:pt x="3067" y="1445"/>
                </a:lnTo>
                <a:lnTo>
                  <a:pt x="3043" y="1457"/>
                </a:lnTo>
                <a:lnTo>
                  <a:pt x="3014" y="1462"/>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2978" name="Freeform 18"/>
          <p:cNvSpPr>
            <a:spLocks/>
          </p:cNvSpPr>
          <p:nvPr/>
        </p:nvSpPr>
        <p:spPr bwMode="auto">
          <a:xfrm>
            <a:off x="6708775" y="1685925"/>
            <a:ext cx="1887538" cy="3338513"/>
          </a:xfrm>
          <a:custGeom>
            <a:avLst/>
            <a:gdLst/>
            <a:ahLst/>
            <a:cxnLst>
              <a:cxn ang="0">
                <a:pos x="93" y="2103"/>
              </a:cxn>
              <a:cxn ang="0">
                <a:pos x="1097" y="2103"/>
              </a:cxn>
              <a:cxn ang="0">
                <a:pos x="1126" y="2098"/>
              </a:cxn>
              <a:cxn ang="0">
                <a:pos x="1150" y="2084"/>
              </a:cxn>
              <a:cxn ang="0">
                <a:pos x="1170" y="2064"/>
              </a:cxn>
              <a:cxn ang="0">
                <a:pos x="1184" y="2040"/>
              </a:cxn>
              <a:cxn ang="0">
                <a:pos x="1189" y="2011"/>
              </a:cxn>
              <a:cxn ang="0">
                <a:pos x="1189" y="93"/>
              </a:cxn>
              <a:cxn ang="0">
                <a:pos x="1184" y="64"/>
              </a:cxn>
              <a:cxn ang="0">
                <a:pos x="1170" y="37"/>
              </a:cxn>
              <a:cxn ang="0">
                <a:pos x="1150" y="17"/>
              </a:cxn>
              <a:cxn ang="0">
                <a:pos x="1126" y="5"/>
              </a:cxn>
              <a:cxn ang="0">
                <a:pos x="1097" y="0"/>
              </a:cxn>
              <a:cxn ang="0">
                <a:pos x="93" y="0"/>
              </a:cxn>
              <a:cxn ang="0">
                <a:pos x="64" y="5"/>
              </a:cxn>
              <a:cxn ang="0">
                <a:pos x="37" y="17"/>
              </a:cxn>
              <a:cxn ang="0">
                <a:pos x="17" y="37"/>
              </a:cxn>
              <a:cxn ang="0">
                <a:pos x="5" y="64"/>
              </a:cxn>
              <a:cxn ang="0">
                <a:pos x="0" y="93"/>
              </a:cxn>
              <a:cxn ang="0">
                <a:pos x="0" y="2011"/>
              </a:cxn>
              <a:cxn ang="0">
                <a:pos x="5" y="2040"/>
              </a:cxn>
              <a:cxn ang="0">
                <a:pos x="17" y="2064"/>
              </a:cxn>
              <a:cxn ang="0">
                <a:pos x="37" y="2084"/>
              </a:cxn>
              <a:cxn ang="0">
                <a:pos x="64" y="2098"/>
              </a:cxn>
              <a:cxn ang="0">
                <a:pos x="93" y="2103"/>
              </a:cxn>
            </a:cxnLst>
            <a:rect l="0" t="0" r="r" b="b"/>
            <a:pathLst>
              <a:path w="1189" h="2103">
                <a:moveTo>
                  <a:pt x="93" y="2103"/>
                </a:moveTo>
                <a:lnTo>
                  <a:pt x="1097" y="2103"/>
                </a:lnTo>
                <a:lnTo>
                  <a:pt x="1126" y="2098"/>
                </a:lnTo>
                <a:lnTo>
                  <a:pt x="1150" y="2084"/>
                </a:lnTo>
                <a:lnTo>
                  <a:pt x="1170" y="2064"/>
                </a:lnTo>
                <a:lnTo>
                  <a:pt x="1184" y="2040"/>
                </a:lnTo>
                <a:lnTo>
                  <a:pt x="1189" y="2011"/>
                </a:lnTo>
                <a:lnTo>
                  <a:pt x="1189" y="93"/>
                </a:lnTo>
                <a:lnTo>
                  <a:pt x="1184" y="64"/>
                </a:lnTo>
                <a:lnTo>
                  <a:pt x="1170" y="37"/>
                </a:lnTo>
                <a:lnTo>
                  <a:pt x="1150" y="17"/>
                </a:lnTo>
                <a:lnTo>
                  <a:pt x="1126" y="5"/>
                </a:lnTo>
                <a:lnTo>
                  <a:pt x="1097" y="0"/>
                </a:lnTo>
                <a:lnTo>
                  <a:pt x="93" y="0"/>
                </a:lnTo>
                <a:lnTo>
                  <a:pt x="64" y="5"/>
                </a:lnTo>
                <a:lnTo>
                  <a:pt x="37" y="17"/>
                </a:lnTo>
                <a:lnTo>
                  <a:pt x="17" y="37"/>
                </a:lnTo>
                <a:lnTo>
                  <a:pt x="5" y="64"/>
                </a:lnTo>
                <a:lnTo>
                  <a:pt x="0" y="93"/>
                </a:lnTo>
                <a:lnTo>
                  <a:pt x="0" y="2011"/>
                </a:lnTo>
                <a:lnTo>
                  <a:pt x="5" y="2040"/>
                </a:lnTo>
                <a:lnTo>
                  <a:pt x="17" y="2064"/>
                </a:lnTo>
                <a:lnTo>
                  <a:pt x="37" y="2084"/>
                </a:lnTo>
                <a:lnTo>
                  <a:pt x="64" y="2098"/>
                </a:lnTo>
                <a:lnTo>
                  <a:pt x="93" y="2103"/>
                </a:lnTo>
                <a:close/>
              </a:path>
            </a:pathLst>
          </a:custGeom>
          <a:solidFill>
            <a:schemeClr val="folHlink"/>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2979" name="Freeform 19"/>
          <p:cNvSpPr>
            <a:spLocks/>
          </p:cNvSpPr>
          <p:nvPr/>
        </p:nvSpPr>
        <p:spPr bwMode="auto">
          <a:xfrm>
            <a:off x="1704975" y="3765550"/>
            <a:ext cx="1887538" cy="579438"/>
          </a:xfrm>
          <a:custGeom>
            <a:avLst/>
            <a:gdLst/>
            <a:ahLst/>
            <a:cxnLst>
              <a:cxn ang="0">
                <a:pos x="92" y="365"/>
              </a:cxn>
              <a:cxn ang="0">
                <a:pos x="1096" y="365"/>
              </a:cxn>
              <a:cxn ang="0">
                <a:pos x="1125" y="361"/>
              </a:cxn>
              <a:cxn ang="0">
                <a:pos x="1150" y="348"/>
              </a:cxn>
              <a:cxn ang="0">
                <a:pos x="1172" y="326"/>
              </a:cxn>
              <a:cxn ang="0">
                <a:pos x="1184" y="302"/>
              </a:cxn>
              <a:cxn ang="0">
                <a:pos x="1189" y="273"/>
              </a:cxn>
              <a:cxn ang="0">
                <a:pos x="1189" y="90"/>
              </a:cxn>
              <a:cxn ang="0">
                <a:pos x="1184" y="63"/>
              </a:cxn>
              <a:cxn ang="0">
                <a:pos x="1172" y="36"/>
              </a:cxn>
              <a:cxn ang="0">
                <a:pos x="1150" y="17"/>
              </a:cxn>
              <a:cxn ang="0">
                <a:pos x="1125" y="5"/>
              </a:cxn>
              <a:cxn ang="0">
                <a:pos x="1096" y="0"/>
              </a:cxn>
              <a:cxn ang="0">
                <a:pos x="92" y="0"/>
              </a:cxn>
              <a:cxn ang="0">
                <a:pos x="63" y="5"/>
              </a:cxn>
              <a:cxn ang="0">
                <a:pos x="39" y="17"/>
              </a:cxn>
              <a:cxn ang="0">
                <a:pos x="17" y="36"/>
              </a:cxn>
              <a:cxn ang="0">
                <a:pos x="5" y="63"/>
              </a:cxn>
              <a:cxn ang="0">
                <a:pos x="0" y="90"/>
              </a:cxn>
              <a:cxn ang="0">
                <a:pos x="0" y="273"/>
              </a:cxn>
              <a:cxn ang="0">
                <a:pos x="5" y="302"/>
              </a:cxn>
              <a:cxn ang="0">
                <a:pos x="17" y="326"/>
              </a:cxn>
              <a:cxn ang="0">
                <a:pos x="39" y="348"/>
              </a:cxn>
              <a:cxn ang="0">
                <a:pos x="63" y="361"/>
              </a:cxn>
              <a:cxn ang="0">
                <a:pos x="92" y="365"/>
              </a:cxn>
            </a:cxnLst>
            <a:rect l="0" t="0" r="r" b="b"/>
            <a:pathLst>
              <a:path w="1189" h="365">
                <a:moveTo>
                  <a:pt x="92" y="365"/>
                </a:moveTo>
                <a:lnTo>
                  <a:pt x="1096" y="365"/>
                </a:lnTo>
                <a:lnTo>
                  <a:pt x="1125" y="361"/>
                </a:lnTo>
                <a:lnTo>
                  <a:pt x="1150" y="348"/>
                </a:lnTo>
                <a:lnTo>
                  <a:pt x="1172" y="326"/>
                </a:lnTo>
                <a:lnTo>
                  <a:pt x="1184" y="302"/>
                </a:lnTo>
                <a:lnTo>
                  <a:pt x="1189" y="273"/>
                </a:lnTo>
                <a:lnTo>
                  <a:pt x="1189" y="90"/>
                </a:lnTo>
                <a:lnTo>
                  <a:pt x="1184" y="63"/>
                </a:lnTo>
                <a:lnTo>
                  <a:pt x="1172" y="36"/>
                </a:lnTo>
                <a:lnTo>
                  <a:pt x="1150" y="17"/>
                </a:lnTo>
                <a:lnTo>
                  <a:pt x="1125" y="5"/>
                </a:lnTo>
                <a:lnTo>
                  <a:pt x="1096" y="0"/>
                </a:lnTo>
                <a:lnTo>
                  <a:pt x="92" y="0"/>
                </a:lnTo>
                <a:lnTo>
                  <a:pt x="63" y="5"/>
                </a:lnTo>
                <a:lnTo>
                  <a:pt x="39" y="17"/>
                </a:lnTo>
                <a:lnTo>
                  <a:pt x="17" y="36"/>
                </a:lnTo>
                <a:lnTo>
                  <a:pt x="5" y="63"/>
                </a:lnTo>
                <a:lnTo>
                  <a:pt x="0" y="90"/>
                </a:lnTo>
                <a:lnTo>
                  <a:pt x="0" y="273"/>
                </a:lnTo>
                <a:lnTo>
                  <a:pt x="5" y="302"/>
                </a:lnTo>
                <a:lnTo>
                  <a:pt x="17" y="326"/>
                </a:lnTo>
                <a:lnTo>
                  <a:pt x="39" y="348"/>
                </a:lnTo>
                <a:lnTo>
                  <a:pt x="63" y="361"/>
                </a:lnTo>
                <a:lnTo>
                  <a:pt x="92" y="365"/>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2980" name="Freeform 20"/>
          <p:cNvSpPr>
            <a:spLocks/>
          </p:cNvSpPr>
          <p:nvPr/>
        </p:nvSpPr>
        <p:spPr bwMode="auto">
          <a:xfrm>
            <a:off x="1704975" y="4489450"/>
            <a:ext cx="1887538" cy="579438"/>
          </a:xfrm>
          <a:custGeom>
            <a:avLst/>
            <a:gdLst/>
            <a:ahLst/>
            <a:cxnLst>
              <a:cxn ang="0">
                <a:pos x="92" y="365"/>
              </a:cxn>
              <a:cxn ang="0">
                <a:pos x="1096" y="365"/>
              </a:cxn>
              <a:cxn ang="0">
                <a:pos x="1125" y="360"/>
              </a:cxn>
              <a:cxn ang="0">
                <a:pos x="1150" y="348"/>
              </a:cxn>
              <a:cxn ang="0">
                <a:pos x="1172" y="329"/>
              </a:cxn>
              <a:cxn ang="0">
                <a:pos x="1184" y="302"/>
              </a:cxn>
              <a:cxn ang="0">
                <a:pos x="1189" y="275"/>
              </a:cxn>
              <a:cxn ang="0">
                <a:pos x="1189" y="92"/>
              </a:cxn>
              <a:cxn ang="0">
                <a:pos x="1184" y="63"/>
              </a:cxn>
              <a:cxn ang="0">
                <a:pos x="1172" y="39"/>
              </a:cxn>
              <a:cxn ang="0">
                <a:pos x="1150" y="17"/>
              </a:cxn>
              <a:cxn ang="0">
                <a:pos x="1125" y="4"/>
              </a:cxn>
              <a:cxn ang="0">
                <a:pos x="1096" y="0"/>
              </a:cxn>
              <a:cxn ang="0">
                <a:pos x="92" y="0"/>
              </a:cxn>
              <a:cxn ang="0">
                <a:pos x="63" y="4"/>
              </a:cxn>
              <a:cxn ang="0">
                <a:pos x="39" y="17"/>
              </a:cxn>
              <a:cxn ang="0">
                <a:pos x="17" y="39"/>
              </a:cxn>
              <a:cxn ang="0">
                <a:pos x="5" y="63"/>
              </a:cxn>
              <a:cxn ang="0">
                <a:pos x="0" y="92"/>
              </a:cxn>
              <a:cxn ang="0">
                <a:pos x="0" y="275"/>
              </a:cxn>
              <a:cxn ang="0">
                <a:pos x="5" y="302"/>
              </a:cxn>
              <a:cxn ang="0">
                <a:pos x="17" y="329"/>
              </a:cxn>
              <a:cxn ang="0">
                <a:pos x="39" y="348"/>
              </a:cxn>
              <a:cxn ang="0">
                <a:pos x="63" y="360"/>
              </a:cxn>
              <a:cxn ang="0">
                <a:pos x="92" y="365"/>
              </a:cxn>
            </a:cxnLst>
            <a:rect l="0" t="0" r="r" b="b"/>
            <a:pathLst>
              <a:path w="1189" h="365">
                <a:moveTo>
                  <a:pt x="92" y="365"/>
                </a:moveTo>
                <a:lnTo>
                  <a:pt x="1096" y="365"/>
                </a:lnTo>
                <a:lnTo>
                  <a:pt x="1125" y="360"/>
                </a:lnTo>
                <a:lnTo>
                  <a:pt x="1150" y="348"/>
                </a:lnTo>
                <a:lnTo>
                  <a:pt x="1172" y="329"/>
                </a:lnTo>
                <a:lnTo>
                  <a:pt x="1184" y="302"/>
                </a:lnTo>
                <a:lnTo>
                  <a:pt x="1189" y="275"/>
                </a:lnTo>
                <a:lnTo>
                  <a:pt x="1189" y="92"/>
                </a:lnTo>
                <a:lnTo>
                  <a:pt x="1184" y="63"/>
                </a:lnTo>
                <a:lnTo>
                  <a:pt x="1172" y="39"/>
                </a:lnTo>
                <a:lnTo>
                  <a:pt x="1150" y="17"/>
                </a:lnTo>
                <a:lnTo>
                  <a:pt x="1125" y="4"/>
                </a:lnTo>
                <a:lnTo>
                  <a:pt x="1096" y="0"/>
                </a:lnTo>
                <a:lnTo>
                  <a:pt x="92" y="0"/>
                </a:lnTo>
                <a:lnTo>
                  <a:pt x="63" y="4"/>
                </a:lnTo>
                <a:lnTo>
                  <a:pt x="39" y="17"/>
                </a:lnTo>
                <a:lnTo>
                  <a:pt x="17" y="39"/>
                </a:lnTo>
                <a:lnTo>
                  <a:pt x="5" y="63"/>
                </a:lnTo>
                <a:lnTo>
                  <a:pt x="0" y="92"/>
                </a:lnTo>
                <a:lnTo>
                  <a:pt x="0" y="275"/>
                </a:lnTo>
                <a:lnTo>
                  <a:pt x="5" y="302"/>
                </a:lnTo>
                <a:lnTo>
                  <a:pt x="17" y="329"/>
                </a:lnTo>
                <a:lnTo>
                  <a:pt x="39" y="348"/>
                </a:lnTo>
                <a:lnTo>
                  <a:pt x="63" y="360"/>
                </a:lnTo>
                <a:lnTo>
                  <a:pt x="92" y="365"/>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0257" name="Rectangle 21"/>
          <p:cNvSpPr>
            <a:spLocks noChangeArrowheads="1"/>
          </p:cNvSpPr>
          <p:nvPr/>
        </p:nvSpPr>
        <p:spPr bwMode="auto">
          <a:xfrm>
            <a:off x="481013" y="4116388"/>
            <a:ext cx="6238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CE-BGP-A</a:t>
            </a:r>
            <a:endParaRPr lang="en-US" sz="1800" b="1">
              <a:latin typeface="Helvetica" pitchFamily="34" charset="0"/>
            </a:endParaRPr>
          </a:p>
        </p:txBody>
      </p:sp>
      <p:sp>
        <p:nvSpPr>
          <p:cNvPr id="10258" name="Rectangle 22"/>
          <p:cNvSpPr>
            <a:spLocks noChangeArrowheads="1"/>
          </p:cNvSpPr>
          <p:nvPr/>
        </p:nvSpPr>
        <p:spPr bwMode="auto">
          <a:xfrm>
            <a:off x="479425" y="4816475"/>
            <a:ext cx="628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CE-BGP-B</a:t>
            </a:r>
            <a:endParaRPr lang="en-US" sz="1800" b="1">
              <a:latin typeface="Helvetica" pitchFamily="34" charset="0"/>
            </a:endParaRPr>
          </a:p>
        </p:txBody>
      </p:sp>
      <p:grpSp>
        <p:nvGrpSpPr>
          <p:cNvPr id="10259" name="Group 23"/>
          <p:cNvGrpSpPr>
            <a:grpSpLocks/>
          </p:cNvGrpSpPr>
          <p:nvPr/>
        </p:nvGrpSpPr>
        <p:grpSpPr bwMode="auto">
          <a:xfrm>
            <a:off x="549275" y="2057400"/>
            <a:ext cx="8143875" cy="4537075"/>
            <a:chOff x="346" y="1296"/>
            <a:chExt cx="5130" cy="2858"/>
          </a:xfrm>
        </p:grpSpPr>
        <p:sp>
          <p:nvSpPr>
            <p:cNvPr id="10275" name="Text Box 24"/>
            <p:cNvSpPr txBox="1">
              <a:spLocks noChangeArrowheads="1"/>
            </p:cNvSpPr>
            <p:nvPr/>
          </p:nvSpPr>
          <p:spPr bwMode="auto">
            <a:xfrm>
              <a:off x="346" y="3577"/>
              <a:ext cx="5130" cy="577"/>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Instance of RIP process associated with the VRF into which the PE-CE</a:t>
              </a:r>
              <a:br>
                <a:rPr lang="en-US" sz="1800" b="1">
                  <a:latin typeface="Helvetica" pitchFamily="34" charset="0"/>
                </a:rPr>
              </a:br>
              <a:r>
                <a:rPr lang="en-US" sz="1800" b="1">
                  <a:latin typeface="Helvetica" pitchFamily="34" charset="0"/>
                </a:rPr>
                <a:t>interface belongs collects the routes and inserts them into VRF routing</a:t>
              </a:r>
              <a:br>
                <a:rPr lang="en-US" sz="1800" b="1">
                  <a:latin typeface="Helvetica" pitchFamily="34" charset="0"/>
                </a:rPr>
              </a:br>
              <a:r>
                <a:rPr lang="en-US" sz="1800" b="1">
                  <a:latin typeface="Helvetica" pitchFamily="34" charset="0"/>
                </a:rPr>
                <a:t>table.</a:t>
              </a:r>
            </a:p>
          </p:txBody>
        </p:sp>
        <p:sp>
          <p:nvSpPr>
            <p:cNvPr id="10276" name="AutoShape 25"/>
            <p:cNvSpPr>
              <a:spLocks noChangeArrowheads="1"/>
            </p:cNvSpPr>
            <p:nvPr/>
          </p:nvSpPr>
          <p:spPr bwMode="auto">
            <a:xfrm>
              <a:off x="2208" y="1296"/>
              <a:ext cx="576" cy="192"/>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
          <p:nvSpPr>
            <p:cNvPr id="10277" name="AutoShape 26"/>
            <p:cNvSpPr>
              <a:spLocks noChangeArrowheads="1"/>
            </p:cNvSpPr>
            <p:nvPr/>
          </p:nvSpPr>
          <p:spPr bwMode="auto">
            <a:xfrm>
              <a:off x="2208" y="1776"/>
              <a:ext cx="576" cy="192"/>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grpSp>
      <p:pic>
        <p:nvPicPr>
          <p:cNvPr id="10260"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144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383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480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592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4" name="Rectangle 31"/>
          <p:cNvSpPr>
            <a:spLocks noChangeArrowheads="1"/>
          </p:cNvSpPr>
          <p:nvPr/>
        </p:nvSpPr>
        <p:spPr bwMode="auto">
          <a:xfrm>
            <a:off x="4227513" y="1420813"/>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VRF-A Routing Table</a:t>
            </a:r>
            <a:endParaRPr lang="en-US" sz="1800" b="1">
              <a:latin typeface="Helvetica" pitchFamily="34" charset="0"/>
            </a:endParaRPr>
          </a:p>
        </p:txBody>
      </p:sp>
      <p:sp>
        <p:nvSpPr>
          <p:cNvPr id="10265" name="Rectangle 32"/>
          <p:cNvSpPr>
            <a:spLocks noChangeArrowheads="1"/>
          </p:cNvSpPr>
          <p:nvPr/>
        </p:nvSpPr>
        <p:spPr bwMode="auto">
          <a:xfrm>
            <a:off x="1779588" y="1420813"/>
            <a:ext cx="188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RIP Routing Process</a:t>
            </a:r>
            <a:endParaRPr lang="en-US" sz="1800" b="1">
              <a:solidFill>
                <a:srgbClr val="FFFF00"/>
              </a:solidFill>
              <a:latin typeface="Helvetica" pitchFamily="34" charset="0"/>
            </a:endParaRPr>
          </a:p>
        </p:txBody>
      </p:sp>
      <p:sp>
        <p:nvSpPr>
          <p:cNvPr id="10266" name="Rectangle 33"/>
          <p:cNvSpPr>
            <a:spLocks noChangeArrowheads="1"/>
          </p:cNvSpPr>
          <p:nvPr/>
        </p:nvSpPr>
        <p:spPr bwMode="auto">
          <a:xfrm>
            <a:off x="6716713" y="1420813"/>
            <a:ext cx="197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BGP Routing Process</a:t>
            </a:r>
            <a:endParaRPr lang="en-US" sz="1800" b="1">
              <a:solidFill>
                <a:srgbClr val="FFFF00"/>
              </a:solidFill>
              <a:latin typeface="Helvetica" pitchFamily="34" charset="0"/>
            </a:endParaRPr>
          </a:p>
        </p:txBody>
      </p:sp>
      <p:sp>
        <p:nvSpPr>
          <p:cNvPr id="10267" name="Rectangle 34"/>
          <p:cNvSpPr>
            <a:spLocks noChangeArrowheads="1"/>
          </p:cNvSpPr>
          <p:nvPr/>
        </p:nvSpPr>
        <p:spPr bwMode="auto">
          <a:xfrm>
            <a:off x="6881813" y="1749425"/>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Backbone</a:t>
            </a:r>
            <a:endParaRPr lang="en-US" sz="1800" b="1">
              <a:latin typeface="Helvetica" pitchFamily="34" charset="0"/>
            </a:endParaRPr>
          </a:p>
        </p:txBody>
      </p:sp>
      <p:sp>
        <p:nvSpPr>
          <p:cNvPr id="10268" name="Rectangle 35"/>
          <p:cNvSpPr>
            <a:spLocks noChangeArrowheads="1"/>
          </p:cNvSpPr>
          <p:nvPr/>
        </p:nvSpPr>
        <p:spPr bwMode="auto">
          <a:xfrm>
            <a:off x="6889750" y="1981200"/>
            <a:ext cx="125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500" b="1">
                <a:solidFill>
                  <a:srgbClr val="000000"/>
                </a:solidFill>
                <a:latin typeface="Helvetica" pitchFamily="34" charset="0"/>
              </a:rPr>
              <a:t>Multiprotocol </a:t>
            </a:r>
          </a:p>
          <a:p>
            <a:pPr algn="l">
              <a:lnSpc>
                <a:spcPct val="100000"/>
              </a:lnSpc>
            </a:pPr>
            <a:r>
              <a:rPr lang="en-US" sz="1500" b="1">
                <a:solidFill>
                  <a:srgbClr val="000000"/>
                </a:solidFill>
                <a:latin typeface="Helvetica" pitchFamily="34" charset="0"/>
              </a:rPr>
              <a:t>BGP</a:t>
            </a:r>
            <a:endParaRPr lang="en-US" sz="1800" b="1">
              <a:latin typeface="Helvetica" pitchFamily="34" charset="0"/>
            </a:endParaRPr>
          </a:p>
        </p:txBody>
      </p:sp>
      <p:sp>
        <p:nvSpPr>
          <p:cNvPr id="10269" name="Rectangle 36"/>
          <p:cNvSpPr>
            <a:spLocks noChangeArrowheads="1"/>
          </p:cNvSpPr>
          <p:nvPr/>
        </p:nvSpPr>
        <p:spPr bwMode="auto">
          <a:xfrm>
            <a:off x="1741488" y="3824288"/>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10270" name="Rectangle 37"/>
          <p:cNvSpPr>
            <a:spLocks noChangeArrowheads="1"/>
          </p:cNvSpPr>
          <p:nvPr/>
        </p:nvSpPr>
        <p:spPr bwMode="auto">
          <a:xfrm>
            <a:off x="1739900" y="4548188"/>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grpSp>
        <p:nvGrpSpPr>
          <p:cNvPr id="10271" name="Group 2"/>
          <p:cNvGrpSpPr>
            <a:grpSpLocks/>
          </p:cNvGrpSpPr>
          <p:nvPr/>
        </p:nvGrpSpPr>
        <p:grpSpPr bwMode="auto">
          <a:xfrm>
            <a:off x="533400" y="2057400"/>
            <a:ext cx="8407400" cy="3643313"/>
            <a:chOff x="336" y="1296"/>
            <a:chExt cx="5296" cy="2295"/>
          </a:xfrm>
        </p:grpSpPr>
        <p:sp>
          <p:nvSpPr>
            <p:cNvPr id="10272" name="Text Box 3"/>
            <p:cNvSpPr txBox="1">
              <a:spLocks noChangeArrowheads="1"/>
            </p:cNvSpPr>
            <p:nvPr/>
          </p:nvSpPr>
          <p:spPr bwMode="auto">
            <a:xfrm>
              <a:off x="336" y="3360"/>
              <a:ext cx="5296" cy="231"/>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RIP-speaking CE routers announce their prefixes to the PE router via RIP.</a:t>
              </a:r>
            </a:p>
          </p:txBody>
        </p:sp>
        <p:sp>
          <p:nvSpPr>
            <p:cNvPr id="10273" name="AutoShape 4"/>
            <p:cNvSpPr>
              <a:spLocks noChangeArrowheads="1"/>
            </p:cNvSpPr>
            <p:nvPr/>
          </p:nvSpPr>
          <p:spPr bwMode="auto">
            <a:xfrm>
              <a:off x="624" y="1296"/>
              <a:ext cx="576" cy="192"/>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
          <p:nvSpPr>
            <p:cNvPr id="10274" name="AutoShape 5"/>
            <p:cNvSpPr>
              <a:spLocks noChangeArrowheads="1"/>
            </p:cNvSpPr>
            <p:nvPr/>
          </p:nvSpPr>
          <p:spPr bwMode="auto">
            <a:xfrm>
              <a:off x="624" y="1776"/>
              <a:ext cx="576" cy="192"/>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grpSp>
    </p:spTree>
    <p:extLst>
      <p:ext uri="{BB962C8B-B14F-4D97-AF65-F5344CB8AC3E}">
        <p14:creationId xmlns:p14="http://schemas.microsoft.com/office/powerpoint/2010/main" val="266134533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5334000"/>
            <a:ext cx="8636000" cy="366713"/>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BGP-speaking CE routers announce their prefixes to the PE router via BGP.</a:t>
            </a:r>
          </a:p>
        </p:txBody>
      </p:sp>
      <p:sp>
        <p:nvSpPr>
          <p:cNvPr id="555011" name="Freeform 3"/>
          <p:cNvSpPr>
            <a:spLocks/>
          </p:cNvSpPr>
          <p:nvPr/>
        </p:nvSpPr>
        <p:spPr bwMode="auto">
          <a:xfrm>
            <a:off x="1635125" y="1371600"/>
            <a:ext cx="2030413" cy="1666875"/>
          </a:xfrm>
          <a:custGeom>
            <a:avLst/>
            <a:gdLst/>
            <a:ahLst/>
            <a:cxnLst>
              <a:cxn ang="0">
                <a:pos x="90" y="1050"/>
              </a:cxn>
              <a:cxn ang="0">
                <a:pos x="1186" y="1050"/>
              </a:cxn>
              <a:cxn ang="0">
                <a:pos x="1216" y="1045"/>
              </a:cxn>
              <a:cxn ang="0">
                <a:pos x="1240" y="1033"/>
              </a:cxn>
              <a:cxn ang="0">
                <a:pos x="1260" y="1013"/>
              </a:cxn>
              <a:cxn ang="0">
                <a:pos x="1274" y="986"/>
              </a:cxn>
              <a:cxn ang="0">
                <a:pos x="1279" y="960"/>
              </a:cxn>
              <a:cxn ang="0">
                <a:pos x="1279" y="92"/>
              </a:cxn>
              <a:cxn ang="0">
                <a:pos x="1274" y="63"/>
              </a:cxn>
              <a:cxn ang="0">
                <a:pos x="1260" y="36"/>
              </a:cxn>
              <a:cxn ang="0">
                <a:pos x="1240" y="17"/>
              </a:cxn>
              <a:cxn ang="0">
                <a:pos x="1216" y="4"/>
              </a:cxn>
              <a:cxn ang="0">
                <a:pos x="1186" y="0"/>
              </a:cxn>
              <a:cxn ang="0">
                <a:pos x="90" y="0"/>
              </a:cxn>
              <a:cxn ang="0">
                <a:pos x="61" y="4"/>
              </a:cxn>
              <a:cxn ang="0">
                <a:pos x="37" y="17"/>
              </a:cxn>
              <a:cxn ang="0">
                <a:pos x="17" y="36"/>
              </a:cxn>
              <a:cxn ang="0">
                <a:pos x="2" y="63"/>
              </a:cxn>
              <a:cxn ang="0">
                <a:pos x="0" y="92"/>
              </a:cxn>
              <a:cxn ang="0">
                <a:pos x="0" y="960"/>
              </a:cxn>
              <a:cxn ang="0">
                <a:pos x="2" y="986"/>
              </a:cxn>
              <a:cxn ang="0">
                <a:pos x="17" y="1013"/>
              </a:cxn>
              <a:cxn ang="0">
                <a:pos x="37" y="1033"/>
              </a:cxn>
              <a:cxn ang="0">
                <a:pos x="61" y="1045"/>
              </a:cxn>
              <a:cxn ang="0">
                <a:pos x="90" y="1050"/>
              </a:cxn>
            </a:cxnLst>
            <a:rect l="0" t="0" r="r" b="b"/>
            <a:pathLst>
              <a:path w="1279" h="1050">
                <a:moveTo>
                  <a:pt x="90" y="1050"/>
                </a:moveTo>
                <a:lnTo>
                  <a:pt x="1186" y="1050"/>
                </a:lnTo>
                <a:lnTo>
                  <a:pt x="1216" y="1045"/>
                </a:lnTo>
                <a:lnTo>
                  <a:pt x="1240" y="1033"/>
                </a:lnTo>
                <a:lnTo>
                  <a:pt x="1260" y="1013"/>
                </a:lnTo>
                <a:lnTo>
                  <a:pt x="1274" y="986"/>
                </a:lnTo>
                <a:lnTo>
                  <a:pt x="1279" y="960"/>
                </a:lnTo>
                <a:lnTo>
                  <a:pt x="1279" y="92"/>
                </a:lnTo>
                <a:lnTo>
                  <a:pt x="1274" y="63"/>
                </a:lnTo>
                <a:lnTo>
                  <a:pt x="1260" y="36"/>
                </a:lnTo>
                <a:lnTo>
                  <a:pt x="1240" y="17"/>
                </a:lnTo>
                <a:lnTo>
                  <a:pt x="1216" y="4"/>
                </a:lnTo>
                <a:lnTo>
                  <a:pt x="1186" y="0"/>
                </a:lnTo>
                <a:lnTo>
                  <a:pt x="90" y="0"/>
                </a:lnTo>
                <a:lnTo>
                  <a:pt x="61" y="4"/>
                </a:lnTo>
                <a:lnTo>
                  <a:pt x="37" y="17"/>
                </a:lnTo>
                <a:lnTo>
                  <a:pt x="17" y="36"/>
                </a:lnTo>
                <a:lnTo>
                  <a:pt x="2" y="63"/>
                </a:lnTo>
                <a:lnTo>
                  <a:pt x="0" y="92"/>
                </a:lnTo>
                <a:lnTo>
                  <a:pt x="0" y="960"/>
                </a:lnTo>
                <a:lnTo>
                  <a:pt x="2" y="986"/>
                </a:lnTo>
                <a:lnTo>
                  <a:pt x="17" y="1013"/>
                </a:lnTo>
                <a:lnTo>
                  <a:pt x="37" y="1033"/>
                </a:lnTo>
                <a:lnTo>
                  <a:pt x="61" y="1045"/>
                </a:lnTo>
                <a:lnTo>
                  <a:pt x="90" y="1050"/>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5012" name="Freeform 4"/>
          <p:cNvSpPr>
            <a:spLocks/>
          </p:cNvSpPr>
          <p:nvPr/>
        </p:nvSpPr>
        <p:spPr bwMode="auto">
          <a:xfrm>
            <a:off x="1635125" y="1371600"/>
            <a:ext cx="7104063" cy="3770313"/>
          </a:xfrm>
          <a:custGeom>
            <a:avLst/>
            <a:gdLst/>
            <a:ahLst/>
            <a:cxnLst>
              <a:cxn ang="0">
                <a:pos x="3014" y="1462"/>
              </a:cxn>
              <a:cxn ang="0">
                <a:pos x="90" y="1462"/>
              </a:cxn>
              <a:cxn ang="0">
                <a:pos x="61" y="1466"/>
              </a:cxn>
              <a:cxn ang="0">
                <a:pos x="37" y="1479"/>
              </a:cxn>
              <a:cxn ang="0">
                <a:pos x="17" y="1498"/>
              </a:cxn>
              <a:cxn ang="0">
                <a:pos x="2" y="1525"/>
              </a:cxn>
              <a:cxn ang="0">
                <a:pos x="0" y="1554"/>
              </a:cxn>
              <a:cxn ang="0">
                <a:pos x="0" y="2285"/>
              </a:cxn>
              <a:cxn ang="0">
                <a:pos x="2" y="2312"/>
              </a:cxn>
              <a:cxn ang="0">
                <a:pos x="17" y="2339"/>
              </a:cxn>
              <a:cxn ang="0">
                <a:pos x="37" y="2358"/>
              </a:cxn>
              <a:cxn ang="0">
                <a:pos x="61" y="2371"/>
              </a:cxn>
              <a:cxn ang="0">
                <a:pos x="90" y="2375"/>
              </a:cxn>
              <a:cxn ang="0">
                <a:pos x="4385" y="2375"/>
              </a:cxn>
              <a:cxn ang="0">
                <a:pos x="4412" y="2371"/>
              </a:cxn>
              <a:cxn ang="0">
                <a:pos x="4439" y="2358"/>
              </a:cxn>
              <a:cxn ang="0">
                <a:pos x="4458" y="2339"/>
              </a:cxn>
              <a:cxn ang="0">
                <a:pos x="4471" y="2312"/>
              </a:cxn>
              <a:cxn ang="0">
                <a:pos x="4475" y="2285"/>
              </a:cxn>
              <a:cxn ang="0">
                <a:pos x="4475" y="92"/>
              </a:cxn>
              <a:cxn ang="0">
                <a:pos x="4471" y="63"/>
              </a:cxn>
              <a:cxn ang="0">
                <a:pos x="4458" y="36"/>
              </a:cxn>
              <a:cxn ang="0">
                <a:pos x="4439" y="17"/>
              </a:cxn>
              <a:cxn ang="0">
                <a:pos x="4412" y="4"/>
              </a:cxn>
              <a:cxn ang="0">
                <a:pos x="4385" y="0"/>
              </a:cxn>
              <a:cxn ang="0">
                <a:pos x="3196" y="0"/>
              </a:cxn>
              <a:cxn ang="0">
                <a:pos x="3167" y="4"/>
              </a:cxn>
              <a:cxn ang="0">
                <a:pos x="3143" y="17"/>
              </a:cxn>
              <a:cxn ang="0">
                <a:pos x="3123" y="36"/>
              </a:cxn>
              <a:cxn ang="0">
                <a:pos x="3109" y="63"/>
              </a:cxn>
              <a:cxn ang="0">
                <a:pos x="3106" y="92"/>
              </a:cxn>
              <a:cxn ang="0">
                <a:pos x="3106" y="1371"/>
              </a:cxn>
              <a:cxn ang="0">
                <a:pos x="3101" y="1398"/>
              </a:cxn>
              <a:cxn ang="0">
                <a:pos x="3087" y="1425"/>
              </a:cxn>
              <a:cxn ang="0">
                <a:pos x="3067" y="1445"/>
              </a:cxn>
              <a:cxn ang="0">
                <a:pos x="3043" y="1457"/>
              </a:cxn>
              <a:cxn ang="0">
                <a:pos x="3014" y="1462"/>
              </a:cxn>
            </a:cxnLst>
            <a:rect l="0" t="0" r="r" b="b"/>
            <a:pathLst>
              <a:path w="4475" h="2375">
                <a:moveTo>
                  <a:pt x="3014" y="1462"/>
                </a:moveTo>
                <a:lnTo>
                  <a:pt x="90" y="1462"/>
                </a:lnTo>
                <a:lnTo>
                  <a:pt x="61" y="1466"/>
                </a:lnTo>
                <a:lnTo>
                  <a:pt x="37" y="1479"/>
                </a:lnTo>
                <a:lnTo>
                  <a:pt x="17" y="1498"/>
                </a:lnTo>
                <a:lnTo>
                  <a:pt x="2" y="1525"/>
                </a:lnTo>
                <a:lnTo>
                  <a:pt x="0" y="1554"/>
                </a:lnTo>
                <a:lnTo>
                  <a:pt x="0" y="2285"/>
                </a:lnTo>
                <a:lnTo>
                  <a:pt x="2" y="2312"/>
                </a:lnTo>
                <a:lnTo>
                  <a:pt x="17" y="2339"/>
                </a:lnTo>
                <a:lnTo>
                  <a:pt x="37" y="2358"/>
                </a:lnTo>
                <a:lnTo>
                  <a:pt x="61" y="2371"/>
                </a:lnTo>
                <a:lnTo>
                  <a:pt x="90" y="2375"/>
                </a:lnTo>
                <a:lnTo>
                  <a:pt x="4385" y="2375"/>
                </a:lnTo>
                <a:lnTo>
                  <a:pt x="4412" y="2371"/>
                </a:lnTo>
                <a:lnTo>
                  <a:pt x="4439" y="2358"/>
                </a:lnTo>
                <a:lnTo>
                  <a:pt x="4458" y="2339"/>
                </a:lnTo>
                <a:lnTo>
                  <a:pt x="4471" y="2312"/>
                </a:lnTo>
                <a:lnTo>
                  <a:pt x="4475" y="2285"/>
                </a:lnTo>
                <a:lnTo>
                  <a:pt x="4475" y="92"/>
                </a:lnTo>
                <a:lnTo>
                  <a:pt x="4471" y="63"/>
                </a:lnTo>
                <a:lnTo>
                  <a:pt x="4458" y="36"/>
                </a:lnTo>
                <a:lnTo>
                  <a:pt x="4439" y="17"/>
                </a:lnTo>
                <a:lnTo>
                  <a:pt x="4412" y="4"/>
                </a:lnTo>
                <a:lnTo>
                  <a:pt x="4385" y="0"/>
                </a:lnTo>
                <a:lnTo>
                  <a:pt x="3196" y="0"/>
                </a:lnTo>
                <a:lnTo>
                  <a:pt x="3167" y="4"/>
                </a:lnTo>
                <a:lnTo>
                  <a:pt x="3143" y="17"/>
                </a:lnTo>
                <a:lnTo>
                  <a:pt x="3123" y="36"/>
                </a:lnTo>
                <a:lnTo>
                  <a:pt x="3109" y="63"/>
                </a:lnTo>
                <a:lnTo>
                  <a:pt x="3106" y="92"/>
                </a:lnTo>
                <a:lnTo>
                  <a:pt x="3106" y="1371"/>
                </a:lnTo>
                <a:lnTo>
                  <a:pt x="3101" y="1398"/>
                </a:lnTo>
                <a:lnTo>
                  <a:pt x="3087" y="1425"/>
                </a:lnTo>
                <a:lnTo>
                  <a:pt x="3067" y="1445"/>
                </a:lnTo>
                <a:lnTo>
                  <a:pt x="3043" y="1457"/>
                </a:lnTo>
                <a:lnTo>
                  <a:pt x="3014" y="1462"/>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5013" name="Freeform 5"/>
          <p:cNvSpPr>
            <a:spLocks/>
          </p:cNvSpPr>
          <p:nvPr/>
        </p:nvSpPr>
        <p:spPr bwMode="auto">
          <a:xfrm>
            <a:off x="1704975" y="1660525"/>
            <a:ext cx="1887538" cy="581025"/>
          </a:xfrm>
          <a:custGeom>
            <a:avLst/>
            <a:gdLst/>
            <a:ahLst/>
            <a:cxnLst>
              <a:cxn ang="0">
                <a:pos x="92" y="366"/>
              </a:cxn>
              <a:cxn ang="0">
                <a:pos x="1096" y="366"/>
              </a:cxn>
              <a:cxn ang="0">
                <a:pos x="1125" y="361"/>
              </a:cxn>
              <a:cxn ang="0">
                <a:pos x="1150" y="349"/>
              </a:cxn>
              <a:cxn ang="0">
                <a:pos x="1172" y="329"/>
              </a:cxn>
              <a:cxn ang="0">
                <a:pos x="1184" y="303"/>
              </a:cxn>
              <a:cxn ang="0">
                <a:pos x="1189" y="276"/>
              </a:cxn>
              <a:cxn ang="0">
                <a:pos x="1189" y="93"/>
              </a:cxn>
              <a:cxn ang="0">
                <a:pos x="1184" y="64"/>
              </a:cxn>
              <a:cxn ang="0">
                <a:pos x="1172" y="37"/>
              </a:cxn>
              <a:cxn ang="0">
                <a:pos x="1150" y="17"/>
              </a:cxn>
              <a:cxn ang="0">
                <a:pos x="1125" y="5"/>
              </a:cxn>
              <a:cxn ang="0">
                <a:pos x="1096" y="0"/>
              </a:cxn>
              <a:cxn ang="0">
                <a:pos x="92" y="0"/>
              </a:cxn>
              <a:cxn ang="0">
                <a:pos x="63" y="5"/>
              </a:cxn>
              <a:cxn ang="0">
                <a:pos x="39" y="17"/>
              </a:cxn>
              <a:cxn ang="0">
                <a:pos x="17" y="37"/>
              </a:cxn>
              <a:cxn ang="0">
                <a:pos x="5" y="64"/>
              </a:cxn>
              <a:cxn ang="0">
                <a:pos x="0" y="93"/>
              </a:cxn>
              <a:cxn ang="0">
                <a:pos x="0" y="276"/>
              </a:cxn>
              <a:cxn ang="0">
                <a:pos x="5" y="303"/>
              </a:cxn>
              <a:cxn ang="0">
                <a:pos x="17" y="329"/>
              </a:cxn>
              <a:cxn ang="0">
                <a:pos x="39" y="349"/>
              </a:cxn>
              <a:cxn ang="0">
                <a:pos x="63" y="361"/>
              </a:cxn>
              <a:cxn ang="0">
                <a:pos x="92" y="366"/>
              </a:cxn>
            </a:cxnLst>
            <a:rect l="0" t="0" r="r" b="b"/>
            <a:pathLst>
              <a:path w="1189" h="366">
                <a:moveTo>
                  <a:pt x="92" y="366"/>
                </a:moveTo>
                <a:lnTo>
                  <a:pt x="1096" y="366"/>
                </a:lnTo>
                <a:lnTo>
                  <a:pt x="1125" y="361"/>
                </a:lnTo>
                <a:lnTo>
                  <a:pt x="1150" y="349"/>
                </a:lnTo>
                <a:lnTo>
                  <a:pt x="1172" y="329"/>
                </a:lnTo>
                <a:lnTo>
                  <a:pt x="1184" y="303"/>
                </a:lnTo>
                <a:lnTo>
                  <a:pt x="1189" y="276"/>
                </a:lnTo>
                <a:lnTo>
                  <a:pt x="1189" y="93"/>
                </a:lnTo>
                <a:lnTo>
                  <a:pt x="1184" y="64"/>
                </a:lnTo>
                <a:lnTo>
                  <a:pt x="1172" y="37"/>
                </a:lnTo>
                <a:lnTo>
                  <a:pt x="1150" y="17"/>
                </a:lnTo>
                <a:lnTo>
                  <a:pt x="1125" y="5"/>
                </a:lnTo>
                <a:lnTo>
                  <a:pt x="1096" y="0"/>
                </a:lnTo>
                <a:lnTo>
                  <a:pt x="92" y="0"/>
                </a:lnTo>
                <a:lnTo>
                  <a:pt x="63" y="5"/>
                </a:lnTo>
                <a:lnTo>
                  <a:pt x="39" y="17"/>
                </a:lnTo>
                <a:lnTo>
                  <a:pt x="17" y="37"/>
                </a:lnTo>
                <a:lnTo>
                  <a:pt x="5" y="64"/>
                </a:lnTo>
                <a:lnTo>
                  <a:pt x="0" y="93"/>
                </a:lnTo>
                <a:lnTo>
                  <a:pt x="0" y="276"/>
                </a:lnTo>
                <a:lnTo>
                  <a:pt x="5" y="303"/>
                </a:lnTo>
                <a:lnTo>
                  <a:pt x="17" y="329"/>
                </a:lnTo>
                <a:lnTo>
                  <a:pt x="39" y="349"/>
                </a:lnTo>
                <a:lnTo>
                  <a:pt x="63" y="361"/>
                </a:lnTo>
                <a:lnTo>
                  <a:pt x="92" y="366"/>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5014" name="Freeform 6"/>
          <p:cNvSpPr>
            <a:spLocks/>
          </p:cNvSpPr>
          <p:nvPr/>
        </p:nvSpPr>
        <p:spPr bwMode="auto">
          <a:xfrm>
            <a:off x="4098925" y="2387600"/>
            <a:ext cx="2030413" cy="871538"/>
          </a:xfrm>
          <a:custGeom>
            <a:avLst/>
            <a:gdLst/>
            <a:ahLst/>
            <a:cxnLst>
              <a:cxn ang="0">
                <a:pos x="93" y="549"/>
              </a:cxn>
              <a:cxn ang="0">
                <a:pos x="1189" y="549"/>
              </a:cxn>
              <a:cxn ang="0">
                <a:pos x="1216" y="544"/>
              </a:cxn>
              <a:cxn ang="0">
                <a:pos x="1242" y="529"/>
              </a:cxn>
              <a:cxn ang="0">
                <a:pos x="1262" y="510"/>
              </a:cxn>
              <a:cxn ang="0">
                <a:pos x="1274" y="485"/>
              </a:cxn>
              <a:cxn ang="0">
                <a:pos x="1279" y="456"/>
              </a:cxn>
              <a:cxn ang="0">
                <a:pos x="1279" y="91"/>
              </a:cxn>
              <a:cxn ang="0">
                <a:pos x="1274" y="61"/>
              </a:cxn>
              <a:cxn ang="0">
                <a:pos x="1262" y="37"/>
              </a:cxn>
              <a:cxn ang="0">
                <a:pos x="1242" y="18"/>
              </a:cxn>
              <a:cxn ang="0">
                <a:pos x="1216" y="3"/>
              </a:cxn>
              <a:cxn ang="0">
                <a:pos x="1189" y="0"/>
              </a:cxn>
              <a:cxn ang="0">
                <a:pos x="93" y="0"/>
              </a:cxn>
              <a:cxn ang="0">
                <a:pos x="63" y="3"/>
              </a:cxn>
              <a:cxn ang="0">
                <a:pos x="36" y="18"/>
              </a:cxn>
              <a:cxn ang="0">
                <a:pos x="17" y="37"/>
              </a:cxn>
              <a:cxn ang="0">
                <a:pos x="5" y="61"/>
              </a:cxn>
              <a:cxn ang="0">
                <a:pos x="0" y="91"/>
              </a:cxn>
              <a:cxn ang="0">
                <a:pos x="0" y="456"/>
              </a:cxn>
              <a:cxn ang="0">
                <a:pos x="5" y="485"/>
              </a:cxn>
              <a:cxn ang="0">
                <a:pos x="17" y="510"/>
              </a:cxn>
              <a:cxn ang="0">
                <a:pos x="36" y="529"/>
              </a:cxn>
              <a:cxn ang="0">
                <a:pos x="63" y="544"/>
              </a:cxn>
              <a:cxn ang="0">
                <a:pos x="93" y="549"/>
              </a:cxn>
            </a:cxnLst>
            <a:rect l="0" t="0" r="r" b="b"/>
            <a:pathLst>
              <a:path w="1279" h="549">
                <a:moveTo>
                  <a:pt x="93" y="549"/>
                </a:moveTo>
                <a:lnTo>
                  <a:pt x="1189" y="549"/>
                </a:lnTo>
                <a:lnTo>
                  <a:pt x="1216" y="544"/>
                </a:lnTo>
                <a:lnTo>
                  <a:pt x="1242" y="529"/>
                </a:lnTo>
                <a:lnTo>
                  <a:pt x="1262" y="510"/>
                </a:lnTo>
                <a:lnTo>
                  <a:pt x="1274" y="485"/>
                </a:lnTo>
                <a:lnTo>
                  <a:pt x="1279" y="456"/>
                </a:lnTo>
                <a:lnTo>
                  <a:pt x="1279" y="91"/>
                </a:lnTo>
                <a:lnTo>
                  <a:pt x="1274" y="61"/>
                </a:lnTo>
                <a:lnTo>
                  <a:pt x="1262" y="37"/>
                </a:lnTo>
                <a:lnTo>
                  <a:pt x="1242" y="18"/>
                </a:lnTo>
                <a:lnTo>
                  <a:pt x="1216" y="3"/>
                </a:lnTo>
                <a:lnTo>
                  <a:pt x="1189" y="0"/>
                </a:lnTo>
                <a:lnTo>
                  <a:pt x="93" y="0"/>
                </a:lnTo>
                <a:lnTo>
                  <a:pt x="63" y="3"/>
                </a:lnTo>
                <a:lnTo>
                  <a:pt x="36" y="18"/>
                </a:lnTo>
                <a:lnTo>
                  <a:pt x="17" y="37"/>
                </a:lnTo>
                <a:lnTo>
                  <a:pt x="5" y="61"/>
                </a:lnTo>
                <a:lnTo>
                  <a:pt x="0" y="91"/>
                </a:lnTo>
                <a:lnTo>
                  <a:pt x="0" y="456"/>
                </a:lnTo>
                <a:lnTo>
                  <a:pt x="5" y="485"/>
                </a:lnTo>
                <a:lnTo>
                  <a:pt x="17" y="510"/>
                </a:lnTo>
                <a:lnTo>
                  <a:pt x="36" y="529"/>
                </a:lnTo>
                <a:lnTo>
                  <a:pt x="63" y="544"/>
                </a:lnTo>
                <a:lnTo>
                  <a:pt x="93" y="549"/>
                </a:lnTo>
                <a:close/>
              </a:path>
            </a:pathLst>
          </a:custGeom>
          <a:solidFill>
            <a:srgbClr val="C0C0C0"/>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555015" name="Freeform 7"/>
          <p:cNvSpPr>
            <a:spLocks/>
          </p:cNvSpPr>
          <p:nvPr/>
        </p:nvSpPr>
        <p:spPr bwMode="auto">
          <a:xfrm>
            <a:off x="1704975" y="3765550"/>
            <a:ext cx="1887538" cy="579438"/>
          </a:xfrm>
          <a:custGeom>
            <a:avLst/>
            <a:gdLst/>
            <a:ahLst/>
            <a:cxnLst>
              <a:cxn ang="0">
                <a:pos x="92" y="365"/>
              </a:cxn>
              <a:cxn ang="0">
                <a:pos x="1096" y="365"/>
              </a:cxn>
              <a:cxn ang="0">
                <a:pos x="1125" y="361"/>
              </a:cxn>
              <a:cxn ang="0">
                <a:pos x="1150" y="348"/>
              </a:cxn>
              <a:cxn ang="0">
                <a:pos x="1172" y="326"/>
              </a:cxn>
              <a:cxn ang="0">
                <a:pos x="1184" y="302"/>
              </a:cxn>
              <a:cxn ang="0">
                <a:pos x="1189" y="273"/>
              </a:cxn>
              <a:cxn ang="0">
                <a:pos x="1189" y="90"/>
              </a:cxn>
              <a:cxn ang="0">
                <a:pos x="1184" y="63"/>
              </a:cxn>
              <a:cxn ang="0">
                <a:pos x="1172" y="36"/>
              </a:cxn>
              <a:cxn ang="0">
                <a:pos x="1150" y="17"/>
              </a:cxn>
              <a:cxn ang="0">
                <a:pos x="1125" y="5"/>
              </a:cxn>
              <a:cxn ang="0">
                <a:pos x="1096" y="0"/>
              </a:cxn>
              <a:cxn ang="0">
                <a:pos x="92" y="0"/>
              </a:cxn>
              <a:cxn ang="0">
                <a:pos x="63" y="5"/>
              </a:cxn>
              <a:cxn ang="0">
                <a:pos x="39" y="17"/>
              </a:cxn>
              <a:cxn ang="0">
                <a:pos x="17" y="36"/>
              </a:cxn>
              <a:cxn ang="0">
                <a:pos x="5" y="63"/>
              </a:cxn>
              <a:cxn ang="0">
                <a:pos x="0" y="90"/>
              </a:cxn>
              <a:cxn ang="0">
                <a:pos x="0" y="273"/>
              </a:cxn>
              <a:cxn ang="0">
                <a:pos x="5" y="302"/>
              </a:cxn>
              <a:cxn ang="0">
                <a:pos x="17" y="326"/>
              </a:cxn>
              <a:cxn ang="0">
                <a:pos x="39" y="348"/>
              </a:cxn>
              <a:cxn ang="0">
                <a:pos x="63" y="361"/>
              </a:cxn>
              <a:cxn ang="0">
                <a:pos x="92" y="365"/>
              </a:cxn>
            </a:cxnLst>
            <a:rect l="0" t="0" r="r" b="b"/>
            <a:pathLst>
              <a:path w="1189" h="365">
                <a:moveTo>
                  <a:pt x="92" y="365"/>
                </a:moveTo>
                <a:lnTo>
                  <a:pt x="1096" y="365"/>
                </a:lnTo>
                <a:lnTo>
                  <a:pt x="1125" y="361"/>
                </a:lnTo>
                <a:lnTo>
                  <a:pt x="1150" y="348"/>
                </a:lnTo>
                <a:lnTo>
                  <a:pt x="1172" y="326"/>
                </a:lnTo>
                <a:lnTo>
                  <a:pt x="1184" y="302"/>
                </a:lnTo>
                <a:lnTo>
                  <a:pt x="1189" y="273"/>
                </a:lnTo>
                <a:lnTo>
                  <a:pt x="1189" y="90"/>
                </a:lnTo>
                <a:lnTo>
                  <a:pt x="1184" y="63"/>
                </a:lnTo>
                <a:lnTo>
                  <a:pt x="1172" y="36"/>
                </a:lnTo>
                <a:lnTo>
                  <a:pt x="1150" y="17"/>
                </a:lnTo>
                <a:lnTo>
                  <a:pt x="1125" y="5"/>
                </a:lnTo>
                <a:lnTo>
                  <a:pt x="1096" y="0"/>
                </a:lnTo>
                <a:lnTo>
                  <a:pt x="92" y="0"/>
                </a:lnTo>
                <a:lnTo>
                  <a:pt x="63" y="5"/>
                </a:lnTo>
                <a:lnTo>
                  <a:pt x="39" y="17"/>
                </a:lnTo>
                <a:lnTo>
                  <a:pt x="17" y="36"/>
                </a:lnTo>
                <a:lnTo>
                  <a:pt x="5" y="63"/>
                </a:lnTo>
                <a:lnTo>
                  <a:pt x="0" y="90"/>
                </a:lnTo>
                <a:lnTo>
                  <a:pt x="0" y="273"/>
                </a:lnTo>
                <a:lnTo>
                  <a:pt x="5" y="302"/>
                </a:lnTo>
                <a:lnTo>
                  <a:pt x="17" y="326"/>
                </a:lnTo>
                <a:lnTo>
                  <a:pt x="39" y="348"/>
                </a:lnTo>
                <a:lnTo>
                  <a:pt x="63" y="361"/>
                </a:lnTo>
                <a:lnTo>
                  <a:pt x="92" y="365"/>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5016" name="Freeform 8"/>
          <p:cNvSpPr>
            <a:spLocks/>
          </p:cNvSpPr>
          <p:nvPr/>
        </p:nvSpPr>
        <p:spPr bwMode="auto">
          <a:xfrm>
            <a:off x="1704975" y="4489450"/>
            <a:ext cx="1887538" cy="579438"/>
          </a:xfrm>
          <a:custGeom>
            <a:avLst/>
            <a:gdLst/>
            <a:ahLst/>
            <a:cxnLst>
              <a:cxn ang="0">
                <a:pos x="92" y="365"/>
              </a:cxn>
              <a:cxn ang="0">
                <a:pos x="1096" y="365"/>
              </a:cxn>
              <a:cxn ang="0">
                <a:pos x="1125" y="360"/>
              </a:cxn>
              <a:cxn ang="0">
                <a:pos x="1150" y="348"/>
              </a:cxn>
              <a:cxn ang="0">
                <a:pos x="1172" y="329"/>
              </a:cxn>
              <a:cxn ang="0">
                <a:pos x="1184" y="302"/>
              </a:cxn>
              <a:cxn ang="0">
                <a:pos x="1189" y="275"/>
              </a:cxn>
              <a:cxn ang="0">
                <a:pos x="1189" y="92"/>
              </a:cxn>
              <a:cxn ang="0">
                <a:pos x="1184" y="63"/>
              </a:cxn>
              <a:cxn ang="0">
                <a:pos x="1172" y="39"/>
              </a:cxn>
              <a:cxn ang="0">
                <a:pos x="1150" y="17"/>
              </a:cxn>
              <a:cxn ang="0">
                <a:pos x="1125" y="4"/>
              </a:cxn>
              <a:cxn ang="0">
                <a:pos x="1096" y="0"/>
              </a:cxn>
              <a:cxn ang="0">
                <a:pos x="92" y="0"/>
              </a:cxn>
              <a:cxn ang="0">
                <a:pos x="63" y="4"/>
              </a:cxn>
              <a:cxn ang="0">
                <a:pos x="39" y="17"/>
              </a:cxn>
              <a:cxn ang="0">
                <a:pos x="17" y="39"/>
              </a:cxn>
              <a:cxn ang="0">
                <a:pos x="5" y="63"/>
              </a:cxn>
              <a:cxn ang="0">
                <a:pos x="0" y="92"/>
              </a:cxn>
              <a:cxn ang="0">
                <a:pos x="0" y="275"/>
              </a:cxn>
              <a:cxn ang="0">
                <a:pos x="5" y="302"/>
              </a:cxn>
              <a:cxn ang="0">
                <a:pos x="17" y="329"/>
              </a:cxn>
              <a:cxn ang="0">
                <a:pos x="39" y="348"/>
              </a:cxn>
              <a:cxn ang="0">
                <a:pos x="63" y="360"/>
              </a:cxn>
              <a:cxn ang="0">
                <a:pos x="92" y="365"/>
              </a:cxn>
            </a:cxnLst>
            <a:rect l="0" t="0" r="r" b="b"/>
            <a:pathLst>
              <a:path w="1189" h="365">
                <a:moveTo>
                  <a:pt x="92" y="365"/>
                </a:moveTo>
                <a:lnTo>
                  <a:pt x="1096" y="365"/>
                </a:lnTo>
                <a:lnTo>
                  <a:pt x="1125" y="360"/>
                </a:lnTo>
                <a:lnTo>
                  <a:pt x="1150" y="348"/>
                </a:lnTo>
                <a:lnTo>
                  <a:pt x="1172" y="329"/>
                </a:lnTo>
                <a:lnTo>
                  <a:pt x="1184" y="302"/>
                </a:lnTo>
                <a:lnTo>
                  <a:pt x="1189" y="275"/>
                </a:lnTo>
                <a:lnTo>
                  <a:pt x="1189" y="92"/>
                </a:lnTo>
                <a:lnTo>
                  <a:pt x="1184" y="63"/>
                </a:lnTo>
                <a:lnTo>
                  <a:pt x="1172" y="39"/>
                </a:lnTo>
                <a:lnTo>
                  <a:pt x="1150" y="17"/>
                </a:lnTo>
                <a:lnTo>
                  <a:pt x="1125" y="4"/>
                </a:lnTo>
                <a:lnTo>
                  <a:pt x="1096" y="0"/>
                </a:lnTo>
                <a:lnTo>
                  <a:pt x="92" y="0"/>
                </a:lnTo>
                <a:lnTo>
                  <a:pt x="63" y="4"/>
                </a:lnTo>
                <a:lnTo>
                  <a:pt x="39" y="17"/>
                </a:lnTo>
                <a:lnTo>
                  <a:pt x="17" y="39"/>
                </a:lnTo>
                <a:lnTo>
                  <a:pt x="5" y="63"/>
                </a:lnTo>
                <a:lnTo>
                  <a:pt x="0" y="92"/>
                </a:lnTo>
                <a:lnTo>
                  <a:pt x="0" y="275"/>
                </a:lnTo>
                <a:lnTo>
                  <a:pt x="5" y="302"/>
                </a:lnTo>
                <a:lnTo>
                  <a:pt x="17" y="329"/>
                </a:lnTo>
                <a:lnTo>
                  <a:pt x="39" y="348"/>
                </a:lnTo>
                <a:lnTo>
                  <a:pt x="63" y="360"/>
                </a:lnTo>
                <a:lnTo>
                  <a:pt x="92" y="365"/>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1273" name="Rectangle 9"/>
          <p:cNvSpPr>
            <a:spLocks noChangeArrowheads="1"/>
          </p:cNvSpPr>
          <p:nvPr/>
        </p:nvSpPr>
        <p:spPr bwMode="auto">
          <a:xfrm>
            <a:off x="1741488" y="1746250"/>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11274" name="Rectangle 10"/>
          <p:cNvSpPr>
            <a:spLocks noChangeArrowheads="1"/>
          </p:cNvSpPr>
          <p:nvPr/>
        </p:nvSpPr>
        <p:spPr bwMode="auto">
          <a:xfrm>
            <a:off x="4225925" y="2438400"/>
            <a:ext cx="1900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VRF-B Routing Table</a:t>
            </a:r>
            <a:endParaRPr lang="en-US" sz="1800" b="1">
              <a:latin typeface="Helvetica" pitchFamily="34" charset="0"/>
            </a:endParaRPr>
          </a:p>
        </p:txBody>
      </p:sp>
      <p:sp>
        <p:nvSpPr>
          <p:cNvPr id="11275" name="Rectangle 11"/>
          <p:cNvSpPr>
            <a:spLocks noChangeArrowheads="1"/>
          </p:cNvSpPr>
          <p:nvPr/>
        </p:nvSpPr>
        <p:spPr bwMode="auto">
          <a:xfrm>
            <a:off x="1741488" y="3824288"/>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11276" name="Rectangle 12"/>
          <p:cNvSpPr>
            <a:spLocks noChangeArrowheads="1"/>
          </p:cNvSpPr>
          <p:nvPr/>
        </p:nvSpPr>
        <p:spPr bwMode="auto">
          <a:xfrm>
            <a:off x="1739900" y="4548188"/>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555048" name="Rectangle 40"/>
          <p:cNvSpPr>
            <a:spLocks noGrp="1" noChangeArrowheads="1"/>
          </p:cNvSpPr>
          <p:nvPr>
            <p:ph type="title"/>
          </p:nvPr>
        </p:nvSpPr>
        <p:spPr>
          <a:xfrm>
            <a:off x="457200" y="381000"/>
            <a:ext cx="8229600" cy="990600"/>
          </a:xfrm>
        </p:spPr>
        <p:txBody>
          <a:bodyPr rtlCol="0">
            <a:normAutofit fontScale="90000"/>
          </a:bodyPr>
          <a:lstStyle/>
          <a:p>
            <a:pPr eaLnBrk="1" fontAlgn="auto" hangingPunct="1">
              <a:spcAft>
                <a:spcPts val="0"/>
              </a:spcAft>
              <a:defRPr/>
            </a:pPr>
            <a:r>
              <a:rPr lang="en-US" dirty="0">
                <a:solidFill>
                  <a:srgbClr val="0070C0"/>
                </a:solidFill>
              </a:rPr>
              <a:t>Routing Contexts, </a:t>
            </a:r>
            <a:r>
              <a:rPr lang="en-US" dirty="0" err="1">
                <a:solidFill>
                  <a:srgbClr val="0070C0"/>
                </a:solidFill>
              </a:rPr>
              <a:t>VRF</a:t>
            </a:r>
            <a:r>
              <a:rPr lang="en-US" dirty="0">
                <a:solidFill>
                  <a:srgbClr val="0070C0"/>
                </a:solidFill>
              </a:rPr>
              <a:t>, and MP-BGP Interaction: 3/9</a:t>
            </a:r>
          </a:p>
        </p:txBody>
      </p:sp>
      <p:sp>
        <p:nvSpPr>
          <p:cNvPr id="555022" name="Freeform 14"/>
          <p:cNvSpPr>
            <a:spLocks/>
          </p:cNvSpPr>
          <p:nvPr/>
        </p:nvSpPr>
        <p:spPr bwMode="auto">
          <a:xfrm>
            <a:off x="4098925" y="1371600"/>
            <a:ext cx="2030413" cy="869950"/>
          </a:xfrm>
          <a:custGeom>
            <a:avLst/>
            <a:gdLst/>
            <a:ahLst/>
            <a:cxnLst>
              <a:cxn ang="0">
                <a:pos x="93" y="548"/>
              </a:cxn>
              <a:cxn ang="0">
                <a:pos x="1189" y="548"/>
              </a:cxn>
              <a:cxn ang="0">
                <a:pos x="1216" y="543"/>
              </a:cxn>
              <a:cxn ang="0">
                <a:pos x="1242" y="531"/>
              </a:cxn>
              <a:cxn ang="0">
                <a:pos x="1262" y="511"/>
              </a:cxn>
              <a:cxn ang="0">
                <a:pos x="1274" y="485"/>
              </a:cxn>
              <a:cxn ang="0">
                <a:pos x="1279" y="458"/>
              </a:cxn>
              <a:cxn ang="0">
                <a:pos x="1279" y="92"/>
              </a:cxn>
              <a:cxn ang="0">
                <a:pos x="1274" y="63"/>
              </a:cxn>
              <a:cxn ang="0">
                <a:pos x="1262" y="36"/>
              </a:cxn>
              <a:cxn ang="0">
                <a:pos x="1242" y="17"/>
              </a:cxn>
              <a:cxn ang="0">
                <a:pos x="1216" y="4"/>
              </a:cxn>
              <a:cxn ang="0">
                <a:pos x="1189" y="0"/>
              </a:cxn>
              <a:cxn ang="0">
                <a:pos x="93" y="0"/>
              </a:cxn>
              <a:cxn ang="0">
                <a:pos x="63" y="4"/>
              </a:cxn>
              <a:cxn ang="0">
                <a:pos x="36" y="17"/>
              </a:cxn>
              <a:cxn ang="0">
                <a:pos x="17" y="36"/>
              </a:cxn>
              <a:cxn ang="0">
                <a:pos x="5" y="63"/>
              </a:cxn>
              <a:cxn ang="0">
                <a:pos x="0" y="92"/>
              </a:cxn>
              <a:cxn ang="0">
                <a:pos x="0" y="458"/>
              </a:cxn>
              <a:cxn ang="0">
                <a:pos x="5" y="485"/>
              </a:cxn>
              <a:cxn ang="0">
                <a:pos x="17" y="511"/>
              </a:cxn>
              <a:cxn ang="0">
                <a:pos x="36" y="531"/>
              </a:cxn>
              <a:cxn ang="0">
                <a:pos x="63" y="543"/>
              </a:cxn>
              <a:cxn ang="0">
                <a:pos x="93" y="548"/>
              </a:cxn>
            </a:cxnLst>
            <a:rect l="0" t="0" r="r" b="b"/>
            <a:pathLst>
              <a:path w="1279" h="548">
                <a:moveTo>
                  <a:pt x="93" y="548"/>
                </a:moveTo>
                <a:lnTo>
                  <a:pt x="1189" y="548"/>
                </a:lnTo>
                <a:lnTo>
                  <a:pt x="1216" y="543"/>
                </a:lnTo>
                <a:lnTo>
                  <a:pt x="1242" y="531"/>
                </a:lnTo>
                <a:lnTo>
                  <a:pt x="1262" y="511"/>
                </a:lnTo>
                <a:lnTo>
                  <a:pt x="1274" y="485"/>
                </a:lnTo>
                <a:lnTo>
                  <a:pt x="1279" y="458"/>
                </a:lnTo>
                <a:lnTo>
                  <a:pt x="1279" y="92"/>
                </a:lnTo>
                <a:lnTo>
                  <a:pt x="1274" y="63"/>
                </a:lnTo>
                <a:lnTo>
                  <a:pt x="1262" y="36"/>
                </a:lnTo>
                <a:lnTo>
                  <a:pt x="1242" y="17"/>
                </a:lnTo>
                <a:lnTo>
                  <a:pt x="1216" y="4"/>
                </a:lnTo>
                <a:lnTo>
                  <a:pt x="1189" y="0"/>
                </a:lnTo>
                <a:lnTo>
                  <a:pt x="93" y="0"/>
                </a:lnTo>
                <a:lnTo>
                  <a:pt x="63" y="4"/>
                </a:lnTo>
                <a:lnTo>
                  <a:pt x="36" y="17"/>
                </a:lnTo>
                <a:lnTo>
                  <a:pt x="17" y="36"/>
                </a:lnTo>
                <a:lnTo>
                  <a:pt x="5" y="63"/>
                </a:lnTo>
                <a:lnTo>
                  <a:pt x="0" y="92"/>
                </a:lnTo>
                <a:lnTo>
                  <a:pt x="0" y="458"/>
                </a:lnTo>
                <a:lnTo>
                  <a:pt x="5" y="485"/>
                </a:lnTo>
                <a:lnTo>
                  <a:pt x="17" y="511"/>
                </a:lnTo>
                <a:lnTo>
                  <a:pt x="36" y="531"/>
                </a:lnTo>
                <a:lnTo>
                  <a:pt x="63" y="543"/>
                </a:lnTo>
                <a:lnTo>
                  <a:pt x="93" y="548"/>
                </a:lnTo>
                <a:close/>
              </a:path>
            </a:pathLst>
          </a:custGeom>
          <a:solidFill>
            <a:srgbClr val="FFD762"/>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11279" name="Rectangle 15"/>
          <p:cNvSpPr>
            <a:spLocks noChangeArrowheads="1"/>
          </p:cNvSpPr>
          <p:nvPr/>
        </p:nvSpPr>
        <p:spPr bwMode="auto">
          <a:xfrm>
            <a:off x="512763" y="1989138"/>
            <a:ext cx="560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CE-RIP-A</a:t>
            </a:r>
            <a:endParaRPr lang="en-US" sz="1800" b="1">
              <a:latin typeface="Helvetica" pitchFamily="34" charset="0"/>
            </a:endParaRPr>
          </a:p>
        </p:txBody>
      </p:sp>
      <p:sp>
        <p:nvSpPr>
          <p:cNvPr id="555024" name="Freeform 16"/>
          <p:cNvSpPr>
            <a:spLocks/>
          </p:cNvSpPr>
          <p:nvPr/>
        </p:nvSpPr>
        <p:spPr bwMode="auto">
          <a:xfrm>
            <a:off x="1704975" y="2387600"/>
            <a:ext cx="1887538" cy="581025"/>
          </a:xfrm>
          <a:custGeom>
            <a:avLst/>
            <a:gdLst/>
            <a:ahLst/>
            <a:cxnLst>
              <a:cxn ang="0">
                <a:pos x="92" y="366"/>
              </a:cxn>
              <a:cxn ang="0">
                <a:pos x="1096" y="366"/>
              </a:cxn>
              <a:cxn ang="0">
                <a:pos x="1125" y="361"/>
              </a:cxn>
              <a:cxn ang="0">
                <a:pos x="1150" y="346"/>
              </a:cxn>
              <a:cxn ang="0">
                <a:pos x="1172" y="327"/>
              </a:cxn>
              <a:cxn ang="0">
                <a:pos x="1184" y="303"/>
              </a:cxn>
              <a:cxn ang="0">
                <a:pos x="1189" y="273"/>
              </a:cxn>
              <a:cxn ang="0">
                <a:pos x="1189" y="91"/>
              </a:cxn>
              <a:cxn ang="0">
                <a:pos x="1184" y="61"/>
              </a:cxn>
              <a:cxn ang="0">
                <a:pos x="1172" y="37"/>
              </a:cxn>
              <a:cxn ang="0">
                <a:pos x="1150" y="18"/>
              </a:cxn>
              <a:cxn ang="0">
                <a:pos x="1125" y="3"/>
              </a:cxn>
              <a:cxn ang="0">
                <a:pos x="1096" y="0"/>
              </a:cxn>
              <a:cxn ang="0">
                <a:pos x="92" y="0"/>
              </a:cxn>
              <a:cxn ang="0">
                <a:pos x="63" y="3"/>
              </a:cxn>
              <a:cxn ang="0">
                <a:pos x="39" y="18"/>
              </a:cxn>
              <a:cxn ang="0">
                <a:pos x="17" y="37"/>
              </a:cxn>
              <a:cxn ang="0">
                <a:pos x="5" y="61"/>
              </a:cxn>
              <a:cxn ang="0">
                <a:pos x="0" y="91"/>
              </a:cxn>
              <a:cxn ang="0">
                <a:pos x="0" y="273"/>
              </a:cxn>
              <a:cxn ang="0">
                <a:pos x="5" y="303"/>
              </a:cxn>
              <a:cxn ang="0">
                <a:pos x="17" y="327"/>
              </a:cxn>
              <a:cxn ang="0">
                <a:pos x="39" y="346"/>
              </a:cxn>
              <a:cxn ang="0">
                <a:pos x="63" y="361"/>
              </a:cxn>
              <a:cxn ang="0">
                <a:pos x="92" y="366"/>
              </a:cxn>
            </a:cxnLst>
            <a:rect l="0" t="0" r="r" b="b"/>
            <a:pathLst>
              <a:path w="1189" h="366">
                <a:moveTo>
                  <a:pt x="92" y="366"/>
                </a:moveTo>
                <a:lnTo>
                  <a:pt x="1096" y="366"/>
                </a:lnTo>
                <a:lnTo>
                  <a:pt x="1125" y="361"/>
                </a:lnTo>
                <a:lnTo>
                  <a:pt x="1150" y="346"/>
                </a:lnTo>
                <a:lnTo>
                  <a:pt x="1172" y="327"/>
                </a:lnTo>
                <a:lnTo>
                  <a:pt x="1184" y="303"/>
                </a:lnTo>
                <a:lnTo>
                  <a:pt x="1189" y="273"/>
                </a:lnTo>
                <a:lnTo>
                  <a:pt x="1189" y="91"/>
                </a:lnTo>
                <a:lnTo>
                  <a:pt x="1184" y="61"/>
                </a:lnTo>
                <a:lnTo>
                  <a:pt x="1172" y="37"/>
                </a:lnTo>
                <a:lnTo>
                  <a:pt x="1150" y="18"/>
                </a:lnTo>
                <a:lnTo>
                  <a:pt x="1125" y="3"/>
                </a:lnTo>
                <a:lnTo>
                  <a:pt x="1096" y="0"/>
                </a:lnTo>
                <a:lnTo>
                  <a:pt x="92" y="0"/>
                </a:lnTo>
                <a:lnTo>
                  <a:pt x="63" y="3"/>
                </a:lnTo>
                <a:lnTo>
                  <a:pt x="39" y="18"/>
                </a:lnTo>
                <a:lnTo>
                  <a:pt x="17" y="37"/>
                </a:lnTo>
                <a:lnTo>
                  <a:pt x="5" y="61"/>
                </a:lnTo>
                <a:lnTo>
                  <a:pt x="0" y="91"/>
                </a:lnTo>
                <a:lnTo>
                  <a:pt x="0" y="273"/>
                </a:lnTo>
                <a:lnTo>
                  <a:pt x="5" y="303"/>
                </a:lnTo>
                <a:lnTo>
                  <a:pt x="17" y="327"/>
                </a:lnTo>
                <a:lnTo>
                  <a:pt x="39" y="346"/>
                </a:lnTo>
                <a:lnTo>
                  <a:pt x="63" y="361"/>
                </a:lnTo>
                <a:lnTo>
                  <a:pt x="92" y="366"/>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1281" name="Rectangle 17"/>
          <p:cNvSpPr>
            <a:spLocks noChangeArrowheads="1"/>
          </p:cNvSpPr>
          <p:nvPr/>
        </p:nvSpPr>
        <p:spPr bwMode="auto">
          <a:xfrm>
            <a:off x="511175" y="2713038"/>
            <a:ext cx="56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CE-RIP-B</a:t>
            </a:r>
            <a:endParaRPr lang="en-US" sz="1800" b="1">
              <a:latin typeface="Helvetica" pitchFamily="34" charset="0"/>
            </a:endParaRPr>
          </a:p>
        </p:txBody>
      </p:sp>
      <p:sp>
        <p:nvSpPr>
          <p:cNvPr id="555026" name="Freeform 18"/>
          <p:cNvSpPr>
            <a:spLocks/>
          </p:cNvSpPr>
          <p:nvPr/>
        </p:nvSpPr>
        <p:spPr bwMode="auto">
          <a:xfrm>
            <a:off x="6708775" y="1660525"/>
            <a:ext cx="1887538" cy="3338513"/>
          </a:xfrm>
          <a:custGeom>
            <a:avLst/>
            <a:gdLst/>
            <a:ahLst/>
            <a:cxnLst>
              <a:cxn ang="0">
                <a:pos x="93" y="2103"/>
              </a:cxn>
              <a:cxn ang="0">
                <a:pos x="1097" y="2103"/>
              </a:cxn>
              <a:cxn ang="0">
                <a:pos x="1126" y="2098"/>
              </a:cxn>
              <a:cxn ang="0">
                <a:pos x="1150" y="2084"/>
              </a:cxn>
              <a:cxn ang="0">
                <a:pos x="1170" y="2064"/>
              </a:cxn>
              <a:cxn ang="0">
                <a:pos x="1184" y="2040"/>
              </a:cxn>
              <a:cxn ang="0">
                <a:pos x="1189" y="2011"/>
              </a:cxn>
              <a:cxn ang="0">
                <a:pos x="1189" y="93"/>
              </a:cxn>
              <a:cxn ang="0">
                <a:pos x="1184" y="64"/>
              </a:cxn>
              <a:cxn ang="0">
                <a:pos x="1170" y="37"/>
              </a:cxn>
              <a:cxn ang="0">
                <a:pos x="1150" y="17"/>
              </a:cxn>
              <a:cxn ang="0">
                <a:pos x="1126" y="5"/>
              </a:cxn>
              <a:cxn ang="0">
                <a:pos x="1097" y="0"/>
              </a:cxn>
              <a:cxn ang="0">
                <a:pos x="93" y="0"/>
              </a:cxn>
              <a:cxn ang="0">
                <a:pos x="64" y="5"/>
              </a:cxn>
              <a:cxn ang="0">
                <a:pos x="37" y="17"/>
              </a:cxn>
              <a:cxn ang="0">
                <a:pos x="17" y="37"/>
              </a:cxn>
              <a:cxn ang="0">
                <a:pos x="5" y="64"/>
              </a:cxn>
              <a:cxn ang="0">
                <a:pos x="0" y="93"/>
              </a:cxn>
              <a:cxn ang="0">
                <a:pos x="0" y="2011"/>
              </a:cxn>
              <a:cxn ang="0">
                <a:pos x="5" y="2040"/>
              </a:cxn>
              <a:cxn ang="0">
                <a:pos x="17" y="2064"/>
              </a:cxn>
              <a:cxn ang="0">
                <a:pos x="37" y="2084"/>
              </a:cxn>
              <a:cxn ang="0">
                <a:pos x="64" y="2098"/>
              </a:cxn>
              <a:cxn ang="0">
                <a:pos x="93" y="2103"/>
              </a:cxn>
            </a:cxnLst>
            <a:rect l="0" t="0" r="r" b="b"/>
            <a:pathLst>
              <a:path w="1189" h="2103">
                <a:moveTo>
                  <a:pt x="93" y="2103"/>
                </a:moveTo>
                <a:lnTo>
                  <a:pt x="1097" y="2103"/>
                </a:lnTo>
                <a:lnTo>
                  <a:pt x="1126" y="2098"/>
                </a:lnTo>
                <a:lnTo>
                  <a:pt x="1150" y="2084"/>
                </a:lnTo>
                <a:lnTo>
                  <a:pt x="1170" y="2064"/>
                </a:lnTo>
                <a:lnTo>
                  <a:pt x="1184" y="2040"/>
                </a:lnTo>
                <a:lnTo>
                  <a:pt x="1189" y="2011"/>
                </a:lnTo>
                <a:lnTo>
                  <a:pt x="1189" y="93"/>
                </a:lnTo>
                <a:lnTo>
                  <a:pt x="1184" y="64"/>
                </a:lnTo>
                <a:lnTo>
                  <a:pt x="1170" y="37"/>
                </a:lnTo>
                <a:lnTo>
                  <a:pt x="1150" y="17"/>
                </a:lnTo>
                <a:lnTo>
                  <a:pt x="1126" y="5"/>
                </a:lnTo>
                <a:lnTo>
                  <a:pt x="1097" y="0"/>
                </a:lnTo>
                <a:lnTo>
                  <a:pt x="93" y="0"/>
                </a:lnTo>
                <a:lnTo>
                  <a:pt x="64" y="5"/>
                </a:lnTo>
                <a:lnTo>
                  <a:pt x="37" y="17"/>
                </a:lnTo>
                <a:lnTo>
                  <a:pt x="17" y="37"/>
                </a:lnTo>
                <a:lnTo>
                  <a:pt x="5" y="64"/>
                </a:lnTo>
                <a:lnTo>
                  <a:pt x="0" y="93"/>
                </a:lnTo>
                <a:lnTo>
                  <a:pt x="0" y="2011"/>
                </a:lnTo>
                <a:lnTo>
                  <a:pt x="5" y="2040"/>
                </a:lnTo>
                <a:lnTo>
                  <a:pt x="17" y="2064"/>
                </a:lnTo>
                <a:lnTo>
                  <a:pt x="37" y="2084"/>
                </a:lnTo>
                <a:lnTo>
                  <a:pt x="64" y="2098"/>
                </a:lnTo>
                <a:lnTo>
                  <a:pt x="93" y="2103"/>
                </a:lnTo>
                <a:close/>
              </a:path>
            </a:pathLst>
          </a:custGeom>
          <a:solidFill>
            <a:schemeClr val="folHlink"/>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1283" name="Rectangle 19"/>
          <p:cNvSpPr>
            <a:spLocks noChangeArrowheads="1"/>
          </p:cNvSpPr>
          <p:nvPr/>
        </p:nvSpPr>
        <p:spPr bwMode="auto">
          <a:xfrm>
            <a:off x="482600" y="4116388"/>
            <a:ext cx="6238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CE-BGP-A</a:t>
            </a:r>
            <a:endParaRPr lang="en-US" sz="1800" b="1">
              <a:latin typeface="Helvetica" pitchFamily="34" charset="0"/>
            </a:endParaRPr>
          </a:p>
        </p:txBody>
      </p:sp>
      <p:sp>
        <p:nvSpPr>
          <p:cNvPr id="11284" name="Rectangle 20"/>
          <p:cNvSpPr>
            <a:spLocks noChangeArrowheads="1"/>
          </p:cNvSpPr>
          <p:nvPr/>
        </p:nvSpPr>
        <p:spPr bwMode="auto">
          <a:xfrm>
            <a:off x="479425" y="4816475"/>
            <a:ext cx="628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CE-BGP-B</a:t>
            </a:r>
            <a:endParaRPr lang="en-US" sz="1800" b="1">
              <a:latin typeface="Helvetica" pitchFamily="34" charset="0"/>
            </a:endParaRPr>
          </a:p>
        </p:txBody>
      </p:sp>
      <p:sp>
        <p:nvSpPr>
          <p:cNvPr id="11285" name="Text Box 21"/>
          <p:cNvSpPr txBox="1">
            <a:spLocks noChangeArrowheads="1"/>
          </p:cNvSpPr>
          <p:nvPr/>
        </p:nvSpPr>
        <p:spPr bwMode="auto">
          <a:xfrm>
            <a:off x="244475" y="5678488"/>
            <a:ext cx="8191500" cy="915987"/>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Instance of BGP process associated with the VRF into which the PE-CE</a:t>
            </a:r>
            <a:br>
              <a:rPr lang="en-US" sz="1800" b="1">
                <a:latin typeface="Helvetica" pitchFamily="34" charset="0"/>
              </a:rPr>
            </a:br>
            <a:r>
              <a:rPr lang="en-US" sz="1800" b="1">
                <a:latin typeface="Helvetica" pitchFamily="34" charset="0"/>
              </a:rPr>
              <a:t>interface belongs collects the routes and inserts them into VRF routing</a:t>
            </a:r>
            <a:br>
              <a:rPr lang="en-US" sz="1800" b="1">
                <a:latin typeface="Helvetica" pitchFamily="34" charset="0"/>
              </a:rPr>
            </a:br>
            <a:r>
              <a:rPr lang="en-US" sz="1800" b="1">
                <a:latin typeface="Helvetica" pitchFamily="34" charset="0"/>
              </a:rPr>
              <a:t>table.</a:t>
            </a:r>
          </a:p>
        </p:txBody>
      </p:sp>
      <p:sp>
        <p:nvSpPr>
          <p:cNvPr id="11286" name="AutoShape 23"/>
          <p:cNvSpPr>
            <a:spLocks noChangeArrowheads="1"/>
          </p:cNvSpPr>
          <p:nvPr/>
        </p:nvSpPr>
        <p:spPr bwMode="auto">
          <a:xfrm rot="-2789611">
            <a:off x="3048000" y="3557588"/>
            <a:ext cx="2743200" cy="304800"/>
          </a:xfrm>
          <a:prstGeom prst="rightArrow">
            <a:avLst>
              <a:gd name="adj1" fmla="val 50000"/>
              <a:gd name="adj2" fmla="val 225000"/>
            </a:avLst>
          </a:prstGeom>
          <a:solidFill>
            <a:schemeClr val="accent1"/>
          </a:solidFill>
          <a:ln w="38100">
            <a:solidFill>
              <a:schemeClr val="tx1"/>
            </a:solidFill>
            <a:miter lim="800000"/>
            <a:headEnd type="none" w="sm" len="sm"/>
            <a:tailEnd type="none" w="sm" len="sm"/>
          </a:ln>
        </p:spPr>
        <p:txBody>
          <a:bodyPr anchor="ctr">
            <a:spAutoFit/>
          </a:bodyPr>
          <a:lstStyle/>
          <a:p>
            <a:endParaRPr lang="en-US"/>
          </a:p>
        </p:txBody>
      </p:sp>
      <p:pic>
        <p:nvPicPr>
          <p:cNvPr id="11287"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144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383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480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592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AutoShape 30"/>
          <p:cNvSpPr>
            <a:spLocks noChangeArrowheads="1"/>
          </p:cNvSpPr>
          <p:nvPr/>
        </p:nvSpPr>
        <p:spPr bwMode="auto">
          <a:xfrm>
            <a:off x="990600" y="3862388"/>
            <a:ext cx="914400" cy="304800"/>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
        <p:nvSpPr>
          <p:cNvPr id="11292" name="AutoShape 31"/>
          <p:cNvSpPr>
            <a:spLocks noChangeArrowheads="1"/>
          </p:cNvSpPr>
          <p:nvPr/>
        </p:nvSpPr>
        <p:spPr bwMode="auto">
          <a:xfrm>
            <a:off x="990600" y="4624388"/>
            <a:ext cx="914400" cy="304800"/>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
        <p:nvSpPr>
          <p:cNvPr id="11293" name="Rectangle 34"/>
          <p:cNvSpPr>
            <a:spLocks noChangeArrowheads="1"/>
          </p:cNvSpPr>
          <p:nvPr/>
        </p:nvSpPr>
        <p:spPr bwMode="auto">
          <a:xfrm>
            <a:off x="4227513" y="1420813"/>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VRF-A Routing Table</a:t>
            </a:r>
            <a:endParaRPr lang="en-US" sz="1800" b="1">
              <a:latin typeface="Helvetica" pitchFamily="34" charset="0"/>
            </a:endParaRPr>
          </a:p>
        </p:txBody>
      </p:sp>
      <p:sp>
        <p:nvSpPr>
          <p:cNvPr id="11294" name="Rectangle 35"/>
          <p:cNvSpPr>
            <a:spLocks noChangeArrowheads="1"/>
          </p:cNvSpPr>
          <p:nvPr/>
        </p:nvSpPr>
        <p:spPr bwMode="auto">
          <a:xfrm>
            <a:off x="1779588" y="1420813"/>
            <a:ext cx="188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RIP Routing Process</a:t>
            </a:r>
            <a:endParaRPr lang="en-US" sz="1800" b="1">
              <a:solidFill>
                <a:srgbClr val="FFFF00"/>
              </a:solidFill>
              <a:latin typeface="Helvetica" pitchFamily="34" charset="0"/>
            </a:endParaRPr>
          </a:p>
        </p:txBody>
      </p:sp>
      <p:sp>
        <p:nvSpPr>
          <p:cNvPr id="11295" name="Rectangle 36"/>
          <p:cNvSpPr>
            <a:spLocks noChangeArrowheads="1"/>
          </p:cNvSpPr>
          <p:nvPr/>
        </p:nvSpPr>
        <p:spPr bwMode="auto">
          <a:xfrm>
            <a:off x="1739900" y="2447925"/>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1296" name="Rectangle 37"/>
          <p:cNvSpPr>
            <a:spLocks noChangeArrowheads="1"/>
          </p:cNvSpPr>
          <p:nvPr/>
        </p:nvSpPr>
        <p:spPr bwMode="auto">
          <a:xfrm>
            <a:off x="6716713" y="1420813"/>
            <a:ext cx="197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BGP Routing Process</a:t>
            </a:r>
            <a:endParaRPr lang="en-US" sz="1800" b="1">
              <a:solidFill>
                <a:srgbClr val="FFFF00"/>
              </a:solidFill>
              <a:latin typeface="Helvetica" pitchFamily="34" charset="0"/>
            </a:endParaRPr>
          </a:p>
        </p:txBody>
      </p:sp>
      <p:sp>
        <p:nvSpPr>
          <p:cNvPr id="11297" name="Rectangle 38"/>
          <p:cNvSpPr>
            <a:spLocks noChangeArrowheads="1"/>
          </p:cNvSpPr>
          <p:nvPr/>
        </p:nvSpPr>
        <p:spPr bwMode="auto">
          <a:xfrm>
            <a:off x="6881813" y="1749425"/>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Backbone</a:t>
            </a:r>
            <a:endParaRPr lang="en-US" sz="1800" b="1">
              <a:latin typeface="Helvetica" pitchFamily="34" charset="0"/>
            </a:endParaRPr>
          </a:p>
        </p:txBody>
      </p:sp>
      <p:sp>
        <p:nvSpPr>
          <p:cNvPr id="11298" name="Rectangle 39"/>
          <p:cNvSpPr>
            <a:spLocks noChangeArrowheads="1"/>
          </p:cNvSpPr>
          <p:nvPr/>
        </p:nvSpPr>
        <p:spPr bwMode="auto">
          <a:xfrm>
            <a:off x="6889750" y="1981200"/>
            <a:ext cx="125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500" b="1">
                <a:solidFill>
                  <a:srgbClr val="000000"/>
                </a:solidFill>
                <a:latin typeface="Helvetica" pitchFamily="34" charset="0"/>
              </a:rPr>
              <a:t>Multiprotocol </a:t>
            </a:r>
          </a:p>
          <a:p>
            <a:pPr algn="l">
              <a:lnSpc>
                <a:spcPct val="100000"/>
              </a:lnSpc>
            </a:pPr>
            <a:r>
              <a:rPr lang="en-US" sz="1500" b="1">
                <a:solidFill>
                  <a:srgbClr val="000000"/>
                </a:solidFill>
                <a:latin typeface="Helvetica" pitchFamily="34" charset="0"/>
              </a:rPr>
              <a:t>BGP</a:t>
            </a:r>
            <a:endParaRPr lang="en-US" sz="1800" b="1">
              <a:latin typeface="Helvetica" pitchFamily="34" charset="0"/>
            </a:endParaRPr>
          </a:p>
        </p:txBody>
      </p:sp>
      <p:sp>
        <p:nvSpPr>
          <p:cNvPr id="11299" name="AutoShape 47"/>
          <p:cNvSpPr>
            <a:spLocks noChangeArrowheads="1"/>
          </p:cNvSpPr>
          <p:nvPr/>
        </p:nvSpPr>
        <p:spPr bwMode="auto">
          <a:xfrm>
            <a:off x="3505200" y="2057400"/>
            <a:ext cx="914400" cy="304800"/>
          </a:xfrm>
          <a:prstGeom prst="rightArrow">
            <a:avLst>
              <a:gd name="adj1" fmla="val 50000"/>
              <a:gd name="adj2" fmla="val 75000"/>
            </a:avLst>
          </a:prstGeom>
          <a:solidFill>
            <a:srgbClr val="DDDDDD"/>
          </a:solidFill>
          <a:ln w="38100">
            <a:solidFill>
              <a:schemeClr val="tx1"/>
            </a:solidFill>
            <a:miter lim="800000"/>
            <a:headEnd type="none" w="sm" len="sm"/>
            <a:tailEnd type="none" w="sm" len="sm"/>
          </a:ln>
        </p:spPr>
        <p:txBody>
          <a:bodyPr wrap="none" anchor="ctr">
            <a:spAutoFit/>
          </a:bodyPr>
          <a:lstStyle/>
          <a:p>
            <a:endParaRPr lang="en-US"/>
          </a:p>
        </p:txBody>
      </p:sp>
      <p:sp>
        <p:nvSpPr>
          <p:cNvPr id="11300" name="AutoShape 48"/>
          <p:cNvSpPr>
            <a:spLocks noChangeArrowheads="1"/>
          </p:cNvSpPr>
          <p:nvPr/>
        </p:nvSpPr>
        <p:spPr bwMode="auto">
          <a:xfrm>
            <a:off x="3505200" y="2819400"/>
            <a:ext cx="914400" cy="304800"/>
          </a:xfrm>
          <a:prstGeom prst="rightArrow">
            <a:avLst>
              <a:gd name="adj1" fmla="val 50000"/>
              <a:gd name="adj2" fmla="val 75000"/>
            </a:avLst>
          </a:prstGeom>
          <a:solidFill>
            <a:srgbClr val="DDDDDD"/>
          </a:solidFill>
          <a:ln w="38100">
            <a:solidFill>
              <a:schemeClr val="tx1"/>
            </a:solidFill>
            <a:miter lim="800000"/>
            <a:headEnd type="none" w="sm" len="sm"/>
            <a:tailEnd type="none" w="sm" len="sm"/>
          </a:ln>
        </p:spPr>
        <p:txBody>
          <a:bodyPr wrap="none" anchor="ctr">
            <a:spAutoFit/>
          </a:bodyPr>
          <a:lstStyle/>
          <a:p>
            <a:endParaRPr lang="en-US"/>
          </a:p>
        </p:txBody>
      </p:sp>
      <p:sp>
        <p:nvSpPr>
          <p:cNvPr id="11301" name="AutoShape 51"/>
          <p:cNvSpPr>
            <a:spLocks noChangeArrowheads="1"/>
          </p:cNvSpPr>
          <p:nvPr/>
        </p:nvSpPr>
        <p:spPr bwMode="auto">
          <a:xfrm>
            <a:off x="990600" y="2057400"/>
            <a:ext cx="914400" cy="304800"/>
          </a:xfrm>
          <a:prstGeom prst="rightArrow">
            <a:avLst>
              <a:gd name="adj1" fmla="val 50000"/>
              <a:gd name="adj2" fmla="val 75000"/>
            </a:avLst>
          </a:prstGeom>
          <a:solidFill>
            <a:srgbClr val="DDDDDD"/>
          </a:solidFill>
          <a:ln w="38100">
            <a:solidFill>
              <a:schemeClr val="tx1"/>
            </a:solidFill>
            <a:miter lim="800000"/>
            <a:headEnd type="none" w="sm" len="sm"/>
            <a:tailEnd type="none" w="sm" len="sm"/>
          </a:ln>
        </p:spPr>
        <p:txBody>
          <a:bodyPr wrap="none" anchor="ctr">
            <a:spAutoFit/>
          </a:bodyPr>
          <a:lstStyle/>
          <a:p>
            <a:endParaRPr lang="en-US"/>
          </a:p>
        </p:txBody>
      </p:sp>
      <p:sp>
        <p:nvSpPr>
          <p:cNvPr id="11302" name="AutoShape 52"/>
          <p:cNvSpPr>
            <a:spLocks noChangeArrowheads="1"/>
          </p:cNvSpPr>
          <p:nvPr/>
        </p:nvSpPr>
        <p:spPr bwMode="auto">
          <a:xfrm>
            <a:off x="990600" y="2819400"/>
            <a:ext cx="914400" cy="304800"/>
          </a:xfrm>
          <a:prstGeom prst="rightArrow">
            <a:avLst>
              <a:gd name="adj1" fmla="val 50000"/>
              <a:gd name="adj2" fmla="val 75000"/>
            </a:avLst>
          </a:prstGeom>
          <a:solidFill>
            <a:srgbClr val="DDDDDD"/>
          </a:solidFill>
          <a:ln w="38100">
            <a:solidFill>
              <a:schemeClr val="tx1"/>
            </a:solidFill>
            <a:miter lim="800000"/>
            <a:headEnd type="none" w="sm" len="sm"/>
            <a:tailEnd type="none" w="sm" len="sm"/>
          </a:ln>
        </p:spPr>
        <p:txBody>
          <a:bodyPr wrap="none" anchor="ctr">
            <a:spAutoFit/>
          </a:bodyPr>
          <a:lstStyle/>
          <a:p>
            <a:endParaRPr lang="en-US"/>
          </a:p>
        </p:txBody>
      </p:sp>
      <p:sp>
        <p:nvSpPr>
          <p:cNvPr id="11303" name="AutoShape 22"/>
          <p:cNvSpPr>
            <a:spLocks noChangeArrowheads="1"/>
          </p:cNvSpPr>
          <p:nvPr/>
        </p:nvSpPr>
        <p:spPr bwMode="auto">
          <a:xfrm rot="-2789611">
            <a:off x="3048000" y="2795588"/>
            <a:ext cx="2743200" cy="304800"/>
          </a:xfrm>
          <a:prstGeom prst="rightArrow">
            <a:avLst>
              <a:gd name="adj1" fmla="val 50000"/>
              <a:gd name="adj2" fmla="val 225000"/>
            </a:avLst>
          </a:prstGeom>
          <a:solidFill>
            <a:schemeClr val="accent1"/>
          </a:solidFill>
          <a:ln w="38100">
            <a:solidFill>
              <a:schemeClr val="tx1"/>
            </a:solidFill>
            <a:miter lim="800000"/>
            <a:headEnd type="none" w="sm" len="sm"/>
            <a:tailEnd type="none" w="sm" len="sm"/>
          </a:ln>
        </p:spPr>
        <p:txBody>
          <a:bodyPr anchor="ctr">
            <a:spAutoFit/>
          </a:bodyPr>
          <a:lstStyle/>
          <a:p>
            <a:endParaRPr lang="en-US"/>
          </a:p>
        </p:txBody>
      </p:sp>
    </p:spTree>
    <p:extLst>
      <p:ext uri="{BB962C8B-B14F-4D97-AF65-F5344CB8AC3E}">
        <p14:creationId xmlns:p14="http://schemas.microsoft.com/office/powerpoint/2010/main" val="40064660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6064250"/>
            <a:ext cx="7894638" cy="6413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solidFill>
                  <a:schemeClr val="accent1"/>
                </a:solidFill>
                <a:latin typeface="Helvetica" pitchFamily="34" charset="0"/>
              </a:rPr>
              <a:t>Redistribution between RIP and BGP has to be configured for proper</a:t>
            </a:r>
            <a:br>
              <a:rPr lang="en-US" sz="1800" b="1">
                <a:solidFill>
                  <a:schemeClr val="accent1"/>
                </a:solidFill>
                <a:latin typeface="Helvetica" pitchFamily="34" charset="0"/>
              </a:rPr>
            </a:br>
            <a:r>
              <a:rPr lang="en-US" sz="1800" b="1">
                <a:solidFill>
                  <a:schemeClr val="accent1"/>
                </a:solidFill>
                <a:latin typeface="Helvetica" pitchFamily="34" charset="0"/>
              </a:rPr>
              <a:t>MPLS VPN operation.</a:t>
            </a:r>
          </a:p>
        </p:txBody>
      </p:sp>
      <p:sp>
        <p:nvSpPr>
          <p:cNvPr id="12291" name="Text Box 3"/>
          <p:cNvSpPr txBox="1">
            <a:spLocks noChangeArrowheads="1"/>
          </p:cNvSpPr>
          <p:nvPr/>
        </p:nvSpPr>
        <p:spPr bwMode="auto">
          <a:xfrm>
            <a:off x="533400" y="5454650"/>
            <a:ext cx="8067675" cy="6413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RIP routes entered in the VRF routing table are redistributed into BGP </a:t>
            </a:r>
            <a:br>
              <a:rPr lang="en-US" sz="1800" b="1">
                <a:latin typeface="Helvetica" pitchFamily="34" charset="0"/>
              </a:rPr>
            </a:br>
            <a:r>
              <a:rPr lang="en-US" sz="1800" b="1">
                <a:latin typeface="Helvetica" pitchFamily="34" charset="0"/>
              </a:rPr>
              <a:t>for further propagation into the MPLS VPN backbone.</a:t>
            </a:r>
          </a:p>
        </p:txBody>
      </p:sp>
      <p:sp>
        <p:nvSpPr>
          <p:cNvPr id="557060" name="Freeform 4"/>
          <p:cNvSpPr>
            <a:spLocks/>
          </p:cNvSpPr>
          <p:nvPr/>
        </p:nvSpPr>
        <p:spPr bwMode="auto">
          <a:xfrm>
            <a:off x="1635125" y="1371600"/>
            <a:ext cx="2030413" cy="1666875"/>
          </a:xfrm>
          <a:custGeom>
            <a:avLst/>
            <a:gdLst/>
            <a:ahLst/>
            <a:cxnLst>
              <a:cxn ang="0">
                <a:pos x="90" y="1050"/>
              </a:cxn>
              <a:cxn ang="0">
                <a:pos x="1186" y="1050"/>
              </a:cxn>
              <a:cxn ang="0">
                <a:pos x="1216" y="1045"/>
              </a:cxn>
              <a:cxn ang="0">
                <a:pos x="1240" y="1033"/>
              </a:cxn>
              <a:cxn ang="0">
                <a:pos x="1260" y="1013"/>
              </a:cxn>
              <a:cxn ang="0">
                <a:pos x="1274" y="986"/>
              </a:cxn>
              <a:cxn ang="0">
                <a:pos x="1279" y="960"/>
              </a:cxn>
              <a:cxn ang="0">
                <a:pos x="1279" y="92"/>
              </a:cxn>
              <a:cxn ang="0">
                <a:pos x="1274" y="63"/>
              </a:cxn>
              <a:cxn ang="0">
                <a:pos x="1260" y="36"/>
              </a:cxn>
              <a:cxn ang="0">
                <a:pos x="1240" y="17"/>
              </a:cxn>
              <a:cxn ang="0">
                <a:pos x="1216" y="4"/>
              </a:cxn>
              <a:cxn ang="0">
                <a:pos x="1186" y="0"/>
              </a:cxn>
              <a:cxn ang="0">
                <a:pos x="90" y="0"/>
              </a:cxn>
              <a:cxn ang="0">
                <a:pos x="61" y="4"/>
              </a:cxn>
              <a:cxn ang="0">
                <a:pos x="37" y="17"/>
              </a:cxn>
              <a:cxn ang="0">
                <a:pos x="17" y="36"/>
              </a:cxn>
              <a:cxn ang="0">
                <a:pos x="2" y="63"/>
              </a:cxn>
              <a:cxn ang="0">
                <a:pos x="0" y="92"/>
              </a:cxn>
              <a:cxn ang="0">
                <a:pos x="0" y="960"/>
              </a:cxn>
              <a:cxn ang="0">
                <a:pos x="2" y="986"/>
              </a:cxn>
              <a:cxn ang="0">
                <a:pos x="17" y="1013"/>
              </a:cxn>
              <a:cxn ang="0">
                <a:pos x="37" y="1033"/>
              </a:cxn>
              <a:cxn ang="0">
                <a:pos x="61" y="1045"/>
              </a:cxn>
              <a:cxn ang="0">
                <a:pos x="90" y="1050"/>
              </a:cxn>
            </a:cxnLst>
            <a:rect l="0" t="0" r="r" b="b"/>
            <a:pathLst>
              <a:path w="1279" h="1050">
                <a:moveTo>
                  <a:pt x="90" y="1050"/>
                </a:moveTo>
                <a:lnTo>
                  <a:pt x="1186" y="1050"/>
                </a:lnTo>
                <a:lnTo>
                  <a:pt x="1216" y="1045"/>
                </a:lnTo>
                <a:lnTo>
                  <a:pt x="1240" y="1033"/>
                </a:lnTo>
                <a:lnTo>
                  <a:pt x="1260" y="1013"/>
                </a:lnTo>
                <a:lnTo>
                  <a:pt x="1274" y="986"/>
                </a:lnTo>
                <a:lnTo>
                  <a:pt x="1279" y="960"/>
                </a:lnTo>
                <a:lnTo>
                  <a:pt x="1279" y="92"/>
                </a:lnTo>
                <a:lnTo>
                  <a:pt x="1274" y="63"/>
                </a:lnTo>
                <a:lnTo>
                  <a:pt x="1260" y="36"/>
                </a:lnTo>
                <a:lnTo>
                  <a:pt x="1240" y="17"/>
                </a:lnTo>
                <a:lnTo>
                  <a:pt x="1216" y="4"/>
                </a:lnTo>
                <a:lnTo>
                  <a:pt x="1186" y="0"/>
                </a:lnTo>
                <a:lnTo>
                  <a:pt x="90" y="0"/>
                </a:lnTo>
                <a:lnTo>
                  <a:pt x="61" y="4"/>
                </a:lnTo>
                <a:lnTo>
                  <a:pt x="37" y="17"/>
                </a:lnTo>
                <a:lnTo>
                  <a:pt x="17" y="36"/>
                </a:lnTo>
                <a:lnTo>
                  <a:pt x="2" y="63"/>
                </a:lnTo>
                <a:lnTo>
                  <a:pt x="0" y="92"/>
                </a:lnTo>
                <a:lnTo>
                  <a:pt x="0" y="960"/>
                </a:lnTo>
                <a:lnTo>
                  <a:pt x="2" y="986"/>
                </a:lnTo>
                <a:lnTo>
                  <a:pt x="17" y="1013"/>
                </a:lnTo>
                <a:lnTo>
                  <a:pt x="37" y="1033"/>
                </a:lnTo>
                <a:lnTo>
                  <a:pt x="61" y="1045"/>
                </a:lnTo>
                <a:lnTo>
                  <a:pt x="90" y="1050"/>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7061" name="Freeform 5"/>
          <p:cNvSpPr>
            <a:spLocks/>
          </p:cNvSpPr>
          <p:nvPr/>
        </p:nvSpPr>
        <p:spPr bwMode="auto">
          <a:xfrm>
            <a:off x="1635125" y="1371600"/>
            <a:ext cx="7104063" cy="3770313"/>
          </a:xfrm>
          <a:custGeom>
            <a:avLst/>
            <a:gdLst/>
            <a:ahLst/>
            <a:cxnLst>
              <a:cxn ang="0">
                <a:pos x="3014" y="1462"/>
              </a:cxn>
              <a:cxn ang="0">
                <a:pos x="90" y="1462"/>
              </a:cxn>
              <a:cxn ang="0">
                <a:pos x="61" y="1466"/>
              </a:cxn>
              <a:cxn ang="0">
                <a:pos x="37" y="1479"/>
              </a:cxn>
              <a:cxn ang="0">
                <a:pos x="17" y="1498"/>
              </a:cxn>
              <a:cxn ang="0">
                <a:pos x="2" y="1525"/>
              </a:cxn>
              <a:cxn ang="0">
                <a:pos x="0" y="1554"/>
              </a:cxn>
              <a:cxn ang="0">
                <a:pos x="0" y="2285"/>
              </a:cxn>
              <a:cxn ang="0">
                <a:pos x="2" y="2312"/>
              </a:cxn>
              <a:cxn ang="0">
                <a:pos x="17" y="2339"/>
              </a:cxn>
              <a:cxn ang="0">
                <a:pos x="37" y="2358"/>
              </a:cxn>
              <a:cxn ang="0">
                <a:pos x="61" y="2371"/>
              </a:cxn>
              <a:cxn ang="0">
                <a:pos x="90" y="2375"/>
              </a:cxn>
              <a:cxn ang="0">
                <a:pos x="4385" y="2375"/>
              </a:cxn>
              <a:cxn ang="0">
                <a:pos x="4412" y="2371"/>
              </a:cxn>
              <a:cxn ang="0">
                <a:pos x="4439" y="2358"/>
              </a:cxn>
              <a:cxn ang="0">
                <a:pos x="4458" y="2339"/>
              </a:cxn>
              <a:cxn ang="0">
                <a:pos x="4471" y="2312"/>
              </a:cxn>
              <a:cxn ang="0">
                <a:pos x="4475" y="2285"/>
              </a:cxn>
              <a:cxn ang="0">
                <a:pos x="4475" y="92"/>
              </a:cxn>
              <a:cxn ang="0">
                <a:pos x="4471" y="63"/>
              </a:cxn>
              <a:cxn ang="0">
                <a:pos x="4458" y="36"/>
              </a:cxn>
              <a:cxn ang="0">
                <a:pos x="4439" y="17"/>
              </a:cxn>
              <a:cxn ang="0">
                <a:pos x="4412" y="4"/>
              </a:cxn>
              <a:cxn ang="0">
                <a:pos x="4385" y="0"/>
              </a:cxn>
              <a:cxn ang="0">
                <a:pos x="3196" y="0"/>
              </a:cxn>
              <a:cxn ang="0">
                <a:pos x="3167" y="4"/>
              </a:cxn>
              <a:cxn ang="0">
                <a:pos x="3143" y="17"/>
              </a:cxn>
              <a:cxn ang="0">
                <a:pos x="3123" y="36"/>
              </a:cxn>
              <a:cxn ang="0">
                <a:pos x="3109" y="63"/>
              </a:cxn>
              <a:cxn ang="0">
                <a:pos x="3106" y="92"/>
              </a:cxn>
              <a:cxn ang="0">
                <a:pos x="3106" y="1371"/>
              </a:cxn>
              <a:cxn ang="0">
                <a:pos x="3101" y="1398"/>
              </a:cxn>
              <a:cxn ang="0">
                <a:pos x="3087" y="1425"/>
              </a:cxn>
              <a:cxn ang="0">
                <a:pos x="3067" y="1445"/>
              </a:cxn>
              <a:cxn ang="0">
                <a:pos x="3043" y="1457"/>
              </a:cxn>
              <a:cxn ang="0">
                <a:pos x="3014" y="1462"/>
              </a:cxn>
            </a:cxnLst>
            <a:rect l="0" t="0" r="r" b="b"/>
            <a:pathLst>
              <a:path w="4475" h="2375">
                <a:moveTo>
                  <a:pt x="3014" y="1462"/>
                </a:moveTo>
                <a:lnTo>
                  <a:pt x="90" y="1462"/>
                </a:lnTo>
                <a:lnTo>
                  <a:pt x="61" y="1466"/>
                </a:lnTo>
                <a:lnTo>
                  <a:pt x="37" y="1479"/>
                </a:lnTo>
                <a:lnTo>
                  <a:pt x="17" y="1498"/>
                </a:lnTo>
                <a:lnTo>
                  <a:pt x="2" y="1525"/>
                </a:lnTo>
                <a:lnTo>
                  <a:pt x="0" y="1554"/>
                </a:lnTo>
                <a:lnTo>
                  <a:pt x="0" y="2285"/>
                </a:lnTo>
                <a:lnTo>
                  <a:pt x="2" y="2312"/>
                </a:lnTo>
                <a:lnTo>
                  <a:pt x="17" y="2339"/>
                </a:lnTo>
                <a:lnTo>
                  <a:pt x="37" y="2358"/>
                </a:lnTo>
                <a:lnTo>
                  <a:pt x="61" y="2371"/>
                </a:lnTo>
                <a:lnTo>
                  <a:pt x="90" y="2375"/>
                </a:lnTo>
                <a:lnTo>
                  <a:pt x="4385" y="2375"/>
                </a:lnTo>
                <a:lnTo>
                  <a:pt x="4412" y="2371"/>
                </a:lnTo>
                <a:lnTo>
                  <a:pt x="4439" y="2358"/>
                </a:lnTo>
                <a:lnTo>
                  <a:pt x="4458" y="2339"/>
                </a:lnTo>
                <a:lnTo>
                  <a:pt x="4471" y="2312"/>
                </a:lnTo>
                <a:lnTo>
                  <a:pt x="4475" y="2285"/>
                </a:lnTo>
                <a:lnTo>
                  <a:pt x="4475" y="92"/>
                </a:lnTo>
                <a:lnTo>
                  <a:pt x="4471" y="63"/>
                </a:lnTo>
                <a:lnTo>
                  <a:pt x="4458" y="36"/>
                </a:lnTo>
                <a:lnTo>
                  <a:pt x="4439" y="17"/>
                </a:lnTo>
                <a:lnTo>
                  <a:pt x="4412" y="4"/>
                </a:lnTo>
                <a:lnTo>
                  <a:pt x="4385" y="0"/>
                </a:lnTo>
                <a:lnTo>
                  <a:pt x="3196" y="0"/>
                </a:lnTo>
                <a:lnTo>
                  <a:pt x="3167" y="4"/>
                </a:lnTo>
                <a:lnTo>
                  <a:pt x="3143" y="17"/>
                </a:lnTo>
                <a:lnTo>
                  <a:pt x="3123" y="36"/>
                </a:lnTo>
                <a:lnTo>
                  <a:pt x="3109" y="63"/>
                </a:lnTo>
                <a:lnTo>
                  <a:pt x="3106" y="92"/>
                </a:lnTo>
                <a:lnTo>
                  <a:pt x="3106" y="1371"/>
                </a:lnTo>
                <a:lnTo>
                  <a:pt x="3101" y="1398"/>
                </a:lnTo>
                <a:lnTo>
                  <a:pt x="3087" y="1425"/>
                </a:lnTo>
                <a:lnTo>
                  <a:pt x="3067" y="1445"/>
                </a:lnTo>
                <a:lnTo>
                  <a:pt x="3043" y="1457"/>
                </a:lnTo>
                <a:lnTo>
                  <a:pt x="3014" y="1462"/>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7062" name="Freeform 6"/>
          <p:cNvSpPr>
            <a:spLocks/>
          </p:cNvSpPr>
          <p:nvPr/>
        </p:nvSpPr>
        <p:spPr bwMode="auto">
          <a:xfrm>
            <a:off x="1704975" y="1660525"/>
            <a:ext cx="1887538" cy="581025"/>
          </a:xfrm>
          <a:custGeom>
            <a:avLst/>
            <a:gdLst/>
            <a:ahLst/>
            <a:cxnLst>
              <a:cxn ang="0">
                <a:pos x="92" y="366"/>
              </a:cxn>
              <a:cxn ang="0">
                <a:pos x="1096" y="366"/>
              </a:cxn>
              <a:cxn ang="0">
                <a:pos x="1125" y="361"/>
              </a:cxn>
              <a:cxn ang="0">
                <a:pos x="1150" y="349"/>
              </a:cxn>
              <a:cxn ang="0">
                <a:pos x="1172" y="329"/>
              </a:cxn>
              <a:cxn ang="0">
                <a:pos x="1184" y="303"/>
              </a:cxn>
              <a:cxn ang="0">
                <a:pos x="1189" y="276"/>
              </a:cxn>
              <a:cxn ang="0">
                <a:pos x="1189" y="93"/>
              </a:cxn>
              <a:cxn ang="0">
                <a:pos x="1184" y="64"/>
              </a:cxn>
              <a:cxn ang="0">
                <a:pos x="1172" y="37"/>
              </a:cxn>
              <a:cxn ang="0">
                <a:pos x="1150" y="17"/>
              </a:cxn>
              <a:cxn ang="0">
                <a:pos x="1125" y="5"/>
              </a:cxn>
              <a:cxn ang="0">
                <a:pos x="1096" y="0"/>
              </a:cxn>
              <a:cxn ang="0">
                <a:pos x="92" y="0"/>
              </a:cxn>
              <a:cxn ang="0">
                <a:pos x="63" y="5"/>
              </a:cxn>
              <a:cxn ang="0">
                <a:pos x="39" y="17"/>
              </a:cxn>
              <a:cxn ang="0">
                <a:pos x="17" y="37"/>
              </a:cxn>
              <a:cxn ang="0">
                <a:pos x="5" y="64"/>
              </a:cxn>
              <a:cxn ang="0">
                <a:pos x="0" y="93"/>
              </a:cxn>
              <a:cxn ang="0">
                <a:pos x="0" y="276"/>
              </a:cxn>
              <a:cxn ang="0">
                <a:pos x="5" y="303"/>
              </a:cxn>
              <a:cxn ang="0">
                <a:pos x="17" y="329"/>
              </a:cxn>
              <a:cxn ang="0">
                <a:pos x="39" y="349"/>
              </a:cxn>
              <a:cxn ang="0">
                <a:pos x="63" y="361"/>
              </a:cxn>
              <a:cxn ang="0">
                <a:pos x="92" y="366"/>
              </a:cxn>
            </a:cxnLst>
            <a:rect l="0" t="0" r="r" b="b"/>
            <a:pathLst>
              <a:path w="1189" h="366">
                <a:moveTo>
                  <a:pt x="92" y="366"/>
                </a:moveTo>
                <a:lnTo>
                  <a:pt x="1096" y="366"/>
                </a:lnTo>
                <a:lnTo>
                  <a:pt x="1125" y="361"/>
                </a:lnTo>
                <a:lnTo>
                  <a:pt x="1150" y="349"/>
                </a:lnTo>
                <a:lnTo>
                  <a:pt x="1172" y="329"/>
                </a:lnTo>
                <a:lnTo>
                  <a:pt x="1184" y="303"/>
                </a:lnTo>
                <a:lnTo>
                  <a:pt x="1189" y="276"/>
                </a:lnTo>
                <a:lnTo>
                  <a:pt x="1189" y="93"/>
                </a:lnTo>
                <a:lnTo>
                  <a:pt x="1184" y="64"/>
                </a:lnTo>
                <a:lnTo>
                  <a:pt x="1172" y="37"/>
                </a:lnTo>
                <a:lnTo>
                  <a:pt x="1150" y="17"/>
                </a:lnTo>
                <a:lnTo>
                  <a:pt x="1125" y="5"/>
                </a:lnTo>
                <a:lnTo>
                  <a:pt x="1096" y="0"/>
                </a:lnTo>
                <a:lnTo>
                  <a:pt x="92" y="0"/>
                </a:lnTo>
                <a:lnTo>
                  <a:pt x="63" y="5"/>
                </a:lnTo>
                <a:lnTo>
                  <a:pt x="39" y="17"/>
                </a:lnTo>
                <a:lnTo>
                  <a:pt x="17" y="37"/>
                </a:lnTo>
                <a:lnTo>
                  <a:pt x="5" y="64"/>
                </a:lnTo>
                <a:lnTo>
                  <a:pt x="0" y="93"/>
                </a:lnTo>
                <a:lnTo>
                  <a:pt x="0" y="276"/>
                </a:lnTo>
                <a:lnTo>
                  <a:pt x="5" y="303"/>
                </a:lnTo>
                <a:lnTo>
                  <a:pt x="17" y="329"/>
                </a:lnTo>
                <a:lnTo>
                  <a:pt x="39" y="349"/>
                </a:lnTo>
                <a:lnTo>
                  <a:pt x="63" y="361"/>
                </a:lnTo>
                <a:lnTo>
                  <a:pt x="92" y="366"/>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7063" name="Freeform 7"/>
          <p:cNvSpPr>
            <a:spLocks/>
          </p:cNvSpPr>
          <p:nvPr/>
        </p:nvSpPr>
        <p:spPr bwMode="auto">
          <a:xfrm>
            <a:off x="1704975" y="2387600"/>
            <a:ext cx="1887538" cy="581025"/>
          </a:xfrm>
          <a:custGeom>
            <a:avLst/>
            <a:gdLst/>
            <a:ahLst/>
            <a:cxnLst>
              <a:cxn ang="0">
                <a:pos x="92" y="366"/>
              </a:cxn>
              <a:cxn ang="0">
                <a:pos x="1096" y="366"/>
              </a:cxn>
              <a:cxn ang="0">
                <a:pos x="1125" y="361"/>
              </a:cxn>
              <a:cxn ang="0">
                <a:pos x="1150" y="346"/>
              </a:cxn>
              <a:cxn ang="0">
                <a:pos x="1172" y="327"/>
              </a:cxn>
              <a:cxn ang="0">
                <a:pos x="1184" y="303"/>
              </a:cxn>
              <a:cxn ang="0">
                <a:pos x="1189" y="273"/>
              </a:cxn>
              <a:cxn ang="0">
                <a:pos x="1189" y="91"/>
              </a:cxn>
              <a:cxn ang="0">
                <a:pos x="1184" y="61"/>
              </a:cxn>
              <a:cxn ang="0">
                <a:pos x="1172" y="37"/>
              </a:cxn>
              <a:cxn ang="0">
                <a:pos x="1150" y="18"/>
              </a:cxn>
              <a:cxn ang="0">
                <a:pos x="1125" y="3"/>
              </a:cxn>
              <a:cxn ang="0">
                <a:pos x="1096" y="0"/>
              </a:cxn>
              <a:cxn ang="0">
                <a:pos x="92" y="0"/>
              </a:cxn>
              <a:cxn ang="0">
                <a:pos x="63" y="3"/>
              </a:cxn>
              <a:cxn ang="0">
                <a:pos x="39" y="18"/>
              </a:cxn>
              <a:cxn ang="0">
                <a:pos x="17" y="37"/>
              </a:cxn>
              <a:cxn ang="0">
                <a:pos x="5" y="61"/>
              </a:cxn>
              <a:cxn ang="0">
                <a:pos x="0" y="91"/>
              </a:cxn>
              <a:cxn ang="0">
                <a:pos x="0" y="273"/>
              </a:cxn>
              <a:cxn ang="0">
                <a:pos x="5" y="303"/>
              </a:cxn>
              <a:cxn ang="0">
                <a:pos x="17" y="327"/>
              </a:cxn>
              <a:cxn ang="0">
                <a:pos x="39" y="346"/>
              </a:cxn>
              <a:cxn ang="0">
                <a:pos x="63" y="361"/>
              </a:cxn>
              <a:cxn ang="0">
                <a:pos x="92" y="366"/>
              </a:cxn>
            </a:cxnLst>
            <a:rect l="0" t="0" r="r" b="b"/>
            <a:pathLst>
              <a:path w="1189" h="366">
                <a:moveTo>
                  <a:pt x="92" y="366"/>
                </a:moveTo>
                <a:lnTo>
                  <a:pt x="1096" y="366"/>
                </a:lnTo>
                <a:lnTo>
                  <a:pt x="1125" y="361"/>
                </a:lnTo>
                <a:lnTo>
                  <a:pt x="1150" y="346"/>
                </a:lnTo>
                <a:lnTo>
                  <a:pt x="1172" y="327"/>
                </a:lnTo>
                <a:lnTo>
                  <a:pt x="1184" y="303"/>
                </a:lnTo>
                <a:lnTo>
                  <a:pt x="1189" y="273"/>
                </a:lnTo>
                <a:lnTo>
                  <a:pt x="1189" y="91"/>
                </a:lnTo>
                <a:lnTo>
                  <a:pt x="1184" y="61"/>
                </a:lnTo>
                <a:lnTo>
                  <a:pt x="1172" y="37"/>
                </a:lnTo>
                <a:lnTo>
                  <a:pt x="1150" y="18"/>
                </a:lnTo>
                <a:lnTo>
                  <a:pt x="1125" y="3"/>
                </a:lnTo>
                <a:lnTo>
                  <a:pt x="1096" y="0"/>
                </a:lnTo>
                <a:lnTo>
                  <a:pt x="92" y="0"/>
                </a:lnTo>
                <a:lnTo>
                  <a:pt x="63" y="3"/>
                </a:lnTo>
                <a:lnTo>
                  <a:pt x="39" y="18"/>
                </a:lnTo>
                <a:lnTo>
                  <a:pt x="17" y="37"/>
                </a:lnTo>
                <a:lnTo>
                  <a:pt x="5" y="61"/>
                </a:lnTo>
                <a:lnTo>
                  <a:pt x="0" y="91"/>
                </a:lnTo>
                <a:lnTo>
                  <a:pt x="0" y="273"/>
                </a:lnTo>
                <a:lnTo>
                  <a:pt x="5" y="303"/>
                </a:lnTo>
                <a:lnTo>
                  <a:pt x="17" y="327"/>
                </a:lnTo>
                <a:lnTo>
                  <a:pt x="39" y="346"/>
                </a:lnTo>
                <a:lnTo>
                  <a:pt x="63" y="361"/>
                </a:lnTo>
                <a:lnTo>
                  <a:pt x="92" y="366"/>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7064" name="Freeform 8"/>
          <p:cNvSpPr>
            <a:spLocks/>
          </p:cNvSpPr>
          <p:nvPr/>
        </p:nvSpPr>
        <p:spPr bwMode="auto">
          <a:xfrm>
            <a:off x="4098925" y="2387600"/>
            <a:ext cx="2030413" cy="871538"/>
          </a:xfrm>
          <a:custGeom>
            <a:avLst/>
            <a:gdLst/>
            <a:ahLst/>
            <a:cxnLst>
              <a:cxn ang="0">
                <a:pos x="93" y="549"/>
              </a:cxn>
              <a:cxn ang="0">
                <a:pos x="1189" y="549"/>
              </a:cxn>
              <a:cxn ang="0">
                <a:pos x="1216" y="544"/>
              </a:cxn>
              <a:cxn ang="0">
                <a:pos x="1242" y="529"/>
              </a:cxn>
              <a:cxn ang="0">
                <a:pos x="1262" y="510"/>
              </a:cxn>
              <a:cxn ang="0">
                <a:pos x="1274" y="485"/>
              </a:cxn>
              <a:cxn ang="0">
                <a:pos x="1279" y="456"/>
              </a:cxn>
              <a:cxn ang="0">
                <a:pos x="1279" y="91"/>
              </a:cxn>
              <a:cxn ang="0">
                <a:pos x="1274" y="61"/>
              </a:cxn>
              <a:cxn ang="0">
                <a:pos x="1262" y="37"/>
              </a:cxn>
              <a:cxn ang="0">
                <a:pos x="1242" y="18"/>
              </a:cxn>
              <a:cxn ang="0">
                <a:pos x="1216" y="3"/>
              </a:cxn>
              <a:cxn ang="0">
                <a:pos x="1189" y="0"/>
              </a:cxn>
              <a:cxn ang="0">
                <a:pos x="93" y="0"/>
              </a:cxn>
              <a:cxn ang="0">
                <a:pos x="63" y="3"/>
              </a:cxn>
              <a:cxn ang="0">
                <a:pos x="36" y="18"/>
              </a:cxn>
              <a:cxn ang="0">
                <a:pos x="17" y="37"/>
              </a:cxn>
              <a:cxn ang="0">
                <a:pos x="5" y="61"/>
              </a:cxn>
              <a:cxn ang="0">
                <a:pos x="0" y="91"/>
              </a:cxn>
              <a:cxn ang="0">
                <a:pos x="0" y="456"/>
              </a:cxn>
              <a:cxn ang="0">
                <a:pos x="5" y="485"/>
              </a:cxn>
              <a:cxn ang="0">
                <a:pos x="17" y="510"/>
              </a:cxn>
              <a:cxn ang="0">
                <a:pos x="36" y="529"/>
              </a:cxn>
              <a:cxn ang="0">
                <a:pos x="63" y="544"/>
              </a:cxn>
              <a:cxn ang="0">
                <a:pos x="93" y="549"/>
              </a:cxn>
            </a:cxnLst>
            <a:rect l="0" t="0" r="r" b="b"/>
            <a:pathLst>
              <a:path w="1279" h="549">
                <a:moveTo>
                  <a:pt x="93" y="549"/>
                </a:moveTo>
                <a:lnTo>
                  <a:pt x="1189" y="549"/>
                </a:lnTo>
                <a:lnTo>
                  <a:pt x="1216" y="544"/>
                </a:lnTo>
                <a:lnTo>
                  <a:pt x="1242" y="529"/>
                </a:lnTo>
                <a:lnTo>
                  <a:pt x="1262" y="510"/>
                </a:lnTo>
                <a:lnTo>
                  <a:pt x="1274" y="485"/>
                </a:lnTo>
                <a:lnTo>
                  <a:pt x="1279" y="456"/>
                </a:lnTo>
                <a:lnTo>
                  <a:pt x="1279" y="91"/>
                </a:lnTo>
                <a:lnTo>
                  <a:pt x="1274" y="61"/>
                </a:lnTo>
                <a:lnTo>
                  <a:pt x="1262" y="37"/>
                </a:lnTo>
                <a:lnTo>
                  <a:pt x="1242" y="18"/>
                </a:lnTo>
                <a:lnTo>
                  <a:pt x="1216" y="3"/>
                </a:lnTo>
                <a:lnTo>
                  <a:pt x="1189" y="0"/>
                </a:lnTo>
                <a:lnTo>
                  <a:pt x="93" y="0"/>
                </a:lnTo>
                <a:lnTo>
                  <a:pt x="63" y="3"/>
                </a:lnTo>
                <a:lnTo>
                  <a:pt x="36" y="18"/>
                </a:lnTo>
                <a:lnTo>
                  <a:pt x="17" y="37"/>
                </a:lnTo>
                <a:lnTo>
                  <a:pt x="5" y="61"/>
                </a:lnTo>
                <a:lnTo>
                  <a:pt x="0" y="91"/>
                </a:lnTo>
                <a:lnTo>
                  <a:pt x="0" y="456"/>
                </a:lnTo>
                <a:lnTo>
                  <a:pt x="5" y="485"/>
                </a:lnTo>
                <a:lnTo>
                  <a:pt x="17" y="510"/>
                </a:lnTo>
                <a:lnTo>
                  <a:pt x="36" y="529"/>
                </a:lnTo>
                <a:lnTo>
                  <a:pt x="63" y="544"/>
                </a:lnTo>
                <a:lnTo>
                  <a:pt x="93" y="549"/>
                </a:lnTo>
                <a:close/>
              </a:path>
            </a:pathLst>
          </a:custGeom>
          <a:solidFill>
            <a:srgbClr val="C0C0C0"/>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557065" name="Freeform 9"/>
          <p:cNvSpPr>
            <a:spLocks/>
          </p:cNvSpPr>
          <p:nvPr/>
        </p:nvSpPr>
        <p:spPr bwMode="auto">
          <a:xfrm>
            <a:off x="1704975" y="3765550"/>
            <a:ext cx="1887538" cy="579438"/>
          </a:xfrm>
          <a:custGeom>
            <a:avLst/>
            <a:gdLst/>
            <a:ahLst/>
            <a:cxnLst>
              <a:cxn ang="0">
                <a:pos x="92" y="365"/>
              </a:cxn>
              <a:cxn ang="0">
                <a:pos x="1096" y="365"/>
              </a:cxn>
              <a:cxn ang="0">
                <a:pos x="1125" y="361"/>
              </a:cxn>
              <a:cxn ang="0">
                <a:pos x="1150" y="348"/>
              </a:cxn>
              <a:cxn ang="0">
                <a:pos x="1172" y="326"/>
              </a:cxn>
              <a:cxn ang="0">
                <a:pos x="1184" y="302"/>
              </a:cxn>
              <a:cxn ang="0">
                <a:pos x="1189" y="273"/>
              </a:cxn>
              <a:cxn ang="0">
                <a:pos x="1189" y="90"/>
              </a:cxn>
              <a:cxn ang="0">
                <a:pos x="1184" y="63"/>
              </a:cxn>
              <a:cxn ang="0">
                <a:pos x="1172" y="36"/>
              </a:cxn>
              <a:cxn ang="0">
                <a:pos x="1150" y="17"/>
              </a:cxn>
              <a:cxn ang="0">
                <a:pos x="1125" y="5"/>
              </a:cxn>
              <a:cxn ang="0">
                <a:pos x="1096" y="0"/>
              </a:cxn>
              <a:cxn ang="0">
                <a:pos x="92" y="0"/>
              </a:cxn>
              <a:cxn ang="0">
                <a:pos x="63" y="5"/>
              </a:cxn>
              <a:cxn ang="0">
                <a:pos x="39" y="17"/>
              </a:cxn>
              <a:cxn ang="0">
                <a:pos x="17" y="36"/>
              </a:cxn>
              <a:cxn ang="0">
                <a:pos x="5" y="63"/>
              </a:cxn>
              <a:cxn ang="0">
                <a:pos x="0" y="90"/>
              </a:cxn>
              <a:cxn ang="0">
                <a:pos x="0" y="273"/>
              </a:cxn>
              <a:cxn ang="0">
                <a:pos x="5" y="302"/>
              </a:cxn>
              <a:cxn ang="0">
                <a:pos x="17" y="326"/>
              </a:cxn>
              <a:cxn ang="0">
                <a:pos x="39" y="348"/>
              </a:cxn>
              <a:cxn ang="0">
                <a:pos x="63" y="361"/>
              </a:cxn>
              <a:cxn ang="0">
                <a:pos x="92" y="365"/>
              </a:cxn>
            </a:cxnLst>
            <a:rect l="0" t="0" r="r" b="b"/>
            <a:pathLst>
              <a:path w="1189" h="365">
                <a:moveTo>
                  <a:pt x="92" y="365"/>
                </a:moveTo>
                <a:lnTo>
                  <a:pt x="1096" y="365"/>
                </a:lnTo>
                <a:lnTo>
                  <a:pt x="1125" y="361"/>
                </a:lnTo>
                <a:lnTo>
                  <a:pt x="1150" y="348"/>
                </a:lnTo>
                <a:lnTo>
                  <a:pt x="1172" y="326"/>
                </a:lnTo>
                <a:lnTo>
                  <a:pt x="1184" y="302"/>
                </a:lnTo>
                <a:lnTo>
                  <a:pt x="1189" y="273"/>
                </a:lnTo>
                <a:lnTo>
                  <a:pt x="1189" y="90"/>
                </a:lnTo>
                <a:lnTo>
                  <a:pt x="1184" y="63"/>
                </a:lnTo>
                <a:lnTo>
                  <a:pt x="1172" y="36"/>
                </a:lnTo>
                <a:lnTo>
                  <a:pt x="1150" y="17"/>
                </a:lnTo>
                <a:lnTo>
                  <a:pt x="1125" y="5"/>
                </a:lnTo>
                <a:lnTo>
                  <a:pt x="1096" y="0"/>
                </a:lnTo>
                <a:lnTo>
                  <a:pt x="92" y="0"/>
                </a:lnTo>
                <a:lnTo>
                  <a:pt x="63" y="5"/>
                </a:lnTo>
                <a:lnTo>
                  <a:pt x="39" y="17"/>
                </a:lnTo>
                <a:lnTo>
                  <a:pt x="17" y="36"/>
                </a:lnTo>
                <a:lnTo>
                  <a:pt x="5" y="63"/>
                </a:lnTo>
                <a:lnTo>
                  <a:pt x="0" y="90"/>
                </a:lnTo>
                <a:lnTo>
                  <a:pt x="0" y="273"/>
                </a:lnTo>
                <a:lnTo>
                  <a:pt x="5" y="302"/>
                </a:lnTo>
                <a:lnTo>
                  <a:pt x="17" y="326"/>
                </a:lnTo>
                <a:lnTo>
                  <a:pt x="39" y="348"/>
                </a:lnTo>
                <a:lnTo>
                  <a:pt x="63" y="361"/>
                </a:lnTo>
                <a:lnTo>
                  <a:pt x="92" y="365"/>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7066" name="Freeform 10"/>
          <p:cNvSpPr>
            <a:spLocks/>
          </p:cNvSpPr>
          <p:nvPr/>
        </p:nvSpPr>
        <p:spPr bwMode="auto">
          <a:xfrm>
            <a:off x="1704975" y="4489450"/>
            <a:ext cx="1887538" cy="579438"/>
          </a:xfrm>
          <a:custGeom>
            <a:avLst/>
            <a:gdLst/>
            <a:ahLst/>
            <a:cxnLst>
              <a:cxn ang="0">
                <a:pos x="92" y="365"/>
              </a:cxn>
              <a:cxn ang="0">
                <a:pos x="1096" y="365"/>
              </a:cxn>
              <a:cxn ang="0">
                <a:pos x="1125" y="360"/>
              </a:cxn>
              <a:cxn ang="0">
                <a:pos x="1150" y="348"/>
              </a:cxn>
              <a:cxn ang="0">
                <a:pos x="1172" y="329"/>
              </a:cxn>
              <a:cxn ang="0">
                <a:pos x="1184" y="302"/>
              </a:cxn>
              <a:cxn ang="0">
                <a:pos x="1189" y="275"/>
              </a:cxn>
              <a:cxn ang="0">
                <a:pos x="1189" y="92"/>
              </a:cxn>
              <a:cxn ang="0">
                <a:pos x="1184" y="63"/>
              </a:cxn>
              <a:cxn ang="0">
                <a:pos x="1172" y="39"/>
              </a:cxn>
              <a:cxn ang="0">
                <a:pos x="1150" y="17"/>
              </a:cxn>
              <a:cxn ang="0">
                <a:pos x="1125" y="4"/>
              </a:cxn>
              <a:cxn ang="0">
                <a:pos x="1096" y="0"/>
              </a:cxn>
              <a:cxn ang="0">
                <a:pos x="92" y="0"/>
              </a:cxn>
              <a:cxn ang="0">
                <a:pos x="63" y="4"/>
              </a:cxn>
              <a:cxn ang="0">
                <a:pos x="39" y="17"/>
              </a:cxn>
              <a:cxn ang="0">
                <a:pos x="17" y="39"/>
              </a:cxn>
              <a:cxn ang="0">
                <a:pos x="5" y="63"/>
              </a:cxn>
              <a:cxn ang="0">
                <a:pos x="0" y="92"/>
              </a:cxn>
              <a:cxn ang="0">
                <a:pos x="0" y="275"/>
              </a:cxn>
              <a:cxn ang="0">
                <a:pos x="5" y="302"/>
              </a:cxn>
              <a:cxn ang="0">
                <a:pos x="17" y="329"/>
              </a:cxn>
              <a:cxn ang="0">
                <a:pos x="39" y="348"/>
              </a:cxn>
              <a:cxn ang="0">
                <a:pos x="63" y="360"/>
              </a:cxn>
              <a:cxn ang="0">
                <a:pos x="92" y="365"/>
              </a:cxn>
            </a:cxnLst>
            <a:rect l="0" t="0" r="r" b="b"/>
            <a:pathLst>
              <a:path w="1189" h="365">
                <a:moveTo>
                  <a:pt x="92" y="365"/>
                </a:moveTo>
                <a:lnTo>
                  <a:pt x="1096" y="365"/>
                </a:lnTo>
                <a:lnTo>
                  <a:pt x="1125" y="360"/>
                </a:lnTo>
                <a:lnTo>
                  <a:pt x="1150" y="348"/>
                </a:lnTo>
                <a:lnTo>
                  <a:pt x="1172" y="329"/>
                </a:lnTo>
                <a:lnTo>
                  <a:pt x="1184" y="302"/>
                </a:lnTo>
                <a:lnTo>
                  <a:pt x="1189" y="275"/>
                </a:lnTo>
                <a:lnTo>
                  <a:pt x="1189" y="92"/>
                </a:lnTo>
                <a:lnTo>
                  <a:pt x="1184" y="63"/>
                </a:lnTo>
                <a:lnTo>
                  <a:pt x="1172" y="39"/>
                </a:lnTo>
                <a:lnTo>
                  <a:pt x="1150" y="17"/>
                </a:lnTo>
                <a:lnTo>
                  <a:pt x="1125" y="4"/>
                </a:lnTo>
                <a:lnTo>
                  <a:pt x="1096" y="0"/>
                </a:lnTo>
                <a:lnTo>
                  <a:pt x="92" y="0"/>
                </a:lnTo>
                <a:lnTo>
                  <a:pt x="63" y="4"/>
                </a:lnTo>
                <a:lnTo>
                  <a:pt x="39" y="17"/>
                </a:lnTo>
                <a:lnTo>
                  <a:pt x="17" y="39"/>
                </a:lnTo>
                <a:lnTo>
                  <a:pt x="5" y="63"/>
                </a:lnTo>
                <a:lnTo>
                  <a:pt x="0" y="92"/>
                </a:lnTo>
                <a:lnTo>
                  <a:pt x="0" y="275"/>
                </a:lnTo>
                <a:lnTo>
                  <a:pt x="5" y="302"/>
                </a:lnTo>
                <a:lnTo>
                  <a:pt x="17" y="329"/>
                </a:lnTo>
                <a:lnTo>
                  <a:pt x="39" y="348"/>
                </a:lnTo>
                <a:lnTo>
                  <a:pt x="63" y="360"/>
                </a:lnTo>
                <a:lnTo>
                  <a:pt x="92" y="365"/>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2299" name="Rectangle 11"/>
          <p:cNvSpPr>
            <a:spLocks noChangeArrowheads="1"/>
          </p:cNvSpPr>
          <p:nvPr/>
        </p:nvSpPr>
        <p:spPr bwMode="auto">
          <a:xfrm>
            <a:off x="1741488" y="1746250"/>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12300" name="Rectangle 12"/>
          <p:cNvSpPr>
            <a:spLocks noChangeArrowheads="1"/>
          </p:cNvSpPr>
          <p:nvPr/>
        </p:nvSpPr>
        <p:spPr bwMode="auto">
          <a:xfrm>
            <a:off x="1739900" y="2447925"/>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2301" name="Rectangle 13"/>
          <p:cNvSpPr>
            <a:spLocks noChangeArrowheads="1"/>
          </p:cNvSpPr>
          <p:nvPr/>
        </p:nvSpPr>
        <p:spPr bwMode="auto">
          <a:xfrm>
            <a:off x="4225925" y="2438400"/>
            <a:ext cx="1900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VRF-B Routing Table</a:t>
            </a:r>
            <a:endParaRPr lang="en-US" sz="1800" b="1">
              <a:latin typeface="Helvetica" pitchFamily="34" charset="0"/>
            </a:endParaRPr>
          </a:p>
        </p:txBody>
      </p:sp>
      <p:sp>
        <p:nvSpPr>
          <p:cNvPr id="12302" name="Rectangle 14"/>
          <p:cNvSpPr>
            <a:spLocks noChangeArrowheads="1"/>
          </p:cNvSpPr>
          <p:nvPr/>
        </p:nvSpPr>
        <p:spPr bwMode="auto">
          <a:xfrm>
            <a:off x="1741488" y="3824288"/>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12303" name="Rectangle 15"/>
          <p:cNvSpPr>
            <a:spLocks noChangeArrowheads="1"/>
          </p:cNvSpPr>
          <p:nvPr/>
        </p:nvSpPr>
        <p:spPr bwMode="auto">
          <a:xfrm>
            <a:off x="1739900" y="4548188"/>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557097" name="Rectangle 41"/>
          <p:cNvSpPr>
            <a:spLocks noGrp="1" noChangeArrowheads="1"/>
          </p:cNvSpPr>
          <p:nvPr>
            <p:ph type="title"/>
          </p:nvPr>
        </p:nvSpPr>
        <p:spPr>
          <a:xfrm>
            <a:off x="457200" y="381000"/>
            <a:ext cx="8229600" cy="990600"/>
          </a:xfrm>
        </p:spPr>
        <p:txBody>
          <a:bodyPr rtlCol="0">
            <a:normAutofit fontScale="90000"/>
          </a:bodyPr>
          <a:lstStyle/>
          <a:p>
            <a:pPr eaLnBrk="1" fontAlgn="auto" hangingPunct="1">
              <a:spcAft>
                <a:spcPts val="0"/>
              </a:spcAft>
              <a:defRPr/>
            </a:pPr>
            <a:r>
              <a:rPr lang="en-US" dirty="0">
                <a:solidFill>
                  <a:srgbClr val="0070C0"/>
                </a:solidFill>
              </a:rPr>
              <a:t>Routing Contexts, </a:t>
            </a:r>
            <a:r>
              <a:rPr lang="en-US" dirty="0" err="1">
                <a:solidFill>
                  <a:srgbClr val="0070C0"/>
                </a:solidFill>
              </a:rPr>
              <a:t>VRF</a:t>
            </a:r>
            <a:r>
              <a:rPr lang="en-US" dirty="0">
                <a:solidFill>
                  <a:srgbClr val="0070C0"/>
                </a:solidFill>
              </a:rPr>
              <a:t>, and MP-BGP Interaction: 4/9</a:t>
            </a:r>
          </a:p>
        </p:txBody>
      </p:sp>
      <p:sp>
        <p:nvSpPr>
          <p:cNvPr id="557073" name="Freeform 17"/>
          <p:cNvSpPr>
            <a:spLocks/>
          </p:cNvSpPr>
          <p:nvPr/>
        </p:nvSpPr>
        <p:spPr bwMode="auto">
          <a:xfrm>
            <a:off x="4098925" y="1371600"/>
            <a:ext cx="2030413" cy="869950"/>
          </a:xfrm>
          <a:custGeom>
            <a:avLst/>
            <a:gdLst/>
            <a:ahLst/>
            <a:cxnLst>
              <a:cxn ang="0">
                <a:pos x="93" y="548"/>
              </a:cxn>
              <a:cxn ang="0">
                <a:pos x="1189" y="548"/>
              </a:cxn>
              <a:cxn ang="0">
                <a:pos x="1216" y="543"/>
              </a:cxn>
              <a:cxn ang="0">
                <a:pos x="1242" y="531"/>
              </a:cxn>
              <a:cxn ang="0">
                <a:pos x="1262" y="511"/>
              </a:cxn>
              <a:cxn ang="0">
                <a:pos x="1274" y="485"/>
              </a:cxn>
              <a:cxn ang="0">
                <a:pos x="1279" y="458"/>
              </a:cxn>
              <a:cxn ang="0">
                <a:pos x="1279" y="92"/>
              </a:cxn>
              <a:cxn ang="0">
                <a:pos x="1274" y="63"/>
              </a:cxn>
              <a:cxn ang="0">
                <a:pos x="1262" y="36"/>
              </a:cxn>
              <a:cxn ang="0">
                <a:pos x="1242" y="17"/>
              </a:cxn>
              <a:cxn ang="0">
                <a:pos x="1216" y="4"/>
              </a:cxn>
              <a:cxn ang="0">
                <a:pos x="1189" y="0"/>
              </a:cxn>
              <a:cxn ang="0">
                <a:pos x="93" y="0"/>
              </a:cxn>
              <a:cxn ang="0">
                <a:pos x="63" y="4"/>
              </a:cxn>
              <a:cxn ang="0">
                <a:pos x="36" y="17"/>
              </a:cxn>
              <a:cxn ang="0">
                <a:pos x="17" y="36"/>
              </a:cxn>
              <a:cxn ang="0">
                <a:pos x="5" y="63"/>
              </a:cxn>
              <a:cxn ang="0">
                <a:pos x="0" y="92"/>
              </a:cxn>
              <a:cxn ang="0">
                <a:pos x="0" y="458"/>
              </a:cxn>
              <a:cxn ang="0">
                <a:pos x="5" y="485"/>
              </a:cxn>
              <a:cxn ang="0">
                <a:pos x="17" y="511"/>
              </a:cxn>
              <a:cxn ang="0">
                <a:pos x="36" y="531"/>
              </a:cxn>
              <a:cxn ang="0">
                <a:pos x="63" y="543"/>
              </a:cxn>
              <a:cxn ang="0">
                <a:pos x="93" y="548"/>
              </a:cxn>
            </a:cxnLst>
            <a:rect l="0" t="0" r="r" b="b"/>
            <a:pathLst>
              <a:path w="1279" h="548">
                <a:moveTo>
                  <a:pt x="93" y="548"/>
                </a:moveTo>
                <a:lnTo>
                  <a:pt x="1189" y="548"/>
                </a:lnTo>
                <a:lnTo>
                  <a:pt x="1216" y="543"/>
                </a:lnTo>
                <a:lnTo>
                  <a:pt x="1242" y="531"/>
                </a:lnTo>
                <a:lnTo>
                  <a:pt x="1262" y="511"/>
                </a:lnTo>
                <a:lnTo>
                  <a:pt x="1274" y="485"/>
                </a:lnTo>
                <a:lnTo>
                  <a:pt x="1279" y="458"/>
                </a:lnTo>
                <a:lnTo>
                  <a:pt x="1279" y="92"/>
                </a:lnTo>
                <a:lnTo>
                  <a:pt x="1274" y="63"/>
                </a:lnTo>
                <a:lnTo>
                  <a:pt x="1262" y="36"/>
                </a:lnTo>
                <a:lnTo>
                  <a:pt x="1242" y="17"/>
                </a:lnTo>
                <a:lnTo>
                  <a:pt x="1216" y="4"/>
                </a:lnTo>
                <a:lnTo>
                  <a:pt x="1189" y="0"/>
                </a:lnTo>
                <a:lnTo>
                  <a:pt x="93" y="0"/>
                </a:lnTo>
                <a:lnTo>
                  <a:pt x="63" y="4"/>
                </a:lnTo>
                <a:lnTo>
                  <a:pt x="36" y="17"/>
                </a:lnTo>
                <a:lnTo>
                  <a:pt x="17" y="36"/>
                </a:lnTo>
                <a:lnTo>
                  <a:pt x="5" y="63"/>
                </a:lnTo>
                <a:lnTo>
                  <a:pt x="0" y="92"/>
                </a:lnTo>
                <a:lnTo>
                  <a:pt x="0" y="458"/>
                </a:lnTo>
                <a:lnTo>
                  <a:pt x="5" y="485"/>
                </a:lnTo>
                <a:lnTo>
                  <a:pt x="17" y="511"/>
                </a:lnTo>
                <a:lnTo>
                  <a:pt x="36" y="531"/>
                </a:lnTo>
                <a:lnTo>
                  <a:pt x="63" y="543"/>
                </a:lnTo>
                <a:lnTo>
                  <a:pt x="93" y="548"/>
                </a:lnTo>
                <a:close/>
              </a:path>
            </a:pathLst>
          </a:custGeom>
          <a:solidFill>
            <a:srgbClr val="FFD762"/>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12306" name="Rectangle 18"/>
          <p:cNvSpPr>
            <a:spLocks noChangeArrowheads="1"/>
          </p:cNvSpPr>
          <p:nvPr/>
        </p:nvSpPr>
        <p:spPr bwMode="auto">
          <a:xfrm>
            <a:off x="512763" y="1989138"/>
            <a:ext cx="560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CE-RIP-A</a:t>
            </a:r>
            <a:endParaRPr lang="en-US" sz="1800" b="1">
              <a:latin typeface="Helvetica" pitchFamily="34" charset="0"/>
            </a:endParaRPr>
          </a:p>
        </p:txBody>
      </p:sp>
      <p:sp>
        <p:nvSpPr>
          <p:cNvPr id="12307" name="Rectangle 19"/>
          <p:cNvSpPr>
            <a:spLocks noChangeArrowheads="1"/>
          </p:cNvSpPr>
          <p:nvPr/>
        </p:nvSpPr>
        <p:spPr bwMode="auto">
          <a:xfrm>
            <a:off x="511175" y="2713038"/>
            <a:ext cx="56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CE-RIP-B</a:t>
            </a:r>
            <a:endParaRPr lang="en-US" sz="1800" b="1">
              <a:latin typeface="Helvetica" pitchFamily="34" charset="0"/>
            </a:endParaRPr>
          </a:p>
        </p:txBody>
      </p:sp>
      <p:sp>
        <p:nvSpPr>
          <p:cNvPr id="557076" name="Freeform 20"/>
          <p:cNvSpPr>
            <a:spLocks/>
          </p:cNvSpPr>
          <p:nvPr/>
        </p:nvSpPr>
        <p:spPr bwMode="auto">
          <a:xfrm>
            <a:off x="6708775" y="1660525"/>
            <a:ext cx="1887538" cy="3338513"/>
          </a:xfrm>
          <a:custGeom>
            <a:avLst/>
            <a:gdLst/>
            <a:ahLst/>
            <a:cxnLst>
              <a:cxn ang="0">
                <a:pos x="93" y="2103"/>
              </a:cxn>
              <a:cxn ang="0">
                <a:pos x="1097" y="2103"/>
              </a:cxn>
              <a:cxn ang="0">
                <a:pos x="1126" y="2098"/>
              </a:cxn>
              <a:cxn ang="0">
                <a:pos x="1150" y="2084"/>
              </a:cxn>
              <a:cxn ang="0">
                <a:pos x="1170" y="2064"/>
              </a:cxn>
              <a:cxn ang="0">
                <a:pos x="1184" y="2040"/>
              </a:cxn>
              <a:cxn ang="0">
                <a:pos x="1189" y="2011"/>
              </a:cxn>
              <a:cxn ang="0">
                <a:pos x="1189" y="93"/>
              </a:cxn>
              <a:cxn ang="0">
                <a:pos x="1184" y="64"/>
              </a:cxn>
              <a:cxn ang="0">
                <a:pos x="1170" y="37"/>
              </a:cxn>
              <a:cxn ang="0">
                <a:pos x="1150" y="17"/>
              </a:cxn>
              <a:cxn ang="0">
                <a:pos x="1126" y="5"/>
              </a:cxn>
              <a:cxn ang="0">
                <a:pos x="1097" y="0"/>
              </a:cxn>
              <a:cxn ang="0">
                <a:pos x="93" y="0"/>
              </a:cxn>
              <a:cxn ang="0">
                <a:pos x="64" y="5"/>
              </a:cxn>
              <a:cxn ang="0">
                <a:pos x="37" y="17"/>
              </a:cxn>
              <a:cxn ang="0">
                <a:pos x="17" y="37"/>
              </a:cxn>
              <a:cxn ang="0">
                <a:pos x="5" y="64"/>
              </a:cxn>
              <a:cxn ang="0">
                <a:pos x="0" y="93"/>
              </a:cxn>
              <a:cxn ang="0">
                <a:pos x="0" y="2011"/>
              </a:cxn>
              <a:cxn ang="0">
                <a:pos x="5" y="2040"/>
              </a:cxn>
              <a:cxn ang="0">
                <a:pos x="17" y="2064"/>
              </a:cxn>
              <a:cxn ang="0">
                <a:pos x="37" y="2084"/>
              </a:cxn>
              <a:cxn ang="0">
                <a:pos x="64" y="2098"/>
              </a:cxn>
              <a:cxn ang="0">
                <a:pos x="93" y="2103"/>
              </a:cxn>
            </a:cxnLst>
            <a:rect l="0" t="0" r="r" b="b"/>
            <a:pathLst>
              <a:path w="1189" h="2103">
                <a:moveTo>
                  <a:pt x="93" y="2103"/>
                </a:moveTo>
                <a:lnTo>
                  <a:pt x="1097" y="2103"/>
                </a:lnTo>
                <a:lnTo>
                  <a:pt x="1126" y="2098"/>
                </a:lnTo>
                <a:lnTo>
                  <a:pt x="1150" y="2084"/>
                </a:lnTo>
                <a:lnTo>
                  <a:pt x="1170" y="2064"/>
                </a:lnTo>
                <a:lnTo>
                  <a:pt x="1184" y="2040"/>
                </a:lnTo>
                <a:lnTo>
                  <a:pt x="1189" y="2011"/>
                </a:lnTo>
                <a:lnTo>
                  <a:pt x="1189" y="93"/>
                </a:lnTo>
                <a:lnTo>
                  <a:pt x="1184" y="64"/>
                </a:lnTo>
                <a:lnTo>
                  <a:pt x="1170" y="37"/>
                </a:lnTo>
                <a:lnTo>
                  <a:pt x="1150" y="17"/>
                </a:lnTo>
                <a:lnTo>
                  <a:pt x="1126" y="5"/>
                </a:lnTo>
                <a:lnTo>
                  <a:pt x="1097" y="0"/>
                </a:lnTo>
                <a:lnTo>
                  <a:pt x="93" y="0"/>
                </a:lnTo>
                <a:lnTo>
                  <a:pt x="64" y="5"/>
                </a:lnTo>
                <a:lnTo>
                  <a:pt x="37" y="17"/>
                </a:lnTo>
                <a:lnTo>
                  <a:pt x="17" y="37"/>
                </a:lnTo>
                <a:lnTo>
                  <a:pt x="5" y="64"/>
                </a:lnTo>
                <a:lnTo>
                  <a:pt x="0" y="93"/>
                </a:lnTo>
                <a:lnTo>
                  <a:pt x="0" y="2011"/>
                </a:lnTo>
                <a:lnTo>
                  <a:pt x="5" y="2040"/>
                </a:lnTo>
                <a:lnTo>
                  <a:pt x="17" y="2064"/>
                </a:lnTo>
                <a:lnTo>
                  <a:pt x="37" y="2084"/>
                </a:lnTo>
                <a:lnTo>
                  <a:pt x="64" y="2098"/>
                </a:lnTo>
                <a:lnTo>
                  <a:pt x="93" y="2103"/>
                </a:lnTo>
                <a:close/>
              </a:path>
            </a:pathLst>
          </a:custGeom>
          <a:solidFill>
            <a:schemeClr val="folHlink"/>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2309" name="Rectangle 21"/>
          <p:cNvSpPr>
            <a:spLocks noChangeArrowheads="1"/>
          </p:cNvSpPr>
          <p:nvPr/>
        </p:nvSpPr>
        <p:spPr bwMode="auto">
          <a:xfrm>
            <a:off x="482600" y="4116388"/>
            <a:ext cx="6238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CE-BGP-A</a:t>
            </a:r>
            <a:endParaRPr lang="en-US" sz="1800" b="1">
              <a:latin typeface="Helvetica" pitchFamily="34" charset="0"/>
            </a:endParaRPr>
          </a:p>
        </p:txBody>
      </p:sp>
      <p:sp>
        <p:nvSpPr>
          <p:cNvPr id="12310" name="Rectangle 22"/>
          <p:cNvSpPr>
            <a:spLocks noChangeArrowheads="1"/>
          </p:cNvSpPr>
          <p:nvPr/>
        </p:nvSpPr>
        <p:spPr bwMode="auto">
          <a:xfrm>
            <a:off x="479425" y="4816475"/>
            <a:ext cx="628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CE-BGP-B</a:t>
            </a:r>
            <a:endParaRPr lang="en-US" sz="1800" b="1">
              <a:latin typeface="Helvetica" pitchFamily="34" charset="0"/>
            </a:endParaRPr>
          </a:p>
        </p:txBody>
      </p:sp>
      <p:sp>
        <p:nvSpPr>
          <p:cNvPr id="557079" name="AutoShape 23"/>
          <p:cNvSpPr>
            <a:spLocks noChangeArrowheads="1"/>
          </p:cNvSpPr>
          <p:nvPr/>
        </p:nvSpPr>
        <p:spPr bwMode="auto">
          <a:xfrm>
            <a:off x="3505200" y="18049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tx1"/>
            </a:outerShdw>
          </a:effectLst>
        </p:spPr>
        <p:txBody>
          <a:bodyPr wrap="none" anchor="ctr">
            <a:spAutoFit/>
          </a:bodyPr>
          <a:lstStyle/>
          <a:p>
            <a:pPr>
              <a:defRPr/>
            </a:pPr>
            <a:endParaRPr lang="en-US"/>
          </a:p>
        </p:txBody>
      </p:sp>
      <p:sp>
        <p:nvSpPr>
          <p:cNvPr id="557080" name="AutoShape 24"/>
          <p:cNvSpPr>
            <a:spLocks noChangeArrowheads="1"/>
          </p:cNvSpPr>
          <p:nvPr/>
        </p:nvSpPr>
        <p:spPr bwMode="auto">
          <a:xfrm>
            <a:off x="3505200" y="25669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tx1"/>
            </a:outerShdw>
          </a:effectLst>
        </p:spPr>
        <p:txBody>
          <a:bodyPr wrap="none" anchor="ctr">
            <a:spAutoFit/>
          </a:bodyPr>
          <a:lstStyle/>
          <a:p>
            <a:pPr>
              <a:defRPr/>
            </a:pPr>
            <a:endParaRPr lang="en-US"/>
          </a:p>
        </p:txBody>
      </p:sp>
      <p:sp>
        <p:nvSpPr>
          <p:cNvPr id="557081" name="AutoShape 25"/>
          <p:cNvSpPr>
            <a:spLocks noChangeArrowheads="1"/>
          </p:cNvSpPr>
          <p:nvPr/>
        </p:nvSpPr>
        <p:spPr bwMode="auto">
          <a:xfrm rot="-2789611">
            <a:off x="3048000" y="2795588"/>
            <a:ext cx="2743200" cy="304800"/>
          </a:xfrm>
          <a:prstGeom prst="rightArrow">
            <a:avLst>
              <a:gd name="adj1" fmla="val 50000"/>
              <a:gd name="adj2" fmla="val 225000"/>
            </a:avLst>
          </a:prstGeom>
          <a:solidFill>
            <a:srgbClr val="C0C0C0"/>
          </a:solidFill>
          <a:ln w="12700">
            <a:solidFill>
              <a:schemeClr val="tx1"/>
            </a:solidFill>
            <a:miter lim="800000"/>
            <a:headEnd type="none" w="sm" len="sm"/>
            <a:tailEnd type="none" w="sm" len="sm"/>
          </a:ln>
          <a:effectLst>
            <a:outerShdw dist="28398" dir="3806097" algn="ctr" rotWithShape="0">
              <a:schemeClr val="tx1"/>
            </a:outerShdw>
          </a:effectLst>
        </p:spPr>
        <p:txBody>
          <a:bodyPr anchor="ctr">
            <a:spAutoFit/>
          </a:bodyPr>
          <a:lstStyle/>
          <a:p>
            <a:pPr>
              <a:defRPr/>
            </a:pPr>
            <a:endParaRPr lang="en-US"/>
          </a:p>
        </p:txBody>
      </p:sp>
      <p:sp>
        <p:nvSpPr>
          <p:cNvPr id="557082" name="AutoShape 26"/>
          <p:cNvSpPr>
            <a:spLocks noChangeArrowheads="1"/>
          </p:cNvSpPr>
          <p:nvPr/>
        </p:nvSpPr>
        <p:spPr bwMode="auto">
          <a:xfrm rot="-2789611">
            <a:off x="3048000" y="3557588"/>
            <a:ext cx="2743200" cy="304800"/>
          </a:xfrm>
          <a:prstGeom prst="rightArrow">
            <a:avLst>
              <a:gd name="adj1" fmla="val 50000"/>
              <a:gd name="adj2" fmla="val 225000"/>
            </a:avLst>
          </a:prstGeom>
          <a:solidFill>
            <a:srgbClr val="C0C0C0"/>
          </a:solidFill>
          <a:ln w="12700">
            <a:solidFill>
              <a:schemeClr val="tx1"/>
            </a:solidFill>
            <a:miter lim="800000"/>
            <a:headEnd type="none" w="sm" len="sm"/>
            <a:tailEnd type="none" w="sm" len="sm"/>
          </a:ln>
          <a:effectLst>
            <a:outerShdw dist="28398" dir="3806097" algn="ctr" rotWithShape="0">
              <a:schemeClr val="tx1"/>
            </a:outerShdw>
          </a:effectLst>
        </p:spPr>
        <p:txBody>
          <a:bodyPr anchor="ctr">
            <a:spAutoFit/>
          </a:bodyPr>
          <a:lstStyle/>
          <a:p>
            <a:pPr>
              <a:defRPr/>
            </a:pPr>
            <a:endParaRPr lang="en-US"/>
          </a:p>
        </p:txBody>
      </p:sp>
      <p:sp>
        <p:nvSpPr>
          <p:cNvPr id="12315" name="AutoShape 27"/>
          <p:cNvSpPr>
            <a:spLocks noChangeArrowheads="1"/>
          </p:cNvSpPr>
          <p:nvPr/>
        </p:nvSpPr>
        <p:spPr bwMode="auto">
          <a:xfrm>
            <a:off x="3505200" y="1652588"/>
            <a:ext cx="1066800" cy="2895600"/>
          </a:xfrm>
          <a:prstGeom prst="curvedLeftArrow">
            <a:avLst>
              <a:gd name="adj1" fmla="val 54286"/>
              <a:gd name="adj2" fmla="val 108571"/>
              <a:gd name="adj3" fmla="val 33333"/>
            </a:avLst>
          </a:prstGeom>
          <a:solidFill>
            <a:schemeClr val="accent1"/>
          </a:solidFill>
          <a:ln w="38100">
            <a:solidFill>
              <a:schemeClr val="tx1"/>
            </a:solidFill>
            <a:miter lim="800000"/>
            <a:headEnd type="none" w="sm" len="sm"/>
            <a:tailEnd type="none" w="sm" len="sm"/>
          </a:ln>
        </p:spPr>
        <p:txBody>
          <a:bodyPr anchor="ctr">
            <a:spAutoFit/>
          </a:bodyPr>
          <a:lstStyle/>
          <a:p>
            <a:endParaRPr lang="en-US"/>
          </a:p>
        </p:txBody>
      </p:sp>
      <p:pic>
        <p:nvPicPr>
          <p:cNvPr id="12316"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144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383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480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592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088" name="AutoShape 32"/>
          <p:cNvSpPr>
            <a:spLocks noChangeArrowheads="1"/>
          </p:cNvSpPr>
          <p:nvPr/>
        </p:nvSpPr>
        <p:spPr bwMode="auto">
          <a:xfrm>
            <a:off x="990600" y="18049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tx1"/>
            </a:outerShdw>
          </a:effectLst>
        </p:spPr>
        <p:txBody>
          <a:bodyPr wrap="none" anchor="ctr">
            <a:spAutoFit/>
          </a:bodyPr>
          <a:lstStyle/>
          <a:p>
            <a:pPr>
              <a:defRPr/>
            </a:pPr>
            <a:endParaRPr lang="en-US"/>
          </a:p>
        </p:txBody>
      </p:sp>
      <p:sp>
        <p:nvSpPr>
          <p:cNvPr id="557089" name="AutoShape 33"/>
          <p:cNvSpPr>
            <a:spLocks noChangeArrowheads="1"/>
          </p:cNvSpPr>
          <p:nvPr/>
        </p:nvSpPr>
        <p:spPr bwMode="auto">
          <a:xfrm>
            <a:off x="990600" y="25669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tx1"/>
            </a:outerShdw>
          </a:effectLst>
        </p:spPr>
        <p:txBody>
          <a:bodyPr wrap="none" anchor="ctr">
            <a:spAutoFit/>
          </a:bodyPr>
          <a:lstStyle/>
          <a:p>
            <a:pPr>
              <a:defRPr/>
            </a:pPr>
            <a:endParaRPr lang="en-US"/>
          </a:p>
        </p:txBody>
      </p:sp>
      <p:sp>
        <p:nvSpPr>
          <p:cNvPr id="557090" name="AutoShape 34"/>
          <p:cNvSpPr>
            <a:spLocks noChangeArrowheads="1"/>
          </p:cNvSpPr>
          <p:nvPr/>
        </p:nvSpPr>
        <p:spPr bwMode="auto">
          <a:xfrm>
            <a:off x="990600" y="3862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tx1"/>
            </a:outerShdw>
          </a:effectLst>
        </p:spPr>
        <p:txBody>
          <a:bodyPr wrap="none" anchor="ctr">
            <a:spAutoFit/>
          </a:bodyPr>
          <a:lstStyle/>
          <a:p>
            <a:pPr>
              <a:defRPr/>
            </a:pPr>
            <a:endParaRPr lang="en-US"/>
          </a:p>
        </p:txBody>
      </p:sp>
      <p:sp>
        <p:nvSpPr>
          <p:cNvPr id="557091" name="AutoShape 35"/>
          <p:cNvSpPr>
            <a:spLocks noChangeArrowheads="1"/>
          </p:cNvSpPr>
          <p:nvPr/>
        </p:nvSpPr>
        <p:spPr bwMode="auto">
          <a:xfrm>
            <a:off x="990600" y="4624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tx1"/>
            </a:outerShdw>
          </a:effectLst>
        </p:spPr>
        <p:txBody>
          <a:bodyPr wrap="none" anchor="ctr">
            <a:spAutoFit/>
          </a:bodyPr>
          <a:lstStyle/>
          <a:p>
            <a:pPr>
              <a:defRPr/>
            </a:pPr>
            <a:endParaRPr lang="en-US"/>
          </a:p>
        </p:txBody>
      </p:sp>
      <p:sp>
        <p:nvSpPr>
          <p:cNvPr id="12324" name="Rectangle 36"/>
          <p:cNvSpPr>
            <a:spLocks noChangeArrowheads="1"/>
          </p:cNvSpPr>
          <p:nvPr/>
        </p:nvSpPr>
        <p:spPr bwMode="auto">
          <a:xfrm>
            <a:off x="4227513" y="1420813"/>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VRF-A Routing Table</a:t>
            </a:r>
            <a:endParaRPr lang="en-US" sz="1800" b="1">
              <a:latin typeface="Helvetica" pitchFamily="34" charset="0"/>
            </a:endParaRPr>
          </a:p>
        </p:txBody>
      </p:sp>
      <p:sp>
        <p:nvSpPr>
          <p:cNvPr id="12325" name="Rectangle 37"/>
          <p:cNvSpPr>
            <a:spLocks noChangeArrowheads="1"/>
          </p:cNvSpPr>
          <p:nvPr/>
        </p:nvSpPr>
        <p:spPr bwMode="auto">
          <a:xfrm>
            <a:off x="1779588" y="1420813"/>
            <a:ext cx="188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RIP Routing Process</a:t>
            </a:r>
            <a:endParaRPr lang="en-US" sz="1800" b="1">
              <a:solidFill>
                <a:srgbClr val="FFFF00"/>
              </a:solidFill>
              <a:latin typeface="Helvetica" pitchFamily="34" charset="0"/>
            </a:endParaRPr>
          </a:p>
        </p:txBody>
      </p:sp>
      <p:sp>
        <p:nvSpPr>
          <p:cNvPr id="12326" name="Rectangle 38"/>
          <p:cNvSpPr>
            <a:spLocks noChangeArrowheads="1"/>
          </p:cNvSpPr>
          <p:nvPr/>
        </p:nvSpPr>
        <p:spPr bwMode="auto">
          <a:xfrm>
            <a:off x="6716713" y="1420813"/>
            <a:ext cx="197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BGP Routing Process</a:t>
            </a:r>
            <a:endParaRPr lang="en-US" sz="1800" b="1">
              <a:solidFill>
                <a:srgbClr val="FFFF00"/>
              </a:solidFill>
              <a:latin typeface="Helvetica" pitchFamily="34" charset="0"/>
            </a:endParaRPr>
          </a:p>
        </p:txBody>
      </p:sp>
      <p:sp>
        <p:nvSpPr>
          <p:cNvPr id="12327" name="Rectangle 39"/>
          <p:cNvSpPr>
            <a:spLocks noChangeArrowheads="1"/>
          </p:cNvSpPr>
          <p:nvPr/>
        </p:nvSpPr>
        <p:spPr bwMode="auto">
          <a:xfrm>
            <a:off x="6881813" y="1749425"/>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Backbone</a:t>
            </a:r>
            <a:endParaRPr lang="en-US" sz="1800" b="1">
              <a:latin typeface="Helvetica" pitchFamily="34" charset="0"/>
            </a:endParaRPr>
          </a:p>
        </p:txBody>
      </p:sp>
      <p:sp>
        <p:nvSpPr>
          <p:cNvPr id="12328" name="Rectangle 40"/>
          <p:cNvSpPr>
            <a:spLocks noChangeArrowheads="1"/>
          </p:cNvSpPr>
          <p:nvPr/>
        </p:nvSpPr>
        <p:spPr bwMode="auto">
          <a:xfrm>
            <a:off x="6889750" y="1981200"/>
            <a:ext cx="125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500" b="1">
                <a:solidFill>
                  <a:srgbClr val="000000"/>
                </a:solidFill>
                <a:latin typeface="Helvetica" pitchFamily="34" charset="0"/>
              </a:rPr>
              <a:t>Multiprotocol </a:t>
            </a:r>
          </a:p>
          <a:p>
            <a:pPr algn="l">
              <a:lnSpc>
                <a:spcPct val="100000"/>
              </a:lnSpc>
            </a:pPr>
            <a:r>
              <a:rPr lang="en-US" sz="1500" b="1">
                <a:solidFill>
                  <a:srgbClr val="000000"/>
                </a:solidFill>
                <a:latin typeface="Helvetica" pitchFamily="34" charset="0"/>
              </a:rPr>
              <a:t>BGP</a:t>
            </a:r>
            <a:endParaRPr lang="en-US" sz="1800" b="1">
              <a:latin typeface="Helvetica" pitchFamily="34" charset="0"/>
            </a:endParaRPr>
          </a:p>
        </p:txBody>
      </p:sp>
    </p:spTree>
    <p:extLst>
      <p:ext uri="{BB962C8B-B14F-4D97-AF65-F5344CB8AC3E}">
        <p14:creationId xmlns:p14="http://schemas.microsoft.com/office/powerpoint/2010/main" val="382152593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6096000"/>
            <a:ext cx="5994400" cy="366713"/>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VPNv4 prefixes are propagated to other PE routers.</a:t>
            </a:r>
          </a:p>
        </p:txBody>
      </p:sp>
      <p:sp>
        <p:nvSpPr>
          <p:cNvPr id="13315" name="Text Box 3"/>
          <p:cNvSpPr txBox="1">
            <a:spLocks noChangeArrowheads="1"/>
          </p:cNvSpPr>
          <p:nvPr/>
        </p:nvSpPr>
        <p:spPr bwMode="auto">
          <a:xfrm>
            <a:off x="457200" y="5257800"/>
            <a:ext cx="8328025" cy="915988"/>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Route distinguisher is prepended during route export to the BGP routes </a:t>
            </a:r>
            <a:br>
              <a:rPr lang="en-US" sz="1800" b="1">
                <a:latin typeface="Helvetica" pitchFamily="34" charset="0"/>
              </a:rPr>
            </a:br>
            <a:r>
              <a:rPr lang="en-US" sz="1800" b="1">
                <a:latin typeface="Helvetica" pitchFamily="34" charset="0"/>
              </a:rPr>
              <a:t>from VRF instance of BGP process to convert them into VPNv4 prefixes. </a:t>
            </a:r>
            <a:br>
              <a:rPr lang="en-US" sz="1800" b="1">
                <a:latin typeface="Helvetica" pitchFamily="34" charset="0"/>
              </a:rPr>
            </a:br>
            <a:r>
              <a:rPr lang="en-US" sz="1800" b="1">
                <a:latin typeface="Helvetica" pitchFamily="34" charset="0"/>
              </a:rPr>
              <a:t>Route targets are attached to these prefixes.</a:t>
            </a:r>
          </a:p>
        </p:txBody>
      </p:sp>
      <p:sp>
        <p:nvSpPr>
          <p:cNvPr id="559108" name="Freeform 4"/>
          <p:cNvSpPr>
            <a:spLocks/>
          </p:cNvSpPr>
          <p:nvPr/>
        </p:nvSpPr>
        <p:spPr bwMode="auto">
          <a:xfrm>
            <a:off x="4098925" y="2427288"/>
            <a:ext cx="2030413" cy="871537"/>
          </a:xfrm>
          <a:custGeom>
            <a:avLst/>
            <a:gdLst/>
            <a:ahLst/>
            <a:cxnLst>
              <a:cxn ang="0">
                <a:pos x="93" y="549"/>
              </a:cxn>
              <a:cxn ang="0">
                <a:pos x="1189" y="549"/>
              </a:cxn>
              <a:cxn ang="0">
                <a:pos x="1216" y="544"/>
              </a:cxn>
              <a:cxn ang="0">
                <a:pos x="1242" y="529"/>
              </a:cxn>
              <a:cxn ang="0">
                <a:pos x="1262" y="510"/>
              </a:cxn>
              <a:cxn ang="0">
                <a:pos x="1274" y="485"/>
              </a:cxn>
              <a:cxn ang="0">
                <a:pos x="1279" y="456"/>
              </a:cxn>
              <a:cxn ang="0">
                <a:pos x="1279" y="91"/>
              </a:cxn>
              <a:cxn ang="0">
                <a:pos x="1274" y="61"/>
              </a:cxn>
              <a:cxn ang="0">
                <a:pos x="1262" y="37"/>
              </a:cxn>
              <a:cxn ang="0">
                <a:pos x="1242" y="18"/>
              </a:cxn>
              <a:cxn ang="0">
                <a:pos x="1216" y="3"/>
              </a:cxn>
              <a:cxn ang="0">
                <a:pos x="1189" y="0"/>
              </a:cxn>
              <a:cxn ang="0">
                <a:pos x="93" y="0"/>
              </a:cxn>
              <a:cxn ang="0">
                <a:pos x="63" y="3"/>
              </a:cxn>
              <a:cxn ang="0">
                <a:pos x="36" y="18"/>
              </a:cxn>
              <a:cxn ang="0">
                <a:pos x="17" y="37"/>
              </a:cxn>
              <a:cxn ang="0">
                <a:pos x="5" y="61"/>
              </a:cxn>
              <a:cxn ang="0">
                <a:pos x="0" y="91"/>
              </a:cxn>
              <a:cxn ang="0">
                <a:pos x="0" y="456"/>
              </a:cxn>
              <a:cxn ang="0">
                <a:pos x="5" y="485"/>
              </a:cxn>
              <a:cxn ang="0">
                <a:pos x="17" y="510"/>
              </a:cxn>
              <a:cxn ang="0">
                <a:pos x="36" y="529"/>
              </a:cxn>
              <a:cxn ang="0">
                <a:pos x="63" y="544"/>
              </a:cxn>
              <a:cxn ang="0">
                <a:pos x="93" y="549"/>
              </a:cxn>
            </a:cxnLst>
            <a:rect l="0" t="0" r="r" b="b"/>
            <a:pathLst>
              <a:path w="1279" h="549">
                <a:moveTo>
                  <a:pt x="93" y="549"/>
                </a:moveTo>
                <a:lnTo>
                  <a:pt x="1189" y="549"/>
                </a:lnTo>
                <a:lnTo>
                  <a:pt x="1216" y="544"/>
                </a:lnTo>
                <a:lnTo>
                  <a:pt x="1242" y="529"/>
                </a:lnTo>
                <a:lnTo>
                  <a:pt x="1262" y="510"/>
                </a:lnTo>
                <a:lnTo>
                  <a:pt x="1274" y="485"/>
                </a:lnTo>
                <a:lnTo>
                  <a:pt x="1279" y="456"/>
                </a:lnTo>
                <a:lnTo>
                  <a:pt x="1279" y="91"/>
                </a:lnTo>
                <a:lnTo>
                  <a:pt x="1274" y="61"/>
                </a:lnTo>
                <a:lnTo>
                  <a:pt x="1262" y="37"/>
                </a:lnTo>
                <a:lnTo>
                  <a:pt x="1242" y="18"/>
                </a:lnTo>
                <a:lnTo>
                  <a:pt x="1216" y="3"/>
                </a:lnTo>
                <a:lnTo>
                  <a:pt x="1189" y="0"/>
                </a:lnTo>
                <a:lnTo>
                  <a:pt x="93" y="0"/>
                </a:lnTo>
                <a:lnTo>
                  <a:pt x="63" y="3"/>
                </a:lnTo>
                <a:lnTo>
                  <a:pt x="36" y="18"/>
                </a:lnTo>
                <a:lnTo>
                  <a:pt x="17" y="37"/>
                </a:lnTo>
                <a:lnTo>
                  <a:pt x="5" y="61"/>
                </a:lnTo>
                <a:lnTo>
                  <a:pt x="0" y="91"/>
                </a:lnTo>
                <a:lnTo>
                  <a:pt x="0" y="456"/>
                </a:lnTo>
                <a:lnTo>
                  <a:pt x="5" y="485"/>
                </a:lnTo>
                <a:lnTo>
                  <a:pt x="17" y="510"/>
                </a:lnTo>
                <a:lnTo>
                  <a:pt x="36" y="529"/>
                </a:lnTo>
                <a:lnTo>
                  <a:pt x="63" y="544"/>
                </a:lnTo>
                <a:lnTo>
                  <a:pt x="93" y="549"/>
                </a:lnTo>
                <a:close/>
              </a:path>
            </a:pathLst>
          </a:custGeom>
          <a:solidFill>
            <a:srgbClr val="C0C0C0"/>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13317" name="Rectangle 5"/>
          <p:cNvSpPr>
            <a:spLocks noChangeArrowheads="1"/>
          </p:cNvSpPr>
          <p:nvPr/>
        </p:nvSpPr>
        <p:spPr bwMode="auto">
          <a:xfrm>
            <a:off x="4225925" y="2478088"/>
            <a:ext cx="1900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VRF-B Routing Table</a:t>
            </a:r>
            <a:endParaRPr lang="en-US" sz="1800" b="1">
              <a:latin typeface="Helvetica" pitchFamily="34" charset="0"/>
            </a:endParaRPr>
          </a:p>
        </p:txBody>
      </p:sp>
      <p:sp>
        <p:nvSpPr>
          <p:cNvPr id="559145" name="Rectangle 41"/>
          <p:cNvSpPr>
            <a:spLocks noGrp="1" noChangeArrowheads="1"/>
          </p:cNvSpPr>
          <p:nvPr>
            <p:ph type="title"/>
          </p:nvPr>
        </p:nvSpPr>
        <p:spPr>
          <a:xfrm>
            <a:off x="457200" y="381000"/>
            <a:ext cx="8229600" cy="990600"/>
          </a:xfrm>
        </p:spPr>
        <p:txBody>
          <a:bodyPr rtlCol="0">
            <a:normAutofit fontScale="90000"/>
          </a:bodyPr>
          <a:lstStyle/>
          <a:p>
            <a:pPr eaLnBrk="1" fontAlgn="auto" hangingPunct="1">
              <a:spcAft>
                <a:spcPts val="0"/>
              </a:spcAft>
              <a:defRPr/>
            </a:pPr>
            <a:r>
              <a:rPr lang="en-US" dirty="0">
                <a:solidFill>
                  <a:srgbClr val="0070C0"/>
                </a:solidFill>
              </a:rPr>
              <a:t>Routing Contexts, </a:t>
            </a:r>
            <a:r>
              <a:rPr lang="en-US" dirty="0" err="1">
                <a:solidFill>
                  <a:srgbClr val="0070C0"/>
                </a:solidFill>
              </a:rPr>
              <a:t>VRF</a:t>
            </a:r>
            <a:r>
              <a:rPr lang="en-US" dirty="0">
                <a:solidFill>
                  <a:srgbClr val="0070C0"/>
                </a:solidFill>
              </a:rPr>
              <a:t>, and MP-BGP Interaction: 5/9</a:t>
            </a:r>
          </a:p>
        </p:txBody>
      </p:sp>
      <p:sp>
        <p:nvSpPr>
          <p:cNvPr id="559111" name="Freeform 7"/>
          <p:cNvSpPr>
            <a:spLocks/>
          </p:cNvSpPr>
          <p:nvPr/>
        </p:nvSpPr>
        <p:spPr bwMode="auto">
          <a:xfrm>
            <a:off x="4098925" y="1411288"/>
            <a:ext cx="2030413" cy="869950"/>
          </a:xfrm>
          <a:custGeom>
            <a:avLst/>
            <a:gdLst/>
            <a:ahLst/>
            <a:cxnLst>
              <a:cxn ang="0">
                <a:pos x="93" y="548"/>
              </a:cxn>
              <a:cxn ang="0">
                <a:pos x="1189" y="548"/>
              </a:cxn>
              <a:cxn ang="0">
                <a:pos x="1216" y="543"/>
              </a:cxn>
              <a:cxn ang="0">
                <a:pos x="1242" y="531"/>
              </a:cxn>
              <a:cxn ang="0">
                <a:pos x="1262" y="511"/>
              </a:cxn>
              <a:cxn ang="0">
                <a:pos x="1274" y="485"/>
              </a:cxn>
              <a:cxn ang="0">
                <a:pos x="1279" y="458"/>
              </a:cxn>
              <a:cxn ang="0">
                <a:pos x="1279" y="92"/>
              </a:cxn>
              <a:cxn ang="0">
                <a:pos x="1274" y="63"/>
              </a:cxn>
              <a:cxn ang="0">
                <a:pos x="1262" y="36"/>
              </a:cxn>
              <a:cxn ang="0">
                <a:pos x="1242" y="17"/>
              </a:cxn>
              <a:cxn ang="0">
                <a:pos x="1216" y="4"/>
              </a:cxn>
              <a:cxn ang="0">
                <a:pos x="1189" y="0"/>
              </a:cxn>
              <a:cxn ang="0">
                <a:pos x="93" y="0"/>
              </a:cxn>
              <a:cxn ang="0">
                <a:pos x="63" y="4"/>
              </a:cxn>
              <a:cxn ang="0">
                <a:pos x="36" y="17"/>
              </a:cxn>
              <a:cxn ang="0">
                <a:pos x="17" y="36"/>
              </a:cxn>
              <a:cxn ang="0">
                <a:pos x="5" y="63"/>
              </a:cxn>
              <a:cxn ang="0">
                <a:pos x="0" y="92"/>
              </a:cxn>
              <a:cxn ang="0">
                <a:pos x="0" y="458"/>
              </a:cxn>
              <a:cxn ang="0">
                <a:pos x="5" y="485"/>
              </a:cxn>
              <a:cxn ang="0">
                <a:pos x="17" y="511"/>
              </a:cxn>
              <a:cxn ang="0">
                <a:pos x="36" y="531"/>
              </a:cxn>
              <a:cxn ang="0">
                <a:pos x="63" y="543"/>
              </a:cxn>
              <a:cxn ang="0">
                <a:pos x="93" y="548"/>
              </a:cxn>
            </a:cxnLst>
            <a:rect l="0" t="0" r="r" b="b"/>
            <a:pathLst>
              <a:path w="1279" h="548">
                <a:moveTo>
                  <a:pt x="93" y="548"/>
                </a:moveTo>
                <a:lnTo>
                  <a:pt x="1189" y="548"/>
                </a:lnTo>
                <a:lnTo>
                  <a:pt x="1216" y="543"/>
                </a:lnTo>
                <a:lnTo>
                  <a:pt x="1242" y="531"/>
                </a:lnTo>
                <a:lnTo>
                  <a:pt x="1262" y="511"/>
                </a:lnTo>
                <a:lnTo>
                  <a:pt x="1274" y="485"/>
                </a:lnTo>
                <a:lnTo>
                  <a:pt x="1279" y="458"/>
                </a:lnTo>
                <a:lnTo>
                  <a:pt x="1279" y="92"/>
                </a:lnTo>
                <a:lnTo>
                  <a:pt x="1274" y="63"/>
                </a:lnTo>
                <a:lnTo>
                  <a:pt x="1262" y="36"/>
                </a:lnTo>
                <a:lnTo>
                  <a:pt x="1242" y="17"/>
                </a:lnTo>
                <a:lnTo>
                  <a:pt x="1216" y="4"/>
                </a:lnTo>
                <a:lnTo>
                  <a:pt x="1189" y="0"/>
                </a:lnTo>
                <a:lnTo>
                  <a:pt x="93" y="0"/>
                </a:lnTo>
                <a:lnTo>
                  <a:pt x="63" y="4"/>
                </a:lnTo>
                <a:lnTo>
                  <a:pt x="36" y="17"/>
                </a:lnTo>
                <a:lnTo>
                  <a:pt x="17" y="36"/>
                </a:lnTo>
                <a:lnTo>
                  <a:pt x="5" y="63"/>
                </a:lnTo>
                <a:lnTo>
                  <a:pt x="0" y="92"/>
                </a:lnTo>
                <a:lnTo>
                  <a:pt x="0" y="458"/>
                </a:lnTo>
                <a:lnTo>
                  <a:pt x="5" y="485"/>
                </a:lnTo>
                <a:lnTo>
                  <a:pt x="17" y="511"/>
                </a:lnTo>
                <a:lnTo>
                  <a:pt x="36" y="531"/>
                </a:lnTo>
                <a:lnTo>
                  <a:pt x="63" y="543"/>
                </a:lnTo>
                <a:lnTo>
                  <a:pt x="93" y="548"/>
                </a:lnTo>
                <a:close/>
              </a:path>
            </a:pathLst>
          </a:custGeom>
          <a:solidFill>
            <a:srgbClr val="FFD762"/>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559112" name="Freeform 8"/>
          <p:cNvSpPr>
            <a:spLocks/>
          </p:cNvSpPr>
          <p:nvPr/>
        </p:nvSpPr>
        <p:spPr bwMode="auto">
          <a:xfrm>
            <a:off x="1635125" y="1411288"/>
            <a:ext cx="2030413" cy="1666875"/>
          </a:xfrm>
          <a:custGeom>
            <a:avLst/>
            <a:gdLst/>
            <a:ahLst/>
            <a:cxnLst>
              <a:cxn ang="0">
                <a:pos x="90" y="1050"/>
              </a:cxn>
              <a:cxn ang="0">
                <a:pos x="1186" y="1050"/>
              </a:cxn>
              <a:cxn ang="0">
                <a:pos x="1216" y="1045"/>
              </a:cxn>
              <a:cxn ang="0">
                <a:pos x="1240" y="1033"/>
              </a:cxn>
              <a:cxn ang="0">
                <a:pos x="1260" y="1013"/>
              </a:cxn>
              <a:cxn ang="0">
                <a:pos x="1274" y="986"/>
              </a:cxn>
              <a:cxn ang="0">
                <a:pos x="1279" y="960"/>
              </a:cxn>
              <a:cxn ang="0">
                <a:pos x="1279" y="92"/>
              </a:cxn>
              <a:cxn ang="0">
                <a:pos x="1274" y="63"/>
              </a:cxn>
              <a:cxn ang="0">
                <a:pos x="1260" y="36"/>
              </a:cxn>
              <a:cxn ang="0">
                <a:pos x="1240" y="17"/>
              </a:cxn>
              <a:cxn ang="0">
                <a:pos x="1216" y="4"/>
              </a:cxn>
              <a:cxn ang="0">
                <a:pos x="1186" y="0"/>
              </a:cxn>
              <a:cxn ang="0">
                <a:pos x="90" y="0"/>
              </a:cxn>
              <a:cxn ang="0">
                <a:pos x="61" y="4"/>
              </a:cxn>
              <a:cxn ang="0">
                <a:pos x="37" y="17"/>
              </a:cxn>
              <a:cxn ang="0">
                <a:pos x="17" y="36"/>
              </a:cxn>
              <a:cxn ang="0">
                <a:pos x="2" y="63"/>
              </a:cxn>
              <a:cxn ang="0">
                <a:pos x="0" y="92"/>
              </a:cxn>
              <a:cxn ang="0">
                <a:pos x="0" y="960"/>
              </a:cxn>
              <a:cxn ang="0">
                <a:pos x="2" y="986"/>
              </a:cxn>
              <a:cxn ang="0">
                <a:pos x="17" y="1013"/>
              </a:cxn>
              <a:cxn ang="0">
                <a:pos x="37" y="1033"/>
              </a:cxn>
              <a:cxn ang="0">
                <a:pos x="61" y="1045"/>
              </a:cxn>
              <a:cxn ang="0">
                <a:pos x="90" y="1050"/>
              </a:cxn>
            </a:cxnLst>
            <a:rect l="0" t="0" r="r" b="b"/>
            <a:pathLst>
              <a:path w="1279" h="1050">
                <a:moveTo>
                  <a:pt x="90" y="1050"/>
                </a:moveTo>
                <a:lnTo>
                  <a:pt x="1186" y="1050"/>
                </a:lnTo>
                <a:lnTo>
                  <a:pt x="1216" y="1045"/>
                </a:lnTo>
                <a:lnTo>
                  <a:pt x="1240" y="1033"/>
                </a:lnTo>
                <a:lnTo>
                  <a:pt x="1260" y="1013"/>
                </a:lnTo>
                <a:lnTo>
                  <a:pt x="1274" y="986"/>
                </a:lnTo>
                <a:lnTo>
                  <a:pt x="1279" y="960"/>
                </a:lnTo>
                <a:lnTo>
                  <a:pt x="1279" y="92"/>
                </a:lnTo>
                <a:lnTo>
                  <a:pt x="1274" y="63"/>
                </a:lnTo>
                <a:lnTo>
                  <a:pt x="1260" y="36"/>
                </a:lnTo>
                <a:lnTo>
                  <a:pt x="1240" y="17"/>
                </a:lnTo>
                <a:lnTo>
                  <a:pt x="1216" y="4"/>
                </a:lnTo>
                <a:lnTo>
                  <a:pt x="1186" y="0"/>
                </a:lnTo>
                <a:lnTo>
                  <a:pt x="90" y="0"/>
                </a:lnTo>
                <a:lnTo>
                  <a:pt x="61" y="4"/>
                </a:lnTo>
                <a:lnTo>
                  <a:pt x="37" y="17"/>
                </a:lnTo>
                <a:lnTo>
                  <a:pt x="17" y="36"/>
                </a:lnTo>
                <a:lnTo>
                  <a:pt x="2" y="63"/>
                </a:lnTo>
                <a:lnTo>
                  <a:pt x="0" y="92"/>
                </a:lnTo>
                <a:lnTo>
                  <a:pt x="0" y="960"/>
                </a:lnTo>
                <a:lnTo>
                  <a:pt x="2" y="986"/>
                </a:lnTo>
                <a:lnTo>
                  <a:pt x="17" y="1013"/>
                </a:lnTo>
                <a:lnTo>
                  <a:pt x="37" y="1033"/>
                </a:lnTo>
                <a:lnTo>
                  <a:pt x="61" y="1045"/>
                </a:lnTo>
                <a:lnTo>
                  <a:pt x="90" y="1050"/>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3321" name="Rectangle 9"/>
          <p:cNvSpPr>
            <a:spLocks noChangeArrowheads="1"/>
          </p:cNvSpPr>
          <p:nvPr/>
        </p:nvSpPr>
        <p:spPr bwMode="auto">
          <a:xfrm>
            <a:off x="512763" y="2028825"/>
            <a:ext cx="560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CE-RIP-A</a:t>
            </a:r>
            <a:endParaRPr lang="en-US" sz="1800" b="1">
              <a:latin typeface="Helvetica" pitchFamily="34" charset="0"/>
            </a:endParaRPr>
          </a:p>
        </p:txBody>
      </p:sp>
      <p:sp>
        <p:nvSpPr>
          <p:cNvPr id="559114" name="Freeform 10"/>
          <p:cNvSpPr>
            <a:spLocks/>
          </p:cNvSpPr>
          <p:nvPr/>
        </p:nvSpPr>
        <p:spPr bwMode="auto">
          <a:xfrm>
            <a:off x="1704975" y="1700213"/>
            <a:ext cx="1887538" cy="581025"/>
          </a:xfrm>
          <a:custGeom>
            <a:avLst/>
            <a:gdLst/>
            <a:ahLst/>
            <a:cxnLst>
              <a:cxn ang="0">
                <a:pos x="92" y="366"/>
              </a:cxn>
              <a:cxn ang="0">
                <a:pos x="1096" y="366"/>
              </a:cxn>
              <a:cxn ang="0">
                <a:pos x="1125" y="361"/>
              </a:cxn>
              <a:cxn ang="0">
                <a:pos x="1150" y="349"/>
              </a:cxn>
              <a:cxn ang="0">
                <a:pos x="1172" y="329"/>
              </a:cxn>
              <a:cxn ang="0">
                <a:pos x="1184" y="303"/>
              </a:cxn>
              <a:cxn ang="0">
                <a:pos x="1189" y="276"/>
              </a:cxn>
              <a:cxn ang="0">
                <a:pos x="1189" y="93"/>
              </a:cxn>
              <a:cxn ang="0">
                <a:pos x="1184" y="64"/>
              </a:cxn>
              <a:cxn ang="0">
                <a:pos x="1172" y="37"/>
              </a:cxn>
              <a:cxn ang="0">
                <a:pos x="1150" y="17"/>
              </a:cxn>
              <a:cxn ang="0">
                <a:pos x="1125" y="5"/>
              </a:cxn>
              <a:cxn ang="0">
                <a:pos x="1096" y="0"/>
              </a:cxn>
              <a:cxn ang="0">
                <a:pos x="92" y="0"/>
              </a:cxn>
              <a:cxn ang="0">
                <a:pos x="63" y="5"/>
              </a:cxn>
              <a:cxn ang="0">
                <a:pos x="39" y="17"/>
              </a:cxn>
              <a:cxn ang="0">
                <a:pos x="17" y="37"/>
              </a:cxn>
              <a:cxn ang="0">
                <a:pos x="5" y="64"/>
              </a:cxn>
              <a:cxn ang="0">
                <a:pos x="0" y="93"/>
              </a:cxn>
              <a:cxn ang="0">
                <a:pos x="0" y="276"/>
              </a:cxn>
              <a:cxn ang="0">
                <a:pos x="5" y="303"/>
              </a:cxn>
              <a:cxn ang="0">
                <a:pos x="17" y="329"/>
              </a:cxn>
              <a:cxn ang="0">
                <a:pos x="39" y="349"/>
              </a:cxn>
              <a:cxn ang="0">
                <a:pos x="63" y="361"/>
              </a:cxn>
              <a:cxn ang="0">
                <a:pos x="92" y="366"/>
              </a:cxn>
            </a:cxnLst>
            <a:rect l="0" t="0" r="r" b="b"/>
            <a:pathLst>
              <a:path w="1189" h="366">
                <a:moveTo>
                  <a:pt x="92" y="366"/>
                </a:moveTo>
                <a:lnTo>
                  <a:pt x="1096" y="366"/>
                </a:lnTo>
                <a:lnTo>
                  <a:pt x="1125" y="361"/>
                </a:lnTo>
                <a:lnTo>
                  <a:pt x="1150" y="349"/>
                </a:lnTo>
                <a:lnTo>
                  <a:pt x="1172" y="329"/>
                </a:lnTo>
                <a:lnTo>
                  <a:pt x="1184" y="303"/>
                </a:lnTo>
                <a:lnTo>
                  <a:pt x="1189" y="276"/>
                </a:lnTo>
                <a:lnTo>
                  <a:pt x="1189" y="93"/>
                </a:lnTo>
                <a:lnTo>
                  <a:pt x="1184" y="64"/>
                </a:lnTo>
                <a:lnTo>
                  <a:pt x="1172" y="37"/>
                </a:lnTo>
                <a:lnTo>
                  <a:pt x="1150" y="17"/>
                </a:lnTo>
                <a:lnTo>
                  <a:pt x="1125" y="5"/>
                </a:lnTo>
                <a:lnTo>
                  <a:pt x="1096" y="0"/>
                </a:lnTo>
                <a:lnTo>
                  <a:pt x="92" y="0"/>
                </a:lnTo>
                <a:lnTo>
                  <a:pt x="63" y="5"/>
                </a:lnTo>
                <a:lnTo>
                  <a:pt x="39" y="17"/>
                </a:lnTo>
                <a:lnTo>
                  <a:pt x="17" y="37"/>
                </a:lnTo>
                <a:lnTo>
                  <a:pt x="5" y="64"/>
                </a:lnTo>
                <a:lnTo>
                  <a:pt x="0" y="93"/>
                </a:lnTo>
                <a:lnTo>
                  <a:pt x="0" y="276"/>
                </a:lnTo>
                <a:lnTo>
                  <a:pt x="5" y="303"/>
                </a:lnTo>
                <a:lnTo>
                  <a:pt x="17" y="329"/>
                </a:lnTo>
                <a:lnTo>
                  <a:pt x="39" y="349"/>
                </a:lnTo>
                <a:lnTo>
                  <a:pt x="63" y="361"/>
                </a:lnTo>
                <a:lnTo>
                  <a:pt x="92" y="366"/>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3323" name="Rectangle 11"/>
          <p:cNvSpPr>
            <a:spLocks noChangeArrowheads="1"/>
          </p:cNvSpPr>
          <p:nvPr/>
        </p:nvSpPr>
        <p:spPr bwMode="auto">
          <a:xfrm>
            <a:off x="1741488" y="1760538"/>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59116" name="Freeform 12"/>
          <p:cNvSpPr>
            <a:spLocks/>
          </p:cNvSpPr>
          <p:nvPr/>
        </p:nvSpPr>
        <p:spPr bwMode="auto">
          <a:xfrm>
            <a:off x="1704975" y="2427288"/>
            <a:ext cx="1887538" cy="581025"/>
          </a:xfrm>
          <a:custGeom>
            <a:avLst/>
            <a:gdLst/>
            <a:ahLst/>
            <a:cxnLst>
              <a:cxn ang="0">
                <a:pos x="92" y="366"/>
              </a:cxn>
              <a:cxn ang="0">
                <a:pos x="1096" y="366"/>
              </a:cxn>
              <a:cxn ang="0">
                <a:pos x="1125" y="361"/>
              </a:cxn>
              <a:cxn ang="0">
                <a:pos x="1150" y="346"/>
              </a:cxn>
              <a:cxn ang="0">
                <a:pos x="1172" y="327"/>
              </a:cxn>
              <a:cxn ang="0">
                <a:pos x="1184" y="303"/>
              </a:cxn>
              <a:cxn ang="0">
                <a:pos x="1189" y="273"/>
              </a:cxn>
              <a:cxn ang="0">
                <a:pos x="1189" y="91"/>
              </a:cxn>
              <a:cxn ang="0">
                <a:pos x="1184" y="61"/>
              </a:cxn>
              <a:cxn ang="0">
                <a:pos x="1172" y="37"/>
              </a:cxn>
              <a:cxn ang="0">
                <a:pos x="1150" y="18"/>
              </a:cxn>
              <a:cxn ang="0">
                <a:pos x="1125" y="3"/>
              </a:cxn>
              <a:cxn ang="0">
                <a:pos x="1096" y="0"/>
              </a:cxn>
              <a:cxn ang="0">
                <a:pos x="92" y="0"/>
              </a:cxn>
              <a:cxn ang="0">
                <a:pos x="63" y="3"/>
              </a:cxn>
              <a:cxn ang="0">
                <a:pos x="39" y="18"/>
              </a:cxn>
              <a:cxn ang="0">
                <a:pos x="17" y="37"/>
              </a:cxn>
              <a:cxn ang="0">
                <a:pos x="5" y="61"/>
              </a:cxn>
              <a:cxn ang="0">
                <a:pos x="0" y="91"/>
              </a:cxn>
              <a:cxn ang="0">
                <a:pos x="0" y="273"/>
              </a:cxn>
              <a:cxn ang="0">
                <a:pos x="5" y="303"/>
              </a:cxn>
              <a:cxn ang="0">
                <a:pos x="17" y="327"/>
              </a:cxn>
              <a:cxn ang="0">
                <a:pos x="39" y="346"/>
              </a:cxn>
              <a:cxn ang="0">
                <a:pos x="63" y="361"/>
              </a:cxn>
              <a:cxn ang="0">
                <a:pos x="92" y="366"/>
              </a:cxn>
            </a:cxnLst>
            <a:rect l="0" t="0" r="r" b="b"/>
            <a:pathLst>
              <a:path w="1189" h="366">
                <a:moveTo>
                  <a:pt x="92" y="366"/>
                </a:moveTo>
                <a:lnTo>
                  <a:pt x="1096" y="366"/>
                </a:lnTo>
                <a:lnTo>
                  <a:pt x="1125" y="361"/>
                </a:lnTo>
                <a:lnTo>
                  <a:pt x="1150" y="346"/>
                </a:lnTo>
                <a:lnTo>
                  <a:pt x="1172" y="327"/>
                </a:lnTo>
                <a:lnTo>
                  <a:pt x="1184" y="303"/>
                </a:lnTo>
                <a:lnTo>
                  <a:pt x="1189" y="273"/>
                </a:lnTo>
                <a:lnTo>
                  <a:pt x="1189" y="91"/>
                </a:lnTo>
                <a:lnTo>
                  <a:pt x="1184" y="61"/>
                </a:lnTo>
                <a:lnTo>
                  <a:pt x="1172" y="37"/>
                </a:lnTo>
                <a:lnTo>
                  <a:pt x="1150" y="18"/>
                </a:lnTo>
                <a:lnTo>
                  <a:pt x="1125" y="3"/>
                </a:lnTo>
                <a:lnTo>
                  <a:pt x="1096" y="0"/>
                </a:lnTo>
                <a:lnTo>
                  <a:pt x="92" y="0"/>
                </a:lnTo>
                <a:lnTo>
                  <a:pt x="63" y="3"/>
                </a:lnTo>
                <a:lnTo>
                  <a:pt x="39" y="18"/>
                </a:lnTo>
                <a:lnTo>
                  <a:pt x="17" y="37"/>
                </a:lnTo>
                <a:lnTo>
                  <a:pt x="5" y="61"/>
                </a:lnTo>
                <a:lnTo>
                  <a:pt x="0" y="91"/>
                </a:lnTo>
                <a:lnTo>
                  <a:pt x="0" y="273"/>
                </a:lnTo>
                <a:lnTo>
                  <a:pt x="5" y="303"/>
                </a:lnTo>
                <a:lnTo>
                  <a:pt x="17" y="327"/>
                </a:lnTo>
                <a:lnTo>
                  <a:pt x="39" y="346"/>
                </a:lnTo>
                <a:lnTo>
                  <a:pt x="63" y="361"/>
                </a:lnTo>
                <a:lnTo>
                  <a:pt x="92" y="366"/>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3325" name="Rectangle 13"/>
          <p:cNvSpPr>
            <a:spLocks noChangeArrowheads="1"/>
          </p:cNvSpPr>
          <p:nvPr/>
        </p:nvSpPr>
        <p:spPr bwMode="auto">
          <a:xfrm>
            <a:off x="1739900" y="2487613"/>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3326" name="Rectangle 14"/>
          <p:cNvSpPr>
            <a:spLocks noChangeArrowheads="1"/>
          </p:cNvSpPr>
          <p:nvPr/>
        </p:nvSpPr>
        <p:spPr bwMode="auto">
          <a:xfrm>
            <a:off x="511175" y="2752725"/>
            <a:ext cx="56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CE-RIP-B</a:t>
            </a:r>
            <a:endParaRPr lang="en-US" sz="1800" b="1">
              <a:latin typeface="Helvetica" pitchFamily="34" charset="0"/>
            </a:endParaRPr>
          </a:p>
        </p:txBody>
      </p:sp>
      <p:sp>
        <p:nvSpPr>
          <p:cNvPr id="559119" name="Freeform 15"/>
          <p:cNvSpPr>
            <a:spLocks/>
          </p:cNvSpPr>
          <p:nvPr/>
        </p:nvSpPr>
        <p:spPr bwMode="auto">
          <a:xfrm>
            <a:off x="1635125" y="1411288"/>
            <a:ext cx="7104063" cy="3770312"/>
          </a:xfrm>
          <a:custGeom>
            <a:avLst/>
            <a:gdLst/>
            <a:ahLst/>
            <a:cxnLst>
              <a:cxn ang="0">
                <a:pos x="3014" y="1462"/>
              </a:cxn>
              <a:cxn ang="0">
                <a:pos x="90" y="1462"/>
              </a:cxn>
              <a:cxn ang="0">
                <a:pos x="61" y="1466"/>
              </a:cxn>
              <a:cxn ang="0">
                <a:pos x="37" y="1479"/>
              </a:cxn>
              <a:cxn ang="0">
                <a:pos x="17" y="1498"/>
              </a:cxn>
              <a:cxn ang="0">
                <a:pos x="2" y="1525"/>
              </a:cxn>
              <a:cxn ang="0">
                <a:pos x="0" y="1554"/>
              </a:cxn>
              <a:cxn ang="0">
                <a:pos x="0" y="2285"/>
              </a:cxn>
              <a:cxn ang="0">
                <a:pos x="2" y="2312"/>
              </a:cxn>
              <a:cxn ang="0">
                <a:pos x="17" y="2339"/>
              </a:cxn>
              <a:cxn ang="0">
                <a:pos x="37" y="2358"/>
              </a:cxn>
              <a:cxn ang="0">
                <a:pos x="61" y="2371"/>
              </a:cxn>
              <a:cxn ang="0">
                <a:pos x="90" y="2375"/>
              </a:cxn>
              <a:cxn ang="0">
                <a:pos x="4385" y="2375"/>
              </a:cxn>
              <a:cxn ang="0">
                <a:pos x="4412" y="2371"/>
              </a:cxn>
              <a:cxn ang="0">
                <a:pos x="4439" y="2358"/>
              </a:cxn>
              <a:cxn ang="0">
                <a:pos x="4458" y="2339"/>
              </a:cxn>
              <a:cxn ang="0">
                <a:pos x="4471" y="2312"/>
              </a:cxn>
              <a:cxn ang="0">
                <a:pos x="4475" y="2285"/>
              </a:cxn>
              <a:cxn ang="0">
                <a:pos x="4475" y="92"/>
              </a:cxn>
              <a:cxn ang="0">
                <a:pos x="4471" y="63"/>
              </a:cxn>
              <a:cxn ang="0">
                <a:pos x="4458" y="36"/>
              </a:cxn>
              <a:cxn ang="0">
                <a:pos x="4439" y="17"/>
              </a:cxn>
              <a:cxn ang="0">
                <a:pos x="4412" y="4"/>
              </a:cxn>
              <a:cxn ang="0">
                <a:pos x="4385" y="0"/>
              </a:cxn>
              <a:cxn ang="0">
                <a:pos x="3196" y="0"/>
              </a:cxn>
              <a:cxn ang="0">
                <a:pos x="3167" y="4"/>
              </a:cxn>
              <a:cxn ang="0">
                <a:pos x="3143" y="17"/>
              </a:cxn>
              <a:cxn ang="0">
                <a:pos x="3123" y="36"/>
              </a:cxn>
              <a:cxn ang="0">
                <a:pos x="3109" y="63"/>
              </a:cxn>
              <a:cxn ang="0">
                <a:pos x="3106" y="92"/>
              </a:cxn>
              <a:cxn ang="0">
                <a:pos x="3106" y="1371"/>
              </a:cxn>
              <a:cxn ang="0">
                <a:pos x="3101" y="1398"/>
              </a:cxn>
              <a:cxn ang="0">
                <a:pos x="3087" y="1425"/>
              </a:cxn>
              <a:cxn ang="0">
                <a:pos x="3067" y="1445"/>
              </a:cxn>
              <a:cxn ang="0">
                <a:pos x="3043" y="1457"/>
              </a:cxn>
              <a:cxn ang="0">
                <a:pos x="3014" y="1462"/>
              </a:cxn>
            </a:cxnLst>
            <a:rect l="0" t="0" r="r" b="b"/>
            <a:pathLst>
              <a:path w="4475" h="2375">
                <a:moveTo>
                  <a:pt x="3014" y="1462"/>
                </a:moveTo>
                <a:lnTo>
                  <a:pt x="90" y="1462"/>
                </a:lnTo>
                <a:lnTo>
                  <a:pt x="61" y="1466"/>
                </a:lnTo>
                <a:lnTo>
                  <a:pt x="37" y="1479"/>
                </a:lnTo>
                <a:lnTo>
                  <a:pt x="17" y="1498"/>
                </a:lnTo>
                <a:lnTo>
                  <a:pt x="2" y="1525"/>
                </a:lnTo>
                <a:lnTo>
                  <a:pt x="0" y="1554"/>
                </a:lnTo>
                <a:lnTo>
                  <a:pt x="0" y="2285"/>
                </a:lnTo>
                <a:lnTo>
                  <a:pt x="2" y="2312"/>
                </a:lnTo>
                <a:lnTo>
                  <a:pt x="17" y="2339"/>
                </a:lnTo>
                <a:lnTo>
                  <a:pt x="37" y="2358"/>
                </a:lnTo>
                <a:lnTo>
                  <a:pt x="61" y="2371"/>
                </a:lnTo>
                <a:lnTo>
                  <a:pt x="90" y="2375"/>
                </a:lnTo>
                <a:lnTo>
                  <a:pt x="4385" y="2375"/>
                </a:lnTo>
                <a:lnTo>
                  <a:pt x="4412" y="2371"/>
                </a:lnTo>
                <a:lnTo>
                  <a:pt x="4439" y="2358"/>
                </a:lnTo>
                <a:lnTo>
                  <a:pt x="4458" y="2339"/>
                </a:lnTo>
                <a:lnTo>
                  <a:pt x="4471" y="2312"/>
                </a:lnTo>
                <a:lnTo>
                  <a:pt x="4475" y="2285"/>
                </a:lnTo>
                <a:lnTo>
                  <a:pt x="4475" y="92"/>
                </a:lnTo>
                <a:lnTo>
                  <a:pt x="4471" y="63"/>
                </a:lnTo>
                <a:lnTo>
                  <a:pt x="4458" y="36"/>
                </a:lnTo>
                <a:lnTo>
                  <a:pt x="4439" y="17"/>
                </a:lnTo>
                <a:lnTo>
                  <a:pt x="4412" y="4"/>
                </a:lnTo>
                <a:lnTo>
                  <a:pt x="4385" y="0"/>
                </a:lnTo>
                <a:lnTo>
                  <a:pt x="3196" y="0"/>
                </a:lnTo>
                <a:lnTo>
                  <a:pt x="3167" y="4"/>
                </a:lnTo>
                <a:lnTo>
                  <a:pt x="3143" y="17"/>
                </a:lnTo>
                <a:lnTo>
                  <a:pt x="3123" y="36"/>
                </a:lnTo>
                <a:lnTo>
                  <a:pt x="3109" y="63"/>
                </a:lnTo>
                <a:lnTo>
                  <a:pt x="3106" y="92"/>
                </a:lnTo>
                <a:lnTo>
                  <a:pt x="3106" y="1371"/>
                </a:lnTo>
                <a:lnTo>
                  <a:pt x="3101" y="1398"/>
                </a:lnTo>
                <a:lnTo>
                  <a:pt x="3087" y="1425"/>
                </a:lnTo>
                <a:lnTo>
                  <a:pt x="3067" y="1445"/>
                </a:lnTo>
                <a:lnTo>
                  <a:pt x="3043" y="1457"/>
                </a:lnTo>
                <a:lnTo>
                  <a:pt x="3014" y="1462"/>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9120" name="Freeform 16"/>
          <p:cNvSpPr>
            <a:spLocks/>
          </p:cNvSpPr>
          <p:nvPr/>
        </p:nvSpPr>
        <p:spPr bwMode="auto">
          <a:xfrm>
            <a:off x="6708775" y="1700213"/>
            <a:ext cx="1887538" cy="3338512"/>
          </a:xfrm>
          <a:custGeom>
            <a:avLst/>
            <a:gdLst/>
            <a:ahLst/>
            <a:cxnLst>
              <a:cxn ang="0">
                <a:pos x="93" y="2103"/>
              </a:cxn>
              <a:cxn ang="0">
                <a:pos x="1097" y="2103"/>
              </a:cxn>
              <a:cxn ang="0">
                <a:pos x="1126" y="2098"/>
              </a:cxn>
              <a:cxn ang="0">
                <a:pos x="1150" y="2084"/>
              </a:cxn>
              <a:cxn ang="0">
                <a:pos x="1170" y="2064"/>
              </a:cxn>
              <a:cxn ang="0">
                <a:pos x="1184" y="2040"/>
              </a:cxn>
              <a:cxn ang="0">
                <a:pos x="1189" y="2011"/>
              </a:cxn>
              <a:cxn ang="0">
                <a:pos x="1189" y="93"/>
              </a:cxn>
              <a:cxn ang="0">
                <a:pos x="1184" y="64"/>
              </a:cxn>
              <a:cxn ang="0">
                <a:pos x="1170" y="37"/>
              </a:cxn>
              <a:cxn ang="0">
                <a:pos x="1150" y="17"/>
              </a:cxn>
              <a:cxn ang="0">
                <a:pos x="1126" y="5"/>
              </a:cxn>
              <a:cxn ang="0">
                <a:pos x="1097" y="0"/>
              </a:cxn>
              <a:cxn ang="0">
                <a:pos x="93" y="0"/>
              </a:cxn>
              <a:cxn ang="0">
                <a:pos x="64" y="5"/>
              </a:cxn>
              <a:cxn ang="0">
                <a:pos x="37" y="17"/>
              </a:cxn>
              <a:cxn ang="0">
                <a:pos x="17" y="37"/>
              </a:cxn>
              <a:cxn ang="0">
                <a:pos x="5" y="64"/>
              </a:cxn>
              <a:cxn ang="0">
                <a:pos x="0" y="93"/>
              </a:cxn>
              <a:cxn ang="0">
                <a:pos x="0" y="2011"/>
              </a:cxn>
              <a:cxn ang="0">
                <a:pos x="5" y="2040"/>
              </a:cxn>
              <a:cxn ang="0">
                <a:pos x="17" y="2064"/>
              </a:cxn>
              <a:cxn ang="0">
                <a:pos x="37" y="2084"/>
              </a:cxn>
              <a:cxn ang="0">
                <a:pos x="64" y="2098"/>
              </a:cxn>
              <a:cxn ang="0">
                <a:pos x="93" y="2103"/>
              </a:cxn>
            </a:cxnLst>
            <a:rect l="0" t="0" r="r" b="b"/>
            <a:pathLst>
              <a:path w="1189" h="2103">
                <a:moveTo>
                  <a:pt x="93" y="2103"/>
                </a:moveTo>
                <a:lnTo>
                  <a:pt x="1097" y="2103"/>
                </a:lnTo>
                <a:lnTo>
                  <a:pt x="1126" y="2098"/>
                </a:lnTo>
                <a:lnTo>
                  <a:pt x="1150" y="2084"/>
                </a:lnTo>
                <a:lnTo>
                  <a:pt x="1170" y="2064"/>
                </a:lnTo>
                <a:lnTo>
                  <a:pt x="1184" y="2040"/>
                </a:lnTo>
                <a:lnTo>
                  <a:pt x="1189" y="2011"/>
                </a:lnTo>
                <a:lnTo>
                  <a:pt x="1189" y="93"/>
                </a:lnTo>
                <a:lnTo>
                  <a:pt x="1184" y="64"/>
                </a:lnTo>
                <a:lnTo>
                  <a:pt x="1170" y="37"/>
                </a:lnTo>
                <a:lnTo>
                  <a:pt x="1150" y="17"/>
                </a:lnTo>
                <a:lnTo>
                  <a:pt x="1126" y="5"/>
                </a:lnTo>
                <a:lnTo>
                  <a:pt x="1097" y="0"/>
                </a:lnTo>
                <a:lnTo>
                  <a:pt x="93" y="0"/>
                </a:lnTo>
                <a:lnTo>
                  <a:pt x="64" y="5"/>
                </a:lnTo>
                <a:lnTo>
                  <a:pt x="37" y="17"/>
                </a:lnTo>
                <a:lnTo>
                  <a:pt x="17" y="37"/>
                </a:lnTo>
                <a:lnTo>
                  <a:pt x="5" y="64"/>
                </a:lnTo>
                <a:lnTo>
                  <a:pt x="0" y="93"/>
                </a:lnTo>
                <a:lnTo>
                  <a:pt x="0" y="2011"/>
                </a:lnTo>
                <a:lnTo>
                  <a:pt x="5" y="2040"/>
                </a:lnTo>
                <a:lnTo>
                  <a:pt x="17" y="2064"/>
                </a:lnTo>
                <a:lnTo>
                  <a:pt x="37" y="2084"/>
                </a:lnTo>
                <a:lnTo>
                  <a:pt x="64" y="2098"/>
                </a:lnTo>
                <a:lnTo>
                  <a:pt x="93" y="2103"/>
                </a:lnTo>
                <a:close/>
              </a:path>
            </a:pathLst>
          </a:custGeom>
          <a:solidFill>
            <a:schemeClr val="folHlink"/>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59121" name="Freeform 17"/>
          <p:cNvSpPr>
            <a:spLocks/>
          </p:cNvSpPr>
          <p:nvPr/>
        </p:nvSpPr>
        <p:spPr bwMode="auto">
          <a:xfrm>
            <a:off x="1704975" y="3805238"/>
            <a:ext cx="1887538" cy="579437"/>
          </a:xfrm>
          <a:custGeom>
            <a:avLst/>
            <a:gdLst/>
            <a:ahLst/>
            <a:cxnLst>
              <a:cxn ang="0">
                <a:pos x="92" y="365"/>
              </a:cxn>
              <a:cxn ang="0">
                <a:pos x="1096" y="365"/>
              </a:cxn>
              <a:cxn ang="0">
                <a:pos x="1125" y="361"/>
              </a:cxn>
              <a:cxn ang="0">
                <a:pos x="1150" y="348"/>
              </a:cxn>
              <a:cxn ang="0">
                <a:pos x="1172" y="326"/>
              </a:cxn>
              <a:cxn ang="0">
                <a:pos x="1184" y="302"/>
              </a:cxn>
              <a:cxn ang="0">
                <a:pos x="1189" y="273"/>
              </a:cxn>
              <a:cxn ang="0">
                <a:pos x="1189" y="90"/>
              </a:cxn>
              <a:cxn ang="0">
                <a:pos x="1184" y="63"/>
              </a:cxn>
              <a:cxn ang="0">
                <a:pos x="1172" y="36"/>
              </a:cxn>
              <a:cxn ang="0">
                <a:pos x="1150" y="17"/>
              </a:cxn>
              <a:cxn ang="0">
                <a:pos x="1125" y="5"/>
              </a:cxn>
              <a:cxn ang="0">
                <a:pos x="1096" y="0"/>
              </a:cxn>
              <a:cxn ang="0">
                <a:pos x="92" y="0"/>
              </a:cxn>
              <a:cxn ang="0">
                <a:pos x="63" y="5"/>
              </a:cxn>
              <a:cxn ang="0">
                <a:pos x="39" y="17"/>
              </a:cxn>
              <a:cxn ang="0">
                <a:pos x="17" y="36"/>
              </a:cxn>
              <a:cxn ang="0">
                <a:pos x="5" y="63"/>
              </a:cxn>
              <a:cxn ang="0">
                <a:pos x="0" y="90"/>
              </a:cxn>
              <a:cxn ang="0">
                <a:pos x="0" y="273"/>
              </a:cxn>
              <a:cxn ang="0">
                <a:pos x="5" y="302"/>
              </a:cxn>
              <a:cxn ang="0">
                <a:pos x="17" y="326"/>
              </a:cxn>
              <a:cxn ang="0">
                <a:pos x="39" y="348"/>
              </a:cxn>
              <a:cxn ang="0">
                <a:pos x="63" y="361"/>
              </a:cxn>
              <a:cxn ang="0">
                <a:pos x="92" y="365"/>
              </a:cxn>
            </a:cxnLst>
            <a:rect l="0" t="0" r="r" b="b"/>
            <a:pathLst>
              <a:path w="1189" h="365">
                <a:moveTo>
                  <a:pt x="92" y="365"/>
                </a:moveTo>
                <a:lnTo>
                  <a:pt x="1096" y="365"/>
                </a:lnTo>
                <a:lnTo>
                  <a:pt x="1125" y="361"/>
                </a:lnTo>
                <a:lnTo>
                  <a:pt x="1150" y="348"/>
                </a:lnTo>
                <a:lnTo>
                  <a:pt x="1172" y="326"/>
                </a:lnTo>
                <a:lnTo>
                  <a:pt x="1184" y="302"/>
                </a:lnTo>
                <a:lnTo>
                  <a:pt x="1189" y="273"/>
                </a:lnTo>
                <a:lnTo>
                  <a:pt x="1189" y="90"/>
                </a:lnTo>
                <a:lnTo>
                  <a:pt x="1184" y="63"/>
                </a:lnTo>
                <a:lnTo>
                  <a:pt x="1172" y="36"/>
                </a:lnTo>
                <a:lnTo>
                  <a:pt x="1150" y="17"/>
                </a:lnTo>
                <a:lnTo>
                  <a:pt x="1125" y="5"/>
                </a:lnTo>
                <a:lnTo>
                  <a:pt x="1096" y="0"/>
                </a:lnTo>
                <a:lnTo>
                  <a:pt x="92" y="0"/>
                </a:lnTo>
                <a:lnTo>
                  <a:pt x="63" y="5"/>
                </a:lnTo>
                <a:lnTo>
                  <a:pt x="39" y="17"/>
                </a:lnTo>
                <a:lnTo>
                  <a:pt x="17" y="36"/>
                </a:lnTo>
                <a:lnTo>
                  <a:pt x="5" y="63"/>
                </a:lnTo>
                <a:lnTo>
                  <a:pt x="0" y="90"/>
                </a:lnTo>
                <a:lnTo>
                  <a:pt x="0" y="273"/>
                </a:lnTo>
                <a:lnTo>
                  <a:pt x="5" y="302"/>
                </a:lnTo>
                <a:lnTo>
                  <a:pt x="17" y="326"/>
                </a:lnTo>
                <a:lnTo>
                  <a:pt x="39" y="348"/>
                </a:lnTo>
                <a:lnTo>
                  <a:pt x="63" y="361"/>
                </a:lnTo>
                <a:lnTo>
                  <a:pt x="92" y="365"/>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3330" name="Rectangle 18"/>
          <p:cNvSpPr>
            <a:spLocks noChangeArrowheads="1"/>
          </p:cNvSpPr>
          <p:nvPr/>
        </p:nvSpPr>
        <p:spPr bwMode="auto">
          <a:xfrm>
            <a:off x="1741488" y="3863975"/>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13331" name="Freeform 19"/>
          <p:cNvSpPr>
            <a:spLocks/>
          </p:cNvSpPr>
          <p:nvPr/>
        </p:nvSpPr>
        <p:spPr bwMode="auto">
          <a:xfrm>
            <a:off x="1704975" y="4529138"/>
            <a:ext cx="1887538" cy="579437"/>
          </a:xfrm>
          <a:custGeom>
            <a:avLst/>
            <a:gdLst>
              <a:gd name="T0" fmla="*/ 146050 w 1189"/>
              <a:gd name="T1" fmla="*/ 579437 h 365"/>
              <a:gd name="T2" fmla="*/ 1739901 w 1189"/>
              <a:gd name="T3" fmla="*/ 579437 h 365"/>
              <a:gd name="T4" fmla="*/ 1785938 w 1189"/>
              <a:gd name="T5" fmla="*/ 571500 h 365"/>
              <a:gd name="T6" fmla="*/ 1825626 w 1189"/>
              <a:gd name="T7" fmla="*/ 552450 h 365"/>
              <a:gd name="T8" fmla="*/ 1860551 w 1189"/>
              <a:gd name="T9" fmla="*/ 522287 h 365"/>
              <a:gd name="T10" fmla="*/ 1879601 w 1189"/>
              <a:gd name="T11" fmla="*/ 479425 h 365"/>
              <a:gd name="T12" fmla="*/ 1887538 w 1189"/>
              <a:gd name="T13" fmla="*/ 436562 h 365"/>
              <a:gd name="T14" fmla="*/ 1887538 w 1189"/>
              <a:gd name="T15" fmla="*/ 146050 h 365"/>
              <a:gd name="T16" fmla="*/ 1879601 w 1189"/>
              <a:gd name="T17" fmla="*/ 100012 h 365"/>
              <a:gd name="T18" fmla="*/ 1860551 w 1189"/>
              <a:gd name="T19" fmla="*/ 61912 h 365"/>
              <a:gd name="T20" fmla="*/ 1825626 w 1189"/>
              <a:gd name="T21" fmla="*/ 26987 h 365"/>
              <a:gd name="T22" fmla="*/ 1785938 w 1189"/>
              <a:gd name="T23" fmla="*/ 6350 h 365"/>
              <a:gd name="T24" fmla="*/ 1739901 w 1189"/>
              <a:gd name="T25" fmla="*/ 0 h 365"/>
              <a:gd name="T26" fmla="*/ 146050 w 1189"/>
              <a:gd name="T27" fmla="*/ 0 h 365"/>
              <a:gd name="T28" fmla="*/ 100013 w 1189"/>
              <a:gd name="T29" fmla="*/ 6350 h 365"/>
              <a:gd name="T30" fmla="*/ 61913 w 1189"/>
              <a:gd name="T31" fmla="*/ 26987 h 365"/>
              <a:gd name="T32" fmla="*/ 26988 w 1189"/>
              <a:gd name="T33" fmla="*/ 61912 h 365"/>
              <a:gd name="T34" fmla="*/ 7938 w 1189"/>
              <a:gd name="T35" fmla="*/ 100012 h 365"/>
              <a:gd name="T36" fmla="*/ 0 w 1189"/>
              <a:gd name="T37" fmla="*/ 146050 h 365"/>
              <a:gd name="T38" fmla="*/ 0 w 1189"/>
              <a:gd name="T39" fmla="*/ 436562 h 365"/>
              <a:gd name="T40" fmla="*/ 7938 w 1189"/>
              <a:gd name="T41" fmla="*/ 479425 h 365"/>
              <a:gd name="T42" fmla="*/ 26988 w 1189"/>
              <a:gd name="T43" fmla="*/ 522287 h 365"/>
              <a:gd name="T44" fmla="*/ 61913 w 1189"/>
              <a:gd name="T45" fmla="*/ 552450 h 365"/>
              <a:gd name="T46" fmla="*/ 100013 w 1189"/>
              <a:gd name="T47" fmla="*/ 571500 h 365"/>
              <a:gd name="T48" fmla="*/ 146050 w 1189"/>
              <a:gd name="T49" fmla="*/ 579437 h 3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9"/>
              <a:gd name="T76" fmla="*/ 0 h 365"/>
              <a:gd name="T77" fmla="*/ 1189 w 1189"/>
              <a:gd name="T78" fmla="*/ 365 h 3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9" h="365">
                <a:moveTo>
                  <a:pt x="92" y="365"/>
                </a:moveTo>
                <a:lnTo>
                  <a:pt x="1096" y="365"/>
                </a:lnTo>
                <a:lnTo>
                  <a:pt x="1125" y="360"/>
                </a:lnTo>
                <a:lnTo>
                  <a:pt x="1150" y="348"/>
                </a:lnTo>
                <a:lnTo>
                  <a:pt x="1172" y="329"/>
                </a:lnTo>
                <a:lnTo>
                  <a:pt x="1184" y="302"/>
                </a:lnTo>
                <a:lnTo>
                  <a:pt x="1189" y="275"/>
                </a:lnTo>
                <a:lnTo>
                  <a:pt x="1189" y="92"/>
                </a:lnTo>
                <a:lnTo>
                  <a:pt x="1184" y="63"/>
                </a:lnTo>
                <a:lnTo>
                  <a:pt x="1172" y="39"/>
                </a:lnTo>
                <a:lnTo>
                  <a:pt x="1150" y="17"/>
                </a:lnTo>
                <a:lnTo>
                  <a:pt x="1125" y="4"/>
                </a:lnTo>
                <a:lnTo>
                  <a:pt x="1096" y="0"/>
                </a:lnTo>
                <a:lnTo>
                  <a:pt x="92" y="0"/>
                </a:lnTo>
                <a:lnTo>
                  <a:pt x="63" y="4"/>
                </a:lnTo>
                <a:lnTo>
                  <a:pt x="39" y="17"/>
                </a:lnTo>
                <a:lnTo>
                  <a:pt x="17" y="39"/>
                </a:lnTo>
                <a:lnTo>
                  <a:pt x="5" y="63"/>
                </a:lnTo>
                <a:lnTo>
                  <a:pt x="0" y="92"/>
                </a:lnTo>
                <a:lnTo>
                  <a:pt x="0" y="275"/>
                </a:lnTo>
                <a:lnTo>
                  <a:pt x="5" y="302"/>
                </a:lnTo>
                <a:lnTo>
                  <a:pt x="17" y="329"/>
                </a:lnTo>
                <a:lnTo>
                  <a:pt x="39" y="348"/>
                </a:lnTo>
                <a:lnTo>
                  <a:pt x="63" y="360"/>
                </a:lnTo>
                <a:lnTo>
                  <a:pt x="92" y="365"/>
                </a:lnTo>
                <a:close/>
              </a:path>
            </a:pathLst>
          </a:custGeom>
          <a:solidFill>
            <a:srgbClr val="C0C0C0"/>
          </a:solidFill>
          <a:ln w="11176">
            <a:solidFill>
              <a:srgbClr val="000000"/>
            </a:solidFill>
            <a:round/>
            <a:headEnd/>
            <a:tailEnd/>
          </a:ln>
        </p:spPr>
        <p:txBody>
          <a:bodyPr/>
          <a:lstStyle/>
          <a:p>
            <a:endParaRPr lang="en-US"/>
          </a:p>
        </p:txBody>
      </p:sp>
      <p:sp>
        <p:nvSpPr>
          <p:cNvPr id="13332" name="Rectangle 20"/>
          <p:cNvSpPr>
            <a:spLocks noChangeArrowheads="1"/>
          </p:cNvSpPr>
          <p:nvPr/>
        </p:nvSpPr>
        <p:spPr bwMode="auto">
          <a:xfrm>
            <a:off x="1739900" y="4587875"/>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3333" name="Rectangle 21"/>
          <p:cNvSpPr>
            <a:spLocks noChangeArrowheads="1"/>
          </p:cNvSpPr>
          <p:nvPr/>
        </p:nvSpPr>
        <p:spPr bwMode="auto">
          <a:xfrm>
            <a:off x="482600" y="4156075"/>
            <a:ext cx="6238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CE-BGP-A</a:t>
            </a:r>
            <a:endParaRPr lang="en-US" sz="1800" b="1">
              <a:latin typeface="Helvetica" pitchFamily="34" charset="0"/>
            </a:endParaRPr>
          </a:p>
        </p:txBody>
      </p:sp>
      <p:sp>
        <p:nvSpPr>
          <p:cNvPr id="13334" name="Rectangle 22"/>
          <p:cNvSpPr>
            <a:spLocks noChangeArrowheads="1"/>
          </p:cNvSpPr>
          <p:nvPr/>
        </p:nvSpPr>
        <p:spPr bwMode="auto">
          <a:xfrm>
            <a:off x="479425" y="4856163"/>
            <a:ext cx="628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CE-BGP-B</a:t>
            </a:r>
            <a:endParaRPr lang="en-US" sz="1800" b="1">
              <a:latin typeface="Helvetica" pitchFamily="34" charset="0"/>
            </a:endParaRPr>
          </a:p>
        </p:txBody>
      </p:sp>
      <p:sp>
        <p:nvSpPr>
          <p:cNvPr id="13335" name="AutoShape 23"/>
          <p:cNvSpPr>
            <a:spLocks noChangeArrowheads="1"/>
          </p:cNvSpPr>
          <p:nvPr/>
        </p:nvSpPr>
        <p:spPr bwMode="auto">
          <a:xfrm>
            <a:off x="8001000" y="3063875"/>
            <a:ext cx="914400" cy="304800"/>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
        <p:nvSpPr>
          <p:cNvPr id="559128" name="AutoShape 24"/>
          <p:cNvSpPr>
            <a:spLocks noChangeArrowheads="1"/>
          </p:cNvSpPr>
          <p:nvPr/>
        </p:nvSpPr>
        <p:spPr bwMode="auto">
          <a:xfrm>
            <a:off x="3505200" y="1844675"/>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bg2"/>
            </a:outerShdw>
          </a:effectLst>
        </p:spPr>
        <p:txBody>
          <a:bodyPr wrap="none" anchor="ctr">
            <a:spAutoFit/>
          </a:bodyPr>
          <a:lstStyle/>
          <a:p>
            <a:pPr>
              <a:defRPr/>
            </a:pPr>
            <a:endParaRPr lang="en-US"/>
          </a:p>
        </p:txBody>
      </p:sp>
      <p:sp>
        <p:nvSpPr>
          <p:cNvPr id="559129" name="AutoShape 25"/>
          <p:cNvSpPr>
            <a:spLocks noChangeArrowheads="1"/>
          </p:cNvSpPr>
          <p:nvPr/>
        </p:nvSpPr>
        <p:spPr bwMode="auto">
          <a:xfrm>
            <a:off x="3505200" y="2606675"/>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bg2"/>
            </a:outerShdw>
          </a:effectLst>
        </p:spPr>
        <p:txBody>
          <a:bodyPr wrap="none" anchor="ctr">
            <a:spAutoFit/>
          </a:bodyPr>
          <a:lstStyle/>
          <a:p>
            <a:pPr>
              <a:defRPr/>
            </a:pPr>
            <a:endParaRPr lang="en-US"/>
          </a:p>
        </p:txBody>
      </p:sp>
      <p:sp>
        <p:nvSpPr>
          <p:cNvPr id="13338" name="AutoShape 26"/>
          <p:cNvSpPr>
            <a:spLocks noChangeArrowheads="1"/>
          </p:cNvSpPr>
          <p:nvPr/>
        </p:nvSpPr>
        <p:spPr bwMode="auto">
          <a:xfrm>
            <a:off x="990600" y="4664075"/>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p:spPr>
        <p:txBody>
          <a:bodyPr wrap="none" anchor="ctr">
            <a:spAutoFit/>
          </a:bodyPr>
          <a:lstStyle/>
          <a:p>
            <a:endParaRPr lang="en-US"/>
          </a:p>
        </p:txBody>
      </p:sp>
      <p:sp>
        <p:nvSpPr>
          <p:cNvPr id="559131" name="AutoShape 27"/>
          <p:cNvSpPr>
            <a:spLocks noChangeArrowheads="1"/>
          </p:cNvSpPr>
          <p:nvPr/>
        </p:nvSpPr>
        <p:spPr bwMode="auto">
          <a:xfrm rot="-2789611">
            <a:off x="3048000" y="2835275"/>
            <a:ext cx="2743200" cy="304800"/>
          </a:xfrm>
          <a:prstGeom prst="rightArrow">
            <a:avLst>
              <a:gd name="adj1" fmla="val 50000"/>
              <a:gd name="adj2" fmla="val 225000"/>
            </a:avLst>
          </a:prstGeom>
          <a:solidFill>
            <a:srgbClr val="C0C0C0"/>
          </a:solidFill>
          <a:ln w="12700">
            <a:solidFill>
              <a:schemeClr val="tx1"/>
            </a:solidFill>
            <a:miter lim="800000"/>
            <a:headEnd type="none" w="sm" len="sm"/>
            <a:tailEnd type="none" w="sm" len="sm"/>
          </a:ln>
          <a:effectLst>
            <a:outerShdw dist="28398" dir="3806097" algn="ctr" rotWithShape="0">
              <a:schemeClr val="bg2"/>
            </a:outerShdw>
          </a:effectLst>
        </p:spPr>
        <p:txBody>
          <a:bodyPr anchor="ctr">
            <a:spAutoFit/>
          </a:bodyPr>
          <a:lstStyle/>
          <a:p>
            <a:pPr>
              <a:defRPr/>
            </a:pPr>
            <a:endParaRPr lang="en-US"/>
          </a:p>
        </p:txBody>
      </p:sp>
      <p:sp>
        <p:nvSpPr>
          <p:cNvPr id="559132" name="AutoShape 28"/>
          <p:cNvSpPr>
            <a:spLocks noChangeArrowheads="1"/>
          </p:cNvSpPr>
          <p:nvPr/>
        </p:nvSpPr>
        <p:spPr bwMode="auto">
          <a:xfrm rot="-2789611">
            <a:off x="3048000" y="3597275"/>
            <a:ext cx="2743200" cy="304800"/>
          </a:xfrm>
          <a:prstGeom prst="rightArrow">
            <a:avLst>
              <a:gd name="adj1" fmla="val 50000"/>
              <a:gd name="adj2" fmla="val 225000"/>
            </a:avLst>
          </a:prstGeom>
          <a:solidFill>
            <a:srgbClr val="C0C0C0"/>
          </a:solidFill>
          <a:ln w="12700">
            <a:solidFill>
              <a:schemeClr val="tx1"/>
            </a:solidFill>
            <a:miter lim="800000"/>
            <a:headEnd type="none" w="sm" len="sm"/>
            <a:tailEnd type="none" w="sm" len="sm"/>
          </a:ln>
          <a:effectLst>
            <a:outerShdw dist="28398" dir="3806097" algn="ctr" rotWithShape="0">
              <a:schemeClr val="bg2"/>
            </a:outerShdw>
          </a:effectLst>
        </p:spPr>
        <p:txBody>
          <a:bodyPr anchor="ctr">
            <a:spAutoFit/>
          </a:bodyPr>
          <a:lstStyle/>
          <a:p>
            <a:pPr>
              <a:defRPr/>
            </a:pPr>
            <a:endParaRPr lang="en-US"/>
          </a:p>
        </p:txBody>
      </p:sp>
      <p:sp>
        <p:nvSpPr>
          <p:cNvPr id="13341" name="AutoShape 29"/>
          <p:cNvSpPr>
            <a:spLocks noChangeArrowheads="1"/>
          </p:cNvSpPr>
          <p:nvPr/>
        </p:nvSpPr>
        <p:spPr bwMode="auto">
          <a:xfrm>
            <a:off x="3505200" y="1692275"/>
            <a:ext cx="1066800" cy="2895600"/>
          </a:xfrm>
          <a:prstGeom prst="curvedLeftArrow">
            <a:avLst>
              <a:gd name="adj1" fmla="val 54286"/>
              <a:gd name="adj2" fmla="val 108571"/>
              <a:gd name="adj3" fmla="val 33333"/>
            </a:avLst>
          </a:prstGeom>
          <a:solidFill>
            <a:srgbClr val="C0C0C0"/>
          </a:solidFill>
          <a:ln w="12700">
            <a:solidFill>
              <a:schemeClr val="tx1"/>
            </a:solidFill>
            <a:miter lim="800000"/>
            <a:headEnd type="none" w="sm" len="sm"/>
            <a:tailEnd type="none" w="sm" len="sm"/>
          </a:ln>
        </p:spPr>
        <p:txBody>
          <a:bodyPr anchor="ctr">
            <a:spAutoFit/>
          </a:bodyPr>
          <a:lstStyle/>
          <a:p>
            <a:endParaRPr lang="en-US"/>
          </a:p>
        </p:txBody>
      </p:sp>
      <p:sp>
        <p:nvSpPr>
          <p:cNvPr id="13342" name="AutoShape 30"/>
          <p:cNvSpPr>
            <a:spLocks noChangeArrowheads="1"/>
          </p:cNvSpPr>
          <p:nvPr/>
        </p:nvSpPr>
        <p:spPr bwMode="auto">
          <a:xfrm>
            <a:off x="3505200" y="3902075"/>
            <a:ext cx="3581400" cy="304800"/>
          </a:xfrm>
          <a:prstGeom prst="rightArrow">
            <a:avLst>
              <a:gd name="adj1" fmla="val 42861"/>
              <a:gd name="adj2" fmla="val 163031"/>
            </a:avLst>
          </a:prstGeom>
          <a:solidFill>
            <a:schemeClr val="accent1"/>
          </a:solidFill>
          <a:ln w="38100">
            <a:solidFill>
              <a:schemeClr val="tx1"/>
            </a:solidFill>
            <a:miter lim="800000"/>
            <a:headEnd type="none" w="sm" len="sm"/>
            <a:tailEnd type="none" w="sm" len="sm"/>
          </a:ln>
        </p:spPr>
        <p:txBody>
          <a:bodyPr anchor="ctr">
            <a:spAutoFit/>
          </a:bodyPr>
          <a:lstStyle/>
          <a:p>
            <a:endParaRPr lang="en-US"/>
          </a:p>
        </p:txBody>
      </p:sp>
      <p:pic>
        <p:nvPicPr>
          <p:cNvPr id="13343"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54175"/>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78075"/>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87775"/>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9138" name="AutoShape 34"/>
          <p:cNvSpPr>
            <a:spLocks noChangeArrowheads="1"/>
          </p:cNvSpPr>
          <p:nvPr/>
        </p:nvSpPr>
        <p:spPr bwMode="auto">
          <a:xfrm>
            <a:off x="990600" y="1844675"/>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bg2"/>
            </a:outerShdw>
          </a:effectLst>
        </p:spPr>
        <p:txBody>
          <a:bodyPr wrap="none" anchor="ctr">
            <a:spAutoFit/>
          </a:bodyPr>
          <a:lstStyle/>
          <a:p>
            <a:pPr>
              <a:defRPr/>
            </a:pPr>
            <a:endParaRPr lang="en-US"/>
          </a:p>
        </p:txBody>
      </p:sp>
      <p:sp>
        <p:nvSpPr>
          <p:cNvPr id="559139" name="AutoShape 35"/>
          <p:cNvSpPr>
            <a:spLocks noChangeArrowheads="1"/>
          </p:cNvSpPr>
          <p:nvPr/>
        </p:nvSpPr>
        <p:spPr bwMode="auto">
          <a:xfrm>
            <a:off x="990600" y="2606675"/>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bg2"/>
            </a:outerShdw>
          </a:effectLst>
        </p:spPr>
        <p:txBody>
          <a:bodyPr wrap="none" anchor="ctr">
            <a:spAutoFit/>
          </a:bodyPr>
          <a:lstStyle/>
          <a:p>
            <a:pPr>
              <a:defRPr/>
            </a:pPr>
            <a:endParaRPr lang="en-US"/>
          </a:p>
        </p:txBody>
      </p:sp>
      <p:sp>
        <p:nvSpPr>
          <p:cNvPr id="559140" name="AutoShape 36"/>
          <p:cNvSpPr>
            <a:spLocks noChangeArrowheads="1"/>
          </p:cNvSpPr>
          <p:nvPr/>
        </p:nvSpPr>
        <p:spPr bwMode="auto">
          <a:xfrm>
            <a:off x="990600" y="3902075"/>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28398" dir="3806097" algn="ctr" rotWithShape="0">
              <a:schemeClr val="bg2"/>
            </a:outerShdw>
          </a:effectLst>
        </p:spPr>
        <p:txBody>
          <a:bodyPr wrap="none" anchor="ctr">
            <a:spAutoFit/>
          </a:bodyPr>
          <a:lstStyle/>
          <a:p>
            <a:pPr>
              <a:defRPr/>
            </a:pPr>
            <a:endParaRPr lang="en-US"/>
          </a:p>
        </p:txBody>
      </p:sp>
      <p:sp>
        <p:nvSpPr>
          <p:cNvPr id="13349" name="Rectangle 37"/>
          <p:cNvSpPr>
            <a:spLocks noChangeArrowheads="1"/>
          </p:cNvSpPr>
          <p:nvPr/>
        </p:nvSpPr>
        <p:spPr bwMode="auto">
          <a:xfrm>
            <a:off x="4227513" y="1460500"/>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VRF-A Routing Table</a:t>
            </a:r>
            <a:endParaRPr lang="en-US" sz="1800" b="1">
              <a:latin typeface="Helvetica" pitchFamily="34" charset="0"/>
            </a:endParaRPr>
          </a:p>
        </p:txBody>
      </p:sp>
      <p:sp>
        <p:nvSpPr>
          <p:cNvPr id="13350" name="Rectangle 38"/>
          <p:cNvSpPr>
            <a:spLocks noChangeArrowheads="1"/>
          </p:cNvSpPr>
          <p:nvPr/>
        </p:nvSpPr>
        <p:spPr bwMode="auto">
          <a:xfrm>
            <a:off x="1779588" y="1460500"/>
            <a:ext cx="188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RIP Routing Process</a:t>
            </a:r>
            <a:endParaRPr lang="en-US" sz="1800" b="1">
              <a:solidFill>
                <a:srgbClr val="FFFF00"/>
              </a:solidFill>
              <a:latin typeface="Helvetica" pitchFamily="34" charset="0"/>
            </a:endParaRPr>
          </a:p>
        </p:txBody>
      </p:sp>
      <p:sp>
        <p:nvSpPr>
          <p:cNvPr id="13351" name="Rectangle 39"/>
          <p:cNvSpPr>
            <a:spLocks noChangeArrowheads="1"/>
          </p:cNvSpPr>
          <p:nvPr/>
        </p:nvSpPr>
        <p:spPr bwMode="auto">
          <a:xfrm>
            <a:off x="6716713" y="1460500"/>
            <a:ext cx="197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BGP Routing Process</a:t>
            </a:r>
            <a:endParaRPr lang="en-US" sz="1800" b="1">
              <a:solidFill>
                <a:srgbClr val="FFFF00"/>
              </a:solidFill>
              <a:latin typeface="Helvetica" pitchFamily="34" charset="0"/>
            </a:endParaRPr>
          </a:p>
        </p:txBody>
      </p:sp>
      <p:sp>
        <p:nvSpPr>
          <p:cNvPr id="13352" name="Rectangle 40"/>
          <p:cNvSpPr>
            <a:spLocks noChangeArrowheads="1"/>
          </p:cNvSpPr>
          <p:nvPr/>
        </p:nvSpPr>
        <p:spPr bwMode="auto">
          <a:xfrm>
            <a:off x="6889750" y="2020888"/>
            <a:ext cx="125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500" b="1">
                <a:solidFill>
                  <a:srgbClr val="000000"/>
                </a:solidFill>
                <a:latin typeface="Helvetica" pitchFamily="34" charset="0"/>
              </a:rPr>
              <a:t>Multiprotocol </a:t>
            </a:r>
          </a:p>
          <a:p>
            <a:pPr algn="l">
              <a:lnSpc>
                <a:spcPct val="100000"/>
              </a:lnSpc>
            </a:pPr>
            <a:r>
              <a:rPr lang="en-US" sz="1500" b="1">
                <a:solidFill>
                  <a:srgbClr val="000000"/>
                </a:solidFill>
                <a:latin typeface="Helvetica" pitchFamily="34" charset="0"/>
              </a:rPr>
              <a:t>BGP</a:t>
            </a:r>
            <a:endParaRPr lang="en-US" sz="1800" b="1">
              <a:latin typeface="Helvetica" pitchFamily="34" charset="0"/>
            </a:endParaRPr>
          </a:p>
        </p:txBody>
      </p:sp>
    </p:spTree>
    <p:extLst>
      <p:ext uri="{BB962C8B-B14F-4D97-AF65-F5344CB8AC3E}">
        <p14:creationId xmlns:p14="http://schemas.microsoft.com/office/powerpoint/2010/main" val="116734377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86" name="Rectangle 34"/>
          <p:cNvSpPr>
            <a:spLocks noGrp="1" noChangeArrowheads="1"/>
          </p:cNvSpPr>
          <p:nvPr>
            <p:ph type="title"/>
          </p:nvPr>
        </p:nvSpPr>
        <p:spPr>
          <a:xfrm>
            <a:off x="457200" y="381000"/>
            <a:ext cx="8229600" cy="990600"/>
          </a:xfrm>
        </p:spPr>
        <p:txBody>
          <a:bodyPr rtlCol="0">
            <a:normAutofit fontScale="90000"/>
          </a:bodyPr>
          <a:lstStyle/>
          <a:p>
            <a:pPr eaLnBrk="1" fontAlgn="auto" hangingPunct="1">
              <a:spcAft>
                <a:spcPts val="0"/>
              </a:spcAft>
              <a:defRPr/>
            </a:pPr>
            <a:r>
              <a:rPr lang="en-US" dirty="0">
                <a:solidFill>
                  <a:srgbClr val="0070C0"/>
                </a:solidFill>
              </a:rPr>
              <a:t>Routing Contexts, </a:t>
            </a:r>
            <a:r>
              <a:rPr lang="en-US" dirty="0" err="1">
                <a:solidFill>
                  <a:srgbClr val="0070C0"/>
                </a:solidFill>
              </a:rPr>
              <a:t>VRF</a:t>
            </a:r>
            <a:r>
              <a:rPr lang="en-US" dirty="0">
                <a:solidFill>
                  <a:srgbClr val="0070C0"/>
                </a:solidFill>
              </a:rPr>
              <a:t>, and MP-BGP Interaction: 6/9</a:t>
            </a:r>
          </a:p>
        </p:txBody>
      </p:sp>
      <p:sp>
        <p:nvSpPr>
          <p:cNvPr id="561155" name="Freeform 3"/>
          <p:cNvSpPr>
            <a:spLocks/>
          </p:cNvSpPr>
          <p:nvPr/>
        </p:nvSpPr>
        <p:spPr bwMode="auto">
          <a:xfrm>
            <a:off x="4098925" y="1371600"/>
            <a:ext cx="2030413" cy="869950"/>
          </a:xfrm>
          <a:custGeom>
            <a:avLst/>
            <a:gdLst/>
            <a:ahLst/>
            <a:cxnLst>
              <a:cxn ang="0">
                <a:pos x="93" y="548"/>
              </a:cxn>
              <a:cxn ang="0">
                <a:pos x="1189" y="548"/>
              </a:cxn>
              <a:cxn ang="0">
                <a:pos x="1216" y="543"/>
              </a:cxn>
              <a:cxn ang="0">
                <a:pos x="1242" y="531"/>
              </a:cxn>
              <a:cxn ang="0">
                <a:pos x="1262" y="511"/>
              </a:cxn>
              <a:cxn ang="0">
                <a:pos x="1274" y="485"/>
              </a:cxn>
              <a:cxn ang="0">
                <a:pos x="1279" y="458"/>
              </a:cxn>
              <a:cxn ang="0">
                <a:pos x="1279" y="92"/>
              </a:cxn>
              <a:cxn ang="0">
                <a:pos x="1274" y="63"/>
              </a:cxn>
              <a:cxn ang="0">
                <a:pos x="1262" y="36"/>
              </a:cxn>
              <a:cxn ang="0">
                <a:pos x="1242" y="17"/>
              </a:cxn>
              <a:cxn ang="0">
                <a:pos x="1216" y="4"/>
              </a:cxn>
              <a:cxn ang="0">
                <a:pos x="1189" y="0"/>
              </a:cxn>
              <a:cxn ang="0">
                <a:pos x="93" y="0"/>
              </a:cxn>
              <a:cxn ang="0">
                <a:pos x="63" y="4"/>
              </a:cxn>
              <a:cxn ang="0">
                <a:pos x="36" y="17"/>
              </a:cxn>
              <a:cxn ang="0">
                <a:pos x="17" y="36"/>
              </a:cxn>
              <a:cxn ang="0">
                <a:pos x="5" y="63"/>
              </a:cxn>
              <a:cxn ang="0">
                <a:pos x="0" y="92"/>
              </a:cxn>
              <a:cxn ang="0">
                <a:pos x="0" y="458"/>
              </a:cxn>
              <a:cxn ang="0">
                <a:pos x="5" y="485"/>
              </a:cxn>
              <a:cxn ang="0">
                <a:pos x="17" y="511"/>
              </a:cxn>
              <a:cxn ang="0">
                <a:pos x="36" y="531"/>
              </a:cxn>
              <a:cxn ang="0">
                <a:pos x="63" y="543"/>
              </a:cxn>
              <a:cxn ang="0">
                <a:pos x="93" y="548"/>
              </a:cxn>
            </a:cxnLst>
            <a:rect l="0" t="0" r="r" b="b"/>
            <a:pathLst>
              <a:path w="1279" h="548">
                <a:moveTo>
                  <a:pt x="93" y="548"/>
                </a:moveTo>
                <a:lnTo>
                  <a:pt x="1189" y="548"/>
                </a:lnTo>
                <a:lnTo>
                  <a:pt x="1216" y="543"/>
                </a:lnTo>
                <a:lnTo>
                  <a:pt x="1242" y="531"/>
                </a:lnTo>
                <a:lnTo>
                  <a:pt x="1262" y="511"/>
                </a:lnTo>
                <a:lnTo>
                  <a:pt x="1274" y="485"/>
                </a:lnTo>
                <a:lnTo>
                  <a:pt x="1279" y="458"/>
                </a:lnTo>
                <a:lnTo>
                  <a:pt x="1279" y="92"/>
                </a:lnTo>
                <a:lnTo>
                  <a:pt x="1274" y="63"/>
                </a:lnTo>
                <a:lnTo>
                  <a:pt x="1262" y="36"/>
                </a:lnTo>
                <a:lnTo>
                  <a:pt x="1242" y="17"/>
                </a:lnTo>
                <a:lnTo>
                  <a:pt x="1216" y="4"/>
                </a:lnTo>
                <a:lnTo>
                  <a:pt x="1189" y="0"/>
                </a:lnTo>
                <a:lnTo>
                  <a:pt x="93" y="0"/>
                </a:lnTo>
                <a:lnTo>
                  <a:pt x="63" y="4"/>
                </a:lnTo>
                <a:lnTo>
                  <a:pt x="36" y="17"/>
                </a:lnTo>
                <a:lnTo>
                  <a:pt x="17" y="36"/>
                </a:lnTo>
                <a:lnTo>
                  <a:pt x="5" y="63"/>
                </a:lnTo>
                <a:lnTo>
                  <a:pt x="0" y="92"/>
                </a:lnTo>
                <a:lnTo>
                  <a:pt x="0" y="458"/>
                </a:lnTo>
                <a:lnTo>
                  <a:pt x="5" y="485"/>
                </a:lnTo>
                <a:lnTo>
                  <a:pt x="17" y="511"/>
                </a:lnTo>
                <a:lnTo>
                  <a:pt x="36" y="531"/>
                </a:lnTo>
                <a:lnTo>
                  <a:pt x="63" y="543"/>
                </a:lnTo>
                <a:lnTo>
                  <a:pt x="93" y="548"/>
                </a:lnTo>
                <a:close/>
              </a:path>
            </a:pathLst>
          </a:custGeom>
          <a:solidFill>
            <a:srgbClr val="FFD762"/>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561156" name="Freeform 4"/>
          <p:cNvSpPr>
            <a:spLocks/>
          </p:cNvSpPr>
          <p:nvPr/>
        </p:nvSpPr>
        <p:spPr bwMode="auto">
          <a:xfrm>
            <a:off x="1635125" y="1371600"/>
            <a:ext cx="2030413" cy="1666875"/>
          </a:xfrm>
          <a:custGeom>
            <a:avLst/>
            <a:gdLst/>
            <a:ahLst/>
            <a:cxnLst>
              <a:cxn ang="0">
                <a:pos x="90" y="1050"/>
              </a:cxn>
              <a:cxn ang="0">
                <a:pos x="1186" y="1050"/>
              </a:cxn>
              <a:cxn ang="0">
                <a:pos x="1216" y="1045"/>
              </a:cxn>
              <a:cxn ang="0">
                <a:pos x="1240" y="1033"/>
              </a:cxn>
              <a:cxn ang="0">
                <a:pos x="1260" y="1013"/>
              </a:cxn>
              <a:cxn ang="0">
                <a:pos x="1274" y="986"/>
              </a:cxn>
              <a:cxn ang="0">
                <a:pos x="1279" y="960"/>
              </a:cxn>
              <a:cxn ang="0">
                <a:pos x="1279" y="92"/>
              </a:cxn>
              <a:cxn ang="0">
                <a:pos x="1274" y="63"/>
              </a:cxn>
              <a:cxn ang="0">
                <a:pos x="1260" y="36"/>
              </a:cxn>
              <a:cxn ang="0">
                <a:pos x="1240" y="17"/>
              </a:cxn>
              <a:cxn ang="0">
                <a:pos x="1216" y="4"/>
              </a:cxn>
              <a:cxn ang="0">
                <a:pos x="1186" y="0"/>
              </a:cxn>
              <a:cxn ang="0">
                <a:pos x="90" y="0"/>
              </a:cxn>
              <a:cxn ang="0">
                <a:pos x="61" y="4"/>
              </a:cxn>
              <a:cxn ang="0">
                <a:pos x="37" y="17"/>
              </a:cxn>
              <a:cxn ang="0">
                <a:pos x="17" y="36"/>
              </a:cxn>
              <a:cxn ang="0">
                <a:pos x="2" y="63"/>
              </a:cxn>
              <a:cxn ang="0">
                <a:pos x="0" y="92"/>
              </a:cxn>
              <a:cxn ang="0">
                <a:pos x="0" y="960"/>
              </a:cxn>
              <a:cxn ang="0">
                <a:pos x="2" y="986"/>
              </a:cxn>
              <a:cxn ang="0">
                <a:pos x="17" y="1013"/>
              </a:cxn>
              <a:cxn ang="0">
                <a:pos x="37" y="1033"/>
              </a:cxn>
              <a:cxn ang="0">
                <a:pos x="61" y="1045"/>
              </a:cxn>
              <a:cxn ang="0">
                <a:pos x="90" y="1050"/>
              </a:cxn>
            </a:cxnLst>
            <a:rect l="0" t="0" r="r" b="b"/>
            <a:pathLst>
              <a:path w="1279" h="1050">
                <a:moveTo>
                  <a:pt x="90" y="1050"/>
                </a:moveTo>
                <a:lnTo>
                  <a:pt x="1186" y="1050"/>
                </a:lnTo>
                <a:lnTo>
                  <a:pt x="1216" y="1045"/>
                </a:lnTo>
                <a:lnTo>
                  <a:pt x="1240" y="1033"/>
                </a:lnTo>
                <a:lnTo>
                  <a:pt x="1260" y="1013"/>
                </a:lnTo>
                <a:lnTo>
                  <a:pt x="1274" y="986"/>
                </a:lnTo>
                <a:lnTo>
                  <a:pt x="1279" y="960"/>
                </a:lnTo>
                <a:lnTo>
                  <a:pt x="1279" y="92"/>
                </a:lnTo>
                <a:lnTo>
                  <a:pt x="1274" y="63"/>
                </a:lnTo>
                <a:lnTo>
                  <a:pt x="1260" y="36"/>
                </a:lnTo>
                <a:lnTo>
                  <a:pt x="1240" y="17"/>
                </a:lnTo>
                <a:lnTo>
                  <a:pt x="1216" y="4"/>
                </a:lnTo>
                <a:lnTo>
                  <a:pt x="1186" y="0"/>
                </a:lnTo>
                <a:lnTo>
                  <a:pt x="90" y="0"/>
                </a:lnTo>
                <a:lnTo>
                  <a:pt x="61" y="4"/>
                </a:lnTo>
                <a:lnTo>
                  <a:pt x="37" y="17"/>
                </a:lnTo>
                <a:lnTo>
                  <a:pt x="17" y="36"/>
                </a:lnTo>
                <a:lnTo>
                  <a:pt x="2" y="63"/>
                </a:lnTo>
                <a:lnTo>
                  <a:pt x="0" y="92"/>
                </a:lnTo>
                <a:lnTo>
                  <a:pt x="0" y="960"/>
                </a:lnTo>
                <a:lnTo>
                  <a:pt x="2" y="986"/>
                </a:lnTo>
                <a:lnTo>
                  <a:pt x="17" y="1013"/>
                </a:lnTo>
                <a:lnTo>
                  <a:pt x="37" y="1033"/>
                </a:lnTo>
                <a:lnTo>
                  <a:pt x="61" y="1045"/>
                </a:lnTo>
                <a:lnTo>
                  <a:pt x="90" y="1050"/>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4341" name="Rectangle 5"/>
          <p:cNvSpPr>
            <a:spLocks noChangeArrowheads="1"/>
          </p:cNvSpPr>
          <p:nvPr/>
        </p:nvSpPr>
        <p:spPr bwMode="auto">
          <a:xfrm>
            <a:off x="512763" y="1989138"/>
            <a:ext cx="560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CE-RIP-A</a:t>
            </a:r>
            <a:endParaRPr lang="en-US" sz="1800" b="1">
              <a:latin typeface="Helvetica" pitchFamily="34" charset="0"/>
            </a:endParaRPr>
          </a:p>
        </p:txBody>
      </p:sp>
      <p:sp>
        <p:nvSpPr>
          <p:cNvPr id="561158" name="Freeform 6"/>
          <p:cNvSpPr>
            <a:spLocks/>
          </p:cNvSpPr>
          <p:nvPr/>
        </p:nvSpPr>
        <p:spPr bwMode="auto">
          <a:xfrm>
            <a:off x="1704975" y="1660525"/>
            <a:ext cx="1887538" cy="581025"/>
          </a:xfrm>
          <a:custGeom>
            <a:avLst/>
            <a:gdLst/>
            <a:ahLst/>
            <a:cxnLst>
              <a:cxn ang="0">
                <a:pos x="92" y="366"/>
              </a:cxn>
              <a:cxn ang="0">
                <a:pos x="1096" y="366"/>
              </a:cxn>
              <a:cxn ang="0">
                <a:pos x="1125" y="361"/>
              </a:cxn>
              <a:cxn ang="0">
                <a:pos x="1150" y="349"/>
              </a:cxn>
              <a:cxn ang="0">
                <a:pos x="1172" y="329"/>
              </a:cxn>
              <a:cxn ang="0">
                <a:pos x="1184" y="303"/>
              </a:cxn>
              <a:cxn ang="0">
                <a:pos x="1189" y="276"/>
              </a:cxn>
              <a:cxn ang="0">
                <a:pos x="1189" y="93"/>
              </a:cxn>
              <a:cxn ang="0">
                <a:pos x="1184" y="64"/>
              </a:cxn>
              <a:cxn ang="0">
                <a:pos x="1172" y="37"/>
              </a:cxn>
              <a:cxn ang="0">
                <a:pos x="1150" y="17"/>
              </a:cxn>
              <a:cxn ang="0">
                <a:pos x="1125" y="5"/>
              </a:cxn>
              <a:cxn ang="0">
                <a:pos x="1096" y="0"/>
              </a:cxn>
              <a:cxn ang="0">
                <a:pos x="92" y="0"/>
              </a:cxn>
              <a:cxn ang="0">
                <a:pos x="63" y="5"/>
              </a:cxn>
              <a:cxn ang="0">
                <a:pos x="39" y="17"/>
              </a:cxn>
              <a:cxn ang="0">
                <a:pos x="17" y="37"/>
              </a:cxn>
              <a:cxn ang="0">
                <a:pos x="5" y="64"/>
              </a:cxn>
              <a:cxn ang="0">
                <a:pos x="0" y="93"/>
              </a:cxn>
              <a:cxn ang="0">
                <a:pos x="0" y="276"/>
              </a:cxn>
              <a:cxn ang="0">
                <a:pos x="5" y="303"/>
              </a:cxn>
              <a:cxn ang="0">
                <a:pos x="17" y="329"/>
              </a:cxn>
              <a:cxn ang="0">
                <a:pos x="39" y="349"/>
              </a:cxn>
              <a:cxn ang="0">
                <a:pos x="63" y="361"/>
              </a:cxn>
              <a:cxn ang="0">
                <a:pos x="92" y="366"/>
              </a:cxn>
            </a:cxnLst>
            <a:rect l="0" t="0" r="r" b="b"/>
            <a:pathLst>
              <a:path w="1189" h="366">
                <a:moveTo>
                  <a:pt x="92" y="366"/>
                </a:moveTo>
                <a:lnTo>
                  <a:pt x="1096" y="366"/>
                </a:lnTo>
                <a:lnTo>
                  <a:pt x="1125" y="361"/>
                </a:lnTo>
                <a:lnTo>
                  <a:pt x="1150" y="349"/>
                </a:lnTo>
                <a:lnTo>
                  <a:pt x="1172" y="329"/>
                </a:lnTo>
                <a:lnTo>
                  <a:pt x="1184" y="303"/>
                </a:lnTo>
                <a:lnTo>
                  <a:pt x="1189" y="276"/>
                </a:lnTo>
                <a:lnTo>
                  <a:pt x="1189" y="93"/>
                </a:lnTo>
                <a:lnTo>
                  <a:pt x="1184" y="64"/>
                </a:lnTo>
                <a:lnTo>
                  <a:pt x="1172" y="37"/>
                </a:lnTo>
                <a:lnTo>
                  <a:pt x="1150" y="17"/>
                </a:lnTo>
                <a:lnTo>
                  <a:pt x="1125" y="5"/>
                </a:lnTo>
                <a:lnTo>
                  <a:pt x="1096" y="0"/>
                </a:lnTo>
                <a:lnTo>
                  <a:pt x="92" y="0"/>
                </a:lnTo>
                <a:lnTo>
                  <a:pt x="63" y="5"/>
                </a:lnTo>
                <a:lnTo>
                  <a:pt x="39" y="17"/>
                </a:lnTo>
                <a:lnTo>
                  <a:pt x="17" y="37"/>
                </a:lnTo>
                <a:lnTo>
                  <a:pt x="5" y="64"/>
                </a:lnTo>
                <a:lnTo>
                  <a:pt x="0" y="93"/>
                </a:lnTo>
                <a:lnTo>
                  <a:pt x="0" y="276"/>
                </a:lnTo>
                <a:lnTo>
                  <a:pt x="5" y="303"/>
                </a:lnTo>
                <a:lnTo>
                  <a:pt x="17" y="329"/>
                </a:lnTo>
                <a:lnTo>
                  <a:pt x="39" y="349"/>
                </a:lnTo>
                <a:lnTo>
                  <a:pt x="63" y="361"/>
                </a:lnTo>
                <a:lnTo>
                  <a:pt x="92" y="366"/>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4343" name="Rectangle 7"/>
          <p:cNvSpPr>
            <a:spLocks noChangeArrowheads="1"/>
          </p:cNvSpPr>
          <p:nvPr/>
        </p:nvSpPr>
        <p:spPr bwMode="auto">
          <a:xfrm>
            <a:off x="1741488" y="1720850"/>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61160" name="Freeform 8"/>
          <p:cNvSpPr>
            <a:spLocks/>
          </p:cNvSpPr>
          <p:nvPr/>
        </p:nvSpPr>
        <p:spPr bwMode="auto">
          <a:xfrm>
            <a:off x="1704975" y="2387600"/>
            <a:ext cx="1887538" cy="581025"/>
          </a:xfrm>
          <a:custGeom>
            <a:avLst/>
            <a:gdLst/>
            <a:ahLst/>
            <a:cxnLst>
              <a:cxn ang="0">
                <a:pos x="92" y="366"/>
              </a:cxn>
              <a:cxn ang="0">
                <a:pos x="1096" y="366"/>
              </a:cxn>
              <a:cxn ang="0">
                <a:pos x="1125" y="361"/>
              </a:cxn>
              <a:cxn ang="0">
                <a:pos x="1150" y="346"/>
              </a:cxn>
              <a:cxn ang="0">
                <a:pos x="1172" y="327"/>
              </a:cxn>
              <a:cxn ang="0">
                <a:pos x="1184" y="303"/>
              </a:cxn>
              <a:cxn ang="0">
                <a:pos x="1189" y="273"/>
              </a:cxn>
              <a:cxn ang="0">
                <a:pos x="1189" y="91"/>
              </a:cxn>
              <a:cxn ang="0">
                <a:pos x="1184" y="61"/>
              </a:cxn>
              <a:cxn ang="0">
                <a:pos x="1172" y="37"/>
              </a:cxn>
              <a:cxn ang="0">
                <a:pos x="1150" y="18"/>
              </a:cxn>
              <a:cxn ang="0">
                <a:pos x="1125" y="3"/>
              </a:cxn>
              <a:cxn ang="0">
                <a:pos x="1096" y="0"/>
              </a:cxn>
              <a:cxn ang="0">
                <a:pos x="92" y="0"/>
              </a:cxn>
              <a:cxn ang="0">
                <a:pos x="63" y="3"/>
              </a:cxn>
              <a:cxn ang="0">
                <a:pos x="39" y="18"/>
              </a:cxn>
              <a:cxn ang="0">
                <a:pos x="17" y="37"/>
              </a:cxn>
              <a:cxn ang="0">
                <a:pos x="5" y="61"/>
              </a:cxn>
              <a:cxn ang="0">
                <a:pos x="0" y="91"/>
              </a:cxn>
              <a:cxn ang="0">
                <a:pos x="0" y="273"/>
              </a:cxn>
              <a:cxn ang="0">
                <a:pos x="5" y="303"/>
              </a:cxn>
              <a:cxn ang="0">
                <a:pos x="17" y="327"/>
              </a:cxn>
              <a:cxn ang="0">
                <a:pos x="39" y="346"/>
              </a:cxn>
              <a:cxn ang="0">
                <a:pos x="63" y="361"/>
              </a:cxn>
              <a:cxn ang="0">
                <a:pos x="92" y="366"/>
              </a:cxn>
            </a:cxnLst>
            <a:rect l="0" t="0" r="r" b="b"/>
            <a:pathLst>
              <a:path w="1189" h="366">
                <a:moveTo>
                  <a:pt x="92" y="366"/>
                </a:moveTo>
                <a:lnTo>
                  <a:pt x="1096" y="366"/>
                </a:lnTo>
                <a:lnTo>
                  <a:pt x="1125" y="361"/>
                </a:lnTo>
                <a:lnTo>
                  <a:pt x="1150" y="346"/>
                </a:lnTo>
                <a:lnTo>
                  <a:pt x="1172" y="327"/>
                </a:lnTo>
                <a:lnTo>
                  <a:pt x="1184" y="303"/>
                </a:lnTo>
                <a:lnTo>
                  <a:pt x="1189" y="273"/>
                </a:lnTo>
                <a:lnTo>
                  <a:pt x="1189" y="91"/>
                </a:lnTo>
                <a:lnTo>
                  <a:pt x="1184" y="61"/>
                </a:lnTo>
                <a:lnTo>
                  <a:pt x="1172" y="37"/>
                </a:lnTo>
                <a:lnTo>
                  <a:pt x="1150" y="18"/>
                </a:lnTo>
                <a:lnTo>
                  <a:pt x="1125" y="3"/>
                </a:lnTo>
                <a:lnTo>
                  <a:pt x="1096" y="0"/>
                </a:lnTo>
                <a:lnTo>
                  <a:pt x="92" y="0"/>
                </a:lnTo>
                <a:lnTo>
                  <a:pt x="63" y="3"/>
                </a:lnTo>
                <a:lnTo>
                  <a:pt x="39" y="18"/>
                </a:lnTo>
                <a:lnTo>
                  <a:pt x="17" y="37"/>
                </a:lnTo>
                <a:lnTo>
                  <a:pt x="5" y="61"/>
                </a:lnTo>
                <a:lnTo>
                  <a:pt x="0" y="91"/>
                </a:lnTo>
                <a:lnTo>
                  <a:pt x="0" y="273"/>
                </a:lnTo>
                <a:lnTo>
                  <a:pt x="5" y="303"/>
                </a:lnTo>
                <a:lnTo>
                  <a:pt x="17" y="327"/>
                </a:lnTo>
                <a:lnTo>
                  <a:pt x="39" y="346"/>
                </a:lnTo>
                <a:lnTo>
                  <a:pt x="63" y="361"/>
                </a:lnTo>
                <a:lnTo>
                  <a:pt x="92" y="366"/>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4345" name="Rectangle 9"/>
          <p:cNvSpPr>
            <a:spLocks noChangeArrowheads="1"/>
          </p:cNvSpPr>
          <p:nvPr/>
        </p:nvSpPr>
        <p:spPr bwMode="auto">
          <a:xfrm>
            <a:off x="1739900" y="2447925"/>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4346" name="Rectangle 10"/>
          <p:cNvSpPr>
            <a:spLocks noChangeArrowheads="1"/>
          </p:cNvSpPr>
          <p:nvPr/>
        </p:nvSpPr>
        <p:spPr bwMode="auto">
          <a:xfrm>
            <a:off x="511175" y="2713038"/>
            <a:ext cx="56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CE-RIP-B</a:t>
            </a:r>
            <a:endParaRPr lang="en-US" sz="1800" b="1">
              <a:latin typeface="Helvetica" pitchFamily="34" charset="0"/>
            </a:endParaRPr>
          </a:p>
        </p:txBody>
      </p:sp>
      <p:sp>
        <p:nvSpPr>
          <p:cNvPr id="561163" name="Freeform 11"/>
          <p:cNvSpPr>
            <a:spLocks/>
          </p:cNvSpPr>
          <p:nvPr/>
        </p:nvSpPr>
        <p:spPr bwMode="auto">
          <a:xfrm>
            <a:off x="4098925" y="2387600"/>
            <a:ext cx="2030413" cy="871538"/>
          </a:xfrm>
          <a:custGeom>
            <a:avLst/>
            <a:gdLst/>
            <a:ahLst/>
            <a:cxnLst>
              <a:cxn ang="0">
                <a:pos x="93" y="549"/>
              </a:cxn>
              <a:cxn ang="0">
                <a:pos x="1189" y="549"/>
              </a:cxn>
              <a:cxn ang="0">
                <a:pos x="1216" y="544"/>
              </a:cxn>
              <a:cxn ang="0">
                <a:pos x="1242" y="529"/>
              </a:cxn>
              <a:cxn ang="0">
                <a:pos x="1262" y="510"/>
              </a:cxn>
              <a:cxn ang="0">
                <a:pos x="1274" y="485"/>
              </a:cxn>
              <a:cxn ang="0">
                <a:pos x="1279" y="456"/>
              </a:cxn>
              <a:cxn ang="0">
                <a:pos x="1279" y="91"/>
              </a:cxn>
              <a:cxn ang="0">
                <a:pos x="1274" y="61"/>
              </a:cxn>
              <a:cxn ang="0">
                <a:pos x="1262" y="37"/>
              </a:cxn>
              <a:cxn ang="0">
                <a:pos x="1242" y="18"/>
              </a:cxn>
              <a:cxn ang="0">
                <a:pos x="1216" y="3"/>
              </a:cxn>
              <a:cxn ang="0">
                <a:pos x="1189" y="0"/>
              </a:cxn>
              <a:cxn ang="0">
                <a:pos x="93" y="0"/>
              </a:cxn>
              <a:cxn ang="0">
                <a:pos x="63" y="3"/>
              </a:cxn>
              <a:cxn ang="0">
                <a:pos x="36" y="18"/>
              </a:cxn>
              <a:cxn ang="0">
                <a:pos x="17" y="37"/>
              </a:cxn>
              <a:cxn ang="0">
                <a:pos x="5" y="61"/>
              </a:cxn>
              <a:cxn ang="0">
                <a:pos x="0" y="91"/>
              </a:cxn>
              <a:cxn ang="0">
                <a:pos x="0" y="456"/>
              </a:cxn>
              <a:cxn ang="0">
                <a:pos x="5" y="485"/>
              </a:cxn>
              <a:cxn ang="0">
                <a:pos x="17" y="510"/>
              </a:cxn>
              <a:cxn ang="0">
                <a:pos x="36" y="529"/>
              </a:cxn>
              <a:cxn ang="0">
                <a:pos x="63" y="544"/>
              </a:cxn>
              <a:cxn ang="0">
                <a:pos x="93" y="549"/>
              </a:cxn>
            </a:cxnLst>
            <a:rect l="0" t="0" r="r" b="b"/>
            <a:pathLst>
              <a:path w="1279" h="549">
                <a:moveTo>
                  <a:pt x="93" y="549"/>
                </a:moveTo>
                <a:lnTo>
                  <a:pt x="1189" y="549"/>
                </a:lnTo>
                <a:lnTo>
                  <a:pt x="1216" y="544"/>
                </a:lnTo>
                <a:lnTo>
                  <a:pt x="1242" y="529"/>
                </a:lnTo>
                <a:lnTo>
                  <a:pt x="1262" y="510"/>
                </a:lnTo>
                <a:lnTo>
                  <a:pt x="1274" y="485"/>
                </a:lnTo>
                <a:lnTo>
                  <a:pt x="1279" y="456"/>
                </a:lnTo>
                <a:lnTo>
                  <a:pt x="1279" y="91"/>
                </a:lnTo>
                <a:lnTo>
                  <a:pt x="1274" y="61"/>
                </a:lnTo>
                <a:lnTo>
                  <a:pt x="1262" y="37"/>
                </a:lnTo>
                <a:lnTo>
                  <a:pt x="1242" y="18"/>
                </a:lnTo>
                <a:lnTo>
                  <a:pt x="1216" y="3"/>
                </a:lnTo>
                <a:lnTo>
                  <a:pt x="1189" y="0"/>
                </a:lnTo>
                <a:lnTo>
                  <a:pt x="93" y="0"/>
                </a:lnTo>
                <a:lnTo>
                  <a:pt x="63" y="3"/>
                </a:lnTo>
                <a:lnTo>
                  <a:pt x="36" y="18"/>
                </a:lnTo>
                <a:lnTo>
                  <a:pt x="17" y="37"/>
                </a:lnTo>
                <a:lnTo>
                  <a:pt x="5" y="61"/>
                </a:lnTo>
                <a:lnTo>
                  <a:pt x="0" y="91"/>
                </a:lnTo>
                <a:lnTo>
                  <a:pt x="0" y="456"/>
                </a:lnTo>
                <a:lnTo>
                  <a:pt x="5" y="485"/>
                </a:lnTo>
                <a:lnTo>
                  <a:pt x="17" y="510"/>
                </a:lnTo>
                <a:lnTo>
                  <a:pt x="36" y="529"/>
                </a:lnTo>
                <a:lnTo>
                  <a:pt x="63" y="544"/>
                </a:lnTo>
                <a:lnTo>
                  <a:pt x="93" y="549"/>
                </a:lnTo>
                <a:close/>
              </a:path>
            </a:pathLst>
          </a:custGeom>
          <a:solidFill>
            <a:srgbClr val="C0C0C0"/>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561164" name="Freeform 12"/>
          <p:cNvSpPr>
            <a:spLocks/>
          </p:cNvSpPr>
          <p:nvPr/>
        </p:nvSpPr>
        <p:spPr bwMode="auto">
          <a:xfrm>
            <a:off x="1635125" y="1371600"/>
            <a:ext cx="7104063" cy="3770313"/>
          </a:xfrm>
          <a:custGeom>
            <a:avLst/>
            <a:gdLst/>
            <a:ahLst/>
            <a:cxnLst>
              <a:cxn ang="0">
                <a:pos x="3014" y="1462"/>
              </a:cxn>
              <a:cxn ang="0">
                <a:pos x="90" y="1462"/>
              </a:cxn>
              <a:cxn ang="0">
                <a:pos x="61" y="1466"/>
              </a:cxn>
              <a:cxn ang="0">
                <a:pos x="37" y="1479"/>
              </a:cxn>
              <a:cxn ang="0">
                <a:pos x="17" y="1498"/>
              </a:cxn>
              <a:cxn ang="0">
                <a:pos x="2" y="1525"/>
              </a:cxn>
              <a:cxn ang="0">
                <a:pos x="0" y="1554"/>
              </a:cxn>
              <a:cxn ang="0">
                <a:pos x="0" y="2285"/>
              </a:cxn>
              <a:cxn ang="0">
                <a:pos x="2" y="2312"/>
              </a:cxn>
              <a:cxn ang="0">
                <a:pos x="17" y="2339"/>
              </a:cxn>
              <a:cxn ang="0">
                <a:pos x="37" y="2358"/>
              </a:cxn>
              <a:cxn ang="0">
                <a:pos x="61" y="2371"/>
              </a:cxn>
              <a:cxn ang="0">
                <a:pos x="90" y="2375"/>
              </a:cxn>
              <a:cxn ang="0">
                <a:pos x="4385" y="2375"/>
              </a:cxn>
              <a:cxn ang="0">
                <a:pos x="4412" y="2371"/>
              </a:cxn>
              <a:cxn ang="0">
                <a:pos x="4439" y="2358"/>
              </a:cxn>
              <a:cxn ang="0">
                <a:pos x="4458" y="2339"/>
              </a:cxn>
              <a:cxn ang="0">
                <a:pos x="4471" y="2312"/>
              </a:cxn>
              <a:cxn ang="0">
                <a:pos x="4475" y="2285"/>
              </a:cxn>
              <a:cxn ang="0">
                <a:pos x="4475" y="92"/>
              </a:cxn>
              <a:cxn ang="0">
                <a:pos x="4471" y="63"/>
              </a:cxn>
              <a:cxn ang="0">
                <a:pos x="4458" y="36"/>
              </a:cxn>
              <a:cxn ang="0">
                <a:pos x="4439" y="17"/>
              </a:cxn>
              <a:cxn ang="0">
                <a:pos x="4412" y="4"/>
              </a:cxn>
              <a:cxn ang="0">
                <a:pos x="4385" y="0"/>
              </a:cxn>
              <a:cxn ang="0">
                <a:pos x="3196" y="0"/>
              </a:cxn>
              <a:cxn ang="0">
                <a:pos x="3167" y="4"/>
              </a:cxn>
              <a:cxn ang="0">
                <a:pos x="3143" y="17"/>
              </a:cxn>
              <a:cxn ang="0">
                <a:pos x="3123" y="36"/>
              </a:cxn>
              <a:cxn ang="0">
                <a:pos x="3109" y="63"/>
              </a:cxn>
              <a:cxn ang="0">
                <a:pos x="3106" y="92"/>
              </a:cxn>
              <a:cxn ang="0">
                <a:pos x="3106" y="1371"/>
              </a:cxn>
              <a:cxn ang="0">
                <a:pos x="3101" y="1398"/>
              </a:cxn>
              <a:cxn ang="0">
                <a:pos x="3087" y="1425"/>
              </a:cxn>
              <a:cxn ang="0">
                <a:pos x="3067" y="1445"/>
              </a:cxn>
              <a:cxn ang="0">
                <a:pos x="3043" y="1457"/>
              </a:cxn>
              <a:cxn ang="0">
                <a:pos x="3014" y="1462"/>
              </a:cxn>
            </a:cxnLst>
            <a:rect l="0" t="0" r="r" b="b"/>
            <a:pathLst>
              <a:path w="4475" h="2375">
                <a:moveTo>
                  <a:pt x="3014" y="1462"/>
                </a:moveTo>
                <a:lnTo>
                  <a:pt x="90" y="1462"/>
                </a:lnTo>
                <a:lnTo>
                  <a:pt x="61" y="1466"/>
                </a:lnTo>
                <a:lnTo>
                  <a:pt x="37" y="1479"/>
                </a:lnTo>
                <a:lnTo>
                  <a:pt x="17" y="1498"/>
                </a:lnTo>
                <a:lnTo>
                  <a:pt x="2" y="1525"/>
                </a:lnTo>
                <a:lnTo>
                  <a:pt x="0" y="1554"/>
                </a:lnTo>
                <a:lnTo>
                  <a:pt x="0" y="2285"/>
                </a:lnTo>
                <a:lnTo>
                  <a:pt x="2" y="2312"/>
                </a:lnTo>
                <a:lnTo>
                  <a:pt x="17" y="2339"/>
                </a:lnTo>
                <a:lnTo>
                  <a:pt x="37" y="2358"/>
                </a:lnTo>
                <a:lnTo>
                  <a:pt x="61" y="2371"/>
                </a:lnTo>
                <a:lnTo>
                  <a:pt x="90" y="2375"/>
                </a:lnTo>
                <a:lnTo>
                  <a:pt x="4385" y="2375"/>
                </a:lnTo>
                <a:lnTo>
                  <a:pt x="4412" y="2371"/>
                </a:lnTo>
                <a:lnTo>
                  <a:pt x="4439" y="2358"/>
                </a:lnTo>
                <a:lnTo>
                  <a:pt x="4458" y="2339"/>
                </a:lnTo>
                <a:lnTo>
                  <a:pt x="4471" y="2312"/>
                </a:lnTo>
                <a:lnTo>
                  <a:pt x="4475" y="2285"/>
                </a:lnTo>
                <a:lnTo>
                  <a:pt x="4475" y="92"/>
                </a:lnTo>
                <a:lnTo>
                  <a:pt x="4471" y="63"/>
                </a:lnTo>
                <a:lnTo>
                  <a:pt x="4458" y="36"/>
                </a:lnTo>
                <a:lnTo>
                  <a:pt x="4439" y="17"/>
                </a:lnTo>
                <a:lnTo>
                  <a:pt x="4412" y="4"/>
                </a:lnTo>
                <a:lnTo>
                  <a:pt x="4385" y="0"/>
                </a:lnTo>
                <a:lnTo>
                  <a:pt x="3196" y="0"/>
                </a:lnTo>
                <a:lnTo>
                  <a:pt x="3167" y="4"/>
                </a:lnTo>
                <a:lnTo>
                  <a:pt x="3143" y="17"/>
                </a:lnTo>
                <a:lnTo>
                  <a:pt x="3123" y="36"/>
                </a:lnTo>
                <a:lnTo>
                  <a:pt x="3109" y="63"/>
                </a:lnTo>
                <a:lnTo>
                  <a:pt x="3106" y="92"/>
                </a:lnTo>
                <a:lnTo>
                  <a:pt x="3106" y="1371"/>
                </a:lnTo>
                <a:lnTo>
                  <a:pt x="3101" y="1398"/>
                </a:lnTo>
                <a:lnTo>
                  <a:pt x="3087" y="1425"/>
                </a:lnTo>
                <a:lnTo>
                  <a:pt x="3067" y="1445"/>
                </a:lnTo>
                <a:lnTo>
                  <a:pt x="3043" y="1457"/>
                </a:lnTo>
                <a:lnTo>
                  <a:pt x="3014" y="1462"/>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61165" name="Freeform 13"/>
          <p:cNvSpPr>
            <a:spLocks/>
          </p:cNvSpPr>
          <p:nvPr/>
        </p:nvSpPr>
        <p:spPr bwMode="auto">
          <a:xfrm>
            <a:off x="6708775" y="1660525"/>
            <a:ext cx="1887538" cy="3338513"/>
          </a:xfrm>
          <a:custGeom>
            <a:avLst/>
            <a:gdLst/>
            <a:ahLst/>
            <a:cxnLst>
              <a:cxn ang="0">
                <a:pos x="93" y="2103"/>
              </a:cxn>
              <a:cxn ang="0">
                <a:pos x="1097" y="2103"/>
              </a:cxn>
              <a:cxn ang="0">
                <a:pos x="1126" y="2098"/>
              </a:cxn>
              <a:cxn ang="0">
                <a:pos x="1150" y="2084"/>
              </a:cxn>
              <a:cxn ang="0">
                <a:pos x="1170" y="2064"/>
              </a:cxn>
              <a:cxn ang="0">
                <a:pos x="1184" y="2040"/>
              </a:cxn>
              <a:cxn ang="0">
                <a:pos x="1189" y="2011"/>
              </a:cxn>
              <a:cxn ang="0">
                <a:pos x="1189" y="93"/>
              </a:cxn>
              <a:cxn ang="0">
                <a:pos x="1184" y="64"/>
              </a:cxn>
              <a:cxn ang="0">
                <a:pos x="1170" y="37"/>
              </a:cxn>
              <a:cxn ang="0">
                <a:pos x="1150" y="17"/>
              </a:cxn>
              <a:cxn ang="0">
                <a:pos x="1126" y="5"/>
              </a:cxn>
              <a:cxn ang="0">
                <a:pos x="1097" y="0"/>
              </a:cxn>
              <a:cxn ang="0">
                <a:pos x="93" y="0"/>
              </a:cxn>
              <a:cxn ang="0">
                <a:pos x="64" y="5"/>
              </a:cxn>
              <a:cxn ang="0">
                <a:pos x="37" y="17"/>
              </a:cxn>
              <a:cxn ang="0">
                <a:pos x="17" y="37"/>
              </a:cxn>
              <a:cxn ang="0">
                <a:pos x="5" y="64"/>
              </a:cxn>
              <a:cxn ang="0">
                <a:pos x="0" y="93"/>
              </a:cxn>
              <a:cxn ang="0">
                <a:pos x="0" y="2011"/>
              </a:cxn>
              <a:cxn ang="0">
                <a:pos x="5" y="2040"/>
              </a:cxn>
              <a:cxn ang="0">
                <a:pos x="17" y="2064"/>
              </a:cxn>
              <a:cxn ang="0">
                <a:pos x="37" y="2084"/>
              </a:cxn>
              <a:cxn ang="0">
                <a:pos x="64" y="2098"/>
              </a:cxn>
              <a:cxn ang="0">
                <a:pos x="93" y="2103"/>
              </a:cxn>
            </a:cxnLst>
            <a:rect l="0" t="0" r="r" b="b"/>
            <a:pathLst>
              <a:path w="1189" h="2103">
                <a:moveTo>
                  <a:pt x="93" y="2103"/>
                </a:moveTo>
                <a:lnTo>
                  <a:pt x="1097" y="2103"/>
                </a:lnTo>
                <a:lnTo>
                  <a:pt x="1126" y="2098"/>
                </a:lnTo>
                <a:lnTo>
                  <a:pt x="1150" y="2084"/>
                </a:lnTo>
                <a:lnTo>
                  <a:pt x="1170" y="2064"/>
                </a:lnTo>
                <a:lnTo>
                  <a:pt x="1184" y="2040"/>
                </a:lnTo>
                <a:lnTo>
                  <a:pt x="1189" y="2011"/>
                </a:lnTo>
                <a:lnTo>
                  <a:pt x="1189" y="93"/>
                </a:lnTo>
                <a:lnTo>
                  <a:pt x="1184" y="64"/>
                </a:lnTo>
                <a:lnTo>
                  <a:pt x="1170" y="37"/>
                </a:lnTo>
                <a:lnTo>
                  <a:pt x="1150" y="17"/>
                </a:lnTo>
                <a:lnTo>
                  <a:pt x="1126" y="5"/>
                </a:lnTo>
                <a:lnTo>
                  <a:pt x="1097" y="0"/>
                </a:lnTo>
                <a:lnTo>
                  <a:pt x="93" y="0"/>
                </a:lnTo>
                <a:lnTo>
                  <a:pt x="64" y="5"/>
                </a:lnTo>
                <a:lnTo>
                  <a:pt x="37" y="17"/>
                </a:lnTo>
                <a:lnTo>
                  <a:pt x="17" y="37"/>
                </a:lnTo>
                <a:lnTo>
                  <a:pt x="5" y="64"/>
                </a:lnTo>
                <a:lnTo>
                  <a:pt x="0" y="93"/>
                </a:lnTo>
                <a:lnTo>
                  <a:pt x="0" y="2011"/>
                </a:lnTo>
                <a:lnTo>
                  <a:pt x="5" y="2040"/>
                </a:lnTo>
                <a:lnTo>
                  <a:pt x="17" y="2064"/>
                </a:lnTo>
                <a:lnTo>
                  <a:pt x="37" y="2084"/>
                </a:lnTo>
                <a:lnTo>
                  <a:pt x="64" y="2098"/>
                </a:lnTo>
                <a:lnTo>
                  <a:pt x="93" y="2103"/>
                </a:lnTo>
                <a:close/>
              </a:path>
            </a:pathLst>
          </a:custGeom>
          <a:solidFill>
            <a:schemeClr val="folHlink"/>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61166" name="Freeform 14"/>
          <p:cNvSpPr>
            <a:spLocks/>
          </p:cNvSpPr>
          <p:nvPr/>
        </p:nvSpPr>
        <p:spPr bwMode="auto">
          <a:xfrm>
            <a:off x="1704975" y="3765550"/>
            <a:ext cx="1887538" cy="579438"/>
          </a:xfrm>
          <a:custGeom>
            <a:avLst/>
            <a:gdLst/>
            <a:ahLst/>
            <a:cxnLst>
              <a:cxn ang="0">
                <a:pos x="92" y="365"/>
              </a:cxn>
              <a:cxn ang="0">
                <a:pos x="1096" y="365"/>
              </a:cxn>
              <a:cxn ang="0">
                <a:pos x="1125" y="361"/>
              </a:cxn>
              <a:cxn ang="0">
                <a:pos x="1150" y="348"/>
              </a:cxn>
              <a:cxn ang="0">
                <a:pos x="1172" y="326"/>
              </a:cxn>
              <a:cxn ang="0">
                <a:pos x="1184" y="302"/>
              </a:cxn>
              <a:cxn ang="0">
                <a:pos x="1189" y="273"/>
              </a:cxn>
              <a:cxn ang="0">
                <a:pos x="1189" y="90"/>
              </a:cxn>
              <a:cxn ang="0">
                <a:pos x="1184" y="63"/>
              </a:cxn>
              <a:cxn ang="0">
                <a:pos x="1172" y="36"/>
              </a:cxn>
              <a:cxn ang="0">
                <a:pos x="1150" y="17"/>
              </a:cxn>
              <a:cxn ang="0">
                <a:pos x="1125" y="5"/>
              </a:cxn>
              <a:cxn ang="0">
                <a:pos x="1096" y="0"/>
              </a:cxn>
              <a:cxn ang="0">
                <a:pos x="92" y="0"/>
              </a:cxn>
              <a:cxn ang="0">
                <a:pos x="63" y="5"/>
              </a:cxn>
              <a:cxn ang="0">
                <a:pos x="39" y="17"/>
              </a:cxn>
              <a:cxn ang="0">
                <a:pos x="17" y="36"/>
              </a:cxn>
              <a:cxn ang="0">
                <a:pos x="5" y="63"/>
              </a:cxn>
              <a:cxn ang="0">
                <a:pos x="0" y="90"/>
              </a:cxn>
              <a:cxn ang="0">
                <a:pos x="0" y="273"/>
              </a:cxn>
              <a:cxn ang="0">
                <a:pos x="5" y="302"/>
              </a:cxn>
              <a:cxn ang="0">
                <a:pos x="17" y="326"/>
              </a:cxn>
              <a:cxn ang="0">
                <a:pos x="39" y="348"/>
              </a:cxn>
              <a:cxn ang="0">
                <a:pos x="63" y="361"/>
              </a:cxn>
              <a:cxn ang="0">
                <a:pos x="92" y="365"/>
              </a:cxn>
            </a:cxnLst>
            <a:rect l="0" t="0" r="r" b="b"/>
            <a:pathLst>
              <a:path w="1189" h="365">
                <a:moveTo>
                  <a:pt x="92" y="365"/>
                </a:moveTo>
                <a:lnTo>
                  <a:pt x="1096" y="365"/>
                </a:lnTo>
                <a:lnTo>
                  <a:pt x="1125" y="361"/>
                </a:lnTo>
                <a:lnTo>
                  <a:pt x="1150" y="348"/>
                </a:lnTo>
                <a:lnTo>
                  <a:pt x="1172" y="326"/>
                </a:lnTo>
                <a:lnTo>
                  <a:pt x="1184" y="302"/>
                </a:lnTo>
                <a:lnTo>
                  <a:pt x="1189" y="273"/>
                </a:lnTo>
                <a:lnTo>
                  <a:pt x="1189" y="90"/>
                </a:lnTo>
                <a:lnTo>
                  <a:pt x="1184" y="63"/>
                </a:lnTo>
                <a:lnTo>
                  <a:pt x="1172" y="36"/>
                </a:lnTo>
                <a:lnTo>
                  <a:pt x="1150" y="17"/>
                </a:lnTo>
                <a:lnTo>
                  <a:pt x="1125" y="5"/>
                </a:lnTo>
                <a:lnTo>
                  <a:pt x="1096" y="0"/>
                </a:lnTo>
                <a:lnTo>
                  <a:pt x="92" y="0"/>
                </a:lnTo>
                <a:lnTo>
                  <a:pt x="63" y="5"/>
                </a:lnTo>
                <a:lnTo>
                  <a:pt x="39" y="17"/>
                </a:lnTo>
                <a:lnTo>
                  <a:pt x="17" y="36"/>
                </a:lnTo>
                <a:lnTo>
                  <a:pt x="5" y="63"/>
                </a:lnTo>
                <a:lnTo>
                  <a:pt x="0" y="90"/>
                </a:lnTo>
                <a:lnTo>
                  <a:pt x="0" y="273"/>
                </a:lnTo>
                <a:lnTo>
                  <a:pt x="5" y="302"/>
                </a:lnTo>
                <a:lnTo>
                  <a:pt x="17" y="326"/>
                </a:lnTo>
                <a:lnTo>
                  <a:pt x="39" y="348"/>
                </a:lnTo>
                <a:lnTo>
                  <a:pt x="63" y="361"/>
                </a:lnTo>
                <a:lnTo>
                  <a:pt x="92" y="365"/>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4351" name="Rectangle 15"/>
          <p:cNvSpPr>
            <a:spLocks noChangeArrowheads="1"/>
          </p:cNvSpPr>
          <p:nvPr/>
        </p:nvSpPr>
        <p:spPr bwMode="auto">
          <a:xfrm>
            <a:off x="1741488" y="3824288"/>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61168" name="Freeform 16"/>
          <p:cNvSpPr>
            <a:spLocks/>
          </p:cNvSpPr>
          <p:nvPr/>
        </p:nvSpPr>
        <p:spPr bwMode="auto">
          <a:xfrm>
            <a:off x="1704975" y="4489450"/>
            <a:ext cx="1887538" cy="579438"/>
          </a:xfrm>
          <a:custGeom>
            <a:avLst/>
            <a:gdLst/>
            <a:ahLst/>
            <a:cxnLst>
              <a:cxn ang="0">
                <a:pos x="92" y="365"/>
              </a:cxn>
              <a:cxn ang="0">
                <a:pos x="1096" y="365"/>
              </a:cxn>
              <a:cxn ang="0">
                <a:pos x="1125" y="360"/>
              </a:cxn>
              <a:cxn ang="0">
                <a:pos x="1150" y="348"/>
              </a:cxn>
              <a:cxn ang="0">
                <a:pos x="1172" y="329"/>
              </a:cxn>
              <a:cxn ang="0">
                <a:pos x="1184" y="302"/>
              </a:cxn>
              <a:cxn ang="0">
                <a:pos x="1189" y="275"/>
              </a:cxn>
              <a:cxn ang="0">
                <a:pos x="1189" y="92"/>
              </a:cxn>
              <a:cxn ang="0">
                <a:pos x="1184" y="63"/>
              </a:cxn>
              <a:cxn ang="0">
                <a:pos x="1172" y="39"/>
              </a:cxn>
              <a:cxn ang="0">
                <a:pos x="1150" y="17"/>
              </a:cxn>
              <a:cxn ang="0">
                <a:pos x="1125" y="4"/>
              </a:cxn>
              <a:cxn ang="0">
                <a:pos x="1096" y="0"/>
              </a:cxn>
              <a:cxn ang="0">
                <a:pos x="92" y="0"/>
              </a:cxn>
              <a:cxn ang="0">
                <a:pos x="63" y="4"/>
              </a:cxn>
              <a:cxn ang="0">
                <a:pos x="39" y="17"/>
              </a:cxn>
              <a:cxn ang="0">
                <a:pos x="17" y="39"/>
              </a:cxn>
              <a:cxn ang="0">
                <a:pos x="5" y="63"/>
              </a:cxn>
              <a:cxn ang="0">
                <a:pos x="0" y="92"/>
              </a:cxn>
              <a:cxn ang="0">
                <a:pos x="0" y="275"/>
              </a:cxn>
              <a:cxn ang="0">
                <a:pos x="5" y="302"/>
              </a:cxn>
              <a:cxn ang="0">
                <a:pos x="17" y="329"/>
              </a:cxn>
              <a:cxn ang="0">
                <a:pos x="39" y="348"/>
              </a:cxn>
              <a:cxn ang="0">
                <a:pos x="63" y="360"/>
              </a:cxn>
              <a:cxn ang="0">
                <a:pos x="92" y="365"/>
              </a:cxn>
            </a:cxnLst>
            <a:rect l="0" t="0" r="r" b="b"/>
            <a:pathLst>
              <a:path w="1189" h="365">
                <a:moveTo>
                  <a:pt x="92" y="365"/>
                </a:moveTo>
                <a:lnTo>
                  <a:pt x="1096" y="365"/>
                </a:lnTo>
                <a:lnTo>
                  <a:pt x="1125" y="360"/>
                </a:lnTo>
                <a:lnTo>
                  <a:pt x="1150" y="348"/>
                </a:lnTo>
                <a:lnTo>
                  <a:pt x="1172" y="329"/>
                </a:lnTo>
                <a:lnTo>
                  <a:pt x="1184" y="302"/>
                </a:lnTo>
                <a:lnTo>
                  <a:pt x="1189" y="275"/>
                </a:lnTo>
                <a:lnTo>
                  <a:pt x="1189" y="92"/>
                </a:lnTo>
                <a:lnTo>
                  <a:pt x="1184" y="63"/>
                </a:lnTo>
                <a:lnTo>
                  <a:pt x="1172" y="39"/>
                </a:lnTo>
                <a:lnTo>
                  <a:pt x="1150" y="17"/>
                </a:lnTo>
                <a:lnTo>
                  <a:pt x="1125" y="4"/>
                </a:lnTo>
                <a:lnTo>
                  <a:pt x="1096" y="0"/>
                </a:lnTo>
                <a:lnTo>
                  <a:pt x="92" y="0"/>
                </a:lnTo>
                <a:lnTo>
                  <a:pt x="63" y="4"/>
                </a:lnTo>
                <a:lnTo>
                  <a:pt x="39" y="17"/>
                </a:lnTo>
                <a:lnTo>
                  <a:pt x="17" y="39"/>
                </a:lnTo>
                <a:lnTo>
                  <a:pt x="5" y="63"/>
                </a:lnTo>
                <a:lnTo>
                  <a:pt x="0" y="92"/>
                </a:lnTo>
                <a:lnTo>
                  <a:pt x="0" y="275"/>
                </a:lnTo>
                <a:lnTo>
                  <a:pt x="5" y="302"/>
                </a:lnTo>
                <a:lnTo>
                  <a:pt x="17" y="329"/>
                </a:lnTo>
                <a:lnTo>
                  <a:pt x="39" y="348"/>
                </a:lnTo>
                <a:lnTo>
                  <a:pt x="63" y="360"/>
                </a:lnTo>
                <a:lnTo>
                  <a:pt x="92" y="365"/>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4353" name="Rectangle 17"/>
          <p:cNvSpPr>
            <a:spLocks noChangeArrowheads="1"/>
          </p:cNvSpPr>
          <p:nvPr/>
        </p:nvSpPr>
        <p:spPr bwMode="auto">
          <a:xfrm>
            <a:off x="1739900" y="4548188"/>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4354" name="Rectangle 18"/>
          <p:cNvSpPr>
            <a:spLocks noChangeArrowheads="1"/>
          </p:cNvSpPr>
          <p:nvPr/>
        </p:nvSpPr>
        <p:spPr bwMode="auto">
          <a:xfrm>
            <a:off x="482600" y="4116388"/>
            <a:ext cx="6238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CE-BGP-A</a:t>
            </a:r>
            <a:endParaRPr lang="en-US" sz="1800" b="1">
              <a:latin typeface="Helvetica" pitchFamily="34" charset="0"/>
            </a:endParaRPr>
          </a:p>
        </p:txBody>
      </p:sp>
      <p:sp>
        <p:nvSpPr>
          <p:cNvPr id="14355" name="Rectangle 19"/>
          <p:cNvSpPr>
            <a:spLocks noChangeArrowheads="1"/>
          </p:cNvSpPr>
          <p:nvPr/>
        </p:nvSpPr>
        <p:spPr bwMode="auto">
          <a:xfrm>
            <a:off x="479425" y="4816475"/>
            <a:ext cx="628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CE-BGP-B</a:t>
            </a:r>
            <a:endParaRPr lang="en-US" sz="1800" b="1">
              <a:latin typeface="Helvetica" pitchFamily="34" charset="0"/>
            </a:endParaRPr>
          </a:p>
        </p:txBody>
      </p:sp>
      <p:sp>
        <p:nvSpPr>
          <p:cNvPr id="14356" name="AutoShape 20"/>
          <p:cNvSpPr>
            <a:spLocks noChangeArrowheads="1"/>
          </p:cNvSpPr>
          <p:nvPr/>
        </p:nvSpPr>
        <p:spPr bwMode="auto">
          <a:xfrm flipH="1">
            <a:off x="5927725" y="1981200"/>
            <a:ext cx="914400" cy="304800"/>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
        <p:nvSpPr>
          <p:cNvPr id="14357" name="AutoShape 21"/>
          <p:cNvSpPr>
            <a:spLocks noChangeArrowheads="1"/>
          </p:cNvSpPr>
          <p:nvPr/>
        </p:nvSpPr>
        <p:spPr bwMode="auto">
          <a:xfrm flipH="1">
            <a:off x="5927725" y="2743200"/>
            <a:ext cx="914400" cy="304800"/>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
        <p:nvSpPr>
          <p:cNvPr id="14358" name="Text Box 22"/>
          <p:cNvSpPr txBox="1">
            <a:spLocks noChangeArrowheads="1"/>
          </p:cNvSpPr>
          <p:nvPr/>
        </p:nvSpPr>
        <p:spPr bwMode="auto">
          <a:xfrm>
            <a:off x="533400" y="5526088"/>
            <a:ext cx="8064500" cy="915987"/>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The VPNv4 prefixes are inserted into proper VRF routing tables based </a:t>
            </a:r>
            <a:br>
              <a:rPr lang="en-US" sz="1800" b="1">
                <a:latin typeface="Helvetica" pitchFamily="34" charset="0"/>
              </a:rPr>
            </a:br>
            <a:r>
              <a:rPr lang="en-US" sz="1800" b="1">
                <a:latin typeface="Helvetica" pitchFamily="34" charset="0"/>
              </a:rPr>
              <a:t>on their route targets and import route targets configured in VRFs.</a:t>
            </a:r>
          </a:p>
          <a:p>
            <a:pPr algn="l">
              <a:lnSpc>
                <a:spcPct val="100000"/>
              </a:lnSpc>
              <a:buClr>
                <a:schemeClr val="accent1"/>
              </a:buClr>
              <a:buFontTx/>
              <a:buChar char="•"/>
            </a:pPr>
            <a:r>
              <a:rPr lang="en-US" sz="1800" b="1">
                <a:latin typeface="Helvetica" pitchFamily="34" charset="0"/>
              </a:rPr>
              <a:t>Route distinguisher is removed during this process.</a:t>
            </a:r>
          </a:p>
        </p:txBody>
      </p:sp>
      <p:pic>
        <p:nvPicPr>
          <p:cNvPr id="14359"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144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383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480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592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Rectangle 27"/>
          <p:cNvSpPr>
            <a:spLocks noChangeArrowheads="1"/>
          </p:cNvSpPr>
          <p:nvPr/>
        </p:nvSpPr>
        <p:spPr bwMode="auto">
          <a:xfrm>
            <a:off x="4225925" y="2438400"/>
            <a:ext cx="1900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VRF-B Routing Table</a:t>
            </a:r>
            <a:endParaRPr lang="en-US" sz="1800" b="1">
              <a:latin typeface="Helvetica" pitchFamily="34" charset="0"/>
            </a:endParaRPr>
          </a:p>
        </p:txBody>
      </p:sp>
      <p:sp>
        <p:nvSpPr>
          <p:cNvPr id="14364" name="Rectangle 28"/>
          <p:cNvSpPr>
            <a:spLocks noChangeArrowheads="1"/>
          </p:cNvSpPr>
          <p:nvPr/>
        </p:nvSpPr>
        <p:spPr bwMode="auto">
          <a:xfrm>
            <a:off x="4227513" y="1420813"/>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VRF-A Routing Table</a:t>
            </a:r>
            <a:endParaRPr lang="en-US" sz="1800" b="1">
              <a:latin typeface="Helvetica" pitchFamily="34" charset="0"/>
            </a:endParaRPr>
          </a:p>
        </p:txBody>
      </p:sp>
      <p:sp>
        <p:nvSpPr>
          <p:cNvPr id="14365" name="Rectangle 29"/>
          <p:cNvSpPr>
            <a:spLocks noChangeArrowheads="1"/>
          </p:cNvSpPr>
          <p:nvPr/>
        </p:nvSpPr>
        <p:spPr bwMode="auto">
          <a:xfrm>
            <a:off x="1779588" y="1420813"/>
            <a:ext cx="188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RIP Routing Process</a:t>
            </a:r>
            <a:endParaRPr lang="en-US" sz="1800" b="1">
              <a:solidFill>
                <a:srgbClr val="FFFF00"/>
              </a:solidFill>
              <a:latin typeface="Helvetica" pitchFamily="34" charset="0"/>
            </a:endParaRPr>
          </a:p>
        </p:txBody>
      </p:sp>
      <p:sp>
        <p:nvSpPr>
          <p:cNvPr id="14366" name="Rectangle 30"/>
          <p:cNvSpPr>
            <a:spLocks noChangeArrowheads="1"/>
          </p:cNvSpPr>
          <p:nvPr/>
        </p:nvSpPr>
        <p:spPr bwMode="auto">
          <a:xfrm>
            <a:off x="6716713" y="1420813"/>
            <a:ext cx="197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BGP Routing Process</a:t>
            </a:r>
            <a:endParaRPr lang="en-US" sz="1800" b="1">
              <a:solidFill>
                <a:srgbClr val="FFFF00"/>
              </a:solidFill>
              <a:latin typeface="Helvetica" pitchFamily="34" charset="0"/>
            </a:endParaRPr>
          </a:p>
        </p:txBody>
      </p:sp>
      <p:sp>
        <p:nvSpPr>
          <p:cNvPr id="14367" name="Rectangle 31"/>
          <p:cNvSpPr>
            <a:spLocks noChangeArrowheads="1"/>
          </p:cNvSpPr>
          <p:nvPr/>
        </p:nvSpPr>
        <p:spPr bwMode="auto">
          <a:xfrm>
            <a:off x="6889750" y="1981200"/>
            <a:ext cx="125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500" b="1">
                <a:solidFill>
                  <a:srgbClr val="000000"/>
                </a:solidFill>
                <a:latin typeface="Helvetica" pitchFamily="34" charset="0"/>
              </a:rPr>
              <a:t>Multiprotocol </a:t>
            </a:r>
          </a:p>
          <a:p>
            <a:pPr algn="l">
              <a:lnSpc>
                <a:spcPct val="100000"/>
              </a:lnSpc>
            </a:pPr>
            <a:r>
              <a:rPr lang="en-US" sz="1500" b="1">
                <a:solidFill>
                  <a:srgbClr val="000000"/>
                </a:solidFill>
                <a:latin typeface="Helvetica" pitchFamily="34" charset="0"/>
              </a:rPr>
              <a:t>BGP</a:t>
            </a:r>
            <a:endParaRPr lang="en-US" sz="1800" b="1">
              <a:latin typeface="Helvetica" pitchFamily="34" charset="0"/>
            </a:endParaRPr>
          </a:p>
        </p:txBody>
      </p:sp>
      <p:sp>
        <p:nvSpPr>
          <p:cNvPr id="14368" name="Text Box 32"/>
          <p:cNvSpPr txBox="1">
            <a:spLocks noChangeArrowheads="1"/>
          </p:cNvSpPr>
          <p:nvPr/>
        </p:nvSpPr>
        <p:spPr bwMode="auto">
          <a:xfrm>
            <a:off x="533400" y="5257800"/>
            <a:ext cx="5965825" cy="366713"/>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VPNv4 prefixes are received from other PE routers.</a:t>
            </a:r>
          </a:p>
        </p:txBody>
      </p:sp>
      <p:sp>
        <p:nvSpPr>
          <p:cNvPr id="14369" name="AutoShape 33"/>
          <p:cNvSpPr>
            <a:spLocks noChangeArrowheads="1"/>
          </p:cNvSpPr>
          <p:nvPr/>
        </p:nvSpPr>
        <p:spPr bwMode="auto">
          <a:xfrm flipH="1">
            <a:off x="7924800" y="3429000"/>
            <a:ext cx="914400" cy="304800"/>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Tree>
    <p:extLst>
      <p:ext uri="{BB962C8B-B14F-4D97-AF65-F5344CB8AC3E}">
        <p14:creationId xmlns:p14="http://schemas.microsoft.com/office/powerpoint/2010/main" val="40292874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Driving Forces for MPLS </a:t>
            </a:r>
            <a:r>
              <a:rPr lang="en-US" dirty="0" err="1">
                <a:solidFill>
                  <a:srgbClr val="0070C0"/>
                </a:solidFill>
                <a:ea typeface="ＭＳ Ｐゴシック" pitchFamily="34" charset="-128"/>
              </a:rPr>
              <a:t>L3-VPNs</a:t>
            </a:r>
            <a:endParaRPr lang="en-US" dirty="0">
              <a:solidFill>
                <a:srgbClr val="0070C0"/>
              </a:solidFill>
              <a:ea typeface="ＭＳ Ｐゴシック" pitchFamily="34" charset="-128"/>
            </a:endParaRPr>
          </a:p>
        </p:txBody>
      </p:sp>
      <p:sp>
        <p:nvSpPr>
          <p:cNvPr id="24579" name="Rectangle 5"/>
          <p:cNvSpPr>
            <a:spLocks noGrp="1" noChangeArrowheads="1"/>
          </p:cNvSpPr>
          <p:nvPr>
            <p:ph idx="1"/>
          </p:nvPr>
        </p:nvSpPr>
        <p:spPr>
          <a:xfrm>
            <a:off x="793750" y="1447800"/>
            <a:ext cx="7435850" cy="4525963"/>
          </a:xfrm>
        </p:spPr>
        <p:txBody>
          <a:bodyPr/>
          <a:lstStyle/>
          <a:p>
            <a:r>
              <a:rPr lang="en-US" dirty="0">
                <a:ea typeface="ＭＳ Ｐゴシック" pitchFamily="34" charset="-128"/>
              </a:rPr>
              <a:t>Other factors include: </a:t>
            </a:r>
          </a:p>
          <a:p>
            <a:pPr lvl="1"/>
            <a:r>
              <a:rPr lang="en-US" dirty="0">
                <a:ea typeface="ＭＳ Ｐゴシック" pitchFamily="34" charset="-128"/>
              </a:rPr>
              <a:t> Limited Geographic reach (cost)</a:t>
            </a:r>
          </a:p>
          <a:p>
            <a:pPr lvl="1"/>
            <a:r>
              <a:rPr lang="en-US" dirty="0">
                <a:ea typeface="ＭＳ Ｐゴシック" pitchFamily="34" charset="-128"/>
              </a:rPr>
              <a:t> Reluctance to share the routing info</a:t>
            </a:r>
          </a:p>
          <a:p>
            <a:pPr lvl="1"/>
            <a:r>
              <a:rPr lang="en-US" dirty="0">
                <a:ea typeface="ＭＳ Ｐゴシック" pitchFamily="34" charset="-128"/>
              </a:rPr>
              <a:t> Limited flexibility</a:t>
            </a:r>
          </a:p>
          <a:p>
            <a:r>
              <a:rPr lang="en-US" dirty="0">
                <a:ea typeface="ＭＳ Ｐゴシック" pitchFamily="34" charset="-128"/>
              </a:rPr>
              <a:t>Larger enterprises with disparate business entities </a:t>
            </a:r>
            <a:br>
              <a:rPr lang="en-US" dirty="0">
                <a:ea typeface="ＭＳ Ｐゴシック" pitchFamily="34" charset="-128"/>
              </a:rPr>
            </a:br>
            <a:r>
              <a:rPr lang="en-US" dirty="0">
                <a:ea typeface="ＭＳ Ｐゴシック" pitchFamily="34" charset="-128"/>
              </a:rPr>
              <a:t>and economies of scale approaching that of a Tier 2 </a:t>
            </a:r>
            <a:br>
              <a:rPr lang="en-US" dirty="0">
                <a:ea typeface="ＭＳ Ｐゴシック" pitchFamily="34" charset="-128"/>
              </a:rPr>
            </a:br>
            <a:r>
              <a:rPr lang="en-US" dirty="0">
                <a:ea typeface="ＭＳ Ｐゴシック" pitchFamily="34" charset="-128"/>
              </a:rPr>
              <a:t>or Tier 3 ISP</a:t>
            </a:r>
          </a:p>
          <a:p>
            <a:r>
              <a:rPr lang="en-US" dirty="0">
                <a:ea typeface="ＭＳ Ｐゴシック" pitchFamily="34" charset="-128"/>
              </a:rPr>
              <a:t>Bandwidth, performance, or other requirements that cannot be met by public service provider networks</a:t>
            </a:r>
          </a:p>
          <a:p>
            <a:r>
              <a:rPr lang="en-US" dirty="0">
                <a:ea typeface="ＭＳ Ｐゴシック" pitchFamily="34" charset="-128"/>
              </a:rPr>
              <a:t>Business mandates on separation, segmentation and Virtualization of Traffic</a:t>
            </a:r>
          </a:p>
        </p:txBody>
      </p:sp>
    </p:spTree>
    <p:extLst>
      <p:ext uri="{BB962C8B-B14F-4D97-AF65-F5344CB8AC3E}">
        <p14:creationId xmlns:p14="http://schemas.microsoft.com/office/powerpoint/2010/main" val="602872137"/>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8" name="Rectangle 38"/>
          <p:cNvSpPr>
            <a:spLocks noGrp="1" noChangeArrowheads="1"/>
          </p:cNvSpPr>
          <p:nvPr>
            <p:ph type="title"/>
          </p:nvPr>
        </p:nvSpPr>
        <p:spPr>
          <a:xfrm>
            <a:off x="457200" y="381000"/>
            <a:ext cx="8229600" cy="990600"/>
          </a:xfrm>
        </p:spPr>
        <p:txBody>
          <a:bodyPr rtlCol="0">
            <a:normAutofit fontScale="90000"/>
          </a:bodyPr>
          <a:lstStyle/>
          <a:p>
            <a:pPr eaLnBrk="1" fontAlgn="auto" hangingPunct="1">
              <a:spcAft>
                <a:spcPts val="0"/>
              </a:spcAft>
              <a:defRPr/>
            </a:pPr>
            <a:r>
              <a:rPr lang="en-US" dirty="0">
                <a:solidFill>
                  <a:srgbClr val="0070C0"/>
                </a:solidFill>
              </a:rPr>
              <a:t>Routing Contexts, </a:t>
            </a:r>
            <a:r>
              <a:rPr lang="en-US" dirty="0" err="1">
                <a:solidFill>
                  <a:srgbClr val="0070C0"/>
                </a:solidFill>
              </a:rPr>
              <a:t>VRF</a:t>
            </a:r>
            <a:r>
              <a:rPr lang="en-US" dirty="0">
                <a:solidFill>
                  <a:srgbClr val="0070C0"/>
                </a:solidFill>
              </a:rPr>
              <a:t>, and MP-BGP Interaction: 7/9</a:t>
            </a:r>
          </a:p>
        </p:txBody>
      </p:sp>
      <p:sp>
        <p:nvSpPr>
          <p:cNvPr id="563203" name="Freeform 3"/>
          <p:cNvSpPr>
            <a:spLocks/>
          </p:cNvSpPr>
          <p:nvPr/>
        </p:nvSpPr>
        <p:spPr bwMode="auto">
          <a:xfrm>
            <a:off x="4098925" y="1411288"/>
            <a:ext cx="2030413" cy="869950"/>
          </a:xfrm>
          <a:custGeom>
            <a:avLst/>
            <a:gdLst/>
            <a:ahLst/>
            <a:cxnLst>
              <a:cxn ang="0">
                <a:pos x="93" y="548"/>
              </a:cxn>
              <a:cxn ang="0">
                <a:pos x="1189" y="548"/>
              </a:cxn>
              <a:cxn ang="0">
                <a:pos x="1216" y="543"/>
              </a:cxn>
              <a:cxn ang="0">
                <a:pos x="1242" y="531"/>
              </a:cxn>
              <a:cxn ang="0">
                <a:pos x="1262" y="511"/>
              </a:cxn>
              <a:cxn ang="0">
                <a:pos x="1274" y="485"/>
              </a:cxn>
              <a:cxn ang="0">
                <a:pos x="1279" y="458"/>
              </a:cxn>
              <a:cxn ang="0">
                <a:pos x="1279" y="92"/>
              </a:cxn>
              <a:cxn ang="0">
                <a:pos x="1274" y="63"/>
              </a:cxn>
              <a:cxn ang="0">
                <a:pos x="1262" y="36"/>
              </a:cxn>
              <a:cxn ang="0">
                <a:pos x="1242" y="17"/>
              </a:cxn>
              <a:cxn ang="0">
                <a:pos x="1216" y="4"/>
              </a:cxn>
              <a:cxn ang="0">
                <a:pos x="1189" y="0"/>
              </a:cxn>
              <a:cxn ang="0">
                <a:pos x="93" y="0"/>
              </a:cxn>
              <a:cxn ang="0">
                <a:pos x="63" y="4"/>
              </a:cxn>
              <a:cxn ang="0">
                <a:pos x="36" y="17"/>
              </a:cxn>
              <a:cxn ang="0">
                <a:pos x="17" y="36"/>
              </a:cxn>
              <a:cxn ang="0">
                <a:pos x="5" y="63"/>
              </a:cxn>
              <a:cxn ang="0">
                <a:pos x="0" y="92"/>
              </a:cxn>
              <a:cxn ang="0">
                <a:pos x="0" y="458"/>
              </a:cxn>
              <a:cxn ang="0">
                <a:pos x="5" y="485"/>
              </a:cxn>
              <a:cxn ang="0">
                <a:pos x="17" y="511"/>
              </a:cxn>
              <a:cxn ang="0">
                <a:pos x="36" y="531"/>
              </a:cxn>
              <a:cxn ang="0">
                <a:pos x="63" y="543"/>
              </a:cxn>
              <a:cxn ang="0">
                <a:pos x="93" y="548"/>
              </a:cxn>
            </a:cxnLst>
            <a:rect l="0" t="0" r="r" b="b"/>
            <a:pathLst>
              <a:path w="1279" h="548">
                <a:moveTo>
                  <a:pt x="93" y="548"/>
                </a:moveTo>
                <a:lnTo>
                  <a:pt x="1189" y="548"/>
                </a:lnTo>
                <a:lnTo>
                  <a:pt x="1216" y="543"/>
                </a:lnTo>
                <a:lnTo>
                  <a:pt x="1242" y="531"/>
                </a:lnTo>
                <a:lnTo>
                  <a:pt x="1262" y="511"/>
                </a:lnTo>
                <a:lnTo>
                  <a:pt x="1274" y="485"/>
                </a:lnTo>
                <a:lnTo>
                  <a:pt x="1279" y="458"/>
                </a:lnTo>
                <a:lnTo>
                  <a:pt x="1279" y="92"/>
                </a:lnTo>
                <a:lnTo>
                  <a:pt x="1274" y="63"/>
                </a:lnTo>
                <a:lnTo>
                  <a:pt x="1262" y="36"/>
                </a:lnTo>
                <a:lnTo>
                  <a:pt x="1242" y="17"/>
                </a:lnTo>
                <a:lnTo>
                  <a:pt x="1216" y="4"/>
                </a:lnTo>
                <a:lnTo>
                  <a:pt x="1189" y="0"/>
                </a:lnTo>
                <a:lnTo>
                  <a:pt x="93" y="0"/>
                </a:lnTo>
                <a:lnTo>
                  <a:pt x="63" y="4"/>
                </a:lnTo>
                <a:lnTo>
                  <a:pt x="36" y="17"/>
                </a:lnTo>
                <a:lnTo>
                  <a:pt x="17" y="36"/>
                </a:lnTo>
                <a:lnTo>
                  <a:pt x="5" y="63"/>
                </a:lnTo>
                <a:lnTo>
                  <a:pt x="0" y="92"/>
                </a:lnTo>
                <a:lnTo>
                  <a:pt x="0" y="458"/>
                </a:lnTo>
                <a:lnTo>
                  <a:pt x="5" y="485"/>
                </a:lnTo>
                <a:lnTo>
                  <a:pt x="17" y="511"/>
                </a:lnTo>
                <a:lnTo>
                  <a:pt x="36" y="531"/>
                </a:lnTo>
                <a:lnTo>
                  <a:pt x="63" y="543"/>
                </a:lnTo>
                <a:lnTo>
                  <a:pt x="93" y="548"/>
                </a:lnTo>
                <a:close/>
              </a:path>
            </a:pathLst>
          </a:custGeom>
          <a:solidFill>
            <a:srgbClr val="FFD762"/>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563204" name="Freeform 4"/>
          <p:cNvSpPr>
            <a:spLocks/>
          </p:cNvSpPr>
          <p:nvPr/>
        </p:nvSpPr>
        <p:spPr bwMode="auto">
          <a:xfrm>
            <a:off x="1635125" y="1411288"/>
            <a:ext cx="2030413" cy="1666875"/>
          </a:xfrm>
          <a:custGeom>
            <a:avLst/>
            <a:gdLst/>
            <a:ahLst/>
            <a:cxnLst>
              <a:cxn ang="0">
                <a:pos x="90" y="1050"/>
              </a:cxn>
              <a:cxn ang="0">
                <a:pos x="1186" y="1050"/>
              </a:cxn>
              <a:cxn ang="0">
                <a:pos x="1216" y="1045"/>
              </a:cxn>
              <a:cxn ang="0">
                <a:pos x="1240" y="1033"/>
              </a:cxn>
              <a:cxn ang="0">
                <a:pos x="1260" y="1013"/>
              </a:cxn>
              <a:cxn ang="0">
                <a:pos x="1274" y="986"/>
              </a:cxn>
              <a:cxn ang="0">
                <a:pos x="1279" y="960"/>
              </a:cxn>
              <a:cxn ang="0">
                <a:pos x="1279" y="92"/>
              </a:cxn>
              <a:cxn ang="0">
                <a:pos x="1274" y="63"/>
              </a:cxn>
              <a:cxn ang="0">
                <a:pos x="1260" y="36"/>
              </a:cxn>
              <a:cxn ang="0">
                <a:pos x="1240" y="17"/>
              </a:cxn>
              <a:cxn ang="0">
                <a:pos x="1216" y="4"/>
              </a:cxn>
              <a:cxn ang="0">
                <a:pos x="1186" y="0"/>
              </a:cxn>
              <a:cxn ang="0">
                <a:pos x="90" y="0"/>
              </a:cxn>
              <a:cxn ang="0">
                <a:pos x="61" y="4"/>
              </a:cxn>
              <a:cxn ang="0">
                <a:pos x="37" y="17"/>
              </a:cxn>
              <a:cxn ang="0">
                <a:pos x="17" y="36"/>
              </a:cxn>
              <a:cxn ang="0">
                <a:pos x="2" y="63"/>
              </a:cxn>
              <a:cxn ang="0">
                <a:pos x="0" y="92"/>
              </a:cxn>
              <a:cxn ang="0">
                <a:pos x="0" y="960"/>
              </a:cxn>
              <a:cxn ang="0">
                <a:pos x="2" y="986"/>
              </a:cxn>
              <a:cxn ang="0">
                <a:pos x="17" y="1013"/>
              </a:cxn>
              <a:cxn ang="0">
                <a:pos x="37" y="1033"/>
              </a:cxn>
              <a:cxn ang="0">
                <a:pos x="61" y="1045"/>
              </a:cxn>
              <a:cxn ang="0">
                <a:pos x="90" y="1050"/>
              </a:cxn>
            </a:cxnLst>
            <a:rect l="0" t="0" r="r" b="b"/>
            <a:pathLst>
              <a:path w="1279" h="1050">
                <a:moveTo>
                  <a:pt x="90" y="1050"/>
                </a:moveTo>
                <a:lnTo>
                  <a:pt x="1186" y="1050"/>
                </a:lnTo>
                <a:lnTo>
                  <a:pt x="1216" y="1045"/>
                </a:lnTo>
                <a:lnTo>
                  <a:pt x="1240" y="1033"/>
                </a:lnTo>
                <a:lnTo>
                  <a:pt x="1260" y="1013"/>
                </a:lnTo>
                <a:lnTo>
                  <a:pt x="1274" y="986"/>
                </a:lnTo>
                <a:lnTo>
                  <a:pt x="1279" y="960"/>
                </a:lnTo>
                <a:lnTo>
                  <a:pt x="1279" y="92"/>
                </a:lnTo>
                <a:lnTo>
                  <a:pt x="1274" y="63"/>
                </a:lnTo>
                <a:lnTo>
                  <a:pt x="1260" y="36"/>
                </a:lnTo>
                <a:lnTo>
                  <a:pt x="1240" y="17"/>
                </a:lnTo>
                <a:lnTo>
                  <a:pt x="1216" y="4"/>
                </a:lnTo>
                <a:lnTo>
                  <a:pt x="1186" y="0"/>
                </a:lnTo>
                <a:lnTo>
                  <a:pt x="90" y="0"/>
                </a:lnTo>
                <a:lnTo>
                  <a:pt x="61" y="4"/>
                </a:lnTo>
                <a:lnTo>
                  <a:pt x="37" y="17"/>
                </a:lnTo>
                <a:lnTo>
                  <a:pt x="17" y="36"/>
                </a:lnTo>
                <a:lnTo>
                  <a:pt x="2" y="63"/>
                </a:lnTo>
                <a:lnTo>
                  <a:pt x="0" y="92"/>
                </a:lnTo>
                <a:lnTo>
                  <a:pt x="0" y="960"/>
                </a:lnTo>
                <a:lnTo>
                  <a:pt x="2" y="986"/>
                </a:lnTo>
                <a:lnTo>
                  <a:pt x="17" y="1013"/>
                </a:lnTo>
                <a:lnTo>
                  <a:pt x="37" y="1033"/>
                </a:lnTo>
                <a:lnTo>
                  <a:pt x="61" y="1045"/>
                </a:lnTo>
                <a:lnTo>
                  <a:pt x="90" y="1050"/>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5365" name="Rectangle 5"/>
          <p:cNvSpPr>
            <a:spLocks noChangeArrowheads="1"/>
          </p:cNvSpPr>
          <p:nvPr/>
        </p:nvSpPr>
        <p:spPr bwMode="auto">
          <a:xfrm>
            <a:off x="512763" y="2028825"/>
            <a:ext cx="560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CE-RIP-A</a:t>
            </a:r>
            <a:endParaRPr lang="en-US" sz="1800" b="1">
              <a:latin typeface="Helvetica" pitchFamily="34" charset="0"/>
            </a:endParaRPr>
          </a:p>
        </p:txBody>
      </p:sp>
      <p:sp>
        <p:nvSpPr>
          <p:cNvPr id="563206" name="Freeform 6"/>
          <p:cNvSpPr>
            <a:spLocks/>
          </p:cNvSpPr>
          <p:nvPr/>
        </p:nvSpPr>
        <p:spPr bwMode="auto">
          <a:xfrm>
            <a:off x="1704975" y="1700213"/>
            <a:ext cx="1887538" cy="581025"/>
          </a:xfrm>
          <a:custGeom>
            <a:avLst/>
            <a:gdLst/>
            <a:ahLst/>
            <a:cxnLst>
              <a:cxn ang="0">
                <a:pos x="92" y="366"/>
              </a:cxn>
              <a:cxn ang="0">
                <a:pos x="1096" y="366"/>
              </a:cxn>
              <a:cxn ang="0">
                <a:pos x="1125" y="361"/>
              </a:cxn>
              <a:cxn ang="0">
                <a:pos x="1150" y="349"/>
              </a:cxn>
              <a:cxn ang="0">
                <a:pos x="1172" y="329"/>
              </a:cxn>
              <a:cxn ang="0">
                <a:pos x="1184" y="303"/>
              </a:cxn>
              <a:cxn ang="0">
                <a:pos x="1189" y="276"/>
              </a:cxn>
              <a:cxn ang="0">
                <a:pos x="1189" y="93"/>
              </a:cxn>
              <a:cxn ang="0">
                <a:pos x="1184" y="64"/>
              </a:cxn>
              <a:cxn ang="0">
                <a:pos x="1172" y="37"/>
              </a:cxn>
              <a:cxn ang="0">
                <a:pos x="1150" y="17"/>
              </a:cxn>
              <a:cxn ang="0">
                <a:pos x="1125" y="5"/>
              </a:cxn>
              <a:cxn ang="0">
                <a:pos x="1096" y="0"/>
              </a:cxn>
              <a:cxn ang="0">
                <a:pos x="92" y="0"/>
              </a:cxn>
              <a:cxn ang="0">
                <a:pos x="63" y="5"/>
              </a:cxn>
              <a:cxn ang="0">
                <a:pos x="39" y="17"/>
              </a:cxn>
              <a:cxn ang="0">
                <a:pos x="17" y="37"/>
              </a:cxn>
              <a:cxn ang="0">
                <a:pos x="5" y="64"/>
              </a:cxn>
              <a:cxn ang="0">
                <a:pos x="0" y="93"/>
              </a:cxn>
              <a:cxn ang="0">
                <a:pos x="0" y="276"/>
              </a:cxn>
              <a:cxn ang="0">
                <a:pos x="5" y="303"/>
              </a:cxn>
              <a:cxn ang="0">
                <a:pos x="17" y="329"/>
              </a:cxn>
              <a:cxn ang="0">
                <a:pos x="39" y="349"/>
              </a:cxn>
              <a:cxn ang="0">
                <a:pos x="63" y="361"/>
              </a:cxn>
              <a:cxn ang="0">
                <a:pos x="92" y="366"/>
              </a:cxn>
            </a:cxnLst>
            <a:rect l="0" t="0" r="r" b="b"/>
            <a:pathLst>
              <a:path w="1189" h="366">
                <a:moveTo>
                  <a:pt x="92" y="366"/>
                </a:moveTo>
                <a:lnTo>
                  <a:pt x="1096" y="366"/>
                </a:lnTo>
                <a:lnTo>
                  <a:pt x="1125" y="361"/>
                </a:lnTo>
                <a:lnTo>
                  <a:pt x="1150" y="349"/>
                </a:lnTo>
                <a:lnTo>
                  <a:pt x="1172" y="329"/>
                </a:lnTo>
                <a:lnTo>
                  <a:pt x="1184" y="303"/>
                </a:lnTo>
                <a:lnTo>
                  <a:pt x="1189" y="276"/>
                </a:lnTo>
                <a:lnTo>
                  <a:pt x="1189" y="93"/>
                </a:lnTo>
                <a:lnTo>
                  <a:pt x="1184" y="64"/>
                </a:lnTo>
                <a:lnTo>
                  <a:pt x="1172" y="37"/>
                </a:lnTo>
                <a:lnTo>
                  <a:pt x="1150" y="17"/>
                </a:lnTo>
                <a:lnTo>
                  <a:pt x="1125" y="5"/>
                </a:lnTo>
                <a:lnTo>
                  <a:pt x="1096" y="0"/>
                </a:lnTo>
                <a:lnTo>
                  <a:pt x="92" y="0"/>
                </a:lnTo>
                <a:lnTo>
                  <a:pt x="63" y="5"/>
                </a:lnTo>
                <a:lnTo>
                  <a:pt x="39" y="17"/>
                </a:lnTo>
                <a:lnTo>
                  <a:pt x="17" y="37"/>
                </a:lnTo>
                <a:lnTo>
                  <a:pt x="5" y="64"/>
                </a:lnTo>
                <a:lnTo>
                  <a:pt x="0" y="93"/>
                </a:lnTo>
                <a:lnTo>
                  <a:pt x="0" y="276"/>
                </a:lnTo>
                <a:lnTo>
                  <a:pt x="5" y="303"/>
                </a:lnTo>
                <a:lnTo>
                  <a:pt x="17" y="329"/>
                </a:lnTo>
                <a:lnTo>
                  <a:pt x="39" y="349"/>
                </a:lnTo>
                <a:lnTo>
                  <a:pt x="63" y="361"/>
                </a:lnTo>
                <a:lnTo>
                  <a:pt x="92" y="366"/>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5367" name="Rectangle 7"/>
          <p:cNvSpPr>
            <a:spLocks noChangeArrowheads="1"/>
          </p:cNvSpPr>
          <p:nvPr/>
        </p:nvSpPr>
        <p:spPr bwMode="auto">
          <a:xfrm>
            <a:off x="1741488" y="1760538"/>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63208" name="Freeform 8"/>
          <p:cNvSpPr>
            <a:spLocks/>
          </p:cNvSpPr>
          <p:nvPr/>
        </p:nvSpPr>
        <p:spPr bwMode="auto">
          <a:xfrm>
            <a:off x="1704975" y="2427288"/>
            <a:ext cx="1887538" cy="581025"/>
          </a:xfrm>
          <a:custGeom>
            <a:avLst/>
            <a:gdLst/>
            <a:ahLst/>
            <a:cxnLst>
              <a:cxn ang="0">
                <a:pos x="92" y="366"/>
              </a:cxn>
              <a:cxn ang="0">
                <a:pos x="1096" y="366"/>
              </a:cxn>
              <a:cxn ang="0">
                <a:pos x="1125" y="361"/>
              </a:cxn>
              <a:cxn ang="0">
                <a:pos x="1150" y="346"/>
              </a:cxn>
              <a:cxn ang="0">
                <a:pos x="1172" y="327"/>
              </a:cxn>
              <a:cxn ang="0">
                <a:pos x="1184" y="303"/>
              </a:cxn>
              <a:cxn ang="0">
                <a:pos x="1189" y="273"/>
              </a:cxn>
              <a:cxn ang="0">
                <a:pos x="1189" y="91"/>
              </a:cxn>
              <a:cxn ang="0">
                <a:pos x="1184" y="61"/>
              </a:cxn>
              <a:cxn ang="0">
                <a:pos x="1172" y="37"/>
              </a:cxn>
              <a:cxn ang="0">
                <a:pos x="1150" y="18"/>
              </a:cxn>
              <a:cxn ang="0">
                <a:pos x="1125" y="3"/>
              </a:cxn>
              <a:cxn ang="0">
                <a:pos x="1096" y="0"/>
              </a:cxn>
              <a:cxn ang="0">
                <a:pos x="92" y="0"/>
              </a:cxn>
              <a:cxn ang="0">
                <a:pos x="63" y="3"/>
              </a:cxn>
              <a:cxn ang="0">
                <a:pos x="39" y="18"/>
              </a:cxn>
              <a:cxn ang="0">
                <a:pos x="17" y="37"/>
              </a:cxn>
              <a:cxn ang="0">
                <a:pos x="5" y="61"/>
              </a:cxn>
              <a:cxn ang="0">
                <a:pos x="0" y="91"/>
              </a:cxn>
              <a:cxn ang="0">
                <a:pos x="0" y="273"/>
              </a:cxn>
              <a:cxn ang="0">
                <a:pos x="5" y="303"/>
              </a:cxn>
              <a:cxn ang="0">
                <a:pos x="17" y="327"/>
              </a:cxn>
              <a:cxn ang="0">
                <a:pos x="39" y="346"/>
              </a:cxn>
              <a:cxn ang="0">
                <a:pos x="63" y="361"/>
              </a:cxn>
              <a:cxn ang="0">
                <a:pos x="92" y="366"/>
              </a:cxn>
            </a:cxnLst>
            <a:rect l="0" t="0" r="r" b="b"/>
            <a:pathLst>
              <a:path w="1189" h="366">
                <a:moveTo>
                  <a:pt x="92" y="366"/>
                </a:moveTo>
                <a:lnTo>
                  <a:pt x="1096" y="366"/>
                </a:lnTo>
                <a:lnTo>
                  <a:pt x="1125" y="361"/>
                </a:lnTo>
                <a:lnTo>
                  <a:pt x="1150" y="346"/>
                </a:lnTo>
                <a:lnTo>
                  <a:pt x="1172" y="327"/>
                </a:lnTo>
                <a:lnTo>
                  <a:pt x="1184" y="303"/>
                </a:lnTo>
                <a:lnTo>
                  <a:pt x="1189" y="273"/>
                </a:lnTo>
                <a:lnTo>
                  <a:pt x="1189" y="91"/>
                </a:lnTo>
                <a:lnTo>
                  <a:pt x="1184" y="61"/>
                </a:lnTo>
                <a:lnTo>
                  <a:pt x="1172" y="37"/>
                </a:lnTo>
                <a:lnTo>
                  <a:pt x="1150" y="18"/>
                </a:lnTo>
                <a:lnTo>
                  <a:pt x="1125" y="3"/>
                </a:lnTo>
                <a:lnTo>
                  <a:pt x="1096" y="0"/>
                </a:lnTo>
                <a:lnTo>
                  <a:pt x="92" y="0"/>
                </a:lnTo>
                <a:lnTo>
                  <a:pt x="63" y="3"/>
                </a:lnTo>
                <a:lnTo>
                  <a:pt x="39" y="18"/>
                </a:lnTo>
                <a:lnTo>
                  <a:pt x="17" y="37"/>
                </a:lnTo>
                <a:lnTo>
                  <a:pt x="5" y="61"/>
                </a:lnTo>
                <a:lnTo>
                  <a:pt x="0" y="91"/>
                </a:lnTo>
                <a:lnTo>
                  <a:pt x="0" y="273"/>
                </a:lnTo>
                <a:lnTo>
                  <a:pt x="5" y="303"/>
                </a:lnTo>
                <a:lnTo>
                  <a:pt x="17" y="327"/>
                </a:lnTo>
                <a:lnTo>
                  <a:pt x="39" y="346"/>
                </a:lnTo>
                <a:lnTo>
                  <a:pt x="63" y="361"/>
                </a:lnTo>
                <a:lnTo>
                  <a:pt x="92" y="366"/>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5369" name="Rectangle 9"/>
          <p:cNvSpPr>
            <a:spLocks noChangeArrowheads="1"/>
          </p:cNvSpPr>
          <p:nvPr/>
        </p:nvSpPr>
        <p:spPr bwMode="auto">
          <a:xfrm>
            <a:off x="1739900" y="2487613"/>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5370" name="Rectangle 10"/>
          <p:cNvSpPr>
            <a:spLocks noChangeArrowheads="1"/>
          </p:cNvSpPr>
          <p:nvPr/>
        </p:nvSpPr>
        <p:spPr bwMode="auto">
          <a:xfrm>
            <a:off x="511175" y="2752725"/>
            <a:ext cx="56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CE-RIP-B</a:t>
            </a:r>
            <a:endParaRPr lang="en-US" sz="1800" b="1">
              <a:latin typeface="Helvetica" pitchFamily="34" charset="0"/>
            </a:endParaRPr>
          </a:p>
        </p:txBody>
      </p:sp>
      <p:sp>
        <p:nvSpPr>
          <p:cNvPr id="563211" name="Freeform 11"/>
          <p:cNvSpPr>
            <a:spLocks/>
          </p:cNvSpPr>
          <p:nvPr/>
        </p:nvSpPr>
        <p:spPr bwMode="auto">
          <a:xfrm>
            <a:off x="4098925" y="2427288"/>
            <a:ext cx="2030413" cy="871537"/>
          </a:xfrm>
          <a:custGeom>
            <a:avLst/>
            <a:gdLst/>
            <a:ahLst/>
            <a:cxnLst>
              <a:cxn ang="0">
                <a:pos x="93" y="549"/>
              </a:cxn>
              <a:cxn ang="0">
                <a:pos x="1189" y="549"/>
              </a:cxn>
              <a:cxn ang="0">
                <a:pos x="1216" y="544"/>
              </a:cxn>
              <a:cxn ang="0">
                <a:pos x="1242" y="529"/>
              </a:cxn>
              <a:cxn ang="0">
                <a:pos x="1262" y="510"/>
              </a:cxn>
              <a:cxn ang="0">
                <a:pos x="1274" y="485"/>
              </a:cxn>
              <a:cxn ang="0">
                <a:pos x="1279" y="456"/>
              </a:cxn>
              <a:cxn ang="0">
                <a:pos x="1279" y="91"/>
              </a:cxn>
              <a:cxn ang="0">
                <a:pos x="1274" y="61"/>
              </a:cxn>
              <a:cxn ang="0">
                <a:pos x="1262" y="37"/>
              </a:cxn>
              <a:cxn ang="0">
                <a:pos x="1242" y="18"/>
              </a:cxn>
              <a:cxn ang="0">
                <a:pos x="1216" y="3"/>
              </a:cxn>
              <a:cxn ang="0">
                <a:pos x="1189" y="0"/>
              </a:cxn>
              <a:cxn ang="0">
                <a:pos x="93" y="0"/>
              </a:cxn>
              <a:cxn ang="0">
                <a:pos x="63" y="3"/>
              </a:cxn>
              <a:cxn ang="0">
                <a:pos x="36" y="18"/>
              </a:cxn>
              <a:cxn ang="0">
                <a:pos x="17" y="37"/>
              </a:cxn>
              <a:cxn ang="0">
                <a:pos x="5" y="61"/>
              </a:cxn>
              <a:cxn ang="0">
                <a:pos x="0" y="91"/>
              </a:cxn>
              <a:cxn ang="0">
                <a:pos x="0" y="456"/>
              </a:cxn>
              <a:cxn ang="0">
                <a:pos x="5" y="485"/>
              </a:cxn>
              <a:cxn ang="0">
                <a:pos x="17" y="510"/>
              </a:cxn>
              <a:cxn ang="0">
                <a:pos x="36" y="529"/>
              </a:cxn>
              <a:cxn ang="0">
                <a:pos x="63" y="544"/>
              </a:cxn>
              <a:cxn ang="0">
                <a:pos x="93" y="549"/>
              </a:cxn>
            </a:cxnLst>
            <a:rect l="0" t="0" r="r" b="b"/>
            <a:pathLst>
              <a:path w="1279" h="549">
                <a:moveTo>
                  <a:pt x="93" y="549"/>
                </a:moveTo>
                <a:lnTo>
                  <a:pt x="1189" y="549"/>
                </a:lnTo>
                <a:lnTo>
                  <a:pt x="1216" y="544"/>
                </a:lnTo>
                <a:lnTo>
                  <a:pt x="1242" y="529"/>
                </a:lnTo>
                <a:lnTo>
                  <a:pt x="1262" y="510"/>
                </a:lnTo>
                <a:lnTo>
                  <a:pt x="1274" y="485"/>
                </a:lnTo>
                <a:lnTo>
                  <a:pt x="1279" y="456"/>
                </a:lnTo>
                <a:lnTo>
                  <a:pt x="1279" y="91"/>
                </a:lnTo>
                <a:lnTo>
                  <a:pt x="1274" y="61"/>
                </a:lnTo>
                <a:lnTo>
                  <a:pt x="1262" y="37"/>
                </a:lnTo>
                <a:lnTo>
                  <a:pt x="1242" y="18"/>
                </a:lnTo>
                <a:lnTo>
                  <a:pt x="1216" y="3"/>
                </a:lnTo>
                <a:lnTo>
                  <a:pt x="1189" y="0"/>
                </a:lnTo>
                <a:lnTo>
                  <a:pt x="93" y="0"/>
                </a:lnTo>
                <a:lnTo>
                  <a:pt x="63" y="3"/>
                </a:lnTo>
                <a:lnTo>
                  <a:pt x="36" y="18"/>
                </a:lnTo>
                <a:lnTo>
                  <a:pt x="17" y="37"/>
                </a:lnTo>
                <a:lnTo>
                  <a:pt x="5" y="61"/>
                </a:lnTo>
                <a:lnTo>
                  <a:pt x="0" y="91"/>
                </a:lnTo>
                <a:lnTo>
                  <a:pt x="0" y="456"/>
                </a:lnTo>
                <a:lnTo>
                  <a:pt x="5" y="485"/>
                </a:lnTo>
                <a:lnTo>
                  <a:pt x="17" y="510"/>
                </a:lnTo>
                <a:lnTo>
                  <a:pt x="36" y="529"/>
                </a:lnTo>
                <a:lnTo>
                  <a:pt x="63" y="544"/>
                </a:lnTo>
                <a:lnTo>
                  <a:pt x="93" y="549"/>
                </a:lnTo>
                <a:close/>
              </a:path>
            </a:pathLst>
          </a:custGeom>
          <a:solidFill>
            <a:srgbClr val="C0C0C0"/>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563212" name="Freeform 12"/>
          <p:cNvSpPr>
            <a:spLocks/>
          </p:cNvSpPr>
          <p:nvPr/>
        </p:nvSpPr>
        <p:spPr bwMode="auto">
          <a:xfrm>
            <a:off x="1635125" y="1411288"/>
            <a:ext cx="7104063" cy="3770312"/>
          </a:xfrm>
          <a:custGeom>
            <a:avLst/>
            <a:gdLst/>
            <a:ahLst/>
            <a:cxnLst>
              <a:cxn ang="0">
                <a:pos x="3014" y="1462"/>
              </a:cxn>
              <a:cxn ang="0">
                <a:pos x="90" y="1462"/>
              </a:cxn>
              <a:cxn ang="0">
                <a:pos x="61" y="1466"/>
              </a:cxn>
              <a:cxn ang="0">
                <a:pos x="37" y="1479"/>
              </a:cxn>
              <a:cxn ang="0">
                <a:pos x="17" y="1498"/>
              </a:cxn>
              <a:cxn ang="0">
                <a:pos x="2" y="1525"/>
              </a:cxn>
              <a:cxn ang="0">
                <a:pos x="0" y="1554"/>
              </a:cxn>
              <a:cxn ang="0">
                <a:pos x="0" y="2285"/>
              </a:cxn>
              <a:cxn ang="0">
                <a:pos x="2" y="2312"/>
              </a:cxn>
              <a:cxn ang="0">
                <a:pos x="17" y="2339"/>
              </a:cxn>
              <a:cxn ang="0">
                <a:pos x="37" y="2358"/>
              </a:cxn>
              <a:cxn ang="0">
                <a:pos x="61" y="2371"/>
              </a:cxn>
              <a:cxn ang="0">
                <a:pos x="90" y="2375"/>
              </a:cxn>
              <a:cxn ang="0">
                <a:pos x="4385" y="2375"/>
              </a:cxn>
              <a:cxn ang="0">
                <a:pos x="4412" y="2371"/>
              </a:cxn>
              <a:cxn ang="0">
                <a:pos x="4439" y="2358"/>
              </a:cxn>
              <a:cxn ang="0">
                <a:pos x="4458" y="2339"/>
              </a:cxn>
              <a:cxn ang="0">
                <a:pos x="4471" y="2312"/>
              </a:cxn>
              <a:cxn ang="0">
                <a:pos x="4475" y="2285"/>
              </a:cxn>
              <a:cxn ang="0">
                <a:pos x="4475" y="92"/>
              </a:cxn>
              <a:cxn ang="0">
                <a:pos x="4471" y="63"/>
              </a:cxn>
              <a:cxn ang="0">
                <a:pos x="4458" y="36"/>
              </a:cxn>
              <a:cxn ang="0">
                <a:pos x="4439" y="17"/>
              </a:cxn>
              <a:cxn ang="0">
                <a:pos x="4412" y="4"/>
              </a:cxn>
              <a:cxn ang="0">
                <a:pos x="4385" y="0"/>
              </a:cxn>
              <a:cxn ang="0">
                <a:pos x="3196" y="0"/>
              </a:cxn>
              <a:cxn ang="0">
                <a:pos x="3167" y="4"/>
              </a:cxn>
              <a:cxn ang="0">
                <a:pos x="3143" y="17"/>
              </a:cxn>
              <a:cxn ang="0">
                <a:pos x="3123" y="36"/>
              </a:cxn>
              <a:cxn ang="0">
                <a:pos x="3109" y="63"/>
              </a:cxn>
              <a:cxn ang="0">
                <a:pos x="3106" y="92"/>
              </a:cxn>
              <a:cxn ang="0">
                <a:pos x="3106" y="1371"/>
              </a:cxn>
              <a:cxn ang="0">
                <a:pos x="3101" y="1398"/>
              </a:cxn>
              <a:cxn ang="0">
                <a:pos x="3087" y="1425"/>
              </a:cxn>
              <a:cxn ang="0">
                <a:pos x="3067" y="1445"/>
              </a:cxn>
              <a:cxn ang="0">
                <a:pos x="3043" y="1457"/>
              </a:cxn>
              <a:cxn ang="0">
                <a:pos x="3014" y="1462"/>
              </a:cxn>
            </a:cxnLst>
            <a:rect l="0" t="0" r="r" b="b"/>
            <a:pathLst>
              <a:path w="4475" h="2375">
                <a:moveTo>
                  <a:pt x="3014" y="1462"/>
                </a:moveTo>
                <a:lnTo>
                  <a:pt x="90" y="1462"/>
                </a:lnTo>
                <a:lnTo>
                  <a:pt x="61" y="1466"/>
                </a:lnTo>
                <a:lnTo>
                  <a:pt x="37" y="1479"/>
                </a:lnTo>
                <a:lnTo>
                  <a:pt x="17" y="1498"/>
                </a:lnTo>
                <a:lnTo>
                  <a:pt x="2" y="1525"/>
                </a:lnTo>
                <a:lnTo>
                  <a:pt x="0" y="1554"/>
                </a:lnTo>
                <a:lnTo>
                  <a:pt x="0" y="2285"/>
                </a:lnTo>
                <a:lnTo>
                  <a:pt x="2" y="2312"/>
                </a:lnTo>
                <a:lnTo>
                  <a:pt x="17" y="2339"/>
                </a:lnTo>
                <a:lnTo>
                  <a:pt x="37" y="2358"/>
                </a:lnTo>
                <a:lnTo>
                  <a:pt x="61" y="2371"/>
                </a:lnTo>
                <a:lnTo>
                  <a:pt x="90" y="2375"/>
                </a:lnTo>
                <a:lnTo>
                  <a:pt x="4385" y="2375"/>
                </a:lnTo>
                <a:lnTo>
                  <a:pt x="4412" y="2371"/>
                </a:lnTo>
                <a:lnTo>
                  <a:pt x="4439" y="2358"/>
                </a:lnTo>
                <a:lnTo>
                  <a:pt x="4458" y="2339"/>
                </a:lnTo>
                <a:lnTo>
                  <a:pt x="4471" y="2312"/>
                </a:lnTo>
                <a:lnTo>
                  <a:pt x="4475" y="2285"/>
                </a:lnTo>
                <a:lnTo>
                  <a:pt x="4475" y="92"/>
                </a:lnTo>
                <a:lnTo>
                  <a:pt x="4471" y="63"/>
                </a:lnTo>
                <a:lnTo>
                  <a:pt x="4458" y="36"/>
                </a:lnTo>
                <a:lnTo>
                  <a:pt x="4439" y="17"/>
                </a:lnTo>
                <a:lnTo>
                  <a:pt x="4412" y="4"/>
                </a:lnTo>
                <a:lnTo>
                  <a:pt x="4385" y="0"/>
                </a:lnTo>
                <a:lnTo>
                  <a:pt x="3196" y="0"/>
                </a:lnTo>
                <a:lnTo>
                  <a:pt x="3167" y="4"/>
                </a:lnTo>
                <a:lnTo>
                  <a:pt x="3143" y="17"/>
                </a:lnTo>
                <a:lnTo>
                  <a:pt x="3123" y="36"/>
                </a:lnTo>
                <a:lnTo>
                  <a:pt x="3109" y="63"/>
                </a:lnTo>
                <a:lnTo>
                  <a:pt x="3106" y="92"/>
                </a:lnTo>
                <a:lnTo>
                  <a:pt x="3106" y="1371"/>
                </a:lnTo>
                <a:lnTo>
                  <a:pt x="3101" y="1398"/>
                </a:lnTo>
                <a:lnTo>
                  <a:pt x="3087" y="1425"/>
                </a:lnTo>
                <a:lnTo>
                  <a:pt x="3067" y="1445"/>
                </a:lnTo>
                <a:lnTo>
                  <a:pt x="3043" y="1457"/>
                </a:lnTo>
                <a:lnTo>
                  <a:pt x="3014" y="1462"/>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63213" name="Freeform 13"/>
          <p:cNvSpPr>
            <a:spLocks/>
          </p:cNvSpPr>
          <p:nvPr/>
        </p:nvSpPr>
        <p:spPr bwMode="auto">
          <a:xfrm>
            <a:off x="6708775" y="1700213"/>
            <a:ext cx="1887538" cy="3338512"/>
          </a:xfrm>
          <a:custGeom>
            <a:avLst/>
            <a:gdLst/>
            <a:ahLst/>
            <a:cxnLst>
              <a:cxn ang="0">
                <a:pos x="93" y="2103"/>
              </a:cxn>
              <a:cxn ang="0">
                <a:pos x="1097" y="2103"/>
              </a:cxn>
              <a:cxn ang="0">
                <a:pos x="1126" y="2098"/>
              </a:cxn>
              <a:cxn ang="0">
                <a:pos x="1150" y="2084"/>
              </a:cxn>
              <a:cxn ang="0">
                <a:pos x="1170" y="2064"/>
              </a:cxn>
              <a:cxn ang="0">
                <a:pos x="1184" y="2040"/>
              </a:cxn>
              <a:cxn ang="0">
                <a:pos x="1189" y="2011"/>
              </a:cxn>
              <a:cxn ang="0">
                <a:pos x="1189" y="93"/>
              </a:cxn>
              <a:cxn ang="0">
                <a:pos x="1184" y="64"/>
              </a:cxn>
              <a:cxn ang="0">
                <a:pos x="1170" y="37"/>
              </a:cxn>
              <a:cxn ang="0">
                <a:pos x="1150" y="17"/>
              </a:cxn>
              <a:cxn ang="0">
                <a:pos x="1126" y="5"/>
              </a:cxn>
              <a:cxn ang="0">
                <a:pos x="1097" y="0"/>
              </a:cxn>
              <a:cxn ang="0">
                <a:pos x="93" y="0"/>
              </a:cxn>
              <a:cxn ang="0">
                <a:pos x="64" y="5"/>
              </a:cxn>
              <a:cxn ang="0">
                <a:pos x="37" y="17"/>
              </a:cxn>
              <a:cxn ang="0">
                <a:pos x="17" y="37"/>
              </a:cxn>
              <a:cxn ang="0">
                <a:pos x="5" y="64"/>
              </a:cxn>
              <a:cxn ang="0">
                <a:pos x="0" y="93"/>
              </a:cxn>
              <a:cxn ang="0">
                <a:pos x="0" y="2011"/>
              </a:cxn>
              <a:cxn ang="0">
                <a:pos x="5" y="2040"/>
              </a:cxn>
              <a:cxn ang="0">
                <a:pos x="17" y="2064"/>
              </a:cxn>
              <a:cxn ang="0">
                <a:pos x="37" y="2084"/>
              </a:cxn>
              <a:cxn ang="0">
                <a:pos x="64" y="2098"/>
              </a:cxn>
              <a:cxn ang="0">
                <a:pos x="93" y="2103"/>
              </a:cxn>
            </a:cxnLst>
            <a:rect l="0" t="0" r="r" b="b"/>
            <a:pathLst>
              <a:path w="1189" h="2103">
                <a:moveTo>
                  <a:pt x="93" y="2103"/>
                </a:moveTo>
                <a:lnTo>
                  <a:pt x="1097" y="2103"/>
                </a:lnTo>
                <a:lnTo>
                  <a:pt x="1126" y="2098"/>
                </a:lnTo>
                <a:lnTo>
                  <a:pt x="1150" y="2084"/>
                </a:lnTo>
                <a:lnTo>
                  <a:pt x="1170" y="2064"/>
                </a:lnTo>
                <a:lnTo>
                  <a:pt x="1184" y="2040"/>
                </a:lnTo>
                <a:lnTo>
                  <a:pt x="1189" y="2011"/>
                </a:lnTo>
                <a:lnTo>
                  <a:pt x="1189" y="93"/>
                </a:lnTo>
                <a:lnTo>
                  <a:pt x="1184" y="64"/>
                </a:lnTo>
                <a:lnTo>
                  <a:pt x="1170" y="37"/>
                </a:lnTo>
                <a:lnTo>
                  <a:pt x="1150" y="17"/>
                </a:lnTo>
                <a:lnTo>
                  <a:pt x="1126" y="5"/>
                </a:lnTo>
                <a:lnTo>
                  <a:pt x="1097" y="0"/>
                </a:lnTo>
                <a:lnTo>
                  <a:pt x="93" y="0"/>
                </a:lnTo>
                <a:lnTo>
                  <a:pt x="64" y="5"/>
                </a:lnTo>
                <a:lnTo>
                  <a:pt x="37" y="17"/>
                </a:lnTo>
                <a:lnTo>
                  <a:pt x="17" y="37"/>
                </a:lnTo>
                <a:lnTo>
                  <a:pt x="5" y="64"/>
                </a:lnTo>
                <a:lnTo>
                  <a:pt x="0" y="93"/>
                </a:lnTo>
                <a:lnTo>
                  <a:pt x="0" y="2011"/>
                </a:lnTo>
                <a:lnTo>
                  <a:pt x="5" y="2040"/>
                </a:lnTo>
                <a:lnTo>
                  <a:pt x="17" y="2064"/>
                </a:lnTo>
                <a:lnTo>
                  <a:pt x="37" y="2084"/>
                </a:lnTo>
                <a:lnTo>
                  <a:pt x="64" y="2098"/>
                </a:lnTo>
                <a:lnTo>
                  <a:pt x="93" y="2103"/>
                </a:lnTo>
                <a:close/>
              </a:path>
            </a:pathLst>
          </a:custGeom>
          <a:solidFill>
            <a:schemeClr val="folHlink"/>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5374" name="Rectangle 14"/>
          <p:cNvSpPr>
            <a:spLocks noChangeArrowheads="1"/>
          </p:cNvSpPr>
          <p:nvPr/>
        </p:nvSpPr>
        <p:spPr bwMode="auto">
          <a:xfrm>
            <a:off x="6881813" y="1751013"/>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Backbone</a:t>
            </a:r>
            <a:endParaRPr lang="en-US" sz="1800" b="1">
              <a:latin typeface="Helvetica" pitchFamily="34" charset="0"/>
            </a:endParaRPr>
          </a:p>
        </p:txBody>
      </p:sp>
      <p:sp>
        <p:nvSpPr>
          <p:cNvPr id="563215" name="Freeform 15"/>
          <p:cNvSpPr>
            <a:spLocks/>
          </p:cNvSpPr>
          <p:nvPr/>
        </p:nvSpPr>
        <p:spPr bwMode="auto">
          <a:xfrm>
            <a:off x="1704975" y="3805238"/>
            <a:ext cx="1887538" cy="579437"/>
          </a:xfrm>
          <a:custGeom>
            <a:avLst/>
            <a:gdLst/>
            <a:ahLst/>
            <a:cxnLst>
              <a:cxn ang="0">
                <a:pos x="92" y="365"/>
              </a:cxn>
              <a:cxn ang="0">
                <a:pos x="1096" y="365"/>
              </a:cxn>
              <a:cxn ang="0">
                <a:pos x="1125" y="361"/>
              </a:cxn>
              <a:cxn ang="0">
                <a:pos x="1150" y="348"/>
              </a:cxn>
              <a:cxn ang="0">
                <a:pos x="1172" y="326"/>
              </a:cxn>
              <a:cxn ang="0">
                <a:pos x="1184" y="302"/>
              </a:cxn>
              <a:cxn ang="0">
                <a:pos x="1189" y="273"/>
              </a:cxn>
              <a:cxn ang="0">
                <a:pos x="1189" y="90"/>
              </a:cxn>
              <a:cxn ang="0">
                <a:pos x="1184" y="63"/>
              </a:cxn>
              <a:cxn ang="0">
                <a:pos x="1172" y="36"/>
              </a:cxn>
              <a:cxn ang="0">
                <a:pos x="1150" y="17"/>
              </a:cxn>
              <a:cxn ang="0">
                <a:pos x="1125" y="5"/>
              </a:cxn>
              <a:cxn ang="0">
                <a:pos x="1096" y="0"/>
              </a:cxn>
              <a:cxn ang="0">
                <a:pos x="92" y="0"/>
              </a:cxn>
              <a:cxn ang="0">
                <a:pos x="63" y="5"/>
              </a:cxn>
              <a:cxn ang="0">
                <a:pos x="39" y="17"/>
              </a:cxn>
              <a:cxn ang="0">
                <a:pos x="17" y="36"/>
              </a:cxn>
              <a:cxn ang="0">
                <a:pos x="5" y="63"/>
              </a:cxn>
              <a:cxn ang="0">
                <a:pos x="0" y="90"/>
              </a:cxn>
              <a:cxn ang="0">
                <a:pos x="0" y="273"/>
              </a:cxn>
              <a:cxn ang="0">
                <a:pos x="5" y="302"/>
              </a:cxn>
              <a:cxn ang="0">
                <a:pos x="17" y="326"/>
              </a:cxn>
              <a:cxn ang="0">
                <a:pos x="39" y="348"/>
              </a:cxn>
              <a:cxn ang="0">
                <a:pos x="63" y="361"/>
              </a:cxn>
              <a:cxn ang="0">
                <a:pos x="92" y="365"/>
              </a:cxn>
            </a:cxnLst>
            <a:rect l="0" t="0" r="r" b="b"/>
            <a:pathLst>
              <a:path w="1189" h="365">
                <a:moveTo>
                  <a:pt x="92" y="365"/>
                </a:moveTo>
                <a:lnTo>
                  <a:pt x="1096" y="365"/>
                </a:lnTo>
                <a:lnTo>
                  <a:pt x="1125" y="361"/>
                </a:lnTo>
                <a:lnTo>
                  <a:pt x="1150" y="348"/>
                </a:lnTo>
                <a:lnTo>
                  <a:pt x="1172" y="326"/>
                </a:lnTo>
                <a:lnTo>
                  <a:pt x="1184" y="302"/>
                </a:lnTo>
                <a:lnTo>
                  <a:pt x="1189" y="273"/>
                </a:lnTo>
                <a:lnTo>
                  <a:pt x="1189" y="90"/>
                </a:lnTo>
                <a:lnTo>
                  <a:pt x="1184" y="63"/>
                </a:lnTo>
                <a:lnTo>
                  <a:pt x="1172" y="36"/>
                </a:lnTo>
                <a:lnTo>
                  <a:pt x="1150" y="17"/>
                </a:lnTo>
                <a:lnTo>
                  <a:pt x="1125" y="5"/>
                </a:lnTo>
                <a:lnTo>
                  <a:pt x="1096" y="0"/>
                </a:lnTo>
                <a:lnTo>
                  <a:pt x="92" y="0"/>
                </a:lnTo>
                <a:lnTo>
                  <a:pt x="63" y="5"/>
                </a:lnTo>
                <a:lnTo>
                  <a:pt x="39" y="17"/>
                </a:lnTo>
                <a:lnTo>
                  <a:pt x="17" y="36"/>
                </a:lnTo>
                <a:lnTo>
                  <a:pt x="5" y="63"/>
                </a:lnTo>
                <a:lnTo>
                  <a:pt x="0" y="90"/>
                </a:lnTo>
                <a:lnTo>
                  <a:pt x="0" y="273"/>
                </a:lnTo>
                <a:lnTo>
                  <a:pt x="5" y="302"/>
                </a:lnTo>
                <a:lnTo>
                  <a:pt x="17" y="326"/>
                </a:lnTo>
                <a:lnTo>
                  <a:pt x="39" y="348"/>
                </a:lnTo>
                <a:lnTo>
                  <a:pt x="63" y="361"/>
                </a:lnTo>
                <a:lnTo>
                  <a:pt x="92" y="365"/>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5376" name="Rectangle 16"/>
          <p:cNvSpPr>
            <a:spLocks noChangeArrowheads="1"/>
          </p:cNvSpPr>
          <p:nvPr/>
        </p:nvSpPr>
        <p:spPr bwMode="auto">
          <a:xfrm>
            <a:off x="1741488" y="3863975"/>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63217" name="Freeform 17"/>
          <p:cNvSpPr>
            <a:spLocks/>
          </p:cNvSpPr>
          <p:nvPr/>
        </p:nvSpPr>
        <p:spPr bwMode="auto">
          <a:xfrm>
            <a:off x="1704975" y="4529138"/>
            <a:ext cx="1887538" cy="579437"/>
          </a:xfrm>
          <a:custGeom>
            <a:avLst/>
            <a:gdLst/>
            <a:ahLst/>
            <a:cxnLst>
              <a:cxn ang="0">
                <a:pos x="92" y="365"/>
              </a:cxn>
              <a:cxn ang="0">
                <a:pos x="1096" y="365"/>
              </a:cxn>
              <a:cxn ang="0">
                <a:pos x="1125" y="360"/>
              </a:cxn>
              <a:cxn ang="0">
                <a:pos x="1150" y="348"/>
              </a:cxn>
              <a:cxn ang="0">
                <a:pos x="1172" y="329"/>
              </a:cxn>
              <a:cxn ang="0">
                <a:pos x="1184" y="302"/>
              </a:cxn>
              <a:cxn ang="0">
                <a:pos x="1189" y="275"/>
              </a:cxn>
              <a:cxn ang="0">
                <a:pos x="1189" y="92"/>
              </a:cxn>
              <a:cxn ang="0">
                <a:pos x="1184" y="63"/>
              </a:cxn>
              <a:cxn ang="0">
                <a:pos x="1172" y="39"/>
              </a:cxn>
              <a:cxn ang="0">
                <a:pos x="1150" y="17"/>
              </a:cxn>
              <a:cxn ang="0">
                <a:pos x="1125" y="4"/>
              </a:cxn>
              <a:cxn ang="0">
                <a:pos x="1096" y="0"/>
              </a:cxn>
              <a:cxn ang="0">
                <a:pos x="92" y="0"/>
              </a:cxn>
              <a:cxn ang="0">
                <a:pos x="63" y="4"/>
              </a:cxn>
              <a:cxn ang="0">
                <a:pos x="39" y="17"/>
              </a:cxn>
              <a:cxn ang="0">
                <a:pos x="17" y="39"/>
              </a:cxn>
              <a:cxn ang="0">
                <a:pos x="5" y="63"/>
              </a:cxn>
              <a:cxn ang="0">
                <a:pos x="0" y="92"/>
              </a:cxn>
              <a:cxn ang="0">
                <a:pos x="0" y="275"/>
              </a:cxn>
              <a:cxn ang="0">
                <a:pos x="5" y="302"/>
              </a:cxn>
              <a:cxn ang="0">
                <a:pos x="17" y="329"/>
              </a:cxn>
              <a:cxn ang="0">
                <a:pos x="39" y="348"/>
              </a:cxn>
              <a:cxn ang="0">
                <a:pos x="63" y="360"/>
              </a:cxn>
              <a:cxn ang="0">
                <a:pos x="92" y="365"/>
              </a:cxn>
            </a:cxnLst>
            <a:rect l="0" t="0" r="r" b="b"/>
            <a:pathLst>
              <a:path w="1189" h="365">
                <a:moveTo>
                  <a:pt x="92" y="365"/>
                </a:moveTo>
                <a:lnTo>
                  <a:pt x="1096" y="365"/>
                </a:lnTo>
                <a:lnTo>
                  <a:pt x="1125" y="360"/>
                </a:lnTo>
                <a:lnTo>
                  <a:pt x="1150" y="348"/>
                </a:lnTo>
                <a:lnTo>
                  <a:pt x="1172" y="329"/>
                </a:lnTo>
                <a:lnTo>
                  <a:pt x="1184" y="302"/>
                </a:lnTo>
                <a:lnTo>
                  <a:pt x="1189" y="275"/>
                </a:lnTo>
                <a:lnTo>
                  <a:pt x="1189" y="92"/>
                </a:lnTo>
                <a:lnTo>
                  <a:pt x="1184" y="63"/>
                </a:lnTo>
                <a:lnTo>
                  <a:pt x="1172" y="39"/>
                </a:lnTo>
                <a:lnTo>
                  <a:pt x="1150" y="17"/>
                </a:lnTo>
                <a:lnTo>
                  <a:pt x="1125" y="4"/>
                </a:lnTo>
                <a:lnTo>
                  <a:pt x="1096" y="0"/>
                </a:lnTo>
                <a:lnTo>
                  <a:pt x="92" y="0"/>
                </a:lnTo>
                <a:lnTo>
                  <a:pt x="63" y="4"/>
                </a:lnTo>
                <a:lnTo>
                  <a:pt x="39" y="17"/>
                </a:lnTo>
                <a:lnTo>
                  <a:pt x="17" y="39"/>
                </a:lnTo>
                <a:lnTo>
                  <a:pt x="5" y="63"/>
                </a:lnTo>
                <a:lnTo>
                  <a:pt x="0" y="92"/>
                </a:lnTo>
                <a:lnTo>
                  <a:pt x="0" y="275"/>
                </a:lnTo>
                <a:lnTo>
                  <a:pt x="5" y="302"/>
                </a:lnTo>
                <a:lnTo>
                  <a:pt x="17" y="329"/>
                </a:lnTo>
                <a:lnTo>
                  <a:pt x="39" y="348"/>
                </a:lnTo>
                <a:lnTo>
                  <a:pt x="63" y="360"/>
                </a:lnTo>
                <a:lnTo>
                  <a:pt x="92" y="365"/>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5378" name="Rectangle 18"/>
          <p:cNvSpPr>
            <a:spLocks noChangeArrowheads="1"/>
          </p:cNvSpPr>
          <p:nvPr/>
        </p:nvSpPr>
        <p:spPr bwMode="auto">
          <a:xfrm>
            <a:off x="1739900" y="4587875"/>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5379" name="Rectangle 19"/>
          <p:cNvSpPr>
            <a:spLocks noChangeArrowheads="1"/>
          </p:cNvSpPr>
          <p:nvPr/>
        </p:nvSpPr>
        <p:spPr bwMode="auto">
          <a:xfrm>
            <a:off x="482600" y="4156075"/>
            <a:ext cx="6238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CE-BGP-A</a:t>
            </a:r>
            <a:endParaRPr lang="en-US" sz="1800" b="1">
              <a:latin typeface="Helvetica" pitchFamily="34" charset="0"/>
            </a:endParaRPr>
          </a:p>
        </p:txBody>
      </p:sp>
      <p:sp>
        <p:nvSpPr>
          <p:cNvPr id="15380" name="Rectangle 20"/>
          <p:cNvSpPr>
            <a:spLocks noChangeArrowheads="1"/>
          </p:cNvSpPr>
          <p:nvPr/>
        </p:nvSpPr>
        <p:spPr bwMode="auto">
          <a:xfrm>
            <a:off x="479425" y="4856163"/>
            <a:ext cx="628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CE-BGP-B</a:t>
            </a:r>
            <a:endParaRPr lang="en-US" sz="1800" b="1">
              <a:latin typeface="Helvetica" pitchFamily="34" charset="0"/>
            </a:endParaRPr>
          </a:p>
        </p:txBody>
      </p:sp>
      <p:sp>
        <p:nvSpPr>
          <p:cNvPr id="563221" name="AutoShape 21"/>
          <p:cNvSpPr>
            <a:spLocks noChangeArrowheads="1"/>
          </p:cNvSpPr>
          <p:nvPr/>
        </p:nvSpPr>
        <p:spPr bwMode="auto">
          <a:xfrm flipH="1">
            <a:off x="5927725" y="1997075"/>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spAutoFit/>
          </a:bodyPr>
          <a:lstStyle/>
          <a:p>
            <a:pPr>
              <a:defRPr/>
            </a:pPr>
            <a:endParaRPr lang="en-US"/>
          </a:p>
        </p:txBody>
      </p:sp>
      <p:sp>
        <p:nvSpPr>
          <p:cNvPr id="563222" name="AutoShape 22"/>
          <p:cNvSpPr>
            <a:spLocks noChangeArrowheads="1"/>
          </p:cNvSpPr>
          <p:nvPr/>
        </p:nvSpPr>
        <p:spPr bwMode="auto">
          <a:xfrm flipH="1">
            <a:off x="5927725" y="2759075"/>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spAutoFit/>
          </a:bodyPr>
          <a:lstStyle/>
          <a:p>
            <a:pPr>
              <a:defRPr/>
            </a:pPr>
            <a:endParaRPr lang="en-US"/>
          </a:p>
        </p:txBody>
      </p:sp>
      <p:sp>
        <p:nvSpPr>
          <p:cNvPr id="563223" name="AutoShape 23"/>
          <p:cNvSpPr>
            <a:spLocks noChangeArrowheads="1"/>
          </p:cNvSpPr>
          <p:nvPr/>
        </p:nvSpPr>
        <p:spPr bwMode="auto">
          <a:xfrm flipH="1">
            <a:off x="7924800" y="3140075"/>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spAutoFit/>
          </a:bodyPr>
          <a:lstStyle/>
          <a:p>
            <a:pPr>
              <a:defRPr/>
            </a:pPr>
            <a:endParaRPr lang="en-US"/>
          </a:p>
        </p:txBody>
      </p:sp>
      <p:sp>
        <p:nvSpPr>
          <p:cNvPr id="15384" name="Text Box 24"/>
          <p:cNvSpPr txBox="1">
            <a:spLocks noChangeArrowheads="1"/>
          </p:cNvSpPr>
          <p:nvPr/>
        </p:nvSpPr>
        <p:spPr bwMode="auto">
          <a:xfrm>
            <a:off x="457200" y="5562600"/>
            <a:ext cx="8348663" cy="915988"/>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Routes received from backbone MP-BGP and imported</a:t>
            </a:r>
            <a:br>
              <a:rPr lang="en-US" sz="1800" b="1">
                <a:latin typeface="Helvetica" pitchFamily="34" charset="0"/>
              </a:rPr>
            </a:br>
            <a:r>
              <a:rPr lang="en-US" sz="1800" b="1">
                <a:latin typeface="Helvetica" pitchFamily="34" charset="0"/>
              </a:rPr>
              <a:t>into a VRF are forwarded as IPv4 routes to EBGP CE neighbors attached </a:t>
            </a:r>
            <a:br>
              <a:rPr lang="en-US" sz="1800" b="1">
                <a:latin typeface="Helvetica" pitchFamily="34" charset="0"/>
              </a:rPr>
            </a:br>
            <a:r>
              <a:rPr lang="en-US" sz="1800" b="1">
                <a:latin typeface="Helvetica" pitchFamily="34" charset="0"/>
              </a:rPr>
              <a:t>to that VRF.</a:t>
            </a:r>
          </a:p>
        </p:txBody>
      </p:sp>
      <p:sp>
        <p:nvSpPr>
          <p:cNvPr id="15385" name="AutoShape 25"/>
          <p:cNvSpPr>
            <a:spLocks noChangeArrowheads="1"/>
          </p:cNvSpPr>
          <p:nvPr/>
        </p:nvSpPr>
        <p:spPr bwMode="auto">
          <a:xfrm flipH="1">
            <a:off x="3505200" y="3902075"/>
            <a:ext cx="3581400" cy="304800"/>
          </a:xfrm>
          <a:prstGeom prst="rightArrow">
            <a:avLst>
              <a:gd name="adj1" fmla="val 42861"/>
              <a:gd name="adj2" fmla="val 163031"/>
            </a:avLst>
          </a:prstGeom>
          <a:solidFill>
            <a:schemeClr val="accent1"/>
          </a:solidFill>
          <a:ln w="38100">
            <a:solidFill>
              <a:schemeClr val="tx1"/>
            </a:solidFill>
            <a:miter lim="800000"/>
            <a:headEnd type="none" w="sm" len="sm"/>
            <a:tailEnd type="none" w="sm" len="sm"/>
          </a:ln>
        </p:spPr>
        <p:txBody>
          <a:bodyPr anchor="ctr">
            <a:spAutoFit/>
          </a:bodyPr>
          <a:lstStyle/>
          <a:p>
            <a:endParaRPr lang="en-US"/>
          </a:p>
        </p:txBody>
      </p:sp>
      <p:sp>
        <p:nvSpPr>
          <p:cNvPr id="15386" name="AutoShape 26"/>
          <p:cNvSpPr>
            <a:spLocks noChangeArrowheads="1"/>
          </p:cNvSpPr>
          <p:nvPr/>
        </p:nvSpPr>
        <p:spPr bwMode="auto">
          <a:xfrm flipH="1">
            <a:off x="3505200" y="4664075"/>
            <a:ext cx="3581400" cy="304800"/>
          </a:xfrm>
          <a:prstGeom prst="rightArrow">
            <a:avLst>
              <a:gd name="adj1" fmla="val 42861"/>
              <a:gd name="adj2" fmla="val 163031"/>
            </a:avLst>
          </a:prstGeom>
          <a:solidFill>
            <a:schemeClr val="accent1"/>
          </a:solidFill>
          <a:ln w="38100">
            <a:solidFill>
              <a:schemeClr val="tx1"/>
            </a:solidFill>
            <a:miter lim="800000"/>
            <a:headEnd type="none" w="sm" len="sm"/>
            <a:tailEnd type="none" w="sm" len="sm"/>
          </a:ln>
        </p:spPr>
        <p:txBody>
          <a:bodyPr anchor="ctr">
            <a:spAutoFit/>
          </a:bodyPr>
          <a:lstStyle/>
          <a:p>
            <a:endParaRPr lang="en-US"/>
          </a:p>
        </p:txBody>
      </p:sp>
      <p:pic>
        <p:nvPicPr>
          <p:cNvPr id="15387"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54175"/>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78075"/>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87775"/>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98975"/>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1" name="AutoShape 31"/>
          <p:cNvSpPr>
            <a:spLocks noChangeArrowheads="1"/>
          </p:cNvSpPr>
          <p:nvPr/>
        </p:nvSpPr>
        <p:spPr bwMode="auto">
          <a:xfrm flipH="1">
            <a:off x="990600" y="3902075"/>
            <a:ext cx="914400" cy="304800"/>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
        <p:nvSpPr>
          <p:cNvPr id="15392" name="AutoShape 32"/>
          <p:cNvSpPr>
            <a:spLocks noChangeArrowheads="1"/>
          </p:cNvSpPr>
          <p:nvPr/>
        </p:nvSpPr>
        <p:spPr bwMode="auto">
          <a:xfrm flipH="1">
            <a:off x="990600" y="4664075"/>
            <a:ext cx="914400" cy="304800"/>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
        <p:nvSpPr>
          <p:cNvPr id="15393" name="Rectangle 33"/>
          <p:cNvSpPr>
            <a:spLocks noChangeArrowheads="1"/>
          </p:cNvSpPr>
          <p:nvPr/>
        </p:nvSpPr>
        <p:spPr bwMode="auto">
          <a:xfrm>
            <a:off x="4225925" y="2478088"/>
            <a:ext cx="1900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VRF-B Routing Table</a:t>
            </a:r>
            <a:endParaRPr lang="en-US" sz="1800" b="1">
              <a:latin typeface="Helvetica" pitchFamily="34" charset="0"/>
            </a:endParaRPr>
          </a:p>
        </p:txBody>
      </p:sp>
      <p:sp>
        <p:nvSpPr>
          <p:cNvPr id="15394" name="Rectangle 34"/>
          <p:cNvSpPr>
            <a:spLocks noChangeArrowheads="1"/>
          </p:cNvSpPr>
          <p:nvPr/>
        </p:nvSpPr>
        <p:spPr bwMode="auto">
          <a:xfrm>
            <a:off x="4227513" y="1460500"/>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VRF-A Routing Table</a:t>
            </a:r>
            <a:endParaRPr lang="en-US" sz="1800" b="1">
              <a:latin typeface="Helvetica" pitchFamily="34" charset="0"/>
            </a:endParaRPr>
          </a:p>
        </p:txBody>
      </p:sp>
      <p:sp>
        <p:nvSpPr>
          <p:cNvPr id="15395" name="Rectangle 35"/>
          <p:cNvSpPr>
            <a:spLocks noChangeArrowheads="1"/>
          </p:cNvSpPr>
          <p:nvPr/>
        </p:nvSpPr>
        <p:spPr bwMode="auto">
          <a:xfrm>
            <a:off x="1779588" y="1460500"/>
            <a:ext cx="188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RIP Routing Process</a:t>
            </a:r>
            <a:endParaRPr lang="en-US" sz="1800" b="1">
              <a:solidFill>
                <a:srgbClr val="FFFF00"/>
              </a:solidFill>
              <a:latin typeface="Helvetica" pitchFamily="34" charset="0"/>
            </a:endParaRPr>
          </a:p>
        </p:txBody>
      </p:sp>
      <p:sp>
        <p:nvSpPr>
          <p:cNvPr id="15396" name="Rectangle 36"/>
          <p:cNvSpPr>
            <a:spLocks noChangeArrowheads="1"/>
          </p:cNvSpPr>
          <p:nvPr/>
        </p:nvSpPr>
        <p:spPr bwMode="auto">
          <a:xfrm>
            <a:off x="6716713" y="1460500"/>
            <a:ext cx="197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BGP Routing Process</a:t>
            </a:r>
            <a:endParaRPr lang="en-US" sz="1800" b="1">
              <a:solidFill>
                <a:srgbClr val="FFFF00"/>
              </a:solidFill>
              <a:latin typeface="Helvetica" pitchFamily="34" charset="0"/>
            </a:endParaRPr>
          </a:p>
        </p:txBody>
      </p:sp>
      <p:sp>
        <p:nvSpPr>
          <p:cNvPr id="15397" name="Rectangle 37"/>
          <p:cNvSpPr>
            <a:spLocks noChangeArrowheads="1"/>
          </p:cNvSpPr>
          <p:nvPr/>
        </p:nvSpPr>
        <p:spPr bwMode="auto">
          <a:xfrm>
            <a:off x="6889750" y="2020888"/>
            <a:ext cx="125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500" b="1">
                <a:solidFill>
                  <a:srgbClr val="000000"/>
                </a:solidFill>
                <a:latin typeface="Helvetica" pitchFamily="34" charset="0"/>
              </a:rPr>
              <a:t>Multiprotocol </a:t>
            </a:r>
          </a:p>
          <a:p>
            <a:pPr algn="l">
              <a:lnSpc>
                <a:spcPct val="100000"/>
              </a:lnSpc>
            </a:pPr>
            <a:r>
              <a:rPr lang="en-US" sz="1500" b="1">
                <a:solidFill>
                  <a:srgbClr val="000000"/>
                </a:solidFill>
                <a:latin typeface="Helvetica" pitchFamily="34" charset="0"/>
              </a:rPr>
              <a:t>BGP</a:t>
            </a:r>
            <a:endParaRPr lang="en-US" sz="1800" b="1">
              <a:latin typeface="Helvetica" pitchFamily="34" charset="0"/>
            </a:endParaRPr>
          </a:p>
        </p:txBody>
      </p:sp>
    </p:spTree>
    <p:extLst>
      <p:ext uri="{BB962C8B-B14F-4D97-AF65-F5344CB8AC3E}">
        <p14:creationId xmlns:p14="http://schemas.microsoft.com/office/powerpoint/2010/main" val="183902434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Freeform 2"/>
          <p:cNvSpPr>
            <a:spLocks/>
          </p:cNvSpPr>
          <p:nvPr/>
        </p:nvSpPr>
        <p:spPr bwMode="auto">
          <a:xfrm>
            <a:off x="4098925" y="2387600"/>
            <a:ext cx="2030413" cy="871538"/>
          </a:xfrm>
          <a:custGeom>
            <a:avLst/>
            <a:gdLst/>
            <a:ahLst/>
            <a:cxnLst>
              <a:cxn ang="0">
                <a:pos x="93" y="549"/>
              </a:cxn>
              <a:cxn ang="0">
                <a:pos x="1189" y="549"/>
              </a:cxn>
              <a:cxn ang="0">
                <a:pos x="1216" y="544"/>
              </a:cxn>
              <a:cxn ang="0">
                <a:pos x="1242" y="529"/>
              </a:cxn>
              <a:cxn ang="0">
                <a:pos x="1262" y="510"/>
              </a:cxn>
              <a:cxn ang="0">
                <a:pos x="1274" y="485"/>
              </a:cxn>
              <a:cxn ang="0">
                <a:pos x="1279" y="456"/>
              </a:cxn>
              <a:cxn ang="0">
                <a:pos x="1279" y="91"/>
              </a:cxn>
              <a:cxn ang="0">
                <a:pos x="1274" y="61"/>
              </a:cxn>
              <a:cxn ang="0">
                <a:pos x="1262" y="37"/>
              </a:cxn>
              <a:cxn ang="0">
                <a:pos x="1242" y="18"/>
              </a:cxn>
              <a:cxn ang="0">
                <a:pos x="1216" y="3"/>
              </a:cxn>
              <a:cxn ang="0">
                <a:pos x="1189" y="0"/>
              </a:cxn>
              <a:cxn ang="0">
                <a:pos x="93" y="0"/>
              </a:cxn>
              <a:cxn ang="0">
                <a:pos x="63" y="3"/>
              </a:cxn>
              <a:cxn ang="0">
                <a:pos x="36" y="18"/>
              </a:cxn>
              <a:cxn ang="0">
                <a:pos x="17" y="37"/>
              </a:cxn>
              <a:cxn ang="0">
                <a:pos x="5" y="61"/>
              </a:cxn>
              <a:cxn ang="0">
                <a:pos x="0" y="91"/>
              </a:cxn>
              <a:cxn ang="0">
                <a:pos x="0" y="456"/>
              </a:cxn>
              <a:cxn ang="0">
                <a:pos x="5" y="485"/>
              </a:cxn>
              <a:cxn ang="0">
                <a:pos x="17" y="510"/>
              </a:cxn>
              <a:cxn ang="0">
                <a:pos x="36" y="529"/>
              </a:cxn>
              <a:cxn ang="0">
                <a:pos x="63" y="544"/>
              </a:cxn>
              <a:cxn ang="0">
                <a:pos x="93" y="549"/>
              </a:cxn>
            </a:cxnLst>
            <a:rect l="0" t="0" r="r" b="b"/>
            <a:pathLst>
              <a:path w="1279" h="549">
                <a:moveTo>
                  <a:pt x="93" y="549"/>
                </a:moveTo>
                <a:lnTo>
                  <a:pt x="1189" y="549"/>
                </a:lnTo>
                <a:lnTo>
                  <a:pt x="1216" y="544"/>
                </a:lnTo>
                <a:lnTo>
                  <a:pt x="1242" y="529"/>
                </a:lnTo>
                <a:lnTo>
                  <a:pt x="1262" y="510"/>
                </a:lnTo>
                <a:lnTo>
                  <a:pt x="1274" y="485"/>
                </a:lnTo>
                <a:lnTo>
                  <a:pt x="1279" y="456"/>
                </a:lnTo>
                <a:lnTo>
                  <a:pt x="1279" y="91"/>
                </a:lnTo>
                <a:lnTo>
                  <a:pt x="1274" y="61"/>
                </a:lnTo>
                <a:lnTo>
                  <a:pt x="1262" y="37"/>
                </a:lnTo>
                <a:lnTo>
                  <a:pt x="1242" y="18"/>
                </a:lnTo>
                <a:lnTo>
                  <a:pt x="1216" y="3"/>
                </a:lnTo>
                <a:lnTo>
                  <a:pt x="1189" y="0"/>
                </a:lnTo>
                <a:lnTo>
                  <a:pt x="93" y="0"/>
                </a:lnTo>
                <a:lnTo>
                  <a:pt x="63" y="3"/>
                </a:lnTo>
                <a:lnTo>
                  <a:pt x="36" y="18"/>
                </a:lnTo>
                <a:lnTo>
                  <a:pt x="17" y="37"/>
                </a:lnTo>
                <a:lnTo>
                  <a:pt x="5" y="61"/>
                </a:lnTo>
                <a:lnTo>
                  <a:pt x="0" y="91"/>
                </a:lnTo>
                <a:lnTo>
                  <a:pt x="0" y="456"/>
                </a:lnTo>
                <a:lnTo>
                  <a:pt x="5" y="485"/>
                </a:lnTo>
                <a:lnTo>
                  <a:pt x="17" y="510"/>
                </a:lnTo>
                <a:lnTo>
                  <a:pt x="36" y="529"/>
                </a:lnTo>
                <a:lnTo>
                  <a:pt x="63" y="544"/>
                </a:lnTo>
                <a:lnTo>
                  <a:pt x="93" y="549"/>
                </a:lnTo>
                <a:close/>
              </a:path>
            </a:pathLst>
          </a:custGeom>
          <a:solidFill>
            <a:srgbClr val="C0C0C0"/>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16387" name="Rectangle 3"/>
          <p:cNvSpPr>
            <a:spLocks noChangeArrowheads="1"/>
          </p:cNvSpPr>
          <p:nvPr/>
        </p:nvSpPr>
        <p:spPr bwMode="auto">
          <a:xfrm>
            <a:off x="4225925" y="2438400"/>
            <a:ext cx="1900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VRF-B Routing Table</a:t>
            </a:r>
            <a:endParaRPr lang="en-US" sz="1800" b="1">
              <a:latin typeface="Helvetica" pitchFamily="34" charset="0"/>
            </a:endParaRPr>
          </a:p>
        </p:txBody>
      </p:sp>
      <p:sp>
        <p:nvSpPr>
          <p:cNvPr id="565287" name="Rectangle 39"/>
          <p:cNvSpPr>
            <a:spLocks noGrp="1" noChangeArrowheads="1"/>
          </p:cNvSpPr>
          <p:nvPr>
            <p:ph type="title"/>
          </p:nvPr>
        </p:nvSpPr>
        <p:spPr>
          <a:xfrm>
            <a:off x="457200" y="381000"/>
            <a:ext cx="8229600" cy="990600"/>
          </a:xfrm>
        </p:spPr>
        <p:txBody>
          <a:bodyPr rtlCol="0">
            <a:normAutofit fontScale="90000"/>
          </a:bodyPr>
          <a:lstStyle/>
          <a:p>
            <a:pPr eaLnBrk="1" fontAlgn="auto" hangingPunct="1">
              <a:spcAft>
                <a:spcPts val="0"/>
              </a:spcAft>
              <a:defRPr/>
            </a:pPr>
            <a:r>
              <a:rPr lang="en-US" dirty="0">
                <a:solidFill>
                  <a:srgbClr val="0070C0"/>
                </a:solidFill>
              </a:rPr>
              <a:t>Routing Contexts, </a:t>
            </a:r>
            <a:r>
              <a:rPr lang="en-US" dirty="0" err="1">
                <a:solidFill>
                  <a:srgbClr val="0070C0"/>
                </a:solidFill>
              </a:rPr>
              <a:t>VRF</a:t>
            </a:r>
            <a:r>
              <a:rPr lang="en-US" dirty="0">
                <a:solidFill>
                  <a:srgbClr val="0070C0"/>
                </a:solidFill>
              </a:rPr>
              <a:t>, and MP-BGP Interaction: 8/9</a:t>
            </a:r>
          </a:p>
        </p:txBody>
      </p:sp>
      <p:sp>
        <p:nvSpPr>
          <p:cNvPr id="565253" name="Freeform 5"/>
          <p:cNvSpPr>
            <a:spLocks/>
          </p:cNvSpPr>
          <p:nvPr/>
        </p:nvSpPr>
        <p:spPr bwMode="auto">
          <a:xfrm>
            <a:off x="4098925" y="1371600"/>
            <a:ext cx="2030413" cy="869950"/>
          </a:xfrm>
          <a:custGeom>
            <a:avLst/>
            <a:gdLst/>
            <a:ahLst/>
            <a:cxnLst>
              <a:cxn ang="0">
                <a:pos x="93" y="548"/>
              </a:cxn>
              <a:cxn ang="0">
                <a:pos x="1189" y="548"/>
              </a:cxn>
              <a:cxn ang="0">
                <a:pos x="1216" y="543"/>
              </a:cxn>
              <a:cxn ang="0">
                <a:pos x="1242" y="531"/>
              </a:cxn>
              <a:cxn ang="0">
                <a:pos x="1262" y="511"/>
              </a:cxn>
              <a:cxn ang="0">
                <a:pos x="1274" y="485"/>
              </a:cxn>
              <a:cxn ang="0">
                <a:pos x="1279" y="458"/>
              </a:cxn>
              <a:cxn ang="0">
                <a:pos x="1279" y="92"/>
              </a:cxn>
              <a:cxn ang="0">
                <a:pos x="1274" y="63"/>
              </a:cxn>
              <a:cxn ang="0">
                <a:pos x="1262" y="36"/>
              </a:cxn>
              <a:cxn ang="0">
                <a:pos x="1242" y="17"/>
              </a:cxn>
              <a:cxn ang="0">
                <a:pos x="1216" y="4"/>
              </a:cxn>
              <a:cxn ang="0">
                <a:pos x="1189" y="0"/>
              </a:cxn>
              <a:cxn ang="0">
                <a:pos x="93" y="0"/>
              </a:cxn>
              <a:cxn ang="0">
                <a:pos x="63" y="4"/>
              </a:cxn>
              <a:cxn ang="0">
                <a:pos x="36" y="17"/>
              </a:cxn>
              <a:cxn ang="0">
                <a:pos x="17" y="36"/>
              </a:cxn>
              <a:cxn ang="0">
                <a:pos x="5" y="63"/>
              </a:cxn>
              <a:cxn ang="0">
                <a:pos x="0" y="92"/>
              </a:cxn>
              <a:cxn ang="0">
                <a:pos x="0" y="458"/>
              </a:cxn>
              <a:cxn ang="0">
                <a:pos x="5" y="485"/>
              </a:cxn>
              <a:cxn ang="0">
                <a:pos x="17" y="511"/>
              </a:cxn>
              <a:cxn ang="0">
                <a:pos x="36" y="531"/>
              </a:cxn>
              <a:cxn ang="0">
                <a:pos x="63" y="543"/>
              </a:cxn>
              <a:cxn ang="0">
                <a:pos x="93" y="548"/>
              </a:cxn>
            </a:cxnLst>
            <a:rect l="0" t="0" r="r" b="b"/>
            <a:pathLst>
              <a:path w="1279" h="548">
                <a:moveTo>
                  <a:pt x="93" y="548"/>
                </a:moveTo>
                <a:lnTo>
                  <a:pt x="1189" y="548"/>
                </a:lnTo>
                <a:lnTo>
                  <a:pt x="1216" y="543"/>
                </a:lnTo>
                <a:lnTo>
                  <a:pt x="1242" y="531"/>
                </a:lnTo>
                <a:lnTo>
                  <a:pt x="1262" y="511"/>
                </a:lnTo>
                <a:lnTo>
                  <a:pt x="1274" y="485"/>
                </a:lnTo>
                <a:lnTo>
                  <a:pt x="1279" y="458"/>
                </a:lnTo>
                <a:lnTo>
                  <a:pt x="1279" y="92"/>
                </a:lnTo>
                <a:lnTo>
                  <a:pt x="1274" y="63"/>
                </a:lnTo>
                <a:lnTo>
                  <a:pt x="1262" y="36"/>
                </a:lnTo>
                <a:lnTo>
                  <a:pt x="1242" y="17"/>
                </a:lnTo>
                <a:lnTo>
                  <a:pt x="1216" y="4"/>
                </a:lnTo>
                <a:lnTo>
                  <a:pt x="1189" y="0"/>
                </a:lnTo>
                <a:lnTo>
                  <a:pt x="93" y="0"/>
                </a:lnTo>
                <a:lnTo>
                  <a:pt x="63" y="4"/>
                </a:lnTo>
                <a:lnTo>
                  <a:pt x="36" y="17"/>
                </a:lnTo>
                <a:lnTo>
                  <a:pt x="17" y="36"/>
                </a:lnTo>
                <a:lnTo>
                  <a:pt x="5" y="63"/>
                </a:lnTo>
                <a:lnTo>
                  <a:pt x="0" y="92"/>
                </a:lnTo>
                <a:lnTo>
                  <a:pt x="0" y="458"/>
                </a:lnTo>
                <a:lnTo>
                  <a:pt x="5" y="485"/>
                </a:lnTo>
                <a:lnTo>
                  <a:pt x="17" y="511"/>
                </a:lnTo>
                <a:lnTo>
                  <a:pt x="36" y="531"/>
                </a:lnTo>
                <a:lnTo>
                  <a:pt x="63" y="543"/>
                </a:lnTo>
                <a:lnTo>
                  <a:pt x="93" y="548"/>
                </a:lnTo>
                <a:close/>
              </a:path>
            </a:pathLst>
          </a:custGeom>
          <a:solidFill>
            <a:srgbClr val="FFD762"/>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565254" name="Freeform 6"/>
          <p:cNvSpPr>
            <a:spLocks/>
          </p:cNvSpPr>
          <p:nvPr/>
        </p:nvSpPr>
        <p:spPr bwMode="auto">
          <a:xfrm>
            <a:off x="1635125" y="1371600"/>
            <a:ext cx="2030413" cy="1666875"/>
          </a:xfrm>
          <a:custGeom>
            <a:avLst/>
            <a:gdLst/>
            <a:ahLst/>
            <a:cxnLst>
              <a:cxn ang="0">
                <a:pos x="90" y="1050"/>
              </a:cxn>
              <a:cxn ang="0">
                <a:pos x="1186" y="1050"/>
              </a:cxn>
              <a:cxn ang="0">
                <a:pos x="1216" y="1045"/>
              </a:cxn>
              <a:cxn ang="0">
                <a:pos x="1240" y="1033"/>
              </a:cxn>
              <a:cxn ang="0">
                <a:pos x="1260" y="1013"/>
              </a:cxn>
              <a:cxn ang="0">
                <a:pos x="1274" y="986"/>
              </a:cxn>
              <a:cxn ang="0">
                <a:pos x="1279" y="960"/>
              </a:cxn>
              <a:cxn ang="0">
                <a:pos x="1279" y="92"/>
              </a:cxn>
              <a:cxn ang="0">
                <a:pos x="1274" y="63"/>
              </a:cxn>
              <a:cxn ang="0">
                <a:pos x="1260" y="36"/>
              </a:cxn>
              <a:cxn ang="0">
                <a:pos x="1240" y="17"/>
              </a:cxn>
              <a:cxn ang="0">
                <a:pos x="1216" y="4"/>
              </a:cxn>
              <a:cxn ang="0">
                <a:pos x="1186" y="0"/>
              </a:cxn>
              <a:cxn ang="0">
                <a:pos x="90" y="0"/>
              </a:cxn>
              <a:cxn ang="0">
                <a:pos x="61" y="4"/>
              </a:cxn>
              <a:cxn ang="0">
                <a:pos x="37" y="17"/>
              </a:cxn>
              <a:cxn ang="0">
                <a:pos x="17" y="36"/>
              </a:cxn>
              <a:cxn ang="0">
                <a:pos x="2" y="63"/>
              </a:cxn>
              <a:cxn ang="0">
                <a:pos x="0" y="92"/>
              </a:cxn>
              <a:cxn ang="0">
                <a:pos x="0" y="960"/>
              </a:cxn>
              <a:cxn ang="0">
                <a:pos x="2" y="986"/>
              </a:cxn>
              <a:cxn ang="0">
                <a:pos x="17" y="1013"/>
              </a:cxn>
              <a:cxn ang="0">
                <a:pos x="37" y="1033"/>
              </a:cxn>
              <a:cxn ang="0">
                <a:pos x="61" y="1045"/>
              </a:cxn>
              <a:cxn ang="0">
                <a:pos x="90" y="1050"/>
              </a:cxn>
            </a:cxnLst>
            <a:rect l="0" t="0" r="r" b="b"/>
            <a:pathLst>
              <a:path w="1279" h="1050">
                <a:moveTo>
                  <a:pt x="90" y="1050"/>
                </a:moveTo>
                <a:lnTo>
                  <a:pt x="1186" y="1050"/>
                </a:lnTo>
                <a:lnTo>
                  <a:pt x="1216" y="1045"/>
                </a:lnTo>
                <a:lnTo>
                  <a:pt x="1240" y="1033"/>
                </a:lnTo>
                <a:lnTo>
                  <a:pt x="1260" y="1013"/>
                </a:lnTo>
                <a:lnTo>
                  <a:pt x="1274" y="986"/>
                </a:lnTo>
                <a:lnTo>
                  <a:pt x="1279" y="960"/>
                </a:lnTo>
                <a:lnTo>
                  <a:pt x="1279" y="92"/>
                </a:lnTo>
                <a:lnTo>
                  <a:pt x="1274" y="63"/>
                </a:lnTo>
                <a:lnTo>
                  <a:pt x="1260" y="36"/>
                </a:lnTo>
                <a:lnTo>
                  <a:pt x="1240" y="17"/>
                </a:lnTo>
                <a:lnTo>
                  <a:pt x="1216" y="4"/>
                </a:lnTo>
                <a:lnTo>
                  <a:pt x="1186" y="0"/>
                </a:lnTo>
                <a:lnTo>
                  <a:pt x="90" y="0"/>
                </a:lnTo>
                <a:lnTo>
                  <a:pt x="61" y="4"/>
                </a:lnTo>
                <a:lnTo>
                  <a:pt x="37" y="17"/>
                </a:lnTo>
                <a:lnTo>
                  <a:pt x="17" y="36"/>
                </a:lnTo>
                <a:lnTo>
                  <a:pt x="2" y="63"/>
                </a:lnTo>
                <a:lnTo>
                  <a:pt x="0" y="92"/>
                </a:lnTo>
                <a:lnTo>
                  <a:pt x="0" y="960"/>
                </a:lnTo>
                <a:lnTo>
                  <a:pt x="2" y="986"/>
                </a:lnTo>
                <a:lnTo>
                  <a:pt x="17" y="1013"/>
                </a:lnTo>
                <a:lnTo>
                  <a:pt x="37" y="1033"/>
                </a:lnTo>
                <a:lnTo>
                  <a:pt x="61" y="1045"/>
                </a:lnTo>
                <a:lnTo>
                  <a:pt x="90" y="1050"/>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6391" name="Rectangle 7"/>
          <p:cNvSpPr>
            <a:spLocks noChangeArrowheads="1"/>
          </p:cNvSpPr>
          <p:nvPr/>
        </p:nvSpPr>
        <p:spPr bwMode="auto">
          <a:xfrm>
            <a:off x="512763" y="1989138"/>
            <a:ext cx="560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CE-RIP-A</a:t>
            </a:r>
            <a:endParaRPr lang="en-US" sz="1800" b="1">
              <a:latin typeface="Helvetica" pitchFamily="34" charset="0"/>
            </a:endParaRPr>
          </a:p>
        </p:txBody>
      </p:sp>
      <p:sp>
        <p:nvSpPr>
          <p:cNvPr id="565256" name="Freeform 8"/>
          <p:cNvSpPr>
            <a:spLocks/>
          </p:cNvSpPr>
          <p:nvPr/>
        </p:nvSpPr>
        <p:spPr bwMode="auto">
          <a:xfrm>
            <a:off x="1704975" y="1660525"/>
            <a:ext cx="1887538" cy="581025"/>
          </a:xfrm>
          <a:custGeom>
            <a:avLst/>
            <a:gdLst/>
            <a:ahLst/>
            <a:cxnLst>
              <a:cxn ang="0">
                <a:pos x="92" y="366"/>
              </a:cxn>
              <a:cxn ang="0">
                <a:pos x="1096" y="366"/>
              </a:cxn>
              <a:cxn ang="0">
                <a:pos x="1125" y="361"/>
              </a:cxn>
              <a:cxn ang="0">
                <a:pos x="1150" y="349"/>
              </a:cxn>
              <a:cxn ang="0">
                <a:pos x="1172" y="329"/>
              </a:cxn>
              <a:cxn ang="0">
                <a:pos x="1184" y="303"/>
              </a:cxn>
              <a:cxn ang="0">
                <a:pos x="1189" y="276"/>
              </a:cxn>
              <a:cxn ang="0">
                <a:pos x="1189" y="93"/>
              </a:cxn>
              <a:cxn ang="0">
                <a:pos x="1184" y="64"/>
              </a:cxn>
              <a:cxn ang="0">
                <a:pos x="1172" y="37"/>
              </a:cxn>
              <a:cxn ang="0">
                <a:pos x="1150" y="17"/>
              </a:cxn>
              <a:cxn ang="0">
                <a:pos x="1125" y="5"/>
              </a:cxn>
              <a:cxn ang="0">
                <a:pos x="1096" y="0"/>
              </a:cxn>
              <a:cxn ang="0">
                <a:pos x="92" y="0"/>
              </a:cxn>
              <a:cxn ang="0">
                <a:pos x="63" y="5"/>
              </a:cxn>
              <a:cxn ang="0">
                <a:pos x="39" y="17"/>
              </a:cxn>
              <a:cxn ang="0">
                <a:pos x="17" y="37"/>
              </a:cxn>
              <a:cxn ang="0">
                <a:pos x="5" y="64"/>
              </a:cxn>
              <a:cxn ang="0">
                <a:pos x="0" y="93"/>
              </a:cxn>
              <a:cxn ang="0">
                <a:pos x="0" y="276"/>
              </a:cxn>
              <a:cxn ang="0">
                <a:pos x="5" y="303"/>
              </a:cxn>
              <a:cxn ang="0">
                <a:pos x="17" y="329"/>
              </a:cxn>
              <a:cxn ang="0">
                <a:pos x="39" y="349"/>
              </a:cxn>
              <a:cxn ang="0">
                <a:pos x="63" y="361"/>
              </a:cxn>
              <a:cxn ang="0">
                <a:pos x="92" y="366"/>
              </a:cxn>
            </a:cxnLst>
            <a:rect l="0" t="0" r="r" b="b"/>
            <a:pathLst>
              <a:path w="1189" h="366">
                <a:moveTo>
                  <a:pt x="92" y="366"/>
                </a:moveTo>
                <a:lnTo>
                  <a:pt x="1096" y="366"/>
                </a:lnTo>
                <a:lnTo>
                  <a:pt x="1125" y="361"/>
                </a:lnTo>
                <a:lnTo>
                  <a:pt x="1150" y="349"/>
                </a:lnTo>
                <a:lnTo>
                  <a:pt x="1172" y="329"/>
                </a:lnTo>
                <a:lnTo>
                  <a:pt x="1184" y="303"/>
                </a:lnTo>
                <a:lnTo>
                  <a:pt x="1189" y="276"/>
                </a:lnTo>
                <a:lnTo>
                  <a:pt x="1189" y="93"/>
                </a:lnTo>
                <a:lnTo>
                  <a:pt x="1184" y="64"/>
                </a:lnTo>
                <a:lnTo>
                  <a:pt x="1172" y="37"/>
                </a:lnTo>
                <a:lnTo>
                  <a:pt x="1150" y="17"/>
                </a:lnTo>
                <a:lnTo>
                  <a:pt x="1125" y="5"/>
                </a:lnTo>
                <a:lnTo>
                  <a:pt x="1096" y="0"/>
                </a:lnTo>
                <a:lnTo>
                  <a:pt x="92" y="0"/>
                </a:lnTo>
                <a:lnTo>
                  <a:pt x="63" y="5"/>
                </a:lnTo>
                <a:lnTo>
                  <a:pt x="39" y="17"/>
                </a:lnTo>
                <a:lnTo>
                  <a:pt x="17" y="37"/>
                </a:lnTo>
                <a:lnTo>
                  <a:pt x="5" y="64"/>
                </a:lnTo>
                <a:lnTo>
                  <a:pt x="0" y="93"/>
                </a:lnTo>
                <a:lnTo>
                  <a:pt x="0" y="276"/>
                </a:lnTo>
                <a:lnTo>
                  <a:pt x="5" y="303"/>
                </a:lnTo>
                <a:lnTo>
                  <a:pt x="17" y="329"/>
                </a:lnTo>
                <a:lnTo>
                  <a:pt x="39" y="349"/>
                </a:lnTo>
                <a:lnTo>
                  <a:pt x="63" y="361"/>
                </a:lnTo>
                <a:lnTo>
                  <a:pt x="92" y="366"/>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6393" name="Rectangle 9"/>
          <p:cNvSpPr>
            <a:spLocks noChangeArrowheads="1"/>
          </p:cNvSpPr>
          <p:nvPr/>
        </p:nvSpPr>
        <p:spPr bwMode="auto">
          <a:xfrm>
            <a:off x="1741488" y="1720850"/>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65258" name="Freeform 10"/>
          <p:cNvSpPr>
            <a:spLocks/>
          </p:cNvSpPr>
          <p:nvPr/>
        </p:nvSpPr>
        <p:spPr bwMode="auto">
          <a:xfrm>
            <a:off x="1704975" y="2387600"/>
            <a:ext cx="1887538" cy="581025"/>
          </a:xfrm>
          <a:custGeom>
            <a:avLst/>
            <a:gdLst/>
            <a:ahLst/>
            <a:cxnLst>
              <a:cxn ang="0">
                <a:pos x="92" y="366"/>
              </a:cxn>
              <a:cxn ang="0">
                <a:pos x="1096" y="366"/>
              </a:cxn>
              <a:cxn ang="0">
                <a:pos x="1125" y="361"/>
              </a:cxn>
              <a:cxn ang="0">
                <a:pos x="1150" y="346"/>
              </a:cxn>
              <a:cxn ang="0">
                <a:pos x="1172" y="327"/>
              </a:cxn>
              <a:cxn ang="0">
                <a:pos x="1184" y="303"/>
              </a:cxn>
              <a:cxn ang="0">
                <a:pos x="1189" y="273"/>
              </a:cxn>
              <a:cxn ang="0">
                <a:pos x="1189" y="91"/>
              </a:cxn>
              <a:cxn ang="0">
                <a:pos x="1184" y="61"/>
              </a:cxn>
              <a:cxn ang="0">
                <a:pos x="1172" y="37"/>
              </a:cxn>
              <a:cxn ang="0">
                <a:pos x="1150" y="18"/>
              </a:cxn>
              <a:cxn ang="0">
                <a:pos x="1125" y="3"/>
              </a:cxn>
              <a:cxn ang="0">
                <a:pos x="1096" y="0"/>
              </a:cxn>
              <a:cxn ang="0">
                <a:pos x="92" y="0"/>
              </a:cxn>
              <a:cxn ang="0">
                <a:pos x="63" y="3"/>
              </a:cxn>
              <a:cxn ang="0">
                <a:pos x="39" y="18"/>
              </a:cxn>
              <a:cxn ang="0">
                <a:pos x="17" y="37"/>
              </a:cxn>
              <a:cxn ang="0">
                <a:pos x="5" y="61"/>
              </a:cxn>
              <a:cxn ang="0">
                <a:pos x="0" y="91"/>
              </a:cxn>
              <a:cxn ang="0">
                <a:pos x="0" y="273"/>
              </a:cxn>
              <a:cxn ang="0">
                <a:pos x="5" y="303"/>
              </a:cxn>
              <a:cxn ang="0">
                <a:pos x="17" y="327"/>
              </a:cxn>
              <a:cxn ang="0">
                <a:pos x="39" y="346"/>
              </a:cxn>
              <a:cxn ang="0">
                <a:pos x="63" y="361"/>
              </a:cxn>
              <a:cxn ang="0">
                <a:pos x="92" y="366"/>
              </a:cxn>
            </a:cxnLst>
            <a:rect l="0" t="0" r="r" b="b"/>
            <a:pathLst>
              <a:path w="1189" h="366">
                <a:moveTo>
                  <a:pt x="92" y="366"/>
                </a:moveTo>
                <a:lnTo>
                  <a:pt x="1096" y="366"/>
                </a:lnTo>
                <a:lnTo>
                  <a:pt x="1125" y="361"/>
                </a:lnTo>
                <a:lnTo>
                  <a:pt x="1150" y="346"/>
                </a:lnTo>
                <a:lnTo>
                  <a:pt x="1172" y="327"/>
                </a:lnTo>
                <a:lnTo>
                  <a:pt x="1184" y="303"/>
                </a:lnTo>
                <a:lnTo>
                  <a:pt x="1189" y="273"/>
                </a:lnTo>
                <a:lnTo>
                  <a:pt x="1189" y="91"/>
                </a:lnTo>
                <a:lnTo>
                  <a:pt x="1184" y="61"/>
                </a:lnTo>
                <a:lnTo>
                  <a:pt x="1172" y="37"/>
                </a:lnTo>
                <a:lnTo>
                  <a:pt x="1150" y="18"/>
                </a:lnTo>
                <a:lnTo>
                  <a:pt x="1125" y="3"/>
                </a:lnTo>
                <a:lnTo>
                  <a:pt x="1096" y="0"/>
                </a:lnTo>
                <a:lnTo>
                  <a:pt x="92" y="0"/>
                </a:lnTo>
                <a:lnTo>
                  <a:pt x="63" y="3"/>
                </a:lnTo>
                <a:lnTo>
                  <a:pt x="39" y="18"/>
                </a:lnTo>
                <a:lnTo>
                  <a:pt x="17" y="37"/>
                </a:lnTo>
                <a:lnTo>
                  <a:pt x="5" y="61"/>
                </a:lnTo>
                <a:lnTo>
                  <a:pt x="0" y="91"/>
                </a:lnTo>
                <a:lnTo>
                  <a:pt x="0" y="273"/>
                </a:lnTo>
                <a:lnTo>
                  <a:pt x="5" y="303"/>
                </a:lnTo>
                <a:lnTo>
                  <a:pt x="17" y="327"/>
                </a:lnTo>
                <a:lnTo>
                  <a:pt x="39" y="346"/>
                </a:lnTo>
                <a:lnTo>
                  <a:pt x="63" y="361"/>
                </a:lnTo>
                <a:lnTo>
                  <a:pt x="92" y="366"/>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6395" name="Rectangle 11"/>
          <p:cNvSpPr>
            <a:spLocks noChangeArrowheads="1"/>
          </p:cNvSpPr>
          <p:nvPr/>
        </p:nvSpPr>
        <p:spPr bwMode="auto">
          <a:xfrm>
            <a:off x="1739900" y="2447925"/>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6396" name="Rectangle 12"/>
          <p:cNvSpPr>
            <a:spLocks noChangeArrowheads="1"/>
          </p:cNvSpPr>
          <p:nvPr/>
        </p:nvSpPr>
        <p:spPr bwMode="auto">
          <a:xfrm>
            <a:off x="511175" y="2713038"/>
            <a:ext cx="56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CE-RIP-B</a:t>
            </a:r>
            <a:endParaRPr lang="en-US" sz="1800" b="1">
              <a:latin typeface="Helvetica" pitchFamily="34" charset="0"/>
            </a:endParaRPr>
          </a:p>
        </p:txBody>
      </p:sp>
      <p:sp>
        <p:nvSpPr>
          <p:cNvPr id="565261" name="Freeform 13"/>
          <p:cNvSpPr>
            <a:spLocks/>
          </p:cNvSpPr>
          <p:nvPr/>
        </p:nvSpPr>
        <p:spPr bwMode="auto">
          <a:xfrm>
            <a:off x="1635125" y="1371600"/>
            <a:ext cx="7104063" cy="3770313"/>
          </a:xfrm>
          <a:custGeom>
            <a:avLst/>
            <a:gdLst/>
            <a:ahLst/>
            <a:cxnLst>
              <a:cxn ang="0">
                <a:pos x="3014" y="1462"/>
              </a:cxn>
              <a:cxn ang="0">
                <a:pos x="90" y="1462"/>
              </a:cxn>
              <a:cxn ang="0">
                <a:pos x="61" y="1466"/>
              </a:cxn>
              <a:cxn ang="0">
                <a:pos x="37" y="1479"/>
              </a:cxn>
              <a:cxn ang="0">
                <a:pos x="17" y="1498"/>
              </a:cxn>
              <a:cxn ang="0">
                <a:pos x="2" y="1525"/>
              </a:cxn>
              <a:cxn ang="0">
                <a:pos x="0" y="1554"/>
              </a:cxn>
              <a:cxn ang="0">
                <a:pos x="0" y="2285"/>
              </a:cxn>
              <a:cxn ang="0">
                <a:pos x="2" y="2312"/>
              </a:cxn>
              <a:cxn ang="0">
                <a:pos x="17" y="2339"/>
              </a:cxn>
              <a:cxn ang="0">
                <a:pos x="37" y="2358"/>
              </a:cxn>
              <a:cxn ang="0">
                <a:pos x="61" y="2371"/>
              </a:cxn>
              <a:cxn ang="0">
                <a:pos x="90" y="2375"/>
              </a:cxn>
              <a:cxn ang="0">
                <a:pos x="4385" y="2375"/>
              </a:cxn>
              <a:cxn ang="0">
                <a:pos x="4412" y="2371"/>
              </a:cxn>
              <a:cxn ang="0">
                <a:pos x="4439" y="2358"/>
              </a:cxn>
              <a:cxn ang="0">
                <a:pos x="4458" y="2339"/>
              </a:cxn>
              <a:cxn ang="0">
                <a:pos x="4471" y="2312"/>
              </a:cxn>
              <a:cxn ang="0">
                <a:pos x="4475" y="2285"/>
              </a:cxn>
              <a:cxn ang="0">
                <a:pos x="4475" y="92"/>
              </a:cxn>
              <a:cxn ang="0">
                <a:pos x="4471" y="63"/>
              </a:cxn>
              <a:cxn ang="0">
                <a:pos x="4458" y="36"/>
              </a:cxn>
              <a:cxn ang="0">
                <a:pos x="4439" y="17"/>
              </a:cxn>
              <a:cxn ang="0">
                <a:pos x="4412" y="4"/>
              </a:cxn>
              <a:cxn ang="0">
                <a:pos x="4385" y="0"/>
              </a:cxn>
              <a:cxn ang="0">
                <a:pos x="3196" y="0"/>
              </a:cxn>
              <a:cxn ang="0">
                <a:pos x="3167" y="4"/>
              </a:cxn>
              <a:cxn ang="0">
                <a:pos x="3143" y="17"/>
              </a:cxn>
              <a:cxn ang="0">
                <a:pos x="3123" y="36"/>
              </a:cxn>
              <a:cxn ang="0">
                <a:pos x="3109" y="63"/>
              </a:cxn>
              <a:cxn ang="0">
                <a:pos x="3106" y="92"/>
              </a:cxn>
              <a:cxn ang="0">
                <a:pos x="3106" y="1371"/>
              </a:cxn>
              <a:cxn ang="0">
                <a:pos x="3101" y="1398"/>
              </a:cxn>
              <a:cxn ang="0">
                <a:pos x="3087" y="1425"/>
              </a:cxn>
              <a:cxn ang="0">
                <a:pos x="3067" y="1445"/>
              </a:cxn>
              <a:cxn ang="0">
                <a:pos x="3043" y="1457"/>
              </a:cxn>
              <a:cxn ang="0">
                <a:pos x="3014" y="1462"/>
              </a:cxn>
            </a:cxnLst>
            <a:rect l="0" t="0" r="r" b="b"/>
            <a:pathLst>
              <a:path w="4475" h="2375">
                <a:moveTo>
                  <a:pt x="3014" y="1462"/>
                </a:moveTo>
                <a:lnTo>
                  <a:pt x="90" y="1462"/>
                </a:lnTo>
                <a:lnTo>
                  <a:pt x="61" y="1466"/>
                </a:lnTo>
                <a:lnTo>
                  <a:pt x="37" y="1479"/>
                </a:lnTo>
                <a:lnTo>
                  <a:pt x="17" y="1498"/>
                </a:lnTo>
                <a:lnTo>
                  <a:pt x="2" y="1525"/>
                </a:lnTo>
                <a:lnTo>
                  <a:pt x="0" y="1554"/>
                </a:lnTo>
                <a:lnTo>
                  <a:pt x="0" y="2285"/>
                </a:lnTo>
                <a:lnTo>
                  <a:pt x="2" y="2312"/>
                </a:lnTo>
                <a:lnTo>
                  <a:pt x="17" y="2339"/>
                </a:lnTo>
                <a:lnTo>
                  <a:pt x="37" y="2358"/>
                </a:lnTo>
                <a:lnTo>
                  <a:pt x="61" y="2371"/>
                </a:lnTo>
                <a:lnTo>
                  <a:pt x="90" y="2375"/>
                </a:lnTo>
                <a:lnTo>
                  <a:pt x="4385" y="2375"/>
                </a:lnTo>
                <a:lnTo>
                  <a:pt x="4412" y="2371"/>
                </a:lnTo>
                <a:lnTo>
                  <a:pt x="4439" y="2358"/>
                </a:lnTo>
                <a:lnTo>
                  <a:pt x="4458" y="2339"/>
                </a:lnTo>
                <a:lnTo>
                  <a:pt x="4471" y="2312"/>
                </a:lnTo>
                <a:lnTo>
                  <a:pt x="4475" y="2285"/>
                </a:lnTo>
                <a:lnTo>
                  <a:pt x="4475" y="92"/>
                </a:lnTo>
                <a:lnTo>
                  <a:pt x="4471" y="63"/>
                </a:lnTo>
                <a:lnTo>
                  <a:pt x="4458" y="36"/>
                </a:lnTo>
                <a:lnTo>
                  <a:pt x="4439" y="17"/>
                </a:lnTo>
                <a:lnTo>
                  <a:pt x="4412" y="4"/>
                </a:lnTo>
                <a:lnTo>
                  <a:pt x="4385" y="0"/>
                </a:lnTo>
                <a:lnTo>
                  <a:pt x="3196" y="0"/>
                </a:lnTo>
                <a:lnTo>
                  <a:pt x="3167" y="4"/>
                </a:lnTo>
                <a:lnTo>
                  <a:pt x="3143" y="17"/>
                </a:lnTo>
                <a:lnTo>
                  <a:pt x="3123" y="36"/>
                </a:lnTo>
                <a:lnTo>
                  <a:pt x="3109" y="63"/>
                </a:lnTo>
                <a:lnTo>
                  <a:pt x="3106" y="92"/>
                </a:lnTo>
                <a:lnTo>
                  <a:pt x="3106" y="1371"/>
                </a:lnTo>
                <a:lnTo>
                  <a:pt x="3101" y="1398"/>
                </a:lnTo>
                <a:lnTo>
                  <a:pt x="3087" y="1425"/>
                </a:lnTo>
                <a:lnTo>
                  <a:pt x="3067" y="1445"/>
                </a:lnTo>
                <a:lnTo>
                  <a:pt x="3043" y="1457"/>
                </a:lnTo>
                <a:lnTo>
                  <a:pt x="3014" y="1462"/>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65262" name="Freeform 14"/>
          <p:cNvSpPr>
            <a:spLocks/>
          </p:cNvSpPr>
          <p:nvPr/>
        </p:nvSpPr>
        <p:spPr bwMode="auto">
          <a:xfrm>
            <a:off x="6708775" y="1660525"/>
            <a:ext cx="1887538" cy="3338513"/>
          </a:xfrm>
          <a:custGeom>
            <a:avLst/>
            <a:gdLst/>
            <a:ahLst/>
            <a:cxnLst>
              <a:cxn ang="0">
                <a:pos x="93" y="2103"/>
              </a:cxn>
              <a:cxn ang="0">
                <a:pos x="1097" y="2103"/>
              </a:cxn>
              <a:cxn ang="0">
                <a:pos x="1126" y="2098"/>
              </a:cxn>
              <a:cxn ang="0">
                <a:pos x="1150" y="2084"/>
              </a:cxn>
              <a:cxn ang="0">
                <a:pos x="1170" y="2064"/>
              </a:cxn>
              <a:cxn ang="0">
                <a:pos x="1184" y="2040"/>
              </a:cxn>
              <a:cxn ang="0">
                <a:pos x="1189" y="2011"/>
              </a:cxn>
              <a:cxn ang="0">
                <a:pos x="1189" y="93"/>
              </a:cxn>
              <a:cxn ang="0">
                <a:pos x="1184" y="64"/>
              </a:cxn>
              <a:cxn ang="0">
                <a:pos x="1170" y="37"/>
              </a:cxn>
              <a:cxn ang="0">
                <a:pos x="1150" y="17"/>
              </a:cxn>
              <a:cxn ang="0">
                <a:pos x="1126" y="5"/>
              </a:cxn>
              <a:cxn ang="0">
                <a:pos x="1097" y="0"/>
              </a:cxn>
              <a:cxn ang="0">
                <a:pos x="93" y="0"/>
              </a:cxn>
              <a:cxn ang="0">
                <a:pos x="64" y="5"/>
              </a:cxn>
              <a:cxn ang="0">
                <a:pos x="37" y="17"/>
              </a:cxn>
              <a:cxn ang="0">
                <a:pos x="17" y="37"/>
              </a:cxn>
              <a:cxn ang="0">
                <a:pos x="5" y="64"/>
              </a:cxn>
              <a:cxn ang="0">
                <a:pos x="0" y="93"/>
              </a:cxn>
              <a:cxn ang="0">
                <a:pos x="0" y="2011"/>
              </a:cxn>
              <a:cxn ang="0">
                <a:pos x="5" y="2040"/>
              </a:cxn>
              <a:cxn ang="0">
                <a:pos x="17" y="2064"/>
              </a:cxn>
              <a:cxn ang="0">
                <a:pos x="37" y="2084"/>
              </a:cxn>
              <a:cxn ang="0">
                <a:pos x="64" y="2098"/>
              </a:cxn>
              <a:cxn ang="0">
                <a:pos x="93" y="2103"/>
              </a:cxn>
            </a:cxnLst>
            <a:rect l="0" t="0" r="r" b="b"/>
            <a:pathLst>
              <a:path w="1189" h="2103">
                <a:moveTo>
                  <a:pt x="93" y="2103"/>
                </a:moveTo>
                <a:lnTo>
                  <a:pt x="1097" y="2103"/>
                </a:lnTo>
                <a:lnTo>
                  <a:pt x="1126" y="2098"/>
                </a:lnTo>
                <a:lnTo>
                  <a:pt x="1150" y="2084"/>
                </a:lnTo>
                <a:lnTo>
                  <a:pt x="1170" y="2064"/>
                </a:lnTo>
                <a:lnTo>
                  <a:pt x="1184" y="2040"/>
                </a:lnTo>
                <a:lnTo>
                  <a:pt x="1189" y="2011"/>
                </a:lnTo>
                <a:lnTo>
                  <a:pt x="1189" y="93"/>
                </a:lnTo>
                <a:lnTo>
                  <a:pt x="1184" y="64"/>
                </a:lnTo>
                <a:lnTo>
                  <a:pt x="1170" y="37"/>
                </a:lnTo>
                <a:lnTo>
                  <a:pt x="1150" y="17"/>
                </a:lnTo>
                <a:lnTo>
                  <a:pt x="1126" y="5"/>
                </a:lnTo>
                <a:lnTo>
                  <a:pt x="1097" y="0"/>
                </a:lnTo>
                <a:lnTo>
                  <a:pt x="93" y="0"/>
                </a:lnTo>
                <a:lnTo>
                  <a:pt x="64" y="5"/>
                </a:lnTo>
                <a:lnTo>
                  <a:pt x="37" y="17"/>
                </a:lnTo>
                <a:lnTo>
                  <a:pt x="17" y="37"/>
                </a:lnTo>
                <a:lnTo>
                  <a:pt x="5" y="64"/>
                </a:lnTo>
                <a:lnTo>
                  <a:pt x="0" y="93"/>
                </a:lnTo>
                <a:lnTo>
                  <a:pt x="0" y="2011"/>
                </a:lnTo>
                <a:lnTo>
                  <a:pt x="5" y="2040"/>
                </a:lnTo>
                <a:lnTo>
                  <a:pt x="17" y="2064"/>
                </a:lnTo>
                <a:lnTo>
                  <a:pt x="37" y="2084"/>
                </a:lnTo>
                <a:lnTo>
                  <a:pt x="64" y="2098"/>
                </a:lnTo>
                <a:lnTo>
                  <a:pt x="93" y="2103"/>
                </a:lnTo>
                <a:close/>
              </a:path>
            </a:pathLst>
          </a:custGeom>
          <a:solidFill>
            <a:schemeClr val="folHlink"/>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65263" name="Freeform 15"/>
          <p:cNvSpPr>
            <a:spLocks/>
          </p:cNvSpPr>
          <p:nvPr/>
        </p:nvSpPr>
        <p:spPr bwMode="auto">
          <a:xfrm>
            <a:off x="1704975" y="3765550"/>
            <a:ext cx="1887538" cy="579438"/>
          </a:xfrm>
          <a:custGeom>
            <a:avLst/>
            <a:gdLst/>
            <a:ahLst/>
            <a:cxnLst>
              <a:cxn ang="0">
                <a:pos x="92" y="365"/>
              </a:cxn>
              <a:cxn ang="0">
                <a:pos x="1096" y="365"/>
              </a:cxn>
              <a:cxn ang="0">
                <a:pos x="1125" y="361"/>
              </a:cxn>
              <a:cxn ang="0">
                <a:pos x="1150" y="348"/>
              </a:cxn>
              <a:cxn ang="0">
                <a:pos x="1172" y="326"/>
              </a:cxn>
              <a:cxn ang="0">
                <a:pos x="1184" y="302"/>
              </a:cxn>
              <a:cxn ang="0">
                <a:pos x="1189" y="273"/>
              </a:cxn>
              <a:cxn ang="0">
                <a:pos x="1189" y="90"/>
              </a:cxn>
              <a:cxn ang="0">
                <a:pos x="1184" y="63"/>
              </a:cxn>
              <a:cxn ang="0">
                <a:pos x="1172" y="36"/>
              </a:cxn>
              <a:cxn ang="0">
                <a:pos x="1150" y="17"/>
              </a:cxn>
              <a:cxn ang="0">
                <a:pos x="1125" y="5"/>
              </a:cxn>
              <a:cxn ang="0">
                <a:pos x="1096" y="0"/>
              </a:cxn>
              <a:cxn ang="0">
                <a:pos x="92" y="0"/>
              </a:cxn>
              <a:cxn ang="0">
                <a:pos x="63" y="5"/>
              </a:cxn>
              <a:cxn ang="0">
                <a:pos x="39" y="17"/>
              </a:cxn>
              <a:cxn ang="0">
                <a:pos x="17" y="36"/>
              </a:cxn>
              <a:cxn ang="0">
                <a:pos x="5" y="63"/>
              </a:cxn>
              <a:cxn ang="0">
                <a:pos x="0" y="90"/>
              </a:cxn>
              <a:cxn ang="0">
                <a:pos x="0" y="273"/>
              </a:cxn>
              <a:cxn ang="0">
                <a:pos x="5" y="302"/>
              </a:cxn>
              <a:cxn ang="0">
                <a:pos x="17" y="326"/>
              </a:cxn>
              <a:cxn ang="0">
                <a:pos x="39" y="348"/>
              </a:cxn>
              <a:cxn ang="0">
                <a:pos x="63" y="361"/>
              </a:cxn>
              <a:cxn ang="0">
                <a:pos x="92" y="365"/>
              </a:cxn>
            </a:cxnLst>
            <a:rect l="0" t="0" r="r" b="b"/>
            <a:pathLst>
              <a:path w="1189" h="365">
                <a:moveTo>
                  <a:pt x="92" y="365"/>
                </a:moveTo>
                <a:lnTo>
                  <a:pt x="1096" y="365"/>
                </a:lnTo>
                <a:lnTo>
                  <a:pt x="1125" y="361"/>
                </a:lnTo>
                <a:lnTo>
                  <a:pt x="1150" y="348"/>
                </a:lnTo>
                <a:lnTo>
                  <a:pt x="1172" y="326"/>
                </a:lnTo>
                <a:lnTo>
                  <a:pt x="1184" y="302"/>
                </a:lnTo>
                <a:lnTo>
                  <a:pt x="1189" y="273"/>
                </a:lnTo>
                <a:lnTo>
                  <a:pt x="1189" y="90"/>
                </a:lnTo>
                <a:lnTo>
                  <a:pt x="1184" y="63"/>
                </a:lnTo>
                <a:lnTo>
                  <a:pt x="1172" y="36"/>
                </a:lnTo>
                <a:lnTo>
                  <a:pt x="1150" y="17"/>
                </a:lnTo>
                <a:lnTo>
                  <a:pt x="1125" y="5"/>
                </a:lnTo>
                <a:lnTo>
                  <a:pt x="1096" y="0"/>
                </a:lnTo>
                <a:lnTo>
                  <a:pt x="92" y="0"/>
                </a:lnTo>
                <a:lnTo>
                  <a:pt x="63" y="5"/>
                </a:lnTo>
                <a:lnTo>
                  <a:pt x="39" y="17"/>
                </a:lnTo>
                <a:lnTo>
                  <a:pt x="17" y="36"/>
                </a:lnTo>
                <a:lnTo>
                  <a:pt x="5" y="63"/>
                </a:lnTo>
                <a:lnTo>
                  <a:pt x="0" y="90"/>
                </a:lnTo>
                <a:lnTo>
                  <a:pt x="0" y="273"/>
                </a:lnTo>
                <a:lnTo>
                  <a:pt x="5" y="302"/>
                </a:lnTo>
                <a:lnTo>
                  <a:pt x="17" y="326"/>
                </a:lnTo>
                <a:lnTo>
                  <a:pt x="39" y="348"/>
                </a:lnTo>
                <a:lnTo>
                  <a:pt x="63" y="361"/>
                </a:lnTo>
                <a:lnTo>
                  <a:pt x="92" y="365"/>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6400" name="Rectangle 16"/>
          <p:cNvSpPr>
            <a:spLocks noChangeArrowheads="1"/>
          </p:cNvSpPr>
          <p:nvPr/>
        </p:nvSpPr>
        <p:spPr bwMode="auto">
          <a:xfrm>
            <a:off x="1741488" y="3824288"/>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65265" name="Freeform 17"/>
          <p:cNvSpPr>
            <a:spLocks/>
          </p:cNvSpPr>
          <p:nvPr/>
        </p:nvSpPr>
        <p:spPr bwMode="auto">
          <a:xfrm>
            <a:off x="1704975" y="4489450"/>
            <a:ext cx="1887538" cy="579438"/>
          </a:xfrm>
          <a:custGeom>
            <a:avLst/>
            <a:gdLst/>
            <a:ahLst/>
            <a:cxnLst>
              <a:cxn ang="0">
                <a:pos x="92" y="365"/>
              </a:cxn>
              <a:cxn ang="0">
                <a:pos x="1096" y="365"/>
              </a:cxn>
              <a:cxn ang="0">
                <a:pos x="1125" y="360"/>
              </a:cxn>
              <a:cxn ang="0">
                <a:pos x="1150" y="348"/>
              </a:cxn>
              <a:cxn ang="0">
                <a:pos x="1172" y="329"/>
              </a:cxn>
              <a:cxn ang="0">
                <a:pos x="1184" y="302"/>
              </a:cxn>
              <a:cxn ang="0">
                <a:pos x="1189" y="275"/>
              </a:cxn>
              <a:cxn ang="0">
                <a:pos x="1189" y="92"/>
              </a:cxn>
              <a:cxn ang="0">
                <a:pos x="1184" y="63"/>
              </a:cxn>
              <a:cxn ang="0">
                <a:pos x="1172" y="39"/>
              </a:cxn>
              <a:cxn ang="0">
                <a:pos x="1150" y="17"/>
              </a:cxn>
              <a:cxn ang="0">
                <a:pos x="1125" y="4"/>
              </a:cxn>
              <a:cxn ang="0">
                <a:pos x="1096" y="0"/>
              </a:cxn>
              <a:cxn ang="0">
                <a:pos x="92" y="0"/>
              </a:cxn>
              <a:cxn ang="0">
                <a:pos x="63" y="4"/>
              </a:cxn>
              <a:cxn ang="0">
                <a:pos x="39" y="17"/>
              </a:cxn>
              <a:cxn ang="0">
                <a:pos x="17" y="39"/>
              </a:cxn>
              <a:cxn ang="0">
                <a:pos x="5" y="63"/>
              </a:cxn>
              <a:cxn ang="0">
                <a:pos x="0" y="92"/>
              </a:cxn>
              <a:cxn ang="0">
                <a:pos x="0" y="275"/>
              </a:cxn>
              <a:cxn ang="0">
                <a:pos x="5" y="302"/>
              </a:cxn>
              <a:cxn ang="0">
                <a:pos x="17" y="329"/>
              </a:cxn>
              <a:cxn ang="0">
                <a:pos x="39" y="348"/>
              </a:cxn>
              <a:cxn ang="0">
                <a:pos x="63" y="360"/>
              </a:cxn>
              <a:cxn ang="0">
                <a:pos x="92" y="365"/>
              </a:cxn>
            </a:cxnLst>
            <a:rect l="0" t="0" r="r" b="b"/>
            <a:pathLst>
              <a:path w="1189" h="365">
                <a:moveTo>
                  <a:pt x="92" y="365"/>
                </a:moveTo>
                <a:lnTo>
                  <a:pt x="1096" y="365"/>
                </a:lnTo>
                <a:lnTo>
                  <a:pt x="1125" y="360"/>
                </a:lnTo>
                <a:lnTo>
                  <a:pt x="1150" y="348"/>
                </a:lnTo>
                <a:lnTo>
                  <a:pt x="1172" y="329"/>
                </a:lnTo>
                <a:lnTo>
                  <a:pt x="1184" y="302"/>
                </a:lnTo>
                <a:lnTo>
                  <a:pt x="1189" y="275"/>
                </a:lnTo>
                <a:lnTo>
                  <a:pt x="1189" y="92"/>
                </a:lnTo>
                <a:lnTo>
                  <a:pt x="1184" y="63"/>
                </a:lnTo>
                <a:lnTo>
                  <a:pt x="1172" y="39"/>
                </a:lnTo>
                <a:lnTo>
                  <a:pt x="1150" y="17"/>
                </a:lnTo>
                <a:lnTo>
                  <a:pt x="1125" y="4"/>
                </a:lnTo>
                <a:lnTo>
                  <a:pt x="1096" y="0"/>
                </a:lnTo>
                <a:lnTo>
                  <a:pt x="92" y="0"/>
                </a:lnTo>
                <a:lnTo>
                  <a:pt x="63" y="4"/>
                </a:lnTo>
                <a:lnTo>
                  <a:pt x="39" y="17"/>
                </a:lnTo>
                <a:lnTo>
                  <a:pt x="17" y="39"/>
                </a:lnTo>
                <a:lnTo>
                  <a:pt x="5" y="63"/>
                </a:lnTo>
                <a:lnTo>
                  <a:pt x="0" y="92"/>
                </a:lnTo>
                <a:lnTo>
                  <a:pt x="0" y="275"/>
                </a:lnTo>
                <a:lnTo>
                  <a:pt x="5" y="302"/>
                </a:lnTo>
                <a:lnTo>
                  <a:pt x="17" y="329"/>
                </a:lnTo>
                <a:lnTo>
                  <a:pt x="39" y="348"/>
                </a:lnTo>
                <a:lnTo>
                  <a:pt x="63" y="360"/>
                </a:lnTo>
                <a:lnTo>
                  <a:pt x="92" y="365"/>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6402" name="Rectangle 18"/>
          <p:cNvSpPr>
            <a:spLocks noChangeArrowheads="1"/>
          </p:cNvSpPr>
          <p:nvPr/>
        </p:nvSpPr>
        <p:spPr bwMode="auto">
          <a:xfrm>
            <a:off x="1739900" y="4548188"/>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6403" name="Rectangle 19"/>
          <p:cNvSpPr>
            <a:spLocks noChangeArrowheads="1"/>
          </p:cNvSpPr>
          <p:nvPr/>
        </p:nvSpPr>
        <p:spPr bwMode="auto">
          <a:xfrm>
            <a:off x="482600" y="4116388"/>
            <a:ext cx="6238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CE-BGP-A</a:t>
            </a:r>
            <a:endParaRPr lang="en-US" sz="1800" b="1">
              <a:latin typeface="Helvetica" pitchFamily="34" charset="0"/>
            </a:endParaRPr>
          </a:p>
        </p:txBody>
      </p:sp>
      <p:sp>
        <p:nvSpPr>
          <p:cNvPr id="16404" name="Rectangle 20"/>
          <p:cNvSpPr>
            <a:spLocks noChangeArrowheads="1"/>
          </p:cNvSpPr>
          <p:nvPr/>
        </p:nvSpPr>
        <p:spPr bwMode="auto">
          <a:xfrm>
            <a:off x="479425" y="4816475"/>
            <a:ext cx="628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CE-BGP-B</a:t>
            </a:r>
            <a:endParaRPr lang="en-US" sz="1800" b="1">
              <a:latin typeface="Helvetica" pitchFamily="34" charset="0"/>
            </a:endParaRPr>
          </a:p>
        </p:txBody>
      </p:sp>
      <p:sp>
        <p:nvSpPr>
          <p:cNvPr id="565269" name="AutoShape 21"/>
          <p:cNvSpPr>
            <a:spLocks noChangeArrowheads="1"/>
          </p:cNvSpPr>
          <p:nvPr/>
        </p:nvSpPr>
        <p:spPr bwMode="auto">
          <a:xfrm flipH="1">
            <a:off x="5927725" y="1957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spAutoFit/>
          </a:bodyPr>
          <a:lstStyle/>
          <a:p>
            <a:pPr>
              <a:defRPr/>
            </a:pPr>
            <a:endParaRPr lang="en-US"/>
          </a:p>
        </p:txBody>
      </p:sp>
      <p:sp>
        <p:nvSpPr>
          <p:cNvPr id="565270" name="AutoShape 22"/>
          <p:cNvSpPr>
            <a:spLocks noChangeArrowheads="1"/>
          </p:cNvSpPr>
          <p:nvPr/>
        </p:nvSpPr>
        <p:spPr bwMode="auto">
          <a:xfrm flipH="1">
            <a:off x="5927725" y="2719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spAutoFit/>
          </a:bodyPr>
          <a:lstStyle/>
          <a:p>
            <a:pPr>
              <a:defRPr/>
            </a:pPr>
            <a:endParaRPr lang="en-US"/>
          </a:p>
        </p:txBody>
      </p:sp>
      <p:sp>
        <p:nvSpPr>
          <p:cNvPr id="565271" name="AutoShape 23"/>
          <p:cNvSpPr>
            <a:spLocks noChangeArrowheads="1"/>
          </p:cNvSpPr>
          <p:nvPr/>
        </p:nvSpPr>
        <p:spPr bwMode="auto">
          <a:xfrm flipH="1">
            <a:off x="7924800" y="3100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spAutoFit/>
          </a:bodyPr>
          <a:lstStyle/>
          <a:p>
            <a:pPr>
              <a:defRPr/>
            </a:pPr>
            <a:endParaRPr lang="en-US"/>
          </a:p>
        </p:txBody>
      </p:sp>
      <p:sp>
        <p:nvSpPr>
          <p:cNvPr id="565272" name="AutoShape 24"/>
          <p:cNvSpPr>
            <a:spLocks noChangeArrowheads="1"/>
          </p:cNvSpPr>
          <p:nvPr/>
        </p:nvSpPr>
        <p:spPr bwMode="auto">
          <a:xfrm flipH="1">
            <a:off x="3505200" y="3862388"/>
            <a:ext cx="3581400" cy="304800"/>
          </a:xfrm>
          <a:prstGeom prst="rightArrow">
            <a:avLst>
              <a:gd name="adj1" fmla="val 42861"/>
              <a:gd name="adj2" fmla="val 163031"/>
            </a:avLst>
          </a:prstGeom>
          <a:solidFill>
            <a:srgbClr val="C0C0C0"/>
          </a:solidFill>
          <a:ln w="12700">
            <a:solidFill>
              <a:schemeClr val="tx1"/>
            </a:solidFill>
            <a:miter lim="800000"/>
            <a:headEnd type="none" w="sm" len="sm"/>
            <a:tailEnd type="none" w="sm" len="sm"/>
          </a:ln>
          <a:effectLst>
            <a:outerShdw dist="35921" dir="2700000" algn="ctr" rotWithShape="0">
              <a:schemeClr val="tx1"/>
            </a:outerShdw>
          </a:effectLst>
        </p:spPr>
        <p:txBody>
          <a:bodyPr anchor="ctr">
            <a:spAutoFit/>
          </a:bodyPr>
          <a:lstStyle/>
          <a:p>
            <a:pPr>
              <a:defRPr/>
            </a:pPr>
            <a:endParaRPr lang="en-US"/>
          </a:p>
        </p:txBody>
      </p:sp>
      <p:sp>
        <p:nvSpPr>
          <p:cNvPr id="565273" name="AutoShape 25"/>
          <p:cNvSpPr>
            <a:spLocks noChangeArrowheads="1"/>
          </p:cNvSpPr>
          <p:nvPr/>
        </p:nvSpPr>
        <p:spPr bwMode="auto">
          <a:xfrm flipH="1">
            <a:off x="3505200" y="4624388"/>
            <a:ext cx="3581400" cy="304800"/>
          </a:xfrm>
          <a:prstGeom prst="rightArrow">
            <a:avLst>
              <a:gd name="adj1" fmla="val 42861"/>
              <a:gd name="adj2" fmla="val 163031"/>
            </a:avLst>
          </a:prstGeom>
          <a:solidFill>
            <a:srgbClr val="C0C0C0"/>
          </a:solidFill>
          <a:ln w="12700">
            <a:solidFill>
              <a:schemeClr val="tx1"/>
            </a:solidFill>
            <a:miter lim="800000"/>
            <a:headEnd type="none" w="sm" len="sm"/>
            <a:tailEnd type="none" w="sm" len="sm"/>
          </a:ln>
          <a:effectLst>
            <a:outerShdw dist="35921" dir="2700000" algn="ctr" rotWithShape="0">
              <a:schemeClr val="tx1"/>
            </a:outerShdw>
          </a:effectLst>
        </p:spPr>
        <p:txBody>
          <a:bodyPr anchor="ctr">
            <a:spAutoFit/>
          </a:bodyPr>
          <a:lstStyle/>
          <a:p>
            <a:pPr>
              <a:defRPr/>
            </a:pPr>
            <a:endParaRPr lang="en-US"/>
          </a:p>
        </p:txBody>
      </p:sp>
      <p:sp>
        <p:nvSpPr>
          <p:cNvPr id="16410" name="Text Box 26"/>
          <p:cNvSpPr txBox="1">
            <a:spLocks noChangeArrowheads="1"/>
          </p:cNvSpPr>
          <p:nvPr/>
        </p:nvSpPr>
        <p:spPr bwMode="auto">
          <a:xfrm>
            <a:off x="533400" y="5257800"/>
            <a:ext cx="8143875" cy="6413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MP-IBGP routes imported into a VRF are redistributed into the instance</a:t>
            </a:r>
            <a:br>
              <a:rPr lang="en-US" sz="1800" b="1">
                <a:latin typeface="Helvetica" pitchFamily="34" charset="0"/>
              </a:rPr>
            </a:br>
            <a:r>
              <a:rPr lang="en-US" sz="1800" b="1">
                <a:latin typeface="Helvetica" pitchFamily="34" charset="0"/>
              </a:rPr>
              <a:t>of RIP configured for that VRF.</a:t>
            </a:r>
          </a:p>
        </p:txBody>
      </p:sp>
      <p:sp>
        <p:nvSpPr>
          <p:cNvPr id="16411" name="AutoShape 27"/>
          <p:cNvSpPr>
            <a:spLocks noChangeArrowheads="1"/>
          </p:cNvSpPr>
          <p:nvPr/>
        </p:nvSpPr>
        <p:spPr bwMode="auto">
          <a:xfrm flipV="1">
            <a:off x="3581400" y="1676400"/>
            <a:ext cx="1066800" cy="2895600"/>
          </a:xfrm>
          <a:prstGeom prst="curvedLeftArrow">
            <a:avLst>
              <a:gd name="adj1" fmla="val 54286"/>
              <a:gd name="adj2" fmla="val 108571"/>
              <a:gd name="adj3" fmla="val 33333"/>
            </a:avLst>
          </a:prstGeom>
          <a:solidFill>
            <a:schemeClr val="accent1"/>
          </a:solidFill>
          <a:ln w="38100">
            <a:solidFill>
              <a:schemeClr val="tx1"/>
            </a:solidFill>
            <a:miter lim="800000"/>
            <a:headEnd type="none" w="sm" len="sm"/>
            <a:tailEnd type="none" w="sm" len="sm"/>
          </a:ln>
        </p:spPr>
        <p:txBody>
          <a:bodyPr anchor="ctr">
            <a:spAutoFit/>
          </a:bodyPr>
          <a:lstStyle/>
          <a:p>
            <a:endParaRPr lang="en-US"/>
          </a:p>
        </p:txBody>
      </p:sp>
      <p:sp>
        <p:nvSpPr>
          <p:cNvPr id="16412" name="Text Box 28"/>
          <p:cNvSpPr txBox="1">
            <a:spLocks noChangeArrowheads="1"/>
          </p:cNvSpPr>
          <p:nvPr/>
        </p:nvSpPr>
        <p:spPr bwMode="auto">
          <a:xfrm>
            <a:off x="533400" y="5867400"/>
            <a:ext cx="7653338" cy="6413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solidFill>
                  <a:schemeClr val="accent2"/>
                </a:solidFill>
                <a:latin typeface="Helvetica" pitchFamily="34" charset="0"/>
              </a:rPr>
              <a:t>Redistribution between BGP and RIP has to be configured for end-</a:t>
            </a:r>
            <a:br>
              <a:rPr lang="en-US" sz="1800" b="1">
                <a:solidFill>
                  <a:schemeClr val="accent2"/>
                </a:solidFill>
                <a:latin typeface="Helvetica" pitchFamily="34" charset="0"/>
              </a:rPr>
            </a:br>
            <a:r>
              <a:rPr lang="en-US" sz="1800" b="1">
                <a:solidFill>
                  <a:schemeClr val="accent2"/>
                </a:solidFill>
                <a:latin typeface="Helvetica" pitchFamily="34" charset="0"/>
              </a:rPr>
              <a:t>to-end RIP routing between CE routers.</a:t>
            </a:r>
          </a:p>
        </p:txBody>
      </p:sp>
      <p:pic>
        <p:nvPicPr>
          <p:cNvPr id="16413"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144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383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480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592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5281" name="AutoShape 33"/>
          <p:cNvSpPr>
            <a:spLocks noChangeArrowheads="1"/>
          </p:cNvSpPr>
          <p:nvPr/>
        </p:nvSpPr>
        <p:spPr bwMode="auto">
          <a:xfrm flipH="1">
            <a:off x="990600" y="3862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spAutoFit/>
          </a:bodyPr>
          <a:lstStyle/>
          <a:p>
            <a:pPr>
              <a:defRPr/>
            </a:pPr>
            <a:endParaRPr lang="en-US"/>
          </a:p>
        </p:txBody>
      </p:sp>
      <p:sp>
        <p:nvSpPr>
          <p:cNvPr id="565282" name="AutoShape 34"/>
          <p:cNvSpPr>
            <a:spLocks noChangeArrowheads="1"/>
          </p:cNvSpPr>
          <p:nvPr/>
        </p:nvSpPr>
        <p:spPr bwMode="auto">
          <a:xfrm flipH="1">
            <a:off x="990600" y="4624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spAutoFit/>
          </a:bodyPr>
          <a:lstStyle/>
          <a:p>
            <a:pPr>
              <a:defRPr/>
            </a:pPr>
            <a:endParaRPr lang="en-US"/>
          </a:p>
        </p:txBody>
      </p:sp>
      <p:sp>
        <p:nvSpPr>
          <p:cNvPr id="16419" name="Rectangle 35"/>
          <p:cNvSpPr>
            <a:spLocks noChangeArrowheads="1"/>
          </p:cNvSpPr>
          <p:nvPr/>
        </p:nvSpPr>
        <p:spPr bwMode="auto">
          <a:xfrm>
            <a:off x="4227513" y="1420813"/>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VRF-A Routing Table</a:t>
            </a:r>
            <a:endParaRPr lang="en-US" sz="1800" b="1">
              <a:latin typeface="Helvetica" pitchFamily="34" charset="0"/>
            </a:endParaRPr>
          </a:p>
        </p:txBody>
      </p:sp>
      <p:sp>
        <p:nvSpPr>
          <p:cNvPr id="16420" name="Rectangle 36"/>
          <p:cNvSpPr>
            <a:spLocks noChangeArrowheads="1"/>
          </p:cNvSpPr>
          <p:nvPr/>
        </p:nvSpPr>
        <p:spPr bwMode="auto">
          <a:xfrm>
            <a:off x="1779588" y="1420813"/>
            <a:ext cx="188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RIP Routing Process</a:t>
            </a:r>
            <a:endParaRPr lang="en-US" sz="1800" b="1">
              <a:solidFill>
                <a:srgbClr val="FFFF00"/>
              </a:solidFill>
              <a:latin typeface="Helvetica" pitchFamily="34" charset="0"/>
            </a:endParaRPr>
          </a:p>
        </p:txBody>
      </p:sp>
      <p:sp>
        <p:nvSpPr>
          <p:cNvPr id="16421" name="Rectangle 37"/>
          <p:cNvSpPr>
            <a:spLocks noChangeArrowheads="1"/>
          </p:cNvSpPr>
          <p:nvPr/>
        </p:nvSpPr>
        <p:spPr bwMode="auto">
          <a:xfrm>
            <a:off x="6716713" y="1420813"/>
            <a:ext cx="197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BGP Routing Process</a:t>
            </a:r>
            <a:endParaRPr lang="en-US" sz="1800" b="1">
              <a:solidFill>
                <a:srgbClr val="FFFF00"/>
              </a:solidFill>
              <a:latin typeface="Helvetica" pitchFamily="34" charset="0"/>
            </a:endParaRPr>
          </a:p>
        </p:txBody>
      </p:sp>
      <p:sp>
        <p:nvSpPr>
          <p:cNvPr id="16422" name="Rectangle 38"/>
          <p:cNvSpPr>
            <a:spLocks noChangeArrowheads="1"/>
          </p:cNvSpPr>
          <p:nvPr/>
        </p:nvSpPr>
        <p:spPr bwMode="auto">
          <a:xfrm>
            <a:off x="6889750" y="1981200"/>
            <a:ext cx="125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500" b="1">
                <a:solidFill>
                  <a:srgbClr val="000000"/>
                </a:solidFill>
                <a:latin typeface="Helvetica" pitchFamily="34" charset="0"/>
              </a:rPr>
              <a:t>Multiprotocol </a:t>
            </a:r>
          </a:p>
          <a:p>
            <a:pPr algn="l">
              <a:lnSpc>
                <a:spcPct val="100000"/>
              </a:lnSpc>
            </a:pPr>
            <a:r>
              <a:rPr lang="en-US" sz="1500" b="1">
                <a:solidFill>
                  <a:srgbClr val="000000"/>
                </a:solidFill>
                <a:latin typeface="Helvetica" pitchFamily="34" charset="0"/>
              </a:rPr>
              <a:t>BGP</a:t>
            </a:r>
            <a:endParaRPr lang="en-US" sz="1800" b="1">
              <a:latin typeface="Helvetica" pitchFamily="34" charset="0"/>
            </a:endParaRPr>
          </a:p>
        </p:txBody>
      </p:sp>
    </p:spTree>
    <p:extLst>
      <p:ext uri="{BB962C8B-B14F-4D97-AF65-F5344CB8AC3E}">
        <p14:creationId xmlns:p14="http://schemas.microsoft.com/office/powerpoint/2010/main" val="312656371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Freeform 2"/>
          <p:cNvSpPr>
            <a:spLocks/>
          </p:cNvSpPr>
          <p:nvPr/>
        </p:nvSpPr>
        <p:spPr bwMode="auto">
          <a:xfrm>
            <a:off x="4098925" y="2387600"/>
            <a:ext cx="2030413" cy="871538"/>
          </a:xfrm>
          <a:custGeom>
            <a:avLst/>
            <a:gdLst/>
            <a:ahLst/>
            <a:cxnLst>
              <a:cxn ang="0">
                <a:pos x="93" y="549"/>
              </a:cxn>
              <a:cxn ang="0">
                <a:pos x="1189" y="549"/>
              </a:cxn>
              <a:cxn ang="0">
                <a:pos x="1216" y="544"/>
              </a:cxn>
              <a:cxn ang="0">
                <a:pos x="1242" y="529"/>
              </a:cxn>
              <a:cxn ang="0">
                <a:pos x="1262" y="510"/>
              </a:cxn>
              <a:cxn ang="0">
                <a:pos x="1274" y="485"/>
              </a:cxn>
              <a:cxn ang="0">
                <a:pos x="1279" y="456"/>
              </a:cxn>
              <a:cxn ang="0">
                <a:pos x="1279" y="91"/>
              </a:cxn>
              <a:cxn ang="0">
                <a:pos x="1274" y="61"/>
              </a:cxn>
              <a:cxn ang="0">
                <a:pos x="1262" y="37"/>
              </a:cxn>
              <a:cxn ang="0">
                <a:pos x="1242" y="18"/>
              </a:cxn>
              <a:cxn ang="0">
                <a:pos x="1216" y="3"/>
              </a:cxn>
              <a:cxn ang="0">
                <a:pos x="1189" y="0"/>
              </a:cxn>
              <a:cxn ang="0">
                <a:pos x="93" y="0"/>
              </a:cxn>
              <a:cxn ang="0">
                <a:pos x="63" y="3"/>
              </a:cxn>
              <a:cxn ang="0">
                <a:pos x="36" y="18"/>
              </a:cxn>
              <a:cxn ang="0">
                <a:pos x="17" y="37"/>
              </a:cxn>
              <a:cxn ang="0">
                <a:pos x="5" y="61"/>
              </a:cxn>
              <a:cxn ang="0">
                <a:pos x="0" y="91"/>
              </a:cxn>
              <a:cxn ang="0">
                <a:pos x="0" y="456"/>
              </a:cxn>
              <a:cxn ang="0">
                <a:pos x="5" y="485"/>
              </a:cxn>
              <a:cxn ang="0">
                <a:pos x="17" y="510"/>
              </a:cxn>
              <a:cxn ang="0">
                <a:pos x="36" y="529"/>
              </a:cxn>
              <a:cxn ang="0">
                <a:pos x="63" y="544"/>
              </a:cxn>
              <a:cxn ang="0">
                <a:pos x="93" y="549"/>
              </a:cxn>
            </a:cxnLst>
            <a:rect l="0" t="0" r="r" b="b"/>
            <a:pathLst>
              <a:path w="1279" h="549">
                <a:moveTo>
                  <a:pt x="93" y="549"/>
                </a:moveTo>
                <a:lnTo>
                  <a:pt x="1189" y="549"/>
                </a:lnTo>
                <a:lnTo>
                  <a:pt x="1216" y="544"/>
                </a:lnTo>
                <a:lnTo>
                  <a:pt x="1242" y="529"/>
                </a:lnTo>
                <a:lnTo>
                  <a:pt x="1262" y="510"/>
                </a:lnTo>
                <a:lnTo>
                  <a:pt x="1274" y="485"/>
                </a:lnTo>
                <a:lnTo>
                  <a:pt x="1279" y="456"/>
                </a:lnTo>
                <a:lnTo>
                  <a:pt x="1279" y="91"/>
                </a:lnTo>
                <a:lnTo>
                  <a:pt x="1274" y="61"/>
                </a:lnTo>
                <a:lnTo>
                  <a:pt x="1262" y="37"/>
                </a:lnTo>
                <a:lnTo>
                  <a:pt x="1242" y="18"/>
                </a:lnTo>
                <a:lnTo>
                  <a:pt x="1216" y="3"/>
                </a:lnTo>
                <a:lnTo>
                  <a:pt x="1189" y="0"/>
                </a:lnTo>
                <a:lnTo>
                  <a:pt x="93" y="0"/>
                </a:lnTo>
                <a:lnTo>
                  <a:pt x="63" y="3"/>
                </a:lnTo>
                <a:lnTo>
                  <a:pt x="36" y="18"/>
                </a:lnTo>
                <a:lnTo>
                  <a:pt x="17" y="37"/>
                </a:lnTo>
                <a:lnTo>
                  <a:pt x="5" y="61"/>
                </a:lnTo>
                <a:lnTo>
                  <a:pt x="0" y="91"/>
                </a:lnTo>
                <a:lnTo>
                  <a:pt x="0" y="456"/>
                </a:lnTo>
                <a:lnTo>
                  <a:pt x="5" y="485"/>
                </a:lnTo>
                <a:lnTo>
                  <a:pt x="17" y="510"/>
                </a:lnTo>
                <a:lnTo>
                  <a:pt x="36" y="529"/>
                </a:lnTo>
                <a:lnTo>
                  <a:pt x="63" y="544"/>
                </a:lnTo>
                <a:lnTo>
                  <a:pt x="93" y="549"/>
                </a:lnTo>
                <a:close/>
              </a:path>
            </a:pathLst>
          </a:custGeom>
          <a:solidFill>
            <a:srgbClr val="C0C0C0"/>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17411" name="Rectangle 3"/>
          <p:cNvSpPr>
            <a:spLocks noChangeArrowheads="1"/>
          </p:cNvSpPr>
          <p:nvPr/>
        </p:nvSpPr>
        <p:spPr bwMode="auto">
          <a:xfrm>
            <a:off x="4225925" y="2438400"/>
            <a:ext cx="1900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VRF-B Routing Table</a:t>
            </a:r>
            <a:endParaRPr lang="en-US" sz="1800" b="1">
              <a:latin typeface="Helvetica" pitchFamily="34" charset="0"/>
            </a:endParaRPr>
          </a:p>
        </p:txBody>
      </p:sp>
      <p:sp>
        <p:nvSpPr>
          <p:cNvPr id="567337" name="Rectangle 41"/>
          <p:cNvSpPr>
            <a:spLocks noGrp="1" noChangeArrowheads="1"/>
          </p:cNvSpPr>
          <p:nvPr>
            <p:ph type="title"/>
          </p:nvPr>
        </p:nvSpPr>
        <p:spPr>
          <a:xfrm>
            <a:off x="457200" y="381000"/>
            <a:ext cx="8229600" cy="990600"/>
          </a:xfrm>
        </p:spPr>
        <p:txBody>
          <a:bodyPr rtlCol="0">
            <a:normAutofit fontScale="90000"/>
          </a:bodyPr>
          <a:lstStyle/>
          <a:p>
            <a:pPr eaLnBrk="1" fontAlgn="auto" hangingPunct="1">
              <a:spcAft>
                <a:spcPts val="0"/>
              </a:spcAft>
              <a:defRPr/>
            </a:pPr>
            <a:r>
              <a:rPr lang="en-US" dirty="0">
                <a:solidFill>
                  <a:srgbClr val="0070C0"/>
                </a:solidFill>
              </a:rPr>
              <a:t>Routing Contexts, </a:t>
            </a:r>
            <a:r>
              <a:rPr lang="en-US" dirty="0" err="1">
                <a:solidFill>
                  <a:srgbClr val="0070C0"/>
                </a:solidFill>
              </a:rPr>
              <a:t>VRF</a:t>
            </a:r>
            <a:r>
              <a:rPr lang="en-US" dirty="0">
                <a:solidFill>
                  <a:srgbClr val="0070C0"/>
                </a:solidFill>
              </a:rPr>
              <a:t>, and MP-BGP Interaction: 9/9</a:t>
            </a:r>
          </a:p>
        </p:txBody>
      </p:sp>
      <p:sp>
        <p:nvSpPr>
          <p:cNvPr id="567301" name="Freeform 5"/>
          <p:cNvSpPr>
            <a:spLocks/>
          </p:cNvSpPr>
          <p:nvPr/>
        </p:nvSpPr>
        <p:spPr bwMode="auto">
          <a:xfrm>
            <a:off x="4098925" y="1371600"/>
            <a:ext cx="2030413" cy="869950"/>
          </a:xfrm>
          <a:custGeom>
            <a:avLst/>
            <a:gdLst/>
            <a:ahLst/>
            <a:cxnLst>
              <a:cxn ang="0">
                <a:pos x="93" y="548"/>
              </a:cxn>
              <a:cxn ang="0">
                <a:pos x="1189" y="548"/>
              </a:cxn>
              <a:cxn ang="0">
                <a:pos x="1216" y="543"/>
              </a:cxn>
              <a:cxn ang="0">
                <a:pos x="1242" y="531"/>
              </a:cxn>
              <a:cxn ang="0">
                <a:pos x="1262" y="511"/>
              </a:cxn>
              <a:cxn ang="0">
                <a:pos x="1274" y="485"/>
              </a:cxn>
              <a:cxn ang="0">
                <a:pos x="1279" y="458"/>
              </a:cxn>
              <a:cxn ang="0">
                <a:pos x="1279" y="92"/>
              </a:cxn>
              <a:cxn ang="0">
                <a:pos x="1274" y="63"/>
              </a:cxn>
              <a:cxn ang="0">
                <a:pos x="1262" y="36"/>
              </a:cxn>
              <a:cxn ang="0">
                <a:pos x="1242" y="17"/>
              </a:cxn>
              <a:cxn ang="0">
                <a:pos x="1216" y="4"/>
              </a:cxn>
              <a:cxn ang="0">
                <a:pos x="1189" y="0"/>
              </a:cxn>
              <a:cxn ang="0">
                <a:pos x="93" y="0"/>
              </a:cxn>
              <a:cxn ang="0">
                <a:pos x="63" y="4"/>
              </a:cxn>
              <a:cxn ang="0">
                <a:pos x="36" y="17"/>
              </a:cxn>
              <a:cxn ang="0">
                <a:pos x="17" y="36"/>
              </a:cxn>
              <a:cxn ang="0">
                <a:pos x="5" y="63"/>
              </a:cxn>
              <a:cxn ang="0">
                <a:pos x="0" y="92"/>
              </a:cxn>
              <a:cxn ang="0">
                <a:pos x="0" y="458"/>
              </a:cxn>
              <a:cxn ang="0">
                <a:pos x="5" y="485"/>
              </a:cxn>
              <a:cxn ang="0">
                <a:pos x="17" y="511"/>
              </a:cxn>
              <a:cxn ang="0">
                <a:pos x="36" y="531"/>
              </a:cxn>
              <a:cxn ang="0">
                <a:pos x="63" y="543"/>
              </a:cxn>
              <a:cxn ang="0">
                <a:pos x="93" y="548"/>
              </a:cxn>
            </a:cxnLst>
            <a:rect l="0" t="0" r="r" b="b"/>
            <a:pathLst>
              <a:path w="1279" h="548">
                <a:moveTo>
                  <a:pt x="93" y="548"/>
                </a:moveTo>
                <a:lnTo>
                  <a:pt x="1189" y="548"/>
                </a:lnTo>
                <a:lnTo>
                  <a:pt x="1216" y="543"/>
                </a:lnTo>
                <a:lnTo>
                  <a:pt x="1242" y="531"/>
                </a:lnTo>
                <a:lnTo>
                  <a:pt x="1262" y="511"/>
                </a:lnTo>
                <a:lnTo>
                  <a:pt x="1274" y="485"/>
                </a:lnTo>
                <a:lnTo>
                  <a:pt x="1279" y="458"/>
                </a:lnTo>
                <a:lnTo>
                  <a:pt x="1279" y="92"/>
                </a:lnTo>
                <a:lnTo>
                  <a:pt x="1274" y="63"/>
                </a:lnTo>
                <a:lnTo>
                  <a:pt x="1262" y="36"/>
                </a:lnTo>
                <a:lnTo>
                  <a:pt x="1242" y="17"/>
                </a:lnTo>
                <a:lnTo>
                  <a:pt x="1216" y="4"/>
                </a:lnTo>
                <a:lnTo>
                  <a:pt x="1189" y="0"/>
                </a:lnTo>
                <a:lnTo>
                  <a:pt x="93" y="0"/>
                </a:lnTo>
                <a:lnTo>
                  <a:pt x="63" y="4"/>
                </a:lnTo>
                <a:lnTo>
                  <a:pt x="36" y="17"/>
                </a:lnTo>
                <a:lnTo>
                  <a:pt x="17" y="36"/>
                </a:lnTo>
                <a:lnTo>
                  <a:pt x="5" y="63"/>
                </a:lnTo>
                <a:lnTo>
                  <a:pt x="0" y="92"/>
                </a:lnTo>
                <a:lnTo>
                  <a:pt x="0" y="458"/>
                </a:lnTo>
                <a:lnTo>
                  <a:pt x="5" y="485"/>
                </a:lnTo>
                <a:lnTo>
                  <a:pt x="17" y="511"/>
                </a:lnTo>
                <a:lnTo>
                  <a:pt x="36" y="531"/>
                </a:lnTo>
                <a:lnTo>
                  <a:pt x="63" y="543"/>
                </a:lnTo>
                <a:lnTo>
                  <a:pt x="93" y="548"/>
                </a:lnTo>
                <a:close/>
              </a:path>
            </a:pathLst>
          </a:custGeom>
          <a:solidFill>
            <a:srgbClr val="FFD762"/>
          </a:solidFill>
          <a:ln w="11176">
            <a:solidFill>
              <a:srgbClr val="000000"/>
            </a:solidFill>
            <a:prstDash val="solid"/>
            <a:round/>
            <a:headEnd/>
            <a:tailEnd/>
          </a:ln>
          <a:effectLst>
            <a:outerShdw dist="45791" dir="2021404" algn="ctr" rotWithShape="0">
              <a:schemeClr val="bg2"/>
            </a:outerShdw>
          </a:effectLst>
        </p:spPr>
        <p:txBody>
          <a:bodyPr/>
          <a:lstStyle/>
          <a:p>
            <a:pPr>
              <a:defRPr/>
            </a:pPr>
            <a:endParaRPr lang="en-US"/>
          </a:p>
        </p:txBody>
      </p:sp>
      <p:sp>
        <p:nvSpPr>
          <p:cNvPr id="567302" name="Freeform 6"/>
          <p:cNvSpPr>
            <a:spLocks/>
          </p:cNvSpPr>
          <p:nvPr/>
        </p:nvSpPr>
        <p:spPr bwMode="auto">
          <a:xfrm>
            <a:off x="1635125" y="1371600"/>
            <a:ext cx="2030413" cy="1666875"/>
          </a:xfrm>
          <a:custGeom>
            <a:avLst/>
            <a:gdLst/>
            <a:ahLst/>
            <a:cxnLst>
              <a:cxn ang="0">
                <a:pos x="90" y="1050"/>
              </a:cxn>
              <a:cxn ang="0">
                <a:pos x="1186" y="1050"/>
              </a:cxn>
              <a:cxn ang="0">
                <a:pos x="1216" y="1045"/>
              </a:cxn>
              <a:cxn ang="0">
                <a:pos x="1240" y="1033"/>
              </a:cxn>
              <a:cxn ang="0">
                <a:pos x="1260" y="1013"/>
              </a:cxn>
              <a:cxn ang="0">
                <a:pos x="1274" y="986"/>
              </a:cxn>
              <a:cxn ang="0">
                <a:pos x="1279" y="960"/>
              </a:cxn>
              <a:cxn ang="0">
                <a:pos x="1279" y="92"/>
              </a:cxn>
              <a:cxn ang="0">
                <a:pos x="1274" y="63"/>
              </a:cxn>
              <a:cxn ang="0">
                <a:pos x="1260" y="36"/>
              </a:cxn>
              <a:cxn ang="0">
                <a:pos x="1240" y="17"/>
              </a:cxn>
              <a:cxn ang="0">
                <a:pos x="1216" y="4"/>
              </a:cxn>
              <a:cxn ang="0">
                <a:pos x="1186" y="0"/>
              </a:cxn>
              <a:cxn ang="0">
                <a:pos x="90" y="0"/>
              </a:cxn>
              <a:cxn ang="0">
                <a:pos x="61" y="4"/>
              </a:cxn>
              <a:cxn ang="0">
                <a:pos x="37" y="17"/>
              </a:cxn>
              <a:cxn ang="0">
                <a:pos x="17" y="36"/>
              </a:cxn>
              <a:cxn ang="0">
                <a:pos x="2" y="63"/>
              </a:cxn>
              <a:cxn ang="0">
                <a:pos x="0" y="92"/>
              </a:cxn>
              <a:cxn ang="0">
                <a:pos x="0" y="960"/>
              </a:cxn>
              <a:cxn ang="0">
                <a:pos x="2" y="986"/>
              </a:cxn>
              <a:cxn ang="0">
                <a:pos x="17" y="1013"/>
              </a:cxn>
              <a:cxn ang="0">
                <a:pos x="37" y="1033"/>
              </a:cxn>
              <a:cxn ang="0">
                <a:pos x="61" y="1045"/>
              </a:cxn>
              <a:cxn ang="0">
                <a:pos x="90" y="1050"/>
              </a:cxn>
            </a:cxnLst>
            <a:rect l="0" t="0" r="r" b="b"/>
            <a:pathLst>
              <a:path w="1279" h="1050">
                <a:moveTo>
                  <a:pt x="90" y="1050"/>
                </a:moveTo>
                <a:lnTo>
                  <a:pt x="1186" y="1050"/>
                </a:lnTo>
                <a:lnTo>
                  <a:pt x="1216" y="1045"/>
                </a:lnTo>
                <a:lnTo>
                  <a:pt x="1240" y="1033"/>
                </a:lnTo>
                <a:lnTo>
                  <a:pt x="1260" y="1013"/>
                </a:lnTo>
                <a:lnTo>
                  <a:pt x="1274" y="986"/>
                </a:lnTo>
                <a:lnTo>
                  <a:pt x="1279" y="960"/>
                </a:lnTo>
                <a:lnTo>
                  <a:pt x="1279" y="92"/>
                </a:lnTo>
                <a:lnTo>
                  <a:pt x="1274" y="63"/>
                </a:lnTo>
                <a:lnTo>
                  <a:pt x="1260" y="36"/>
                </a:lnTo>
                <a:lnTo>
                  <a:pt x="1240" y="17"/>
                </a:lnTo>
                <a:lnTo>
                  <a:pt x="1216" y="4"/>
                </a:lnTo>
                <a:lnTo>
                  <a:pt x="1186" y="0"/>
                </a:lnTo>
                <a:lnTo>
                  <a:pt x="90" y="0"/>
                </a:lnTo>
                <a:lnTo>
                  <a:pt x="61" y="4"/>
                </a:lnTo>
                <a:lnTo>
                  <a:pt x="37" y="17"/>
                </a:lnTo>
                <a:lnTo>
                  <a:pt x="17" y="36"/>
                </a:lnTo>
                <a:lnTo>
                  <a:pt x="2" y="63"/>
                </a:lnTo>
                <a:lnTo>
                  <a:pt x="0" y="92"/>
                </a:lnTo>
                <a:lnTo>
                  <a:pt x="0" y="960"/>
                </a:lnTo>
                <a:lnTo>
                  <a:pt x="2" y="986"/>
                </a:lnTo>
                <a:lnTo>
                  <a:pt x="17" y="1013"/>
                </a:lnTo>
                <a:lnTo>
                  <a:pt x="37" y="1033"/>
                </a:lnTo>
                <a:lnTo>
                  <a:pt x="61" y="1045"/>
                </a:lnTo>
                <a:lnTo>
                  <a:pt x="90" y="1050"/>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7415" name="Rectangle 7"/>
          <p:cNvSpPr>
            <a:spLocks noChangeArrowheads="1"/>
          </p:cNvSpPr>
          <p:nvPr/>
        </p:nvSpPr>
        <p:spPr bwMode="auto">
          <a:xfrm>
            <a:off x="512763" y="1989138"/>
            <a:ext cx="560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CE-RIP-A</a:t>
            </a:r>
            <a:endParaRPr lang="en-US" sz="1800" b="1">
              <a:latin typeface="Helvetica" pitchFamily="34" charset="0"/>
            </a:endParaRPr>
          </a:p>
        </p:txBody>
      </p:sp>
      <p:sp>
        <p:nvSpPr>
          <p:cNvPr id="567304" name="Freeform 8"/>
          <p:cNvSpPr>
            <a:spLocks/>
          </p:cNvSpPr>
          <p:nvPr/>
        </p:nvSpPr>
        <p:spPr bwMode="auto">
          <a:xfrm>
            <a:off x="1704975" y="1660525"/>
            <a:ext cx="1887538" cy="581025"/>
          </a:xfrm>
          <a:custGeom>
            <a:avLst/>
            <a:gdLst/>
            <a:ahLst/>
            <a:cxnLst>
              <a:cxn ang="0">
                <a:pos x="92" y="366"/>
              </a:cxn>
              <a:cxn ang="0">
                <a:pos x="1096" y="366"/>
              </a:cxn>
              <a:cxn ang="0">
                <a:pos x="1125" y="361"/>
              </a:cxn>
              <a:cxn ang="0">
                <a:pos x="1150" y="349"/>
              </a:cxn>
              <a:cxn ang="0">
                <a:pos x="1172" y="329"/>
              </a:cxn>
              <a:cxn ang="0">
                <a:pos x="1184" y="303"/>
              </a:cxn>
              <a:cxn ang="0">
                <a:pos x="1189" y="276"/>
              </a:cxn>
              <a:cxn ang="0">
                <a:pos x="1189" y="93"/>
              </a:cxn>
              <a:cxn ang="0">
                <a:pos x="1184" y="64"/>
              </a:cxn>
              <a:cxn ang="0">
                <a:pos x="1172" y="37"/>
              </a:cxn>
              <a:cxn ang="0">
                <a:pos x="1150" y="17"/>
              </a:cxn>
              <a:cxn ang="0">
                <a:pos x="1125" y="5"/>
              </a:cxn>
              <a:cxn ang="0">
                <a:pos x="1096" y="0"/>
              </a:cxn>
              <a:cxn ang="0">
                <a:pos x="92" y="0"/>
              </a:cxn>
              <a:cxn ang="0">
                <a:pos x="63" y="5"/>
              </a:cxn>
              <a:cxn ang="0">
                <a:pos x="39" y="17"/>
              </a:cxn>
              <a:cxn ang="0">
                <a:pos x="17" y="37"/>
              </a:cxn>
              <a:cxn ang="0">
                <a:pos x="5" y="64"/>
              </a:cxn>
              <a:cxn ang="0">
                <a:pos x="0" y="93"/>
              </a:cxn>
              <a:cxn ang="0">
                <a:pos x="0" y="276"/>
              </a:cxn>
              <a:cxn ang="0">
                <a:pos x="5" y="303"/>
              </a:cxn>
              <a:cxn ang="0">
                <a:pos x="17" y="329"/>
              </a:cxn>
              <a:cxn ang="0">
                <a:pos x="39" y="349"/>
              </a:cxn>
              <a:cxn ang="0">
                <a:pos x="63" y="361"/>
              </a:cxn>
              <a:cxn ang="0">
                <a:pos x="92" y="366"/>
              </a:cxn>
            </a:cxnLst>
            <a:rect l="0" t="0" r="r" b="b"/>
            <a:pathLst>
              <a:path w="1189" h="366">
                <a:moveTo>
                  <a:pt x="92" y="366"/>
                </a:moveTo>
                <a:lnTo>
                  <a:pt x="1096" y="366"/>
                </a:lnTo>
                <a:lnTo>
                  <a:pt x="1125" y="361"/>
                </a:lnTo>
                <a:lnTo>
                  <a:pt x="1150" y="349"/>
                </a:lnTo>
                <a:lnTo>
                  <a:pt x="1172" y="329"/>
                </a:lnTo>
                <a:lnTo>
                  <a:pt x="1184" y="303"/>
                </a:lnTo>
                <a:lnTo>
                  <a:pt x="1189" y="276"/>
                </a:lnTo>
                <a:lnTo>
                  <a:pt x="1189" y="93"/>
                </a:lnTo>
                <a:lnTo>
                  <a:pt x="1184" y="64"/>
                </a:lnTo>
                <a:lnTo>
                  <a:pt x="1172" y="37"/>
                </a:lnTo>
                <a:lnTo>
                  <a:pt x="1150" y="17"/>
                </a:lnTo>
                <a:lnTo>
                  <a:pt x="1125" y="5"/>
                </a:lnTo>
                <a:lnTo>
                  <a:pt x="1096" y="0"/>
                </a:lnTo>
                <a:lnTo>
                  <a:pt x="92" y="0"/>
                </a:lnTo>
                <a:lnTo>
                  <a:pt x="63" y="5"/>
                </a:lnTo>
                <a:lnTo>
                  <a:pt x="39" y="17"/>
                </a:lnTo>
                <a:lnTo>
                  <a:pt x="17" y="37"/>
                </a:lnTo>
                <a:lnTo>
                  <a:pt x="5" y="64"/>
                </a:lnTo>
                <a:lnTo>
                  <a:pt x="0" y="93"/>
                </a:lnTo>
                <a:lnTo>
                  <a:pt x="0" y="276"/>
                </a:lnTo>
                <a:lnTo>
                  <a:pt x="5" y="303"/>
                </a:lnTo>
                <a:lnTo>
                  <a:pt x="17" y="329"/>
                </a:lnTo>
                <a:lnTo>
                  <a:pt x="39" y="349"/>
                </a:lnTo>
                <a:lnTo>
                  <a:pt x="63" y="361"/>
                </a:lnTo>
                <a:lnTo>
                  <a:pt x="92" y="366"/>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7417" name="Rectangle 9"/>
          <p:cNvSpPr>
            <a:spLocks noChangeArrowheads="1"/>
          </p:cNvSpPr>
          <p:nvPr/>
        </p:nvSpPr>
        <p:spPr bwMode="auto">
          <a:xfrm>
            <a:off x="1741488" y="1720850"/>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67306" name="Freeform 10"/>
          <p:cNvSpPr>
            <a:spLocks/>
          </p:cNvSpPr>
          <p:nvPr/>
        </p:nvSpPr>
        <p:spPr bwMode="auto">
          <a:xfrm>
            <a:off x="1704975" y="2387600"/>
            <a:ext cx="1887538" cy="581025"/>
          </a:xfrm>
          <a:custGeom>
            <a:avLst/>
            <a:gdLst/>
            <a:ahLst/>
            <a:cxnLst>
              <a:cxn ang="0">
                <a:pos x="92" y="366"/>
              </a:cxn>
              <a:cxn ang="0">
                <a:pos x="1096" y="366"/>
              </a:cxn>
              <a:cxn ang="0">
                <a:pos x="1125" y="361"/>
              </a:cxn>
              <a:cxn ang="0">
                <a:pos x="1150" y="346"/>
              </a:cxn>
              <a:cxn ang="0">
                <a:pos x="1172" y="327"/>
              </a:cxn>
              <a:cxn ang="0">
                <a:pos x="1184" y="303"/>
              </a:cxn>
              <a:cxn ang="0">
                <a:pos x="1189" y="273"/>
              </a:cxn>
              <a:cxn ang="0">
                <a:pos x="1189" y="91"/>
              </a:cxn>
              <a:cxn ang="0">
                <a:pos x="1184" y="61"/>
              </a:cxn>
              <a:cxn ang="0">
                <a:pos x="1172" y="37"/>
              </a:cxn>
              <a:cxn ang="0">
                <a:pos x="1150" y="18"/>
              </a:cxn>
              <a:cxn ang="0">
                <a:pos x="1125" y="3"/>
              </a:cxn>
              <a:cxn ang="0">
                <a:pos x="1096" y="0"/>
              </a:cxn>
              <a:cxn ang="0">
                <a:pos x="92" y="0"/>
              </a:cxn>
              <a:cxn ang="0">
                <a:pos x="63" y="3"/>
              </a:cxn>
              <a:cxn ang="0">
                <a:pos x="39" y="18"/>
              </a:cxn>
              <a:cxn ang="0">
                <a:pos x="17" y="37"/>
              </a:cxn>
              <a:cxn ang="0">
                <a:pos x="5" y="61"/>
              </a:cxn>
              <a:cxn ang="0">
                <a:pos x="0" y="91"/>
              </a:cxn>
              <a:cxn ang="0">
                <a:pos x="0" y="273"/>
              </a:cxn>
              <a:cxn ang="0">
                <a:pos x="5" y="303"/>
              </a:cxn>
              <a:cxn ang="0">
                <a:pos x="17" y="327"/>
              </a:cxn>
              <a:cxn ang="0">
                <a:pos x="39" y="346"/>
              </a:cxn>
              <a:cxn ang="0">
                <a:pos x="63" y="361"/>
              </a:cxn>
              <a:cxn ang="0">
                <a:pos x="92" y="366"/>
              </a:cxn>
            </a:cxnLst>
            <a:rect l="0" t="0" r="r" b="b"/>
            <a:pathLst>
              <a:path w="1189" h="366">
                <a:moveTo>
                  <a:pt x="92" y="366"/>
                </a:moveTo>
                <a:lnTo>
                  <a:pt x="1096" y="366"/>
                </a:lnTo>
                <a:lnTo>
                  <a:pt x="1125" y="361"/>
                </a:lnTo>
                <a:lnTo>
                  <a:pt x="1150" y="346"/>
                </a:lnTo>
                <a:lnTo>
                  <a:pt x="1172" y="327"/>
                </a:lnTo>
                <a:lnTo>
                  <a:pt x="1184" y="303"/>
                </a:lnTo>
                <a:lnTo>
                  <a:pt x="1189" y="273"/>
                </a:lnTo>
                <a:lnTo>
                  <a:pt x="1189" y="91"/>
                </a:lnTo>
                <a:lnTo>
                  <a:pt x="1184" y="61"/>
                </a:lnTo>
                <a:lnTo>
                  <a:pt x="1172" y="37"/>
                </a:lnTo>
                <a:lnTo>
                  <a:pt x="1150" y="18"/>
                </a:lnTo>
                <a:lnTo>
                  <a:pt x="1125" y="3"/>
                </a:lnTo>
                <a:lnTo>
                  <a:pt x="1096" y="0"/>
                </a:lnTo>
                <a:lnTo>
                  <a:pt x="92" y="0"/>
                </a:lnTo>
                <a:lnTo>
                  <a:pt x="63" y="3"/>
                </a:lnTo>
                <a:lnTo>
                  <a:pt x="39" y="18"/>
                </a:lnTo>
                <a:lnTo>
                  <a:pt x="17" y="37"/>
                </a:lnTo>
                <a:lnTo>
                  <a:pt x="5" y="61"/>
                </a:lnTo>
                <a:lnTo>
                  <a:pt x="0" y="91"/>
                </a:lnTo>
                <a:lnTo>
                  <a:pt x="0" y="273"/>
                </a:lnTo>
                <a:lnTo>
                  <a:pt x="5" y="303"/>
                </a:lnTo>
                <a:lnTo>
                  <a:pt x="17" y="327"/>
                </a:lnTo>
                <a:lnTo>
                  <a:pt x="39" y="346"/>
                </a:lnTo>
                <a:lnTo>
                  <a:pt x="63" y="361"/>
                </a:lnTo>
                <a:lnTo>
                  <a:pt x="92" y="366"/>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7419" name="Rectangle 11"/>
          <p:cNvSpPr>
            <a:spLocks noChangeArrowheads="1"/>
          </p:cNvSpPr>
          <p:nvPr/>
        </p:nvSpPr>
        <p:spPr bwMode="auto">
          <a:xfrm>
            <a:off x="1739900" y="2447925"/>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7420" name="Rectangle 12"/>
          <p:cNvSpPr>
            <a:spLocks noChangeArrowheads="1"/>
          </p:cNvSpPr>
          <p:nvPr/>
        </p:nvSpPr>
        <p:spPr bwMode="auto">
          <a:xfrm>
            <a:off x="511175" y="2713038"/>
            <a:ext cx="56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CE-RIP-B</a:t>
            </a:r>
            <a:endParaRPr lang="en-US" sz="1800" b="1">
              <a:latin typeface="Helvetica" pitchFamily="34" charset="0"/>
            </a:endParaRPr>
          </a:p>
        </p:txBody>
      </p:sp>
      <p:sp>
        <p:nvSpPr>
          <p:cNvPr id="567309" name="Freeform 13"/>
          <p:cNvSpPr>
            <a:spLocks/>
          </p:cNvSpPr>
          <p:nvPr/>
        </p:nvSpPr>
        <p:spPr bwMode="auto">
          <a:xfrm>
            <a:off x="1635125" y="1371600"/>
            <a:ext cx="7104063" cy="3770313"/>
          </a:xfrm>
          <a:custGeom>
            <a:avLst/>
            <a:gdLst/>
            <a:ahLst/>
            <a:cxnLst>
              <a:cxn ang="0">
                <a:pos x="3014" y="1462"/>
              </a:cxn>
              <a:cxn ang="0">
                <a:pos x="90" y="1462"/>
              </a:cxn>
              <a:cxn ang="0">
                <a:pos x="61" y="1466"/>
              </a:cxn>
              <a:cxn ang="0">
                <a:pos x="37" y="1479"/>
              </a:cxn>
              <a:cxn ang="0">
                <a:pos x="17" y="1498"/>
              </a:cxn>
              <a:cxn ang="0">
                <a:pos x="2" y="1525"/>
              </a:cxn>
              <a:cxn ang="0">
                <a:pos x="0" y="1554"/>
              </a:cxn>
              <a:cxn ang="0">
                <a:pos x="0" y="2285"/>
              </a:cxn>
              <a:cxn ang="0">
                <a:pos x="2" y="2312"/>
              </a:cxn>
              <a:cxn ang="0">
                <a:pos x="17" y="2339"/>
              </a:cxn>
              <a:cxn ang="0">
                <a:pos x="37" y="2358"/>
              </a:cxn>
              <a:cxn ang="0">
                <a:pos x="61" y="2371"/>
              </a:cxn>
              <a:cxn ang="0">
                <a:pos x="90" y="2375"/>
              </a:cxn>
              <a:cxn ang="0">
                <a:pos x="4385" y="2375"/>
              </a:cxn>
              <a:cxn ang="0">
                <a:pos x="4412" y="2371"/>
              </a:cxn>
              <a:cxn ang="0">
                <a:pos x="4439" y="2358"/>
              </a:cxn>
              <a:cxn ang="0">
                <a:pos x="4458" y="2339"/>
              </a:cxn>
              <a:cxn ang="0">
                <a:pos x="4471" y="2312"/>
              </a:cxn>
              <a:cxn ang="0">
                <a:pos x="4475" y="2285"/>
              </a:cxn>
              <a:cxn ang="0">
                <a:pos x="4475" y="92"/>
              </a:cxn>
              <a:cxn ang="0">
                <a:pos x="4471" y="63"/>
              </a:cxn>
              <a:cxn ang="0">
                <a:pos x="4458" y="36"/>
              </a:cxn>
              <a:cxn ang="0">
                <a:pos x="4439" y="17"/>
              </a:cxn>
              <a:cxn ang="0">
                <a:pos x="4412" y="4"/>
              </a:cxn>
              <a:cxn ang="0">
                <a:pos x="4385" y="0"/>
              </a:cxn>
              <a:cxn ang="0">
                <a:pos x="3196" y="0"/>
              </a:cxn>
              <a:cxn ang="0">
                <a:pos x="3167" y="4"/>
              </a:cxn>
              <a:cxn ang="0">
                <a:pos x="3143" y="17"/>
              </a:cxn>
              <a:cxn ang="0">
                <a:pos x="3123" y="36"/>
              </a:cxn>
              <a:cxn ang="0">
                <a:pos x="3109" y="63"/>
              </a:cxn>
              <a:cxn ang="0">
                <a:pos x="3106" y="92"/>
              </a:cxn>
              <a:cxn ang="0">
                <a:pos x="3106" y="1371"/>
              </a:cxn>
              <a:cxn ang="0">
                <a:pos x="3101" y="1398"/>
              </a:cxn>
              <a:cxn ang="0">
                <a:pos x="3087" y="1425"/>
              </a:cxn>
              <a:cxn ang="0">
                <a:pos x="3067" y="1445"/>
              </a:cxn>
              <a:cxn ang="0">
                <a:pos x="3043" y="1457"/>
              </a:cxn>
              <a:cxn ang="0">
                <a:pos x="3014" y="1462"/>
              </a:cxn>
            </a:cxnLst>
            <a:rect l="0" t="0" r="r" b="b"/>
            <a:pathLst>
              <a:path w="4475" h="2375">
                <a:moveTo>
                  <a:pt x="3014" y="1462"/>
                </a:moveTo>
                <a:lnTo>
                  <a:pt x="90" y="1462"/>
                </a:lnTo>
                <a:lnTo>
                  <a:pt x="61" y="1466"/>
                </a:lnTo>
                <a:lnTo>
                  <a:pt x="37" y="1479"/>
                </a:lnTo>
                <a:lnTo>
                  <a:pt x="17" y="1498"/>
                </a:lnTo>
                <a:lnTo>
                  <a:pt x="2" y="1525"/>
                </a:lnTo>
                <a:lnTo>
                  <a:pt x="0" y="1554"/>
                </a:lnTo>
                <a:lnTo>
                  <a:pt x="0" y="2285"/>
                </a:lnTo>
                <a:lnTo>
                  <a:pt x="2" y="2312"/>
                </a:lnTo>
                <a:lnTo>
                  <a:pt x="17" y="2339"/>
                </a:lnTo>
                <a:lnTo>
                  <a:pt x="37" y="2358"/>
                </a:lnTo>
                <a:lnTo>
                  <a:pt x="61" y="2371"/>
                </a:lnTo>
                <a:lnTo>
                  <a:pt x="90" y="2375"/>
                </a:lnTo>
                <a:lnTo>
                  <a:pt x="4385" y="2375"/>
                </a:lnTo>
                <a:lnTo>
                  <a:pt x="4412" y="2371"/>
                </a:lnTo>
                <a:lnTo>
                  <a:pt x="4439" y="2358"/>
                </a:lnTo>
                <a:lnTo>
                  <a:pt x="4458" y="2339"/>
                </a:lnTo>
                <a:lnTo>
                  <a:pt x="4471" y="2312"/>
                </a:lnTo>
                <a:lnTo>
                  <a:pt x="4475" y="2285"/>
                </a:lnTo>
                <a:lnTo>
                  <a:pt x="4475" y="92"/>
                </a:lnTo>
                <a:lnTo>
                  <a:pt x="4471" y="63"/>
                </a:lnTo>
                <a:lnTo>
                  <a:pt x="4458" y="36"/>
                </a:lnTo>
                <a:lnTo>
                  <a:pt x="4439" y="17"/>
                </a:lnTo>
                <a:lnTo>
                  <a:pt x="4412" y="4"/>
                </a:lnTo>
                <a:lnTo>
                  <a:pt x="4385" y="0"/>
                </a:lnTo>
                <a:lnTo>
                  <a:pt x="3196" y="0"/>
                </a:lnTo>
                <a:lnTo>
                  <a:pt x="3167" y="4"/>
                </a:lnTo>
                <a:lnTo>
                  <a:pt x="3143" y="17"/>
                </a:lnTo>
                <a:lnTo>
                  <a:pt x="3123" y="36"/>
                </a:lnTo>
                <a:lnTo>
                  <a:pt x="3109" y="63"/>
                </a:lnTo>
                <a:lnTo>
                  <a:pt x="3106" y="92"/>
                </a:lnTo>
                <a:lnTo>
                  <a:pt x="3106" y="1371"/>
                </a:lnTo>
                <a:lnTo>
                  <a:pt x="3101" y="1398"/>
                </a:lnTo>
                <a:lnTo>
                  <a:pt x="3087" y="1425"/>
                </a:lnTo>
                <a:lnTo>
                  <a:pt x="3067" y="1445"/>
                </a:lnTo>
                <a:lnTo>
                  <a:pt x="3043" y="1457"/>
                </a:lnTo>
                <a:lnTo>
                  <a:pt x="3014" y="1462"/>
                </a:lnTo>
                <a:close/>
              </a:path>
            </a:pathLst>
          </a:custGeom>
          <a:solidFill>
            <a:srgbClr val="BC370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567310" name="Freeform 14"/>
          <p:cNvSpPr>
            <a:spLocks/>
          </p:cNvSpPr>
          <p:nvPr/>
        </p:nvSpPr>
        <p:spPr bwMode="auto">
          <a:xfrm>
            <a:off x="6708775" y="1660525"/>
            <a:ext cx="1887538" cy="3338513"/>
          </a:xfrm>
          <a:custGeom>
            <a:avLst/>
            <a:gdLst/>
            <a:ahLst/>
            <a:cxnLst>
              <a:cxn ang="0">
                <a:pos x="93" y="2103"/>
              </a:cxn>
              <a:cxn ang="0">
                <a:pos x="1097" y="2103"/>
              </a:cxn>
              <a:cxn ang="0">
                <a:pos x="1126" y="2098"/>
              </a:cxn>
              <a:cxn ang="0">
                <a:pos x="1150" y="2084"/>
              </a:cxn>
              <a:cxn ang="0">
                <a:pos x="1170" y="2064"/>
              </a:cxn>
              <a:cxn ang="0">
                <a:pos x="1184" y="2040"/>
              </a:cxn>
              <a:cxn ang="0">
                <a:pos x="1189" y="2011"/>
              </a:cxn>
              <a:cxn ang="0">
                <a:pos x="1189" y="93"/>
              </a:cxn>
              <a:cxn ang="0">
                <a:pos x="1184" y="64"/>
              </a:cxn>
              <a:cxn ang="0">
                <a:pos x="1170" y="37"/>
              </a:cxn>
              <a:cxn ang="0">
                <a:pos x="1150" y="17"/>
              </a:cxn>
              <a:cxn ang="0">
                <a:pos x="1126" y="5"/>
              </a:cxn>
              <a:cxn ang="0">
                <a:pos x="1097" y="0"/>
              </a:cxn>
              <a:cxn ang="0">
                <a:pos x="93" y="0"/>
              </a:cxn>
              <a:cxn ang="0">
                <a:pos x="64" y="5"/>
              </a:cxn>
              <a:cxn ang="0">
                <a:pos x="37" y="17"/>
              </a:cxn>
              <a:cxn ang="0">
                <a:pos x="17" y="37"/>
              </a:cxn>
              <a:cxn ang="0">
                <a:pos x="5" y="64"/>
              </a:cxn>
              <a:cxn ang="0">
                <a:pos x="0" y="93"/>
              </a:cxn>
              <a:cxn ang="0">
                <a:pos x="0" y="2011"/>
              </a:cxn>
              <a:cxn ang="0">
                <a:pos x="5" y="2040"/>
              </a:cxn>
              <a:cxn ang="0">
                <a:pos x="17" y="2064"/>
              </a:cxn>
              <a:cxn ang="0">
                <a:pos x="37" y="2084"/>
              </a:cxn>
              <a:cxn ang="0">
                <a:pos x="64" y="2098"/>
              </a:cxn>
              <a:cxn ang="0">
                <a:pos x="93" y="2103"/>
              </a:cxn>
            </a:cxnLst>
            <a:rect l="0" t="0" r="r" b="b"/>
            <a:pathLst>
              <a:path w="1189" h="2103">
                <a:moveTo>
                  <a:pt x="93" y="2103"/>
                </a:moveTo>
                <a:lnTo>
                  <a:pt x="1097" y="2103"/>
                </a:lnTo>
                <a:lnTo>
                  <a:pt x="1126" y="2098"/>
                </a:lnTo>
                <a:lnTo>
                  <a:pt x="1150" y="2084"/>
                </a:lnTo>
                <a:lnTo>
                  <a:pt x="1170" y="2064"/>
                </a:lnTo>
                <a:lnTo>
                  <a:pt x="1184" y="2040"/>
                </a:lnTo>
                <a:lnTo>
                  <a:pt x="1189" y="2011"/>
                </a:lnTo>
                <a:lnTo>
                  <a:pt x="1189" y="93"/>
                </a:lnTo>
                <a:lnTo>
                  <a:pt x="1184" y="64"/>
                </a:lnTo>
                <a:lnTo>
                  <a:pt x="1170" y="37"/>
                </a:lnTo>
                <a:lnTo>
                  <a:pt x="1150" y="17"/>
                </a:lnTo>
                <a:lnTo>
                  <a:pt x="1126" y="5"/>
                </a:lnTo>
                <a:lnTo>
                  <a:pt x="1097" y="0"/>
                </a:lnTo>
                <a:lnTo>
                  <a:pt x="93" y="0"/>
                </a:lnTo>
                <a:lnTo>
                  <a:pt x="64" y="5"/>
                </a:lnTo>
                <a:lnTo>
                  <a:pt x="37" y="17"/>
                </a:lnTo>
                <a:lnTo>
                  <a:pt x="17" y="37"/>
                </a:lnTo>
                <a:lnTo>
                  <a:pt x="5" y="64"/>
                </a:lnTo>
                <a:lnTo>
                  <a:pt x="0" y="93"/>
                </a:lnTo>
                <a:lnTo>
                  <a:pt x="0" y="2011"/>
                </a:lnTo>
                <a:lnTo>
                  <a:pt x="5" y="2040"/>
                </a:lnTo>
                <a:lnTo>
                  <a:pt x="17" y="2064"/>
                </a:lnTo>
                <a:lnTo>
                  <a:pt x="37" y="2084"/>
                </a:lnTo>
                <a:lnTo>
                  <a:pt x="64" y="2098"/>
                </a:lnTo>
                <a:lnTo>
                  <a:pt x="93" y="2103"/>
                </a:lnTo>
                <a:close/>
              </a:path>
            </a:pathLst>
          </a:custGeom>
          <a:solidFill>
            <a:schemeClr val="folHlink"/>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7423" name="Rectangle 15"/>
          <p:cNvSpPr>
            <a:spLocks noChangeArrowheads="1"/>
          </p:cNvSpPr>
          <p:nvPr/>
        </p:nvSpPr>
        <p:spPr bwMode="auto">
          <a:xfrm>
            <a:off x="6881813" y="1711325"/>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Backbone</a:t>
            </a:r>
            <a:endParaRPr lang="en-US" sz="1800" b="1">
              <a:latin typeface="Helvetica" pitchFamily="34" charset="0"/>
            </a:endParaRPr>
          </a:p>
        </p:txBody>
      </p:sp>
      <p:sp>
        <p:nvSpPr>
          <p:cNvPr id="567312" name="Freeform 16"/>
          <p:cNvSpPr>
            <a:spLocks/>
          </p:cNvSpPr>
          <p:nvPr/>
        </p:nvSpPr>
        <p:spPr bwMode="auto">
          <a:xfrm>
            <a:off x="1704975" y="3765550"/>
            <a:ext cx="1887538" cy="579438"/>
          </a:xfrm>
          <a:custGeom>
            <a:avLst/>
            <a:gdLst/>
            <a:ahLst/>
            <a:cxnLst>
              <a:cxn ang="0">
                <a:pos x="92" y="365"/>
              </a:cxn>
              <a:cxn ang="0">
                <a:pos x="1096" y="365"/>
              </a:cxn>
              <a:cxn ang="0">
                <a:pos x="1125" y="361"/>
              </a:cxn>
              <a:cxn ang="0">
                <a:pos x="1150" y="348"/>
              </a:cxn>
              <a:cxn ang="0">
                <a:pos x="1172" y="326"/>
              </a:cxn>
              <a:cxn ang="0">
                <a:pos x="1184" y="302"/>
              </a:cxn>
              <a:cxn ang="0">
                <a:pos x="1189" y="273"/>
              </a:cxn>
              <a:cxn ang="0">
                <a:pos x="1189" y="90"/>
              </a:cxn>
              <a:cxn ang="0">
                <a:pos x="1184" y="63"/>
              </a:cxn>
              <a:cxn ang="0">
                <a:pos x="1172" y="36"/>
              </a:cxn>
              <a:cxn ang="0">
                <a:pos x="1150" y="17"/>
              </a:cxn>
              <a:cxn ang="0">
                <a:pos x="1125" y="5"/>
              </a:cxn>
              <a:cxn ang="0">
                <a:pos x="1096" y="0"/>
              </a:cxn>
              <a:cxn ang="0">
                <a:pos x="92" y="0"/>
              </a:cxn>
              <a:cxn ang="0">
                <a:pos x="63" y="5"/>
              </a:cxn>
              <a:cxn ang="0">
                <a:pos x="39" y="17"/>
              </a:cxn>
              <a:cxn ang="0">
                <a:pos x="17" y="36"/>
              </a:cxn>
              <a:cxn ang="0">
                <a:pos x="5" y="63"/>
              </a:cxn>
              <a:cxn ang="0">
                <a:pos x="0" y="90"/>
              </a:cxn>
              <a:cxn ang="0">
                <a:pos x="0" y="273"/>
              </a:cxn>
              <a:cxn ang="0">
                <a:pos x="5" y="302"/>
              </a:cxn>
              <a:cxn ang="0">
                <a:pos x="17" y="326"/>
              </a:cxn>
              <a:cxn ang="0">
                <a:pos x="39" y="348"/>
              </a:cxn>
              <a:cxn ang="0">
                <a:pos x="63" y="361"/>
              </a:cxn>
              <a:cxn ang="0">
                <a:pos x="92" y="365"/>
              </a:cxn>
            </a:cxnLst>
            <a:rect l="0" t="0" r="r" b="b"/>
            <a:pathLst>
              <a:path w="1189" h="365">
                <a:moveTo>
                  <a:pt x="92" y="365"/>
                </a:moveTo>
                <a:lnTo>
                  <a:pt x="1096" y="365"/>
                </a:lnTo>
                <a:lnTo>
                  <a:pt x="1125" y="361"/>
                </a:lnTo>
                <a:lnTo>
                  <a:pt x="1150" y="348"/>
                </a:lnTo>
                <a:lnTo>
                  <a:pt x="1172" y="326"/>
                </a:lnTo>
                <a:lnTo>
                  <a:pt x="1184" y="302"/>
                </a:lnTo>
                <a:lnTo>
                  <a:pt x="1189" y="273"/>
                </a:lnTo>
                <a:lnTo>
                  <a:pt x="1189" y="90"/>
                </a:lnTo>
                <a:lnTo>
                  <a:pt x="1184" y="63"/>
                </a:lnTo>
                <a:lnTo>
                  <a:pt x="1172" y="36"/>
                </a:lnTo>
                <a:lnTo>
                  <a:pt x="1150" y="17"/>
                </a:lnTo>
                <a:lnTo>
                  <a:pt x="1125" y="5"/>
                </a:lnTo>
                <a:lnTo>
                  <a:pt x="1096" y="0"/>
                </a:lnTo>
                <a:lnTo>
                  <a:pt x="92" y="0"/>
                </a:lnTo>
                <a:lnTo>
                  <a:pt x="63" y="5"/>
                </a:lnTo>
                <a:lnTo>
                  <a:pt x="39" y="17"/>
                </a:lnTo>
                <a:lnTo>
                  <a:pt x="17" y="36"/>
                </a:lnTo>
                <a:lnTo>
                  <a:pt x="5" y="63"/>
                </a:lnTo>
                <a:lnTo>
                  <a:pt x="0" y="90"/>
                </a:lnTo>
                <a:lnTo>
                  <a:pt x="0" y="273"/>
                </a:lnTo>
                <a:lnTo>
                  <a:pt x="5" y="302"/>
                </a:lnTo>
                <a:lnTo>
                  <a:pt x="17" y="326"/>
                </a:lnTo>
                <a:lnTo>
                  <a:pt x="39" y="348"/>
                </a:lnTo>
                <a:lnTo>
                  <a:pt x="63" y="361"/>
                </a:lnTo>
                <a:lnTo>
                  <a:pt x="92" y="365"/>
                </a:lnTo>
                <a:close/>
              </a:path>
            </a:pathLst>
          </a:custGeom>
          <a:solidFill>
            <a:srgbClr val="FFBE01"/>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7425" name="Rectangle 17"/>
          <p:cNvSpPr>
            <a:spLocks noChangeArrowheads="1"/>
          </p:cNvSpPr>
          <p:nvPr/>
        </p:nvSpPr>
        <p:spPr bwMode="auto">
          <a:xfrm>
            <a:off x="1741488" y="3824288"/>
            <a:ext cx="1704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VRF-A</a:t>
            </a:r>
            <a:endParaRPr lang="en-US" sz="1800" b="1">
              <a:latin typeface="Helvetica" pitchFamily="34" charset="0"/>
            </a:endParaRPr>
          </a:p>
        </p:txBody>
      </p:sp>
      <p:sp>
        <p:nvSpPr>
          <p:cNvPr id="567314" name="Freeform 18"/>
          <p:cNvSpPr>
            <a:spLocks/>
          </p:cNvSpPr>
          <p:nvPr/>
        </p:nvSpPr>
        <p:spPr bwMode="auto">
          <a:xfrm>
            <a:off x="1704975" y="4489450"/>
            <a:ext cx="1887538" cy="579438"/>
          </a:xfrm>
          <a:custGeom>
            <a:avLst/>
            <a:gdLst/>
            <a:ahLst/>
            <a:cxnLst>
              <a:cxn ang="0">
                <a:pos x="92" y="365"/>
              </a:cxn>
              <a:cxn ang="0">
                <a:pos x="1096" y="365"/>
              </a:cxn>
              <a:cxn ang="0">
                <a:pos x="1125" y="360"/>
              </a:cxn>
              <a:cxn ang="0">
                <a:pos x="1150" y="348"/>
              </a:cxn>
              <a:cxn ang="0">
                <a:pos x="1172" y="329"/>
              </a:cxn>
              <a:cxn ang="0">
                <a:pos x="1184" y="302"/>
              </a:cxn>
              <a:cxn ang="0">
                <a:pos x="1189" y="275"/>
              </a:cxn>
              <a:cxn ang="0">
                <a:pos x="1189" y="92"/>
              </a:cxn>
              <a:cxn ang="0">
                <a:pos x="1184" y="63"/>
              </a:cxn>
              <a:cxn ang="0">
                <a:pos x="1172" y="39"/>
              </a:cxn>
              <a:cxn ang="0">
                <a:pos x="1150" y="17"/>
              </a:cxn>
              <a:cxn ang="0">
                <a:pos x="1125" y="4"/>
              </a:cxn>
              <a:cxn ang="0">
                <a:pos x="1096" y="0"/>
              </a:cxn>
              <a:cxn ang="0">
                <a:pos x="92" y="0"/>
              </a:cxn>
              <a:cxn ang="0">
                <a:pos x="63" y="4"/>
              </a:cxn>
              <a:cxn ang="0">
                <a:pos x="39" y="17"/>
              </a:cxn>
              <a:cxn ang="0">
                <a:pos x="17" y="39"/>
              </a:cxn>
              <a:cxn ang="0">
                <a:pos x="5" y="63"/>
              </a:cxn>
              <a:cxn ang="0">
                <a:pos x="0" y="92"/>
              </a:cxn>
              <a:cxn ang="0">
                <a:pos x="0" y="275"/>
              </a:cxn>
              <a:cxn ang="0">
                <a:pos x="5" y="302"/>
              </a:cxn>
              <a:cxn ang="0">
                <a:pos x="17" y="329"/>
              </a:cxn>
              <a:cxn ang="0">
                <a:pos x="39" y="348"/>
              </a:cxn>
              <a:cxn ang="0">
                <a:pos x="63" y="360"/>
              </a:cxn>
              <a:cxn ang="0">
                <a:pos x="92" y="365"/>
              </a:cxn>
            </a:cxnLst>
            <a:rect l="0" t="0" r="r" b="b"/>
            <a:pathLst>
              <a:path w="1189" h="365">
                <a:moveTo>
                  <a:pt x="92" y="365"/>
                </a:moveTo>
                <a:lnTo>
                  <a:pt x="1096" y="365"/>
                </a:lnTo>
                <a:lnTo>
                  <a:pt x="1125" y="360"/>
                </a:lnTo>
                <a:lnTo>
                  <a:pt x="1150" y="348"/>
                </a:lnTo>
                <a:lnTo>
                  <a:pt x="1172" y="329"/>
                </a:lnTo>
                <a:lnTo>
                  <a:pt x="1184" y="302"/>
                </a:lnTo>
                <a:lnTo>
                  <a:pt x="1189" y="275"/>
                </a:lnTo>
                <a:lnTo>
                  <a:pt x="1189" y="92"/>
                </a:lnTo>
                <a:lnTo>
                  <a:pt x="1184" y="63"/>
                </a:lnTo>
                <a:lnTo>
                  <a:pt x="1172" y="39"/>
                </a:lnTo>
                <a:lnTo>
                  <a:pt x="1150" y="17"/>
                </a:lnTo>
                <a:lnTo>
                  <a:pt x="1125" y="4"/>
                </a:lnTo>
                <a:lnTo>
                  <a:pt x="1096" y="0"/>
                </a:lnTo>
                <a:lnTo>
                  <a:pt x="92" y="0"/>
                </a:lnTo>
                <a:lnTo>
                  <a:pt x="63" y="4"/>
                </a:lnTo>
                <a:lnTo>
                  <a:pt x="39" y="17"/>
                </a:lnTo>
                <a:lnTo>
                  <a:pt x="17" y="39"/>
                </a:lnTo>
                <a:lnTo>
                  <a:pt x="5" y="63"/>
                </a:lnTo>
                <a:lnTo>
                  <a:pt x="0" y="92"/>
                </a:lnTo>
                <a:lnTo>
                  <a:pt x="0" y="275"/>
                </a:lnTo>
                <a:lnTo>
                  <a:pt x="5" y="302"/>
                </a:lnTo>
                <a:lnTo>
                  <a:pt x="17" y="329"/>
                </a:lnTo>
                <a:lnTo>
                  <a:pt x="39" y="348"/>
                </a:lnTo>
                <a:lnTo>
                  <a:pt x="63" y="360"/>
                </a:lnTo>
                <a:lnTo>
                  <a:pt x="92" y="365"/>
                </a:lnTo>
                <a:close/>
              </a:path>
            </a:pathLst>
          </a:custGeom>
          <a:solidFill>
            <a:srgbClr val="C0C0C0"/>
          </a:solidFill>
          <a:ln w="11176">
            <a:solidFill>
              <a:srgbClr val="000000"/>
            </a:solidFill>
            <a:prstDash val="solid"/>
            <a:round/>
            <a:headEnd/>
            <a:tailEnd/>
          </a:ln>
          <a:effectLst>
            <a:outerShdw dist="35921" dir="2700000" algn="ctr" rotWithShape="0">
              <a:schemeClr val="bg2"/>
            </a:outerShdw>
          </a:effectLst>
        </p:spPr>
        <p:txBody>
          <a:bodyPr/>
          <a:lstStyle/>
          <a:p>
            <a:pPr>
              <a:defRPr/>
            </a:pPr>
            <a:endParaRPr lang="en-US"/>
          </a:p>
        </p:txBody>
      </p:sp>
      <p:sp>
        <p:nvSpPr>
          <p:cNvPr id="17427" name="Rectangle 19"/>
          <p:cNvSpPr>
            <a:spLocks noChangeArrowheads="1"/>
          </p:cNvSpPr>
          <p:nvPr/>
        </p:nvSpPr>
        <p:spPr bwMode="auto">
          <a:xfrm>
            <a:off x="1739900" y="4548188"/>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Instance for VRF-B</a:t>
            </a:r>
            <a:endParaRPr lang="en-US" sz="1800" b="1">
              <a:latin typeface="Helvetica" pitchFamily="34" charset="0"/>
            </a:endParaRPr>
          </a:p>
        </p:txBody>
      </p:sp>
      <p:sp>
        <p:nvSpPr>
          <p:cNvPr id="17428" name="Rectangle 20"/>
          <p:cNvSpPr>
            <a:spLocks noChangeArrowheads="1"/>
          </p:cNvSpPr>
          <p:nvPr/>
        </p:nvSpPr>
        <p:spPr bwMode="auto">
          <a:xfrm>
            <a:off x="482600" y="4116388"/>
            <a:ext cx="6238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CE-BGP-A</a:t>
            </a:r>
            <a:endParaRPr lang="en-US" sz="1800" b="1">
              <a:latin typeface="Helvetica" pitchFamily="34" charset="0"/>
            </a:endParaRPr>
          </a:p>
        </p:txBody>
      </p:sp>
      <p:sp>
        <p:nvSpPr>
          <p:cNvPr id="17429" name="Rectangle 21"/>
          <p:cNvSpPr>
            <a:spLocks noChangeArrowheads="1"/>
          </p:cNvSpPr>
          <p:nvPr/>
        </p:nvSpPr>
        <p:spPr bwMode="auto">
          <a:xfrm>
            <a:off x="479425" y="4816475"/>
            <a:ext cx="628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000" b="1">
                <a:solidFill>
                  <a:srgbClr val="000000"/>
                </a:solidFill>
                <a:latin typeface="Helvetica" pitchFamily="34" charset="0"/>
              </a:rPr>
              <a:t>CE-BGP-B</a:t>
            </a:r>
            <a:endParaRPr lang="en-US" sz="1800" b="1">
              <a:latin typeface="Helvetica" pitchFamily="34" charset="0"/>
            </a:endParaRPr>
          </a:p>
        </p:txBody>
      </p:sp>
      <p:sp>
        <p:nvSpPr>
          <p:cNvPr id="567318" name="AutoShape 22"/>
          <p:cNvSpPr>
            <a:spLocks noChangeArrowheads="1"/>
          </p:cNvSpPr>
          <p:nvPr/>
        </p:nvSpPr>
        <p:spPr bwMode="auto">
          <a:xfrm flipH="1">
            <a:off x="5927725" y="1957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spAutoFit/>
          </a:bodyPr>
          <a:lstStyle/>
          <a:p>
            <a:pPr>
              <a:defRPr/>
            </a:pPr>
            <a:endParaRPr lang="en-US"/>
          </a:p>
        </p:txBody>
      </p:sp>
      <p:sp>
        <p:nvSpPr>
          <p:cNvPr id="567319" name="AutoShape 23"/>
          <p:cNvSpPr>
            <a:spLocks noChangeArrowheads="1"/>
          </p:cNvSpPr>
          <p:nvPr/>
        </p:nvSpPr>
        <p:spPr bwMode="auto">
          <a:xfrm flipH="1">
            <a:off x="5927725" y="2719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spAutoFit/>
          </a:bodyPr>
          <a:lstStyle/>
          <a:p>
            <a:pPr>
              <a:defRPr/>
            </a:pPr>
            <a:endParaRPr lang="en-US"/>
          </a:p>
        </p:txBody>
      </p:sp>
      <p:sp>
        <p:nvSpPr>
          <p:cNvPr id="567320" name="AutoShape 24"/>
          <p:cNvSpPr>
            <a:spLocks noChangeArrowheads="1"/>
          </p:cNvSpPr>
          <p:nvPr/>
        </p:nvSpPr>
        <p:spPr bwMode="auto">
          <a:xfrm flipH="1">
            <a:off x="7924800" y="3100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spAutoFit/>
          </a:bodyPr>
          <a:lstStyle/>
          <a:p>
            <a:pPr>
              <a:defRPr/>
            </a:pPr>
            <a:endParaRPr lang="en-US"/>
          </a:p>
        </p:txBody>
      </p:sp>
      <p:sp>
        <p:nvSpPr>
          <p:cNvPr id="567321" name="AutoShape 25"/>
          <p:cNvSpPr>
            <a:spLocks noChangeArrowheads="1"/>
          </p:cNvSpPr>
          <p:nvPr/>
        </p:nvSpPr>
        <p:spPr bwMode="auto">
          <a:xfrm flipH="1">
            <a:off x="3505200" y="3862388"/>
            <a:ext cx="3581400" cy="304800"/>
          </a:xfrm>
          <a:prstGeom prst="rightArrow">
            <a:avLst>
              <a:gd name="adj1" fmla="val 42861"/>
              <a:gd name="adj2" fmla="val 163031"/>
            </a:avLst>
          </a:prstGeom>
          <a:solidFill>
            <a:srgbClr val="C0C0C0"/>
          </a:solidFill>
          <a:ln w="12700">
            <a:solidFill>
              <a:schemeClr val="tx1"/>
            </a:solidFill>
            <a:miter lim="800000"/>
            <a:headEnd type="none" w="sm" len="sm"/>
            <a:tailEnd type="none" w="sm" len="sm"/>
          </a:ln>
          <a:effectLst>
            <a:outerShdw dist="35921" dir="2700000" algn="ctr" rotWithShape="0">
              <a:schemeClr val="bg2"/>
            </a:outerShdw>
          </a:effectLst>
        </p:spPr>
        <p:txBody>
          <a:bodyPr anchor="ctr">
            <a:spAutoFit/>
          </a:bodyPr>
          <a:lstStyle/>
          <a:p>
            <a:pPr>
              <a:defRPr/>
            </a:pPr>
            <a:endParaRPr lang="en-US"/>
          </a:p>
        </p:txBody>
      </p:sp>
      <p:sp>
        <p:nvSpPr>
          <p:cNvPr id="567322" name="AutoShape 26"/>
          <p:cNvSpPr>
            <a:spLocks noChangeArrowheads="1"/>
          </p:cNvSpPr>
          <p:nvPr/>
        </p:nvSpPr>
        <p:spPr bwMode="auto">
          <a:xfrm flipH="1">
            <a:off x="3505200" y="4624388"/>
            <a:ext cx="3581400" cy="304800"/>
          </a:xfrm>
          <a:prstGeom prst="rightArrow">
            <a:avLst>
              <a:gd name="adj1" fmla="val 42861"/>
              <a:gd name="adj2" fmla="val 163031"/>
            </a:avLst>
          </a:prstGeom>
          <a:solidFill>
            <a:srgbClr val="C0C0C0"/>
          </a:solidFill>
          <a:ln w="12700">
            <a:solidFill>
              <a:schemeClr val="tx1"/>
            </a:solidFill>
            <a:miter lim="800000"/>
            <a:headEnd type="none" w="sm" len="sm"/>
            <a:tailEnd type="none" w="sm" len="sm"/>
          </a:ln>
          <a:effectLst>
            <a:outerShdw dist="35921" dir="2700000" algn="ctr" rotWithShape="0">
              <a:schemeClr val="bg2"/>
            </a:outerShdw>
          </a:effectLst>
        </p:spPr>
        <p:txBody>
          <a:bodyPr anchor="ctr">
            <a:spAutoFit/>
          </a:bodyPr>
          <a:lstStyle/>
          <a:p>
            <a:pPr>
              <a:defRPr/>
            </a:pPr>
            <a:endParaRPr lang="en-US"/>
          </a:p>
        </p:txBody>
      </p:sp>
      <p:sp>
        <p:nvSpPr>
          <p:cNvPr id="17435" name="Text Box 27"/>
          <p:cNvSpPr txBox="1">
            <a:spLocks noChangeArrowheads="1"/>
          </p:cNvSpPr>
          <p:nvPr/>
        </p:nvSpPr>
        <p:spPr bwMode="auto">
          <a:xfrm>
            <a:off x="533400" y="5486400"/>
            <a:ext cx="7915275" cy="6413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marL="238125" indent="-238125">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lnSpc>
                <a:spcPct val="100000"/>
              </a:lnSpc>
              <a:buClr>
                <a:schemeClr val="accent1"/>
              </a:buClr>
              <a:buFontTx/>
              <a:buChar char="•"/>
            </a:pPr>
            <a:r>
              <a:rPr lang="en-US" sz="1800" b="1">
                <a:latin typeface="Helvetica" pitchFamily="34" charset="0"/>
              </a:rPr>
              <a:t>Routes redistributed from BGP into a VRF instance of RIP are sent to</a:t>
            </a:r>
            <a:br>
              <a:rPr lang="en-US" sz="1800" b="1">
                <a:latin typeface="Helvetica" pitchFamily="34" charset="0"/>
              </a:rPr>
            </a:br>
            <a:r>
              <a:rPr lang="en-US" sz="1800" b="1">
                <a:latin typeface="Helvetica" pitchFamily="34" charset="0"/>
              </a:rPr>
              <a:t>RIP-speaking CE routers.</a:t>
            </a:r>
          </a:p>
        </p:txBody>
      </p:sp>
      <p:sp>
        <p:nvSpPr>
          <p:cNvPr id="17436" name="AutoShape 28"/>
          <p:cNvSpPr>
            <a:spLocks noChangeArrowheads="1"/>
          </p:cNvSpPr>
          <p:nvPr/>
        </p:nvSpPr>
        <p:spPr bwMode="auto">
          <a:xfrm flipV="1">
            <a:off x="3581400" y="1423988"/>
            <a:ext cx="1066800" cy="2895600"/>
          </a:xfrm>
          <a:prstGeom prst="curvedLeftArrow">
            <a:avLst>
              <a:gd name="adj1" fmla="val 54286"/>
              <a:gd name="adj2" fmla="val 108571"/>
              <a:gd name="adj3" fmla="val 33333"/>
            </a:avLst>
          </a:prstGeom>
          <a:solidFill>
            <a:srgbClr val="C0C0C0"/>
          </a:solidFill>
          <a:ln w="12700">
            <a:solidFill>
              <a:schemeClr val="tx1"/>
            </a:solidFill>
            <a:miter lim="800000"/>
            <a:headEnd type="none" w="sm" len="sm"/>
            <a:tailEnd type="none" w="sm" len="sm"/>
          </a:ln>
        </p:spPr>
        <p:txBody>
          <a:bodyPr anchor="ctr">
            <a:spAutoFit/>
          </a:bodyPr>
          <a:lstStyle/>
          <a:p>
            <a:endParaRPr lang="en-US"/>
          </a:p>
        </p:txBody>
      </p:sp>
      <p:sp>
        <p:nvSpPr>
          <p:cNvPr id="17437" name="AutoShape 29"/>
          <p:cNvSpPr>
            <a:spLocks noChangeArrowheads="1"/>
          </p:cNvSpPr>
          <p:nvPr/>
        </p:nvSpPr>
        <p:spPr bwMode="auto">
          <a:xfrm flipH="1">
            <a:off x="990600" y="1804988"/>
            <a:ext cx="914400" cy="304800"/>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sp>
        <p:nvSpPr>
          <p:cNvPr id="17438" name="AutoShape 30"/>
          <p:cNvSpPr>
            <a:spLocks noChangeArrowheads="1"/>
          </p:cNvSpPr>
          <p:nvPr/>
        </p:nvSpPr>
        <p:spPr bwMode="auto">
          <a:xfrm flipH="1">
            <a:off x="990600" y="2566988"/>
            <a:ext cx="914400" cy="304800"/>
          </a:xfrm>
          <a:prstGeom prst="rightArrow">
            <a:avLst>
              <a:gd name="adj1" fmla="val 50000"/>
              <a:gd name="adj2" fmla="val 75000"/>
            </a:avLst>
          </a:prstGeom>
          <a:solidFill>
            <a:schemeClr val="accent1"/>
          </a:solidFill>
          <a:ln w="38100">
            <a:solidFill>
              <a:schemeClr val="tx1"/>
            </a:solidFill>
            <a:miter lim="800000"/>
            <a:headEnd type="none" w="sm" len="sm"/>
            <a:tailEnd type="none" w="sm" len="sm"/>
          </a:ln>
        </p:spPr>
        <p:txBody>
          <a:bodyPr wrap="none" anchor="ctr">
            <a:spAutoFit/>
          </a:bodyPr>
          <a:lstStyle/>
          <a:p>
            <a:endParaRPr lang="en-US"/>
          </a:p>
        </p:txBody>
      </p:sp>
      <p:pic>
        <p:nvPicPr>
          <p:cNvPr id="17439"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144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383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480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59288"/>
            <a:ext cx="623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331" name="AutoShape 35"/>
          <p:cNvSpPr>
            <a:spLocks noChangeArrowheads="1"/>
          </p:cNvSpPr>
          <p:nvPr/>
        </p:nvSpPr>
        <p:spPr bwMode="auto">
          <a:xfrm flipH="1">
            <a:off x="990600" y="3862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spAutoFit/>
          </a:bodyPr>
          <a:lstStyle/>
          <a:p>
            <a:pPr>
              <a:defRPr/>
            </a:pPr>
            <a:endParaRPr lang="en-US"/>
          </a:p>
        </p:txBody>
      </p:sp>
      <p:sp>
        <p:nvSpPr>
          <p:cNvPr id="567332" name="AutoShape 36"/>
          <p:cNvSpPr>
            <a:spLocks noChangeArrowheads="1"/>
          </p:cNvSpPr>
          <p:nvPr/>
        </p:nvSpPr>
        <p:spPr bwMode="auto">
          <a:xfrm flipH="1">
            <a:off x="990600" y="4624388"/>
            <a:ext cx="914400" cy="304800"/>
          </a:xfrm>
          <a:prstGeom prst="rightArrow">
            <a:avLst>
              <a:gd name="adj1" fmla="val 50000"/>
              <a:gd name="adj2" fmla="val 75000"/>
            </a:avLst>
          </a:prstGeom>
          <a:solidFill>
            <a:srgbClr val="C0C0C0"/>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spAutoFit/>
          </a:bodyPr>
          <a:lstStyle/>
          <a:p>
            <a:pPr>
              <a:defRPr/>
            </a:pPr>
            <a:endParaRPr lang="en-US"/>
          </a:p>
        </p:txBody>
      </p:sp>
      <p:sp>
        <p:nvSpPr>
          <p:cNvPr id="17445" name="Rectangle 37"/>
          <p:cNvSpPr>
            <a:spLocks noChangeArrowheads="1"/>
          </p:cNvSpPr>
          <p:nvPr/>
        </p:nvSpPr>
        <p:spPr bwMode="auto">
          <a:xfrm>
            <a:off x="4227513" y="1420813"/>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000000"/>
                </a:solidFill>
                <a:latin typeface="Helvetica" pitchFamily="34" charset="0"/>
              </a:rPr>
              <a:t>VRF-A Routing Table</a:t>
            </a:r>
            <a:endParaRPr lang="en-US" sz="1800" b="1">
              <a:latin typeface="Helvetica" pitchFamily="34" charset="0"/>
            </a:endParaRPr>
          </a:p>
        </p:txBody>
      </p:sp>
      <p:sp>
        <p:nvSpPr>
          <p:cNvPr id="17446" name="Rectangle 38"/>
          <p:cNvSpPr>
            <a:spLocks noChangeArrowheads="1"/>
          </p:cNvSpPr>
          <p:nvPr/>
        </p:nvSpPr>
        <p:spPr bwMode="auto">
          <a:xfrm>
            <a:off x="1779588" y="1420813"/>
            <a:ext cx="188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RIP Routing Process</a:t>
            </a:r>
            <a:endParaRPr lang="en-US" sz="1800" b="1">
              <a:solidFill>
                <a:srgbClr val="FFFF00"/>
              </a:solidFill>
              <a:latin typeface="Helvetica" pitchFamily="34" charset="0"/>
            </a:endParaRPr>
          </a:p>
        </p:txBody>
      </p:sp>
      <p:sp>
        <p:nvSpPr>
          <p:cNvPr id="17447" name="Rectangle 39"/>
          <p:cNvSpPr>
            <a:spLocks noChangeArrowheads="1"/>
          </p:cNvSpPr>
          <p:nvPr/>
        </p:nvSpPr>
        <p:spPr bwMode="auto">
          <a:xfrm>
            <a:off x="6716713" y="1420813"/>
            <a:ext cx="197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US" sz="1500" b="1">
                <a:solidFill>
                  <a:srgbClr val="FFFF00"/>
                </a:solidFill>
                <a:latin typeface="Helvetica" pitchFamily="34" charset="0"/>
              </a:rPr>
              <a:t>BGP Routing Process</a:t>
            </a:r>
            <a:endParaRPr lang="en-US" sz="1800" b="1">
              <a:solidFill>
                <a:srgbClr val="FFFF00"/>
              </a:solidFill>
              <a:latin typeface="Helvetica" pitchFamily="34" charset="0"/>
            </a:endParaRPr>
          </a:p>
        </p:txBody>
      </p:sp>
      <p:sp>
        <p:nvSpPr>
          <p:cNvPr id="17448" name="Rectangle 40"/>
          <p:cNvSpPr>
            <a:spLocks noChangeArrowheads="1"/>
          </p:cNvSpPr>
          <p:nvPr/>
        </p:nvSpPr>
        <p:spPr bwMode="auto">
          <a:xfrm>
            <a:off x="6889750" y="1981200"/>
            <a:ext cx="125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500" b="1">
                <a:solidFill>
                  <a:srgbClr val="000000"/>
                </a:solidFill>
                <a:latin typeface="Helvetica" pitchFamily="34" charset="0"/>
              </a:rPr>
              <a:t>Multiprotocol </a:t>
            </a:r>
          </a:p>
          <a:p>
            <a:pPr algn="l">
              <a:lnSpc>
                <a:spcPct val="100000"/>
              </a:lnSpc>
            </a:pPr>
            <a:r>
              <a:rPr lang="en-US" sz="1500" b="1">
                <a:solidFill>
                  <a:srgbClr val="000000"/>
                </a:solidFill>
                <a:latin typeface="Helvetica" pitchFamily="34" charset="0"/>
              </a:rPr>
              <a:t>BGP</a:t>
            </a:r>
            <a:endParaRPr lang="en-US" sz="1800" b="1">
              <a:latin typeface="Helvetica" pitchFamily="34" charset="0"/>
            </a:endParaRPr>
          </a:p>
        </p:txBody>
      </p:sp>
    </p:spTree>
    <p:extLst>
      <p:ext uri="{BB962C8B-B14F-4D97-AF65-F5344CB8AC3E}">
        <p14:creationId xmlns:p14="http://schemas.microsoft.com/office/powerpoint/2010/main" val="319710186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6"/>
          <p:cNvSpPr>
            <a:spLocks noChangeShapeType="1"/>
          </p:cNvSpPr>
          <p:nvPr/>
        </p:nvSpPr>
        <p:spPr bwMode="auto">
          <a:xfrm>
            <a:off x="0" y="1628775"/>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sp>
        <p:nvSpPr>
          <p:cNvPr id="57346" name="Line 24"/>
          <p:cNvSpPr>
            <a:spLocks noChangeShapeType="1"/>
          </p:cNvSpPr>
          <p:nvPr/>
        </p:nvSpPr>
        <p:spPr bwMode="auto">
          <a:xfrm>
            <a:off x="0" y="4019550"/>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sp>
        <p:nvSpPr>
          <p:cNvPr id="57347" name="Title 14"/>
          <p:cNvSpPr>
            <a:spLocks noGrp="1"/>
          </p:cNvSpPr>
          <p:nvPr>
            <p:ph type="ctrTitle"/>
          </p:nvPr>
        </p:nvSpPr>
        <p:spPr>
          <a:xfrm>
            <a:off x="457200" y="4298950"/>
            <a:ext cx="8153400" cy="1022350"/>
          </a:xfrm>
        </p:spPr>
        <p:txBody>
          <a:bodyPr/>
          <a:lstStyle/>
          <a:p>
            <a:r>
              <a:rPr lang="en-US" dirty="0" err="1">
                <a:solidFill>
                  <a:srgbClr val="000000"/>
                </a:solidFill>
                <a:ea typeface="ＭＳ Ｐゴシック" pitchFamily="34" charset="-128"/>
              </a:rPr>
              <a:t>Traceroute</a:t>
            </a:r>
            <a:r>
              <a:rPr lang="en-US" dirty="0">
                <a:solidFill>
                  <a:srgbClr val="000000"/>
                </a:solidFill>
                <a:ea typeface="ＭＳ Ｐゴシック" pitchFamily="34" charset="-128"/>
              </a:rPr>
              <a:t> in an MPLS VPN</a:t>
            </a:r>
            <a:endParaRPr lang="en-US" sz="3200" dirty="0">
              <a:solidFill>
                <a:srgbClr val="000000"/>
              </a:solidFill>
              <a:ea typeface="ＭＳ Ｐゴシック" pitchFamily="34" charset="-128"/>
            </a:endParaRPr>
          </a:p>
        </p:txBody>
      </p:sp>
      <p:pic>
        <p:nvPicPr>
          <p:cNvPr id="6" name="Picture 60"/>
          <p:cNvPicPr>
            <a:picLocks noChangeAspect="1" noChangeArrowheads="1"/>
          </p:cNvPicPr>
          <p:nvPr/>
        </p:nvPicPr>
        <p:blipFill>
          <a:blip r:embed="rId3"/>
          <a:srcRect/>
          <a:stretch>
            <a:fillRect/>
          </a:stretch>
        </p:blipFill>
        <p:spPr bwMode="auto">
          <a:xfrm>
            <a:off x="0" y="1190625"/>
            <a:ext cx="9144000" cy="2847975"/>
          </a:xfrm>
          <a:prstGeom prst="rect">
            <a:avLst/>
          </a:prstGeom>
          <a:noFill/>
          <a:ln w="9525" algn="ctr">
            <a:noFill/>
            <a:miter lim="800000"/>
            <a:headEnd/>
            <a:tailEnd/>
          </a:ln>
          <a:effectLst/>
        </p:spPr>
      </p:pic>
    </p:spTree>
    <p:extLst>
      <p:ext uri="{BB962C8B-B14F-4D97-AF65-F5344CB8AC3E}">
        <p14:creationId xmlns:p14="http://schemas.microsoft.com/office/powerpoint/2010/main" val="3607270482"/>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GB" dirty="0" err="1">
                <a:solidFill>
                  <a:srgbClr val="0070C0"/>
                </a:solidFill>
              </a:rPr>
              <a:t>TTL</a:t>
            </a:r>
            <a:r>
              <a:rPr lang="en-GB" dirty="0">
                <a:solidFill>
                  <a:srgbClr val="0070C0"/>
                </a:solidFill>
              </a:rPr>
              <a:t> Field in Labels</a:t>
            </a:r>
          </a:p>
        </p:txBody>
      </p:sp>
      <p:sp>
        <p:nvSpPr>
          <p:cNvPr id="96259" name="Rectangle 3"/>
          <p:cNvSpPr>
            <a:spLocks noGrp="1" noChangeArrowheads="1"/>
          </p:cNvSpPr>
          <p:nvPr>
            <p:ph type="body" idx="1"/>
          </p:nvPr>
        </p:nvSpPr>
        <p:spPr>
          <a:xfrm>
            <a:off x="392113" y="1762125"/>
            <a:ext cx="8224837" cy="3571875"/>
          </a:xfrm>
        </p:spPr>
        <p:txBody>
          <a:bodyPr/>
          <a:lstStyle/>
          <a:p>
            <a:pPr marL="257175" indent="-257175" defTabSz="723900"/>
            <a:r>
              <a:rPr lang="en-GB" sz="2200"/>
              <a:t>Only the TTL field in the label at the top of the stack counts</a:t>
            </a:r>
          </a:p>
          <a:p>
            <a:pPr marL="257175" indent="-257175" defTabSz="723900"/>
            <a:r>
              <a:rPr lang="en-GB" sz="2200"/>
              <a:t>The outgoing TTL value is only a function of the incoming TTL value</a:t>
            </a:r>
          </a:p>
          <a:p>
            <a:pPr marL="257175" indent="-257175" defTabSz="723900"/>
            <a:r>
              <a:rPr lang="en-GB" sz="2200"/>
              <a:t>Outgoing TTL is one less than incoming TTL</a:t>
            </a:r>
          </a:p>
          <a:p>
            <a:pPr marL="257175" indent="-257175" defTabSz="723900"/>
            <a:r>
              <a:rPr lang="en-GB" sz="2200"/>
              <a:t>If outgoing TTL = 0, packet is not forwarded (not even stripped and forwarded as an ip packet)</a:t>
            </a:r>
            <a:endParaRPr lang="en-GB" sz="2800"/>
          </a:p>
        </p:txBody>
      </p:sp>
    </p:spTree>
    <p:extLst>
      <p:ext uri="{BB962C8B-B14F-4D97-AF65-F5344CB8AC3E}">
        <p14:creationId xmlns:p14="http://schemas.microsoft.com/office/powerpoint/2010/main" val="388188149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GB" dirty="0">
                <a:solidFill>
                  <a:srgbClr val="0070C0"/>
                </a:solidFill>
              </a:rPr>
              <a:t>Copying of </a:t>
            </a:r>
            <a:r>
              <a:rPr lang="en-GB" dirty="0" err="1">
                <a:solidFill>
                  <a:srgbClr val="0070C0"/>
                </a:solidFill>
              </a:rPr>
              <a:t>TTL</a:t>
            </a:r>
            <a:r>
              <a:rPr lang="en-GB" dirty="0">
                <a:solidFill>
                  <a:srgbClr val="0070C0"/>
                </a:solidFill>
              </a:rPr>
              <a:t> field</a:t>
            </a:r>
          </a:p>
        </p:txBody>
      </p:sp>
      <p:sp>
        <p:nvSpPr>
          <p:cNvPr id="97283" name="Rectangle 3"/>
          <p:cNvSpPr>
            <a:spLocks noGrp="1" noChangeArrowheads="1"/>
          </p:cNvSpPr>
          <p:nvPr>
            <p:ph type="body" idx="1"/>
          </p:nvPr>
        </p:nvSpPr>
        <p:spPr>
          <a:xfrm>
            <a:off x="265113" y="1673225"/>
            <a:ext cx="8224837" cy="3571875"/>
          </a:xfrm>
        </p:spPr>
        <p:txBody>
          <a:bodyPr/>
          <a:lstStyle/>
          <a:p>
            <a:r>
              <a:rPr lang="en-GB" sz="1900"/>
              <a:t>When an ip packet is first labeled, the TTL field is copied from the ip header to the MPLS header (after being decremented by 1)</a:t>
            </a:r>
          </a:p>
          <a:p>
            <a:r>
              <a:rPr lang="en-GB" sz="1900"/>
              <a:t>When the label stack is removed, the outgoing TTL value is copied to the TTL field in the ip header</a:t>
            </a:r>
          </a:p>
          <a:p>
            <a:pPr lvl="1" indent="0"/>
            <a:r>
              <a:rPr lang="en-GB"/>
              <a:t>Unless MPLS TTL &gt; IP TTL</a:t>
            </a:r>
          </a:p>
        </p:txBody>
      </p:sp>
    </p:spTree>
    <p:extLst>
      <p:ext uri="{BB962C8B-B14F-4D97-AF65-F5344CB8AC3E}">
        <p14:creationId xmlns:p14="http://schemas.microsoft.com/office/powerpoint/2010/main" val="260855143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28638" y="301625"/>
            <a:ext cx="8145462" cy="838200"/>
          </a:xfrm>
        </p:spPr>
        <p:txBody>
          <a:bodyPr/>
          <a:lstStyle/>
          <a:p>
            <a:pPr eaLnBrk="1" hangingPunct="1"/>
            <a:r>
              <a:rPr lang="en-GB" dirty="0" err="1">
                <a:solidFill>
                  <a:srgbClr val="0070C0"/>
                </a:solidFill>
              </a:rPr>
              <a:t>Traceroute</a:t>
            </a:r>
            <a:r>
              <a:rPr lang="en-GB" dirty="0">
                <a:solidFill>
                  <a:srgbClr val="0070C0"/>
                </a:solidFill>
              </a:rPr>
              <a:t> in IP Network</a:t>
            </a:r>
          </a:p>
        </p:txBody>
      </p:sp>
      <p:sp>
        <p:nvSpPr>
          <p:cNvPr id="98307" name="Text Box 3"/>
          <p:cNvSpPr txBox="1">
            <a:spLocks noChangeArrowheads="1"/>
          </p:cNvSpPr>
          <p:nvPr/>
        </p:nvSpPr>
        <p:spPr bwMode="auto">
          <a:xfrm>
            <a:off x="2327275" y="1541463"/>
            <a:ext cx="62563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all routers switch ip packets</a:t>
            </a:r>
            <a:endParaRPr lang="en-GB" sz="2000" b="1"/>
          </a:p>
        </p:txBody>
      </p:sp>
      <p:grpSp>
        <p:nvGrpSpPr>
          <p:cNvPr id="98308" name="Group 4"/>
          <p:cNvGrpSpPr>
            <a:grpSpLocks/>
          </p:cNvGrpSpPr>
          <p:nvPr/>
        </p:nvGrpSpPr>
        <p:grpSpPr bwMode="auto">
          <a:xfrm>
            <a:off x="12700" y="4198938"/>
            <a:ext cx="9144000" cy="1020762"/>
            <a:chOff x="0" y="2352"/>
            <a:chExt cx="5121" cy="572"/>
          </a:xfrm>
        </p:grpSpPr>
        <p:pic>
          <p:nvPicPr>
            <p:cNvPr id="98324"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5" name="Text Box 6"/>
            <p:cNvSpPr txBox="1">
              <a:spLocks noChangeArrowheads="1"/>
            </p:cNvSpPr>
            <p:nvPr/>
          </p:nvSpPr>
          <p:spPr bwMode="auto">
            <a:xfrm>
              <a:off x="4593" y="2736"/>
              <a:ext cx="5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10.1.1.1</a:t>
              </a:r>
              <a:endParaRPr lang="en-GB" sz="2000" b="1"/>
            </a:p>
          </p:txBody>
        </p:sp>
        <p:sp>
          <p:nvSpPr>
            <p:cNvPr id="98326" name="Text Box 7"/>
            <p:cNvSpPr txBox="1">
              <a:spLocks noChangeArrowheads="1"/>
            </p:cNvSpPr>
            <p:nvPr/>
          </p:nvSpPr>
          <p:spPr bwMode="auto">
            <a:xfrm>
              <a:off x="0" y="2784"/>
              <a:ext cx="52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10.1.2.1</a:t>
              </a:r>
              <a:endParaRPr lang="en-GB" sz="2000" b="1"/>
            </a:p>
          </p:txBody>
        </p:sp>
        <p:sp>
          <p:nvSpPr>
            <p:cNvPr id="98327" name="Line 8"/>
            <p:cNvSpPr>
              <a:spLocks noChangeShapeType="1"/>
            </p:cNvSpPr>
            <p:nvPr/>
          </p:nvSpPr>
          <p:spPr bwMode="auto">
            <a:xfrm flipH="1">
              <a:off x="288" y="2496"/>
              <a:ext cx="336" cy="28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98328" name="Line 9"/>
            <p:cNvSpPr>
              <a:spLocks noChangeShapeType="1"/>
            </p:cNvSpPr>
            <p:nvPr/>
          </p:nvSpPr>
          <p:spPr bwMode="auto">
            <a:xfrm>
              <a:off x="4416" y="2544"/>
              <a:ext cx="240" cy="19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98329"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0"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1"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2"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333" name="AutoShape 14"/>
            <p:cNvCxnSpPr>
              <a:cxnSpLocks noChangeShapeType="1"/>
            </p:cNvCxnSpPr>
            <p:nvPr/>
          </p:nvCxnSpPr>
          <p:spPr bwMode="auto">
            <a:xfrm>
              <a:off x="576"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98334" name="AutoShape 15"/>
            <p:cNvCxnSpPr>
              <a:cxnSpLocks noChangeShapeType="1"/>
            </p:cNvCxnSpPr>
            <p:nvPr/>
          </p:nvCxnSpPr>
          <p:spPr bwMode="auto">
            <a:xfrm>
              <a:off x="1632"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98335" name="AutoShape 16"/>
            <p:cNvCxnSpPr>
              <a:cxnSpLocks noChangeShapeType="1"/>
            </p:cNvCxnSpPr>
            <p:nvPr/>
          </p:nvCxnSpPr>
          <p:spPr bwMode="auto">
            <a:xfrm>
              <a:off x="2688" y="2472"/>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98336" name="AutoShape 17"/>
            <p:cNvCxnSpPr>
              <a:cxnSpLocks noChangeShapeType="1"/>
            </p:cNvCxnSpPr>
            <p:nvPr/>
          </p:nvCxnSpPr>
          <p:spPr bwMode="auto">
            <a:xfrm>
              <a:off x="3792" y="2472"/>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grpSp>
      <p:sp>
        <p:nvSpPr>
          <p:cNvPr id="120850" name="AutoShape 18"/>
          <p:cNvSpPr>
            <a:spLocks noChangeArrowheads="1"/>
          </p:cNvSpPr>
          <p:nvPr/>
        </p:nvSpPr>
        <p:spPr bwMode="auto">
          <a:xfrm>
            <a:off x="2413000" y="3341688"/>
            <a:ext cx="1028700" cy="600075"/>
          </a:xfrm>
          <a:prstGeom prst="wedgeRoundRectCallout">
            <a:avLst>
              <a:gd name="adj1" fmla="val -48611"/>
              <a:gd name="adj2" fmla="val 82440"/>
              <a:gd name="adj3" fmla="val 16667"/>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pPr defTabSz="1028700">
              <a:lnSpc>
                <a:spcPct val="100000"/>
              </a:lnSpc>
            </a:pPr>
            <a:r>
              <a:rPr lang="en-GB" sz="1800" b="1"/>
              <a:t>TTL = 0</a:t>
            </a:r>
            <a:endParaRPr lang="en-GB" sz="2000" b="1"/>
          </a:p>
        </p:txBody>
      </p:sp>
      <p:sp>
        <p:nvSpPr>
          <p:cNvPr id="98310" name="Text Box 19"/>
          <p:cNvSpPr txBox="1">
            <a:spLocks noChangeArrowheads="1"/>
          </p:cNvSpPr>
          <p:nvPr/>
        </p:nvSpPr>
        <p:spPr bwMode="auto">
          <a:xfrm>
            <a:off x="527050" y="1970088"/>
            <a:ext cx="19716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probe 1</a:t>
            </a:r>
            <a:r>
              <a:rPr lang="en-GB" sz="2000" b="1"/>
              <a:t> </a:t>
            </a:r>
          </a:p>
        </p:txBody>
      </p:sp>
      <p:grpSp>
        <p:nvGrpSpPr>
          <p:cNvPr id="3" name="Group 20"/>
          <p:cNvGrpSpPr>
            <a:grpSpLocks/>
          </p:cNvGrpSpPr>
          <p:nvPr/>
        </p:nvGrpSpPr>
        <p:grpSpPr bwMode="auto">
          <a:xfrm>
            <a:off x="781050" y="3101975"/>
            <a:ext cx="1611313" cy="674688"/>
            <a:chOff x="484" y="1954"/>
            <a:chExt cx="1015" cy="425"/>
          </a:xfrm>
        </p:grpSpPr>
        <p:sp>
          <p:nvSpPr>
            <p:cNvPr id="98319" name="Line 21"/>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98320" name="Group 22"/>
            <p:cNvGrpSpPr>
              <a:grpSpLocks/>
            </p:cNvGrpSpPr>
            <p:nvPr/>
          </p:nvGrpSpPr>
          <p:grpSpPr bwMode="auto">
            <a:xfrm>
              <a:off x="484" y="1954"/>
              <a:ext cx="1015" cy="279"/>
              <a:chOff x="619" y="3781"/>
              <a:chExt cx="1015" cy="279"/>
            </a:xfrm>
          </p:grpSpPr>
          <p:sp>
            <p:nvSpPr>
              <p:cNvPr id="98321" name="Rectangle 23"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98322" name="Text Box 24"/>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1</a:t>
                </a:r>
              </a:p>
            </p:txBody>
          </p:sp>
          <p:sp>
            <p:nvSpPr>
              <p:cNvPr id="98323" name="Text Box 25"/>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5" name="Group 26"/>
          <p:cNvGrpSpPr>
            <a:grpSpLocks/>
          </p:cNvGrpSpPr>
          <p:nvPr/>
        </p:nvGrpSpPr>
        <p:grpSpPr bwMode="auto">
          <a:xfrm>
            <a:off x="747713" y="4741863"/>
            <a:ext cx="1609725" cy="931862"/>
            <a:chOff x="463" y="2987"/>
            <a:chExt cx="1014" cy="587"/>
          </a:xfrm>
        </p:grpSpPr>
        <p:grpSp>
          <p:nvGrpSpPr>
            <p:cNvPr id="98313" name="Group 27"/>
            <p:cNvGrpSpPr>
              <a:grpSpLocks/>
            </p:cNvGrpSpPr>
            <p:nvPr/>
          </p:nvGrpSpPr>
          <p:grpSpPr bwMode="auto">
            <a:xfrm>
              <a:off x="463" y="3124"/>
              <a:ext cx="1014" cy="450"/>
              <a:chOff x="776" y="3714"/>
              <a:chExt cx="1014" cy="450"/>
            </a:xfrm>
          </p:grpSpPr>
          <p:sp>
            <p:nvSpPr>
              <p:cNvPr id="98315" name="Rectangle 28"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98316" name="Text Box 29"/>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255</a:t>
                </a:r>
              </a:p>
            </p:txBody>
          </p:sp>
          <p:sp>
            <p:nvSpPr>
              <p:cNvPr id="98317" name="Text Box 30"/>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98318" name="Text Box 31"/>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98314" name="Line 32"/>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330016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50"/>
                                        </p:tgtEl>
                                        <p:attrNameLst>
                                          <p:attrName>style.visibility</p:attrName>
                                        </p:attrNameLst>
                                      </p:cBhvr>
                                      <p:to>
                                        <p:strVal val="visible"/>
                                      </p:to>
                                    </p:set>
                                    <p:anim calcmode="lin" valueType="num">
                                      <p:cBhvr additive="base">
                                        <p:cTn id="13" dur="500" fill="hold"/>
                                        <p:tgtEl>
                                          <p:spTgt spid="120850"/>
                                        </p:tgtEl>
                                        <p:attrNameLst>
                                          <p:attrName>ppt_x</p:attrName>
                                        </p:attrNameLst>
                                      </p:cBhvr>
                                      <p:tavLst>
                                        <p:tav tm="0">
                                          <p:val>
                                            <p:strVal val="0-#ppt_w/2"/>
                                          </p:val>
                                        </p:tav>
                                        <p:tav tm="100000">
                                          <p:val>
                                            <p:strVal val="#ppt_x"/>
                                          </p:val>
                                        </p:tav>
                                      </p:tavLst>
                                    </p:anim>
                                    <p:anim calcmode="lin" valueType="num">
                                      <p:cBhvr additive="base">
                                        <p:cTn id="14" dur="500" fill="hold"/>
                                        <p:tgtEl>
                                          <p:spTgt spid="1208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0"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GB" dirty="0" err="1">
                <a:solidFill>
                  <a:srgbClr val="0070C0"/>
                </a:solidFill>
              </a:rPr>
              <a:t>Traceroute</a:t>
            </a:r>
            <a:r>
              <a:rPr lang="en-GB" dirty="0">
                <a:solidFill>
                  <a:srgbClr val="0070C0"/>
                </a:solidFill>
              </a:rPr>
              <a:t> in IP Network</a:t>
            </a:r>
          </a:p>
        </p:txBody>
      </p:sp>
      <p:sp>
        <p:nvSpPr>
          <p:cNvPr id="99331" name="Text Box 3"/>
          <p:cNvSpPr txBox="1">
            <a:spLocks noChangeArrowheads="1"/>
          </p:cNvSpPr>
          <p:nvPr/>
        </p:nvSpPr>
        <p:spPr bwMode="auto">
          <a:xfrm>
            <a:off x="2314575" y="1541463"/>
            <a:ext cx="62563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all routers switch ip packets</a:t>
            </a:r>
            <a:endParaRPr lang="en-GB" sz="2000" b="1"/>
          </a:p>
        </p:txBody>
      </p:sp>
      <p:grpSp>
        <p:nvGrpSpPr>
          <p:cNvPr id="99332" name="Group 4"/>
          <p:cNvGrpSpPr>
            <a:grpSpLocks/>
          </p:cNvGrpSpPr>
          <p:nvPr/>
        </p:nvGrpSpPr>
        <p:grpSpPr bwMode="auto">
          <a:xfrm>
            <a:off x="0" y="4198938"/>
            <a:ext cx="9144000" cy="1020762"/>
            <a:chOff x="0" y="2352"/>
            <a:chExt cx="5121" cy="572"/>
          </a:xfrm>
        </p:grpSpPr>
        <p:pic>
          <p:nvPicPr>
            <p:cNvPr id="9936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2" name="Text Box 6"/>
            <p:cNvSpPr txBox="1">
              <a:spLocks noChangeArrowheads="1"/>
            </p:cNvSpPr>
            <p:nvPr/>
          </p:nvSpPr>
          <p:spPr bwMode="auto">
            <a:xfrm>
              <a:off x="4593" y="2736"/>
              <a:ext cx="5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10.1.1.1</a:t>
              </a:r>
              <a:endParaRPr lang="en-GB" sz="2000" b="1"/>
            </a:p>
          </p:txBody>
        </p:sp>
        <p:sp>
          <p:nvSpPr>
            <p:cNvPr id="99363" name="Text Box 7"/>
            <p:cNvSpPr txBox="1">
              <a:spLocks noChangeArrowheads="1"/>
            </p:cNvSpPr>
            <p:nvPr/>
          </p:nvSpPr>
          <p:spPr bwMode="auto">
            <a:xfrm>
              <a:off x="0" y="2784"/>
              <a:ext cx="52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10.1.2.1</a:t>
              </a:r>
              <a:endParaRPr lang="en-GB" sz="2000" b="1"/>
            </a:p>
          </p:txBody>
        </p:sp>
        <p:sp>
          <p:nvSpPr>
            <p:cNvPr id="99364" name="Line 8"/>
            <p:cNvSpPr>
              <a:spLocks noChangeShapeType="1"/>
            </p:cNvSpPr>
            <p:nvPr/>
          </p:nvSpPr>
          <p:spPr bwMode="auto">
            <a:xfrm flipH="1">
              <a:off x="288" y="2496"/>
              <a:ext cx="336" cy="28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99365" name="Line 9"/>
            <p:cNvSpPr>
              <a:spLocks noChangeShapeType="1"/>
            </p:cNvSpPr>
            <p:nvPr/>
          </p:nvSpPr>
          <p:spPr bwMode="auto">
            <a:xfrm>
              <a:off x="4416" y="2544"/>
              <a:ext cx="240" cy="19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99366"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7"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8"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9"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9370" name="AutoShape 14"/>
            <p:cNvCxnSpPr>
              <a:cxnSpLocks noChangeShapeType="1"/>
            </p:cNvCxnSpPr>
            <p:nvPr/>
          </p:nvCxnSpPr>
          <p:spPr bwMode="auto">
            <a:xfrm>
              <a:off x="576"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99371" name="AutoShape 15"/>
            <p:cNvCxnSpPr>
              <a:cxnSpLocks noChangeShapeType="1"/>
            </p:cNvCxnSpPr>
            <p:nvPr/>
          </p:nvCxnSpPr>
          <p:spPr bwMode="auto">
            <a:xfrm>
              <a:off x="1632"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99372" name="AutoShape 16"/>
            <p:cNvCxnSpPr>
              <a:cxnSpLocks noChangeShapeType="1"/>
            </p:cNvCxnSpPr>
            <p:nvPr/>
          </p:nvCxnSpPr>
          <p:spPr bwMode="auto">
            <a:xfrm>
              <a:off x="2688" y="2472"/>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99373" name="AutoShape 17"/>
            <p:cNvCxnSpPr>
              <a:cxnSpLocks noChangeShapeType="1"/>
            </p:cNvCxnSpPr>
            <p:nvPr/>
          </p:nvCxnSpPr>
          <p:spPr bwMode="auto">
            <a:xfrm>
              <a:off x="3792" y="2472"/>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grpSp>
      <p:sp>
        <p:nvSpPr>
          <p:cNvPr id="122898" name="AutoShape 18"/>
          <p:cNvSpPr>
            <a:spLocks noChangeArrowheads="1"/>
          </p:cNvSpPr>
          <p:nvPr/>
        </p:nvSpPr>
        <p:spPr bwMode="auto">
          <a:xfrm>
            <a:off x="4284663" y="3341688"/>
            <a:ext cx="1028700" cy="600075"/>
          </a:xfrm>
          <a:prstGeom prst="wedgeRoundRectCallout">
            <a:avLst>
              <a:gd name="adj1" fmla="val -52431"/>
              <a:gd name="adj2" fmla="val 82440"/>
              <a:gd name="adj3" fmla="val 16667"/>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pPr defTabSz="1028700">
              <a:lnSpc>
                <a:spcPct val="100000"/>
              </a:lnSpc>
            </a:pPr>
            <a:r>
              <a:rPr lang="en-GB" sz="1800" b="1"/>
              <a:t>TTL = 0</a:t>
            </a:r>
            <a:endParaRPr lang="en-GB" sz="2000" b="1"/>
          </a:p>
        </p:txBody>
      </p:sp>
      <p:sp>
        <p:nvSpPr>
          <p:cNvPr id="99334" name="Text Box 19"/>
          <p:cNvSpPr txBox="1">
            <a:spLocks noChangeArrowheads="1"/>
          </p:cNvSpPr>
          <p:nvPr/>
        </p:nvSpPr>
        <p:spPr bwMode="auto">
          <a:xfrm>
            <a:off x="514350" y="1970088"/>
            <a:ext cx="19716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probe 2</a:t>
            </a:r>
            <a:r>
              <a:rPr lang="en-GB" sz="2000" b="1"/>
              <a:t> </a:t>
            </a:r>
          </a:p>
        </p:txBody>
      </p:sp>
      <p:grpSp>
        <p:nvGrpSpPr>
          <p:cNvPr id="3" name="Group 20"/>
          <p:cNvGrpSpPr>
            <a:grpSpLocks/>
          </p:cNvGrpSpPr>
          <p:nvPr/>
        </p:nvGrpSpPr>
        <p:grpSpPr bwMode="auto">
          <a:xfrm>
            <a:off x="768350" y="3101975"/>
            <a:ext cx="1611313" cy="674688"/>
            <a:chOff x="484" y="1954"/>
            <a:chExt cx="1015" cy="425"/>
          </a:xfrm>
        </p:grpSpPr>
        <p:sp>
          <p:nvSpPr>
            <p:cNvPr id="99356" name="Line 21"/>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99357" name="Group 22"/>
            <p:cNvGrpSpPr>
              <a:grpSpLocks/>
            </p:cNvGrpSpPr>
            <p:nvPr/>
          </p:nvGrpSpPr>
          <p:grpSpPr bwMode="auto">
            <a:xfrm>
              <a:off x="484" y="1954"/>
              <a:ext cx="1015" cy="279"/>
              <a:chOff x="619" y="3781"/>
              <a:chExt cx="1015" cy="279"/>
            </a:xfrm>
          </p:grpSpPr>
          <p:sp>
            <p:nvSpPr>
              <p:cNvPr id="99358" name="Rectangle 23"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99359" name="Text Box 24"/>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2</a:t>
                </a:r>
              </a:p>
            </p:txBody>
          </p:sp>
          <p:sp>
            <p:nvSpPr>
              <p:cNvPr id="99360" name="Text Box 25"/>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5" name="Group 26"/>
          <p:cNvGrpSpPr>
            <a:grpSpLocks/>
          </p:cNvGrpSpPr>
          <p:nvPr/>
        </p:nvGrpSpPr>
        <p:grpSpPr bwMode="auto">
          <a:xfrm>
            <a:off x="735013" y="4741863"/>
            <a:ext cx="1609725" cy="931862"/>
            <a:chOff x="463" y="2987"/>
            <a:chExt cx="1014" cy="587"/>
          </a:xfrm>
        </p:grpSpPr>
        <p:grpSp>
          <p:nvGrpSpPr>
            <p:cNvPr id="99350" name="Group 27"/>
            <p:cNvGrpSpPr>
              <a:grpSpLocks/>
            </p:cNvGrpSpPr>
            <p:nvPr/>
          </p:nvGrpSpPr>
          <p:grpSpPr bwMode="auto">
            <a:xfrm>
              <a:off x="463" y="3124"/>
              <a:ext cx="1014" cy="450"/>
              <a:chOff x="776" y="3714"/>
              <a:chExt cx="1014" cy="450"/>
            </a:xfrm>
          </p:grpSpPr>
          <p:sp>
            <p:nvSpPr>
              <p:cNvPr id="99352" name="Rectangle 28"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99353" name="Text Box 29"/>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254</a:t>
                </a:r>
              </a:p>
            </p:txBody>
          </p:sp>
          <p:sp>
            <p:nvSpPr>
              <p:cNvPr id="99354" name="Text Box 30"/>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99355" name="Text Box 31"/>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99351" name="Line 32"/>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7" name="Group 33"/>
          <p:cNvGrpSpPr>
            <a:grpSpLocks/>
          </p:cNvGrpSpPr>
          <p:nvPr/>
        </p:nvGrpSpPr>
        <p:grpSpPr bwMode="auto">
          <a:xfrm>
            <a:off x="2698750" y="4738688"/>
            <a:ext cx="1609725" cy="931862"/>
            <a:chOff x="463" y="2987"/>
            <a:chExt cx="1014" cy="587"/>
          </a:xfrm>
        </p:grpSpPr>
        <p:grpSp>
          <p:nvGrpSpPr>
            <p:cNvPr id="99344" name="Group 34"/>
            <p:cNvGrpSpPr>
              <a:grpSpLocks/>
            </p:cNvGrpSpPr>
            <p:nvPr/>
          </p:nvGrpSpPr>
          <p:grpSpPr bwMode="auto">
            <a:xfrm>
              <a:off x="463" y="3124"/>
              <a:ext cx="1014" cy="450"/>
              <a:chOff x="776" y="3714"/>
              <a:chExt cx="1014" cy="450"/>
            </a:xfrm>
          </p:grpSpPr>
          <p:sp>
            <p:nvSpPr>
              <p:cNvPr id="99346" name="Rectangle 35"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99347" name="Text Box 36"/>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255</a:t>
                </a:r>
              </a:p>
            </p:txBody>
          </p:sp>
          <p:sp>
            <p:nvSpPr>
              <p:cNvPr id="99348" name="Text Box 37"/>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99349" name="Text Box 38"/>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99345" name="Line 39"/>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9" name="Group 40"/>
          <p:cNvGrpSpPr>
            <a:grpSpLocks/>
          </p:cNvGrpSpPr>
          <p:nvPr/>
        </p:nvGrpSpPr>
        <p:grpSpPr bwMode="auto">
          <a:xfrm>
            <a:off x="2709863" y="3109913"/>
            <a:ext cx="1611312" cy="674687"/>
            <a:chOff x="484" y="1954"/>
            <a:chExt cx="1015" cy="425"/>
          </a:xfrm>
        </p:grpSpPr>
        <p:sp>
          <p:nvSpPr>
            <p:cNvPr id="99339" name="Line 41"/>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99340" name="Group 42"/>
            <p:cNvGrpSpPr>
              <a:grpSpLocks/>
            </p:cNvGrpSpPr>
            <p:nvPr/>
          </p:nvGrpSpPr>
          <p:grpSpPr bwMode="auto">
            <a:xfrm>
              <a:off x="484" y="1954"/>
              <a:ext cx="1015" cy="279"/>
              <a:chOff x="619" y="3781"/>
              <a:chExt cx="1015" cy="279"/>
            </a:xfrm>
          </p:grpSpPr>
          <p:sp>
            <p:nvSpPr>
              <p:cNvPr id="99341" name="Rectangle 43"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99342" name="Text Box 44"/>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1</a:t>
                </a:r>
              </a:p>
            </p:txBody>
          </p:sp>
          <p:sp>
            <p:nvSpPr>
              <p:cNvPr id="99343" name="Text Box 45"/>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spTree>
    <p:extLst>
      <p:ext uri="{BB962C8B-B14F-4D97-AF65-F5344CB8AC3E}">
        <p14:creationId xmlns:p14="http://schemas.microsoft.com/office/powerpoint/2010/main" val="202139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2898"/>
                                        </p:tgtEl>
                                        <p:attrNameLst>
                                          <p:attrName>style.visibility</p:attrName>
                                        </p:attrNameLst>
                                      </p:cBhvr>
                                      <p:to>
                                        <p:strVal val="visible"/>
                                      </p:to>
                                    </p:set>
                                    <p:anim calcmode="lin" valueType="num">
                                      <p:cBhvr additive="base">
                                        <p:cTn id="17" dur="500" fill="hold"/>
                                        <p:tgtEl>
                                          <p:spTgt spid="122898"/>
                                        </p:tgtEl>
                                        <p:attrNameLst>
                                          <p:attrName>ppt_x</p:attrName>
                                        </p:attrNameLst>
                                      </p:cBhvr>
                                      <p:tavLst>
                                        <p:tav tm="0">
                                          <p:val>
                                            <p:strVal val="0-#ppt_w/2"/>
                                          </p:val>
                                        </p:tav>
                                        <p:tav tm="100000">
                                          <p:val>
                                            <p:strVal val="#ppt_x"/>
                                          </p:val>
                                        </p:tav>
                                      </p:tavLst>
                                    </p:anim>
                                    <p:anim calcmode="lin" valueType="num">
                                      <p:cBhvr additive="base">
                                        <p:cTn id="18" dur="500" fill="hold"/>
                                        <p:tgtEl>
                                          <p:spTgt spid="12289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8"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dirty="0" err="1">
                <a:solidFill>
                  <a:srgbClr val="0070C0"/>
                </a:solidFill>
              </a:rPr>
              <a:t>Traceroute</a:t>
            </a:r>
            <a:r>
              <a:rPr lang="en-GB" dirty="0">
                <a:solidFill>
                  <a:srgbClr val="0070C0"/>
                </a:solidFill>
              </a:rPr>
              <a:t> in IP Network</a:t>
            </a:r>
          </a:p>
        </p:txBody>
      </p:sp>
      <p:sp>
        <p:nvSpPr>
          <p:cNvPr id="100355" name="Text Box 3"/>
          <p:cNvSpPr txBox="1">
            <a:spLocks noChangeArrowheads="1"/>
          </p:cNvSpPr>
          <p:nvPr/>
        </p:nvSpPr>
        <p:spPr bwMode="auto">
          <a:xfrm>
            <a:off x="2314575" y="1541463"/>
            <a:ext cx="62563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all routers switch ip packets</a:t>
            </a:r>
            <a:endParaRPr lang="en-GB" sz="2000" b="1"/>
          </a:p>
        </p:txBody>
      </p:sp>
      <p:grpSp>
        <p:nvGrpSpPr>
          <p:cNvPr id="100356" name="Group 4"/>
          <p:cNvGrpSpPr>
            <a:grpSpLocks/>
          </p:cNvGrpSpPr>
          <p:nvPr/>
        </p:nvGrpSpPr>
        <p:grpSpPr bwMode="auto">
          <a:xfrm>
            <a:off x="0" y="4198938"/>
            <a:ext cx="9144000" cy="1023937"/>
            <a:chOff x="0" y="2352"/>
            <a:chExt cx="5121" cy="574"/>
          </a:xfrm>
        </p:grpSpPr>
        <p:pic>
          <p:nvPicPr>
            <p:cNvPr id="10039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99" name="Text Box 6"/>
            <p:cNvSpPr txBox="1">
              <a:spLocks noChangeArrowheads="1"/>
            </p:cNvSpPr>
            <p:nvPr/>
          </p:nvSpPr>
          <p:spPr bwMode="auto">
            <a:xfrm>
              <a:off x="4593" y="2736"/>
              <a:ext cx="5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10.1.1.1</a:t>
              </a:r>
              <a:endParaRPr lang="en-GB" sz="2000" b="1"/>
            </a:p>
          </p:txBody>
        </p:sp>
        <p:sp>
          <p:nvSpPr>
            <p:cNvPr id="100400" name="Text Box 7"/>
            <p:cNvSpPr txBox="1">
              <a:spLocks noChangeArrowheads="1"/>
            </p:cNvSpPr>
            <p:nvPr/>
          </p:nvSpPr>
          <p:spPr bwMode="auto">
            <a:xfrm>
              <a:off x="0" y="2784"/>
              <a:ext cx="5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10.1.2.1</a:t>
              </a:r>
              <a:endParaRPr lang="en-GB" sz="2000" b="1"/>
            </a:p>
          </p:txBody>
        </p:sp>
        <p:sp>
          <p:nvSpPr>
            <p:cNvPr id="100401" name="Line 8"/>
            <p:cNvSpPr>
              <a:spLocks noChangeShapeType="1"/>
            </p:cNvSpPr>
            <p:nvPr/>
          </p:nvSpPr>
          <p:spPr bwMode="auto">
            <a:xfrm flipH="1">
              <a:off x="288" y="2496"/>
              <a:ext cx="336" cy="28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00402" name="Line 9"/>
            <p:cNvSpPr>
              <a:spLocks noChangeShapeType="1"/>
            </p:cNvSpPr>
            <p:nvPr/>
          </p:nvSpPr>
          <p:spPr bwMode="auto">
            <a:xfrm>
              <a:off x="4416" y="2544"/>
              <a:ext cx="240" cy="19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100403"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404"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405"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406"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0407" name="AutoShape 14"/>
            <p:cNvCxnSpPr>
              <a:cxnSpLocks noChangeShapeType="1"/>
            </p:cNvCxnSpPr>
            <p:nvPr/>
          </p:nvCxnSpPr>
          <p:spPr bwMode="auto">
            <a:xfrm>
              <a:off x="576"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0408" name="AutoShape 15"/>
            <p:cNvCxnSpPr>
              <a:cxnSpLocks noChangeShapeType="1"/>
            </p:cNvCxnSpPr>
            <p:nvPr/>
          </p:nvCxnSpPr>
          <p:spPr bwMode="auto">
            <a:xfrm>
              <a:off x="1632"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0409" name="AutoShape 16"/>
            <p:cNvCxnSpPr>
              <a:cxnSpLocks noChangeShapeType="1"/>
            </p:cNvCxnSpPr>
            <p:nvPr/>
          </p:nvCxnSpPr>
          <p:spPr bwMode="auto">
            <a:xfrm>
              <a:off x="2688" y="2472"/>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0410" name="AutoShape 17"/>
            <p:cNvCxnSpPr>
              <a:cxnSpLocks noChangeShapeType="1"/>
            </p:cNvCxnSpPr>
            <p:nvPr/>
          </p:nvCxnSpPr>
          <p:spPr bwMode="auto">
            <a:xfrm>
              <a:off x="3792" y="2472"/>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grpSp>
      <p:sp>
        <p:nvSpPr>
          <p:cNvPr id="124946" name="AutoShape 18"/>
          <p:cNvSpPr>
            <a:spLocks noChangeArrowheads="1"/>
          </p:cNvSpPr>
          <p:nvPr/>
        </p:nvSpPr>
        <p:spPr bwMode="auto">
          <a:xfrm>
            <a:off x="6256338" y="3341688"/>
            <a:ext cx="1028700" cy="600075"/>
          </a:xfrm>
          <a:prstGeom prst="wedgeRoundRectCallout">
            <a:avLst>
              <a:gd name="adj1" fmla="val -40625"/>
              <a:gd name="adj2" fmla="val 82440"/>
              <a:gd name="adj3" fmla="val 16667"/>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pPr defTabSz="1028700">
              <a:lnSpc>
                <a:spcPct val="100000"/>
              </a:lnSpc>
            </a:pPr>
            <a:r>
              <a:rPr lang="en-GB" sz="1800" b="1"/>
              <a:t>TTL = 0</a:t>
            </a:r>
            <a:endParaRPr lang="en-GB" sz="2000" b="1"/>
          </a:p>
        </p:txBody>
      </p:sp>
      <p:sp>
        <p:nvSpPr>
          <p:cNvPr id="100358" name="Text Box 19"/>
          <p:cNvSpPr txBox="1">
            <a:spLocks noChangeArrowheads="1"/>
          </p:cNvSpPr>
          <p:nvPr/>
        </p:nvSpPr>
        <p:spPr bwMode="auto">
          <a:xfrm>
            <a:off x="514350" y="1970088"/>
            <a:ext cx="19716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probe 3</a:t>
            </a:r>
            <a:r>
              <a:rPr lang="en-GB" sz="2000" b="1"/>
              <a:t> </a:t>
            </a:r>
          </a:p>
        </p:txBody>
      </p:sp>
      <p:grpSp>
        <p:nvGrpSpPr>
          <p:cNvPr id="3" name="Group 20"/>
          <p:cNvGrpSpPr>
            <a:grpSpLocks/>
          </p:cNvGrpSpPr>
          <p:nvPr/>
        </p:nvGrpSpPr>
        <p:grpSpPr bwMode="auto">
          <a:xfrm>
            <a:off x="768350" y="3101975"/>
            <a:ext cx="1611313" cy="674688"/>
            <a:chOff x="484" y="1954"/>
            <a:chExt cx="1015" cy="425"/>
          </a:xfrm>
        </p:grpSpPr>
        <p:sp>
          <p:nvSpPr>
            <p:cNvPr id="100393" name="Line 21"/>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0394" name="Group 22"/>
            <p:cNvGrpSpPr>
              <a:grpSpLocks/>
            </p:cNvGrpSpPr>
            <p:nvPr/>
          </p:nvGrpSpPr>
          <p:grpSpPr bwMode="auto">
            <a:xfrm>
              <a:off x="484" y="1954"/>
              <a:ext cx="1015" cy="279"/>
              <a:chOff x="619" y="3781"/>
              <a:chExt cx="1015" cy="279"/>
            </a:xfrm>
          </p:grpSpPr>
          <p:sp>
            <p:nvSpPr>
              <p:cNvPr id="100395" name="Rectangle 23"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0396" name="Text Box 24"/>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3</a:t>
                </a:r>
              </a:p>
            </p:txBody>
          </p:sp>
          <p:sp>
            <p:nvSpPr>
              <p:cNvPr id="100397" name="Text Box 25"/>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5" name="Group 26"/>
          <p:cNvGrpSpPr>
            <a:grpSpLocks/>
          </p:cNvGrpSpPr>
          <p:nvPr/>
        </p:nvGrpSpPr>
        <p:grpSpPr bwMode="auto">
          <a:xfrm>
            <a:off x="2709863" y="3109913"/>
            <a:ext cx="1611312" cy="674687"/>
            <a:chOff x="484" y="1954"/>
            <a:chExt cx="1015" cy="425"/>
          </a:xfrm>
        </p:grpSpPr>
        <p:sp>
          <p:nvSpPr>
            <p:cNvPr id="100388" name="Line 27"/>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0389" name="Group 28"/>
            <p:cNvGrpSpPr>
              <a:grpSpLocks/>
            </p:cNvGrpSpPr>
            <p:nvPr/>
          </p:nvGrpSpPr>
          <p:grpSpPr bwMode="auto">
            <a:xfrm>
              <a:off x="484" y="1954"/>
              <a:ext cx="1015" cy="279"/>
              <a:chOff x="619" y="3781"/>
              <a:chExt cx="1015" cy="279"/>
            </a:xfrm>
          </p:grpSpPr>
          <p:sp>
            <p:nvSpPr>
              <p:cNvPr id="100390" name="Rectangle 29"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0391" name="Text Box 30"/>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2</a:t>
                </a:r>
              </a:p>
            </p:txBody>
          </p:sp>
          <p:sp>
            <p:nvSpPr>
              <p:cNvPr id="100392" name="Text Box 31"/>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7" name="Group 32"/>
          <p:cNvGrpSpPr>
            <a:grpSpLocks/>
          </p:cNvGrpSpPr>
          <p:nvPr/>
        </p:nvGrpSpPr>
        <p:grpSpPr bwMode="auto">
          <a:xfrm>
            <a:off x="2698750" y="4738688"/>
            <a:ext cx="1609725" cy="931862"/>
            <a:chOff x="463" y="2987"/>
            <a:chExt cx="1014" cy="587"/>
          </a:xfrm>
        </p:grpSpPr>
        <p:grpSp>
          <p:nvGrpSpPr>
            <p:cNvPr id="100382" name="Group 33"/>
            <p:cNvGrpSpPr>
              <a:grpSpLocks/>
            </p:cNvGrpSpPr>
            <p:nvPr/>
          </p:nvGrpSpPr>
          <p:grpSpPr bwMode="auto">
            <a:xfrm>
              <a:off x="463" y="3124"/>
              <a:ext cx="1014" cy="450"/>
              <a:chOff x="776" y="3714"/>
              <a:chExt cx="1014" cy="450"/>
            </a:xfrm>
          </p:grpSpPr>
          <p:sp>
            <p:nvSpPr>
              <p:cNvPr id="100384" name="Rectangle 34"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0385" name="Text Box 35"/>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254</a:t>
                </a:r>
              </a:p>
            </p:txBody>
          </p:sp>
          <p:sp>
            <p:nvSpPr>
              <p:cNvPr id="100386" name="Text Box 36"/>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0387" name="Text Box 37"/>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100383" name="Line 38"/>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9" name="Group 39"/>
          <p:cNvGrpSpPr>
            <a:grpSpLocks/>
          </p:cNvGrpSpPr>
          <p:nvPr/>
        </p:nvGrpSpPr>
        <p:grpSpPr bwMode="auto">
          <a:xfrm>
            <a:off x="735013" y="4741863"/>
            <a:ext cx="1609725" cy="931862"/>
            <a:chOff x="463" y="2987"/>
            <a:chExt cx="1014" cy="587"/>
          </a:xfrm>
        </p:grpSpPr>
        <p:grpSp>
          <p:nvGrpSpPr>
            <p:cNvPr id="100376" name="Group 40"/>
            <p:cNvGrpSpPr>
              <a:grpSpLocks/>
            </p:cNvGrpSpPr>
            <p:nvPr/>
          </p:nvGrpSpPr>
          <p:grpSpPr bwMode="auto">
            <a:xfrm>
              <a:off x="463" y="3124"/>
              <a:ext cx="1014" cy="450"/>
              <a:chOff x="776" y="3714"/>
              <a:chExt cx="1014" cy="450"/>
            </a:xfrm>
          </p:grpSpPr>
          <p:sp>
            <p:nvSpPr>
              <p:cNvPr id="100378" name="Rectangle 41"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0379" name="Text Box 42"/>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253</a:t>
                </a:r>
              </a:p>
            </p:txBody>
          </p:sp>
          <p:sp>
            <p:nvSpPr>
              <p:cNvPr id="100380" name="Text Box 43"/>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0381" name="Text Box 44"/>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100377" name="Line 45"/>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1" name="Group 46"/>
          <p:cNvGrpSpPr>
            <a:grpSpLocks/>
          </p:cNvGrpSpPr>
          <p:nvPr/>
        </p:nvGrpSpPr>
        <p:grpSpPr bwMode="auto">
          <a:xfrm>
            <a:off x="4632325" y="3103563"/>
            <a:ext cx="1611313" cy="674687"/>
            <a:chOff x="484" y="1954"/>
            <a:chExt cx="1015" cy="425"/>
          </a:xfrm>
        </p:grpSpPr>
        <p:sp>
          <p:nvSpPr>
            <p:cNvPr id="100371" name="Line 47"/>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0372" name="Group 48"/>
            <p:cNvGrpSpPr>
              <a:grpSpLocks/>
            </p:cNvGrpSpPr>
            <p:nvPr/>
          </p:nvGrpSpPr>
          <p:grpSpPr bwMode="auto">
            <a:xfrm>
              <a:off x="484" y="1954"/>
              <a:ext cx="1015" cy="279"/>
              <a:chOff x="619" y="3781"/>
              <a:chExt cx="1015" cy="279"/>
            </a:xfrm>
          </p:grpSpPr>
          <p:sp>
            <p:nvSpPr>
              <p:cNvPr id="100373" name="Rectangle 49"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0374" name="Text Box 50"/>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1</a:t>
                </a:r>
              </a:p>
            </p:txBody>
          </p:sp>
          <p:sp>
            <p:nvSpPr>
              <p:cNvPr id="100375" name="Text Box 51"/>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13" name="Group 52"/>
          <p:cNvGrpSpPr>
            <a:grpSpLocks/>
          </p:cNvGrpSpPr>
          <p:nvPr/>
        </p:nvGrpSpPr>
        <p:grpSpPr bwMode="auto">
          <a:xfrm>
            <a:off x="4662488" y="4746625"/>
            <a:ext cx="1609725" cy="931863"/>
            <a:chOff x="463" y="2987"/>
            <a:chExt cx="1014" cy="587"/>
          </a:xfrm>
        </p:grpSpPr>
        <p:grpSp>
          <p:nvGrpSpPr>
            <p:cNvPr id="100365" name="Group 53"/>
            <p:cNvGrpSpPr>
              <a:grpSpLocks/>
            </p:cNvGrpSpPr>
            <p:nvPr/>
          </p:nvGrpSpPr>
          <p:grpSpPr bwMode="auto">
            <a:xfrm>
              <a:off x="463" y="3124"/>
              <a:ext cx="1014" cy="450"/>
              <a:chOff x="776" y="3714"/>
              <a:chExt cx="1014" cy="450"/>
            </a:xfrm>
          </p:grpSpPr>
          <p:sp>
            <p:nvSpPr>
              <p:cNvPr id="100367" name="Rectangle 54"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0368" name="Text Box 55"/>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255</a:t>
                </a:r>
              </a:p>
            </p:txBody>
          </p:sp>
          <p:sp>
            <p:nvSpPr>
              <p:cNvPr id="100369" name="Text Box 56"/>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0370" name="Text Box 57"/>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100366" name="Line 58"/>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2164493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4946"/>
                                        </p:tgtEl>
                                        <p:attrNameLst>
                                          <p:attrName>style.visibility</p:attrName>
                                        </p:attrNameLst>
                                      </p:cBhvr>
                                      <p:to>
                                        <p:strVal val="visible"/>
                                      </p:to>
                                    </p:set>
                                    <p:anim calcmode="lin" valueType="num">
                                      <p:cBhvr additive="base">
                                        <p:cTn id="22" dur="500" fill="hold"/>
                                        <p:tgtEl>
                                          <p:spTgt spid="124946"/>
                                        </p:tgtEl>
                                        <p:attrNameLst>
                                          <p:attrName>ppt_x</p:attrName>
                                        </p:attrNameLst>
                                      </p:cBhvr>
                                      <p:tavLst>
                                        <p:tav tm="0">
                                          <p:val>
                                            <p:strVal val="0-#ppt_w/2"/>
                                          </p:val>
                                        </p:tav>
                                        <p:tav tm="100000">
                                          <p:val>
                                            <p:strVal val="#ppt_x"/>
                                          </p:val>
                                        </p:tav>
                                      </p:tavLst>
                                    </p:anim>
                                    <p:anim calcmode="lin" valueType="num">
                                      <p:cBhvr additive="base">
                                        <p:cTn id="23" dur="500" fill="hold"/>
                                        <p:tgtEl>
                                          <p:spTgt spid="12494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500"/>
                            </p:stCondLst>
                            <p:childTnLst>
                              <p:par>
                                <p:cTn id="31" presetID="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000"/>
                            </p:stCondLst>
                            <p:childTnLst>
                              <p:par>
                                <p:cTn id="36" presetID="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6"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GB" dirty="0" err="1">
                <a:solidFill>
                  <a:srgbClr val="0070C0"/>
                </a:solidFill>
              </a:rPr>
              <a:t>Traceroute</a:t>
            </a:r>
            <a:r>
              <a:rPr lang="en-GB" dirty="0">
                <a:solidFill>
                  <a:srgbClr val="0070C0"/>
                </a:solidFill>
              </a:rPr>
              <a:t> in IP Network</a:t>
            </a:r>
          </a:p>
        </p:txBody>
      </p:sp>
      <p:grpSp>
        <p:nvGrpSpPr>
          <p:cNvPr id="101379" name="Group 3"/>
          <p:cNvGrpSpPr>
            <a:grpSpLocks/>
          </p:cNvGrpSpPr>
          <p:nvPr/>
        </p:nvGrpSpPr>
        <p:grpSpPr bwMode="auto">
          <a:xfrm>
            <a:off x="0" y="4198938"/>
            <a:ext cx="9144000" cy="1023937"/>
            <a:chOff x="0" y="2352"/>
            <a:chExt cx="5121" cy="574"/>
          </a:xfrm>
        </p:grpSpPr>
        <p:pic>
          <p:nvPicPr>
            <p:cNvPr id="10143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36" name="Text Box 5"/>
            <p:cNvSpPr txBox="1">
              <a:spLocks noChangeArrowheads="1"/>
            </p:cNvSpPr>
            <p:nvPr/>
          </p:nvSpPr>
          <p:spPr bwMode="auto">
            <a:xfrm>
              <a:off x="4593" y="2736"/>
              <a:ext cx="5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10.1.1.1</a:t>
              </a:r>
              <a:endParaRPr lang="en-GB" sz="2000" b="1"/>
            </a:p>
          </p:txBody>
        </p:sp>
        <p:sp>
          <p:nvSpPr>
            <p:cNvPr id="101437" name="Text Box 6"/>
            <p:cNvSpPr txBox="1">
              <a:spLocks noChangeArrowheads="1"/>
            </p:cNvSpPr>
            <p:nvPr/>
          </p:nvSpPr>
          <p:spPr bwMode="auto">
            <a:xfrm>
              <a:off x="0" y="2784"/>
              <a:ext cx="5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10.1.2.1</a:t>
              </a:r>
              <a:endParaRPr lang="en-GB" sz="2000" b="1"/>
            </a:p>
          </p:txBody>
        </p:sp>
        <p:sp>
          <p:nvSpPr>
            <p:cNvPr id="101438" name="Line 7"/>
            <p:cNvSpPr>
              <a:spLocks noChangeShapeType="1"/>
            </p:cNvSpPr>
            <p:nvPr/>
          </p:nvSpPr>
          <p:spPr bwMode="auto">
            <a:xfrm flipH="1">
              <a:off x="288" y="2496"/>
              <a:ext cx="336" cy="28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01439" name="Line 8"/>
            <p:cNvSpPr>
              <a:spLocks noChangeShapeType="1"/>
            </p:cNvSpPr>
            <p:nvPr/>
          </p:nvSpPr>
          <p:spPr bwMode="auto">
            <a:xfrm>
              <a:off x="4416" y="2544"/>
              <a:ext cx="240" cy="19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10144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4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42"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43"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1444" name="AutoShape 13"/>
            <p:cNvCxnSpPr>
              <a:cxnSpLocks noChangeShapeType="1"/>
            </p:cNvCxnSpPr>
            <p:nvPr/>
          </p:nvCxnSpPr>
          <p:spPr bwMode="auto">
            <a:xfrm>
              <a:off x="576"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1445" name="AutoShape 14"/>
            <p:cNvCxnSpPr>
              <a:cxnSpLocks noChangeShapeType="1"/>
            </p:cNvCxnSpPr>
            <p:nvPr/>
          </p:nvCxnSpPr>
          <p:spPr bwMode="auto">
            <a:xfrm>
              <a:off x="1632"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1446" name="AutoShape 15"/>
            <p:cNvCxnSpPr>
              <a:cxnSpLocks noChangeShapeType="1"/>
            </p:cNvCxnSpPr>
            <p:nvPr/>
          </p:nvCxnSpPr>
          <p:spPr bwMode="auto">
            <a:xfrm>
              <a:off x="2688" y="2472"/>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1447" name="AutoShape 16"/>
            <p:cNvCxnSpPr>
              <a:cxnSpLocks noChangeShapeType="1"/>
            </p:cNvCxnSpPr>
            <p:nvPr/>
          </p:nvCxnSpPr>
          <p:spPr bwMode="auto">
            <a:xfrm>
              <a:off x="3792" y="2472"/>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grpSp>
      <p:sp>
        <p:nvSpPr>
          <p:cNvPr id="126993" name="AutoShape 17"/>
          <p:cNvSpPr>
            <a:spLocks noChangeArrowheads="1"/>
          </p:cNvSpPr>
          <p:nvPr/>
        </p:nvSpPr>
        <p:spPr bwMode="auto">
          <a:xfrm>
            <a:off x="7970838" y="3341688"/>
            <a:ext cx="1028700" cy="600075"/>
          </a:xfrm>
          <a:prstGeom prst="wedgeRoundRectCallout">
            <a:avLst>
              <a:gd name="adj1" fmla="val -32463"/>
              <a:gd name="adj2" fmla="val 77083"/>
              <a:gd name="adj3" fmla="val 16667"/>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pPr defTabSz="1028700">
              <a:lnSpc>
                <a:spcPct val="100000"/>
              </a:lnSpc>
            </a:pPr>
            <a:r>
              <a:rPr lang="en-GB" sz="1800" b="1"/>
              <a:t>udp port</a:t>
            </a:r>
          </a:p>
          <a:p>
            <a:pPr defTabSz="1028700">
              <a:lnSpc>
                <a:spcPct val="100000"/>
              </a:lnSpc>
            </a:pPr>
            <a:r>
              <a:rPr lang="en-GB" sz="1800" b="1"/>
              <a:t> 35678?</a:t>
            </a:r>
            <a:endParaRPr lang="en-GB" sz="2000" b="1"/>
          </a:p>
        </p:txBody>
      </p:sp>
      <p:sp>
        <p:nvSpPr>
          <p:cNvPr id="101381" name="Text Box 18"/>
          <p:cNvSpPr txBox="1">
            <a:spLocks noChangeArrowheads="1"/>
          </p:cNvSpPr>
          <p:nvPr/>
        </p:nvSpPr>
        <p:spPr bwMode="auto">
          <a:xfrm>
            <a:off x="2314575" y="1541463"/>
            <a:ext cx="62563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all routers switch ip packets</a:t>
            </a:r>
            <a:endParaRPr lang="en-GB" sz="2000" b="1"/>
          </a:p>
        </p:txBody>
      </p:sp>
      <p:sp>
        <p:nvSpPr>
          <p:cNvPr id="101382" name="Text Box 19"/>
          <p:cNvSpPr txBox="1">
            <a:spLocks noChangeArrowheads="1"/>
          </p:cNvSpPr>
          <p:nvPr/>
        </p:nvSpPr>
        <p:spPr bwMode="auto">
          <a:xfrm>
            <a:off x="514350" y="1970088"/>
            <a:ext cx="19716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probe 4</a:t>
            </a:r>
            <a:r>
              <a:rPr lang="en-GB" sz="2000" b="1"/>
              <a:t> </a:t>
            </a:r>
          </a:p>
        </p:txBody>
      </p:sp>
      <p:grpSp>
        <p:nvGrpSpPr>
          <p:cNvPr id="3" name="Group 20"/>
          <p:cNvGrpSpPr>
            <a:grpSpLocks/>
          </p:cNvGrpSpPr>
          <p:nvPr/>
        </p:nvGrpSpPr>
        <p:grpSpPr bwMode="auto">
          <a:xfrm>
            <a:off x="768350" y="3101975"/>
            <a:ext cx="1611313" cy="674688"/>
            <a:chOff x="484" y="1954"/>
            <a:chExt cx="1015" cy="425"/>
          </a:xfrm>
        </p:grpSpPr>
        <p:sp>
          <p:nvSpPr>
            <p:cNvPr id="101430" name="Line 21"/>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1431" name="Group 22"/>
            <p:cNvGrpSpPr>
              <a:grpSpLocks/>
            </p:cNvGrpSpPr>
            <p:nvPr/>
          </p:nvGrpSpPr>
          <p:grpSpPr bwMode="auto">
            <a:xfrm>
              <a:off x="484" y="1954"/>
              <a:ext cx="1015" cy="279"/>
              <a:chOff x="619" y="3781"/>
              <a:chExt cx="1015" cy="279"/>
            </a:xfrm>
          </p:grpSpPr>
          <p:sp>
            <p:nvSpPr>
              <p:cNvPr id="101432" name="Rectangle 23"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1433" name="Text Box 24"/>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4</a:t>
                </a:r>
              </a:p>
            </p:txBody>
          </p:sp>
          <p:sp>
            <p:nvSpPr>
              <p:cNvPr id="101434" name="Text Box 25"/>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5" name="Group 26"/>
          <p:cNvGrpSpPr>
            <a:grpSpLocks/>
          </p:cNvGrpSpPr>
          <p:nvPr/>
        </p:nvGrpSpPr>
        <p:grpSpPr bwMode="auto">
          <a:xfrm>
            <a:off x="2657475" y="3106738"/>
            <a:ext cx="1611313" cy="674687"/>
            <a:chOff x="484" y="1954"/>
            <a:chExt cx="1015" cy="425"/>
          </a:xfrm>
        </p:grpSpPr>
        <p:sp>
          <p:nvSpPr>
            <p:cNvPr id="101425" name="Line 27"/>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1426" name="Group 28"/>
            <p:cNvGrpSpPr>
              <a:grpSpLocks/>
            </p:cNvGrpSpPr>
            <p:nvPr/>
          </p:nvGrpSpPr>
          <p:grpSpPr bwMode="auto">
            <a:xfrm>
              <a:off x="484" y="1954"/>
              <a:ext cx="1015" cy="279"/>
              <a:chOff x="619" y="3781"/>
              <a:chExt cx="1015" cy="279"/>
            </a:xfrm>
          </p:grpSpPr>
          <p:sp>
            <p:nvSpPr>
              <p:cNvPr id="101427" name="Rectangle 29"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1428" name="Text Box 30"/>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3</a:t>
                </a:r>
              </a:p>
            </p:txBody>
          </p:sp>
          <p:sp>
            <p:nvSpPr>
              <p:cNvPr id="101429" name="Text Box 31"/>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7" name="Group 32"/>
          <p:cNvGrpSpPr>
            <a:grpSpLocks/>
          </p:cNvGrpSpPr>
          <p:nvPr/>
        </p:nvGrpSpPr>
        <p:grpSpPr bwMode="auto">
          <a:xfrm>
            <a:off x="4632325" y="3103563"/>
            <a:ext cx="1611313" cy="674687"/>
            <a:chOff x="484" y="1954"/>
            <a:chExt cx="1015" cy="425"/>
          </a:xfrm>
        </p:grpSpPr>
        <p:sp>
          <p:nvSpPr>
            <p:cNvPr id="101420" name="Line 33"/>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1421" name="Group 34"/>
            <p:cNvGrpSpPr>
              <a:grpSpLocks/>
            </p:cNvGrpSpPr>
            <p:nvPr/>
          </p:nvGrpSpPr>
          <p:grpSpPr bwMode="auto">
            <a:xfrm>
              <a:off x="484" y="1954"/>
              <a:ext cx="1015" cy="279"/>
              <a:chOff x="619" y="3781"/>
              <a:chExt cx="1015" cy="279"/>
            </a:xfrm>
          </p:grpSpPr>
          <p:sp>
            <p:nvSpPr>
              <p:cNvPr id="101422" name="Rectangle 35"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1423" name="Text Box 36"/>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2</a:t>
                </a:r>
              </a:p>
            </p:txBody>
          </p:sp>
          <p:sp>
            <p:nvSpPr>
              <p:cNvPr id="101424" name="Text Box 37"/>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9" name="Group 38"/>
          <p:cNvGrpSpPr>
            <a:grpSpLocks/>
          </p:cNvGrpSpPr>
          <p:nvPr/>
        </p:nvGrpSpPr>
        <p:grpSpPr bwMode="auto">
          <a:xfrm>
            <a:off x="6488113" y="3109913"/>
            <a:ext cx="1611312" cy="674687"/>
            <a:chOff x="484" y="1954"/>
            <a:chExt cx="1015" cy="425"/>
          </a:xfrm>
        </p:grpSpPr>
        <p:sp>
          <p:nvSpPr>
            <p:cNvPr id="101415" name="Line 39"/>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1416" name="Group 40"/>
            <p:cNvGrpSpPr>
              <a:grpSpLocks/>
            </p:cNvGrpSpPr>
            <p:nvPr/>
          </p:nvGrpSpPr>
          <p:grpSpPr bwMode="auto">
            <a:xfrm>
              <a:off x="484" y="1954"/>
              <a:ext cx="1015" cy="279"/>
              <a:chOff x="619" y="3781"/>
              <a:chExt cx="1015" cy="279"/>
            </a:xfrm>
          </p:grpSpPr>
          <p:sp>
            <p:nvSpPr>
              <p:cNvPr id="101417" name="Rectangle 41"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1418" name="Text Box 42"/>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1</a:t>
                </a:r>
              </a:p>
            </p:txBody>
          </p:sp>
          <p:sp>
            <p:nvSpPr>
              <p:cNvPr id="101419" name="Text Box 43"/>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11" name="Group 44"/>
          <p:cNvGrpSpPr>
            <a:grpSpLocks/>
          </p:cNvGrpSpPr>
          <p:nvPr/>
        </p:nvGrpSpPr>
        <p:grpSpPr bwMode="auto">
          <a:xfrm>
            <a:off x="769938" y="4797425"/>
            <a:ext cx="1609725" cy="931863"/>
            <a:chOff x="463" y="2987"/>
            <a:chExt cx="1014" cy="587"/>
          </a:xfrm>
        </p:grpSpPr>
        <p:grpSp>
          <p:nvGrpSpPr>
            <p:cNvPr id="101409" name="Group 45"/>
            <p:cNvGrpSpPr>
              <a:grpSpLocks/>
            </p:cNvGrpSpPr>
            <p:nvPr/>
          </p:nvGrpSpPr>
          <p:grpSpPr bwMode="auto">
            <a:xfrm>
              <a:off x="463" y="3124"/>
              <a:ext cx="1014" cy="450"/>
              <a:chOff x="776" y="3714"/>
              <a:chExt cx="1014" cy="450"/>
            </a:xfrm>
          </p:grpSpPr>
          <p:sp>
            <p:nvSpPr>
              <p:cNvPr id="101411" name="Rectangle 46"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1412" name="Text Box 47"/>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252</a:t>
                </a:r>
              </a:p>
            </p:txBody>
          </p:sp>
          <p:sp>
            <p:nvSpPr>
              <p:cNvPr id="101413" name="Text Box 48"/>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1414" name="Text Box 49"/>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port unreachable</a:t>
                </a:r>
              </a:p>
            </p:txBody>
          </p:sp>
        </p:grpSp>
        <p:sp>
          <p:nvSpPr>
            <p:cNvPr id="101410" name="Line 50"/>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3" name="Group 51"/>
          <p:cNvGrpSpPr>
            <a:grpSpLocks/>
          </p:cNvGrpSpPr>
          <p:nvPr/>
        </p:nvGrpSpPr>
        <p:grpSpPr bwMode="auto">
          <a:xfrm>
            <a:off x="2700338" y="4794250"/>
            <a:ext cx="1609725" cy="931863"/>
            <a:chOff x="463" y="2987"/>
            <a:chExt cx="1014" cy="587"/>
          </a:xfrm>
        </p:grpSpPr>
        <p:grpSp>
          <p:nvGrpSpPr>
            <p:cNvPr id="101403" name="Group 52"/>
            <p:cNvGrpSpPr>
              <a:grpSpLocks/>
            </p:cNvGrpSpPr>
            <p:nvPr/>
          </p:nvGrpSpPr>
          <p:grpSpPr bwMode="auto">
            <a:xfrm>
              <a:off x="463" y="3124"/>
              <a:ext cx="1014" cy="450"/>
              <a:chOff x="776" y="3714"/>
              <a:chExt cx="1014" cy="450"/>
            </a:xfrm>
          </p:grpSpPr>
          <p:sp>
            <p:nvSpPr>
              <p:cNvPr id="101405" name="Rectangle 53"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1406" name="Text Box 54"/>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253</a:t>
                </a:r>
              </a:p>
            </p:txBody>
          </p:sp>
          <p:sp>
            <p:nvSpPr>
              <p:cNvPr id="101407" name="Text Box 55"/>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1408" name="Text Box 56"/>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port unreachable</a:t>
                </a:r>
              </a:p>
            </p:txBody>
          </p:sp>
        </p:grpSp>
        <p:sp>
          <p:nvSpPr>
            <p:cNvPr id="101404" name="Line 57"/>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5" name="Group 58"/>
          <p:cNvGrpSpPr>
            <a:grpSpLocks/>
          </p:cNvGrpSpPr>
          <p:nvPr/>
        </p:nvGrpSpPr>
        <p:grpSpPr bwMode="auto">
          <a:xfrm>
            <a:off x="4641850" y="4802188"/>
            <a:ext cx="1609725" cy="931862"/>
            <a:chOff x="463" y="2987"/>
            <a:chExt cx="1014" cy="587"/>
          </a:xfrm>
        </p:grpSpPr>
        <p:grpSp>
          <p:nvGrpSpPr>
            <p:cNvPr id="101397" name="Group 59"/>
            <p:cNvGrpSpPr>
              <a:grpSpLocks/>
            </p:cNvGrpSpPr>
            <p:nvPr/>
          </p:nvGrpSpPr>
          <p:grpSpPr bwMode="auto">
            <a:xfrm>
              <a:off x="463" y="3124"/>
              <a:ext cx="1014" cy="450"/>
              <a:chOff x="776" y="3714"/>
              <a:chExt cx="1014" cy="450"/>
            </a:xfrm>
          </p:grpSpPr>
          <p:sp>
            <p:nvSpPr>
              <p:cNvPr id="101399" name="Rectangle 60"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1400" name="Text Box 61"/>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254</a:t>
                </a:r>
              </a:p>
            </p:txBody>
          </p:sp>
          <p:sp>
            <p:nvSpPr>
              <p:cNvPr id="101401" name="Text Box 62"/>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1402" name="Text Box 63"/>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port unreachable</a:t>
                </a:r>
              </a:p>
            </p:txBody>
          </p:sp>
        </p:grpSp>
        <p:sp>
          <p:nvSpPr>
            <p:cNvPr id="101398" name="Line 64"/>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7" name="Group 65"/>
          <p:cNvGrpSpPr>
            <a:grpSpLocks/>
          </p:cNvGrpSpPr>
          <p:nvPr/>
        </p:nvGrpSpPr>
        <p:grpSpPr bwMode="auto">
          <a:xfrm>
            <a:off x="6638925" y="4799013"/>
            <a:ext cx="1609725" cy="931862"/>
            <a:chOff x="463" y="2987"/>
            <a:chExt cx="1014" cy="587"/>
          </a:xfrm>
        </p:grpSpPr>
        <p:grpSp>
          <p:nvGrpSpPr>
            <p:cNvPr id="101391" name="Group 66"/>
            <p:cNvGrpSpPr>
              <a:grpSpLocks/>
            </p:cNvGrpSpPr>
            <p:nvPr/>
          </p:nvGrpSpPr>
          <p:grpSpPr bwMode="auto">
            <a:xfrm>
              <a:off x="463" y="3124"/>
              <a:ext cx="1014" cy="450"/>
              <a:chOff x="776" y="3714"/>
              <a:chExt cx="1014" cy="450"/>
            </a:xfrm>
          </p:grpSpPr>
          <p:sp>
            <p:nvSpPr>
              <p:cNvPr id="101393" name="Rectangle 67"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1394" name="Text Box 68"/>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255</a:t>
                </a:r>
              </a:p>
            </p:txBody>
          </p:sp>
          <p:sp>
            <p:nvSpPr>
              <p:cNvPr id="101395" name="Text Box 69"/>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1396" name="Text Box 70"/>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port unreachable</a:t>
                </a:r>
              </a:p>
            </p:txBody>
          </p:sp>
        </p:grpSp>
        <p:sp>
          <p:nvSpPr>
            <p:cNvPr id="101392" name="Line 71"/>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27345295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6993"/>
                                        </p:tgtEl>
                                        <p:attrNameLst>
                                          <p:attrName>style.visibility</p:attrName>
                                        </p:attrNameLst>
                                      </p:cBhvr>
                                      <p:to>
                                        <p:strVal val="visible"/>
                                      </p:to>
                                    </p:set>
                                    <p:anim calcmode="lin" valueType="num">
                                      <p:cBhvr additive="base">
                                        <p:cTn id="27" dur="500" fill="hold"/>
                                        <p:tgtEl>
                                          <p:spTgt spid="126993"/>
                                        </p:tgtEl>
                                        <p:attrNameLst>
                                          <p:attrName>ppt_x</p:attrName>
                                        </p:attrNameLst>
                                      </p:cBhvr>
                                      <p:tavLst>
                                        <p:tav tm="0">
                                          <p:val>
                                            <p:strVal val="0-#ppt_w/2"/>
                                          </p:val>
                                        </p:tav>
                                        <p:tav tm="100000">
                                          <p:val>
                                            <p:strVal val="#ppt_x"/>
                                          </p:val>
                                        </p:tav>
                                      </p:tavLst>
                                    </p:anim>
                                    <p:anim calcmode="lin" valueType="num">
                                      <p:cBhvr additive="base">
                                        <p:cTn id="28" dur="500" fill="hold"/>
                                        <p:tgtEl>
                                          <p:spTgt spid="12699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2" presetClass="entr" presetSubtype="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0-#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00"/>
                            </p:stCondLst>
                            <p:childTnLst>
                              <p:par>
                                <p:cTn id="41" presetID="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500"/>
                            </p:stCondLst>
                            <p:childTnLst>
                              <p:par>
                                <p:cTn id="46" presetID="2" presetClass="entr" presetSubtype="8"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93750" y="304800"/>
            <a:ext cx="7435850" cy="838200"/>
          </a:xfrm>
        </p:spPr>
        <p:txBody>
          <a:bodyPr/>
          <a:lstStyle/>
          <a:p>
            <a:r>
              <a:rPr lang="en-US" dirty="0">
                <a:solidFill>
                  <a:srgbClr val="0070C0"/>
                </a:solidFill>
                <a:ea typeface="ＭＳ Ｐゴシック" pitchFamily="34" charset="-128"/>
              </a:rPr>
              <a:t>Terminology</a:t>
            </a:r>
          </a:p>
        </p:txBody>
      </p:sp>
      <p:sp>
        <p:nvSpPr>
          <p:cNvPr id="26627" name="Content Placeholder 2"/>
          <p:cNvSpPr>
            <a:spLocks noGrp="1"/>
          </p:cNvSpPr>
          <p:nvPr>
            <p:ph idx="1"/>
          </p:nvPr>
        </p:nvSpPr>
        <p:spPr>
          <a:xfrm>
            <a:off x="793750" y="1600200"/>
            <a:ext cx="7435850" cy="4525963"/>
          </a:xfrm>
        </p:spPr>
        <p:txBody>
          <a:bodyPr>
            <a:normAutofit fontScale="92500" lnSpcReduction="10000"/>
          </a:bodyPr>
          <a:lstStyle/>
          <a:p>
            <a:pPr>
              <a:lnSpc>
                <a:spcPct val="90000"/>
              </a:lnSpc>
              <a:spcBef>
                <a:spcPts val="800"/>
              </a:spcBef>
            </a:pPr>
            <a:r>
              <a:rPr lang="en-US" sz="1800">
                <a:ea typeface="ＭＳ Ｐゴシック" pitchFamily="34" charset="-128"/>
              </a:rPr>
              <a:t>LSR: label switch router</a:t>
            </a:r>
          </a:p>
          <a:p>
            <a:pPr>
              <a:lnSpc>
                <a:spcPct val="90000"/>
              </a:lnSpc>
              <a:spcBef>
                <a:spcPts val="800"/>
              </a:spcBef>
            </a:pPr>
            <a:r>
              <a:rPr lang="en-US" sz="1800">
                <a:ea typeface="ＭＳ Ｐゴシック" pitchFamily="34" charset="-128"/>
              </a:rPr>
              <a:t>LSP: label switched path</a:t>
            </a:r>
          </a:p>
          <a:p>
            <a:pPr lvl="1">
              <a:lnSpc>
                <a:spcPct val="90000"/>
              </a:lnSpc>
              <a:spcBef>
                <a:spcPts val="800"/>
              </a:spcBef>
            </a:pPr>
            <a:r>
              <a:rPr lang="en-US" sz="1400">
                <a:ea typeface="ＭＳ Ｐゴシック" pitchFamily="34" charset="-128"/>
              </a:rPr>
              <a:t>The chain of labels that are swapped at each hop to get from one LSR to another</a:t>
            </a:r>
          </a:p>
          <a:p>
            <a:pPr>
              <a:lnSpc>
                <a:spcPct val="90000"/>
              </a:lnSpc>
              <a:spcBef>
                <a:spcPts val="800"/>
              </a:spcBef>
            </a:pPr>
            <a:r>
              <a:rPr lang="en-US" sz="1800">
                <a:ea typeface="ＭＳ Ｐゴシック" pitchFamily="34" charset="-128"/>
              </a:rPr>
              <a:t>VRF: VPN routing and forwarding</a:t>
            </a:r>
          </a:p>
          <a:p>
            <a:pPr lvl="1">
              <a:lnSpc>
                <a:spcPct val="90000"/>
              </a:lnSpc>
              <a:spcBef>
                <a:spcPts val="800"/>
              </a:spcBef>
            </a:pPr>
            <a:r>
              <a:rPr lang="en-US" sz="1400">
                <a:ea typeface="ＭＳ Ｐゴシック" pitchFamily="34" charset="-128"/>
              </a:rPr>
              <a:t>Mechanism in Cisco IOS</a:t>
            </a:r>
            <a:r>
              <a:rPr lang="en-US" sz="1400" baseline="30000">
                <a:ea typeface="ＭＳ Ｐゴシック" pitchFamily="34" charset="-128"/>
              </a:rPr>
              <a:t>®</a:t>
            </a:r>
            <a:r>
              <a:rPr lang="en-US" sz="1400">
                <a:ea typeface="ＭＳ Ｐゴシック" pitchFamily="34" charset="-128"/>
              </a:rPr>
              <a:t> used to build per-customer RIB and FIB</a:t>
            </a:r>
            <a:endParaRPr lang="en-US" sz="1600">
              <a:ea typeface="ＭＳ Ｐゴシック" pitchFamily="34" charset="-128"/>
            </a:endParaRPr>
          </a:p>
          <a:p>
            <a:pPr>
              <a:lnSpc>
                <a:spcPct val="90000"/>
              </a:lnSpc>
              <a:spcBef>
                <a:spcPts val="800"/>
              </a:spcBef>
            </a:pPr>
            <a:r>
              <a:rPr lang="en-US" sz="1800">
                <a:ea typeface="ＭＳ Ｐゴシック" pitchFamily="34" charset="-128"/>
              </a:rPr>
              <a:t>MP-BGP: multiprotocol BGP</a:t>
            </a:r>
          </a:p>
          <a:p>
            <a:pPr>
              <a:lnSpc>
                <a:spcPct val="90000"/>
              </a:lnSpc>
              <a:spcBef>
                <a:spcPts val="800"/>
              </a:spcBef>
            </a:pPr>
            <a:r>
              <a:rPr lang="en-US" sz="1800">
                <a:ea typeface="ＭＳ Ｐゴシック" pitchFamily="34" charset="-128"/>
              </a:rPr>
              <a:t>PE: provider edge router interfaces with CE routers</a:t>
            </a:r>
          </a:p>
          <a:p>
            <a:pPr>
              <a:lnSpc>
                <a:spcPct val="90000"/>
              </a:lnSpc>
              <a:spcBef>
                <a:spcPts val="800"/>
              </a:spcBef>
            </a:pPr>
            <a:r>
              <a:rPr lang="en-US" sz="1800">
                <a:ea typeface="ＭＳ Ｐゴシック" pitchFamily="34" charset="-128"/>
              </a:rPr>
              <a:t>P: provider (core) router, without knowledge of VPN</a:t>
            </a:r>
          </a:p>
          <a:p>
            <a:pPr>
              <a:lnSpc>
                <a:spcPct val="90000"/>
              </a:lnSpc>
              <a:spcBef>
                <a:spcPts val="800"/>
              </a:spcBef>
            </a:pPr>
            <a:r>
              <a:rPr lang="en-US" sz="1800">
                <a:ea typeface="ＭＳ Ｐゴシック" pitchFamily="34" charset="-128"/>
              </a:rPr>
              <a:t>VPNv4: address family used in BGP to carry MPLS-VPN routes</a:t>
            </a:r>
          </a:p>
          <a:p>
            <a:pPr>
              <a:lnSpc>
                <a:spcPct val="90000"/>
              </a:lnSpc>
              <a:spcBef>
                <a:spcPts val="800"/>
              </a:spcBef>
            </a:pPr>
            <a:r>
              <a:rPr lang="en-US" sz="1800">
                <a:ea typeface="ＭＳ Ｐゴシック" pitchFamily="34" charset="-128"/>
              </a:rPr>
              <a:t>RD: route distinguisher</a:t>
            </a:r>
          </a:p>
          <a:p>
            <a:pPr lvl="1">
              <a:lnSpc>
                <a:spcPct val="90000"/>
              </a:lnSpc>
              <a:spcBef>
                <a:spcPts val="800"/>
              </a:spcBef>
            </a:pPr>
            <a:r>
              <a:rPr lang="en-US" sz="1400">
                <a:ea typeface="ＭＳ Ｐゴシック" pitchFamily="34" charset="-128"/>
              </a:rPr>
              <a:t>Distinguish same network/mask prefix in different VRFs</a:t>
            </a:r>
          </a:p>
          <a:p>
            <a:pPr>
              <a:lnSpc>
                <a:spcPct val="90000"/>
              </a:lnSpc>
              <a:spcBef>
                <a:spcPts val="800"/>
              </a:spcBef>
            </a:pPr>
            <a:r>
              <a:rPr lang="en-US" sz="1800">
                <a:ea typeface="ＭＳ Ｐゴシック" pitchFamily="34" charset="-128"/>
              </a:rPr>
              <a:t>RT: route target</a:t>
            </a:r>
          </a:p>
          <a:p>
            <a:pPr lvl="1">
              <a:lnSpc>
                <a:spcPct val="90000"/>
              </a:lnSpc>
              <a:spcBef>
                <a:spcPts val="800"/>
              </a:spcBef>
            </a:pPr>
            <a:r>
              <a:rPr lang="en-US" sz="1400">
                <a:ea typeface="ＭＳ Ｐゴシック" pitchFamily="34" charset="-128"/>
              </a:rPr>
              <a:t>Extended community attribute used to control import and export policies of VPN routes</a:t>
            </a:r>
          </a:p>
          <a:p>
            <a:pPr>
              <a:lnSpc>
                <a:spcPct val="90000"/>
              </a:lnSpc>
              <a:spcBef>
                <a:spcPts val="800"/>
              </a:spcBef>
            </a:pPr>
            <a:r>
              <a:rPr lang="en-US" sz="1800">
                <a:ea typeface="ＭＳ Ｐゴシック" pitchFamily="34" charset="-128"/>
              </a:rPr>
              <a:t>LFIB: label forwarding information base</a:t>
            </a:r>
          </a:p>
          <a:p>
            <a:pPr>
              <a:lnSpc>
                <a:spcPct val="90000"/>
              </a:lnSpc>
              <a:spcBef>
                <a:spcPts val="800"/>
              </a:spcBef>
            </a:pPr>
            <a:r>
              <a:rPr lang="en-US" sz="1800">
                <a:ea typeface="ＭＳ Ｐゴシック" pitchFamily="34" charset="-128"/>
              </a:rPr>
              <a:t>FIB: forwarding information base</a:t>
            </a:r>
          </a:p>
        </p:txBody>
      </p:sp>
    </p:spTree>
    <p:extLst>
      <p:ext uri="{BB962C8B-B14F-4D97-AF65-F5344CB8AC3E}">
        <p14:creationId xmlns:p14="http://schemas.microsoft.com/office/powerpoint/2010/main" val="983043643"/>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2227263"/>
            <a:ext cx="608488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
          <p:cNvSpPr>
            <a:spLocks noGrp="1" noChangeArrowheads="1"/>
          </p:cNvSpPr>
          <p:nvPr>
            <p:ph type="title"/>
          </p:nvPr>
        </p:nvSpPr>
        <p:spPr/>
        <p:txBody>
          <a:bodyPr/>
          <a:lstStyle/>
          <a:p>
            <a:pPr eaLnBrk="1" hangingPunct="1"/>
            <a:r>
              <a:rPr lang="en-GB" dirty="0" err="1">
                <a:solidFill>
                  <a:srgbClr val="0070C0"/>
                </a:solidFill>
              </a:rPr>
              <a:t>Traceroute</a:t>
            </a:r>
            <a:r>
              <a:rPr lang="en-GB" dirty="0">
                <a:solidFill>
                  <a:srgbClr val="0070C0"/>
                </a:solidFill>
              </a:rPr>
              <a:t> in MPLS VPN Network</a:t>
            </a:r>
          </a:p>
        </p:txBody>
      </p:sp>
      <p:sp>
        <p:nvSpPr>
          <p:cNvPr id="102404" name="Text Box 4"/>
          <p:cNvSpPr txBox="1">
            <a:spLocks noChangeArrowheads="1"/>
          </p:cNvSpPr>
          <p:nvPr/>
        </p:nvSpPr>
        <p:spPr bwMode="auto">
          <a:xfrm>
            <a:off x="8201025" y="4883150"/>
            <a:ext cx="9429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10.1.1.1</a:t>
            </a:r>
            <a:endParaRPr lang="en-GB" sz="2000" b="1"/>
          </a:p>
        </p:txBody>
      </p:sp>
      <p:grpSp>
        <p:nvGrpSpPr>
          <p:cNvPr id="102405" name="Group 5"/>
          <p:cNvGrpSpPr>
            <a:grpSpLocks/>
          </p:cNvGrpSpPr>
          <p:nvPr/>
        </p:nvGrpSpPr>
        <p:grpSpPr bwMode="auto">
          <a:xfrm>
            <a:off x="0" y="3684588"/>
            <a:ext cx="8570913" cy="1538287"/>
            <a:chOff x="0" y="2064"/>
            <a:chExt cx="4800" cy="862"/>
          </a:xfrm>
        </p:grpSpPr>
        <p:pic>
          <p:nvPicPr>
            <p:cNvPr id="102409"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 y="2256"/>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1" name="Text Box 8"/>
            <p:cNvSpPr txBox="1">
              <a:spLocks noChangeArrowheads="1"/>
            </p:cNvSpPr>
            <p:nvPr/>
          </p:nvSpPr>
          <p:spPr bwMode="auto">
            <a:xfrm>
              <a:off x="0" y="2784"/>
              <a:ext cx="5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10.1.2.1</a:t>
              </a:r>
              <a:endParaRPr lang="en-GB" sz="2000" b="1"/>
            </a:p>
          </p:txBody>
        </p:sp>
        <p:sp>
          <p:nvSpPr>
            <p:cNvPr id="102412" name="Line 9"/>
            <p:cNvSpPr>
              <a:spLocks noChangeShapeType="1"/>
            </p:cNvSpPr>
            <p:nvPr/>
          </p:nvSpPr>
          <p:spPr bwMode="auto">
            <a:xfrm flipH="1">
              <a:off x="288" y="2544"/>
              <a:ext cx="336" cy="24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02413" name="Line 10"/>
            <p:cNvSpPr>
              <a:spLocks noChangeShapeType="1"/>
            </p:cNvSpPr>
            <p:nvPr/>
          </p:nvSpPr>
          <p:spPr bwMode="auto">
            <a:xfrm>
              <a:off x="4320" y="2544"/>
              <a:ext cx="336" cy="19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102414"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15" name="AutoShape 12"/>
            <p:cNvCxnSpPr>
              <a:cxnSpLocks noChangeShapeType="1"/>
            </p:cNvCxnSpPr>
            <p:nvPr/>
          </p:nvCxnSpPr>
          <p:spPr bwMode="auto">
            <a:xfrm>
              <a:off x="576"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pic>
          <p:nvPicPr>
            <p:cNvPr id="102416" name="Picture 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2256"/>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7"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2" y="2256"/>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18" name="AutoShape 15"/>
            <p:cNvCxnSpPr>
              <a:cxnSpLocks noChangeShapeType="1"/>
            </p:cNvCxnSpPr>
            <p:nvPr/>
          </p:nvCxnSpPr>
          <p:spPr bwMode="auto">
            <a:xfrm>
              <a:off x="1584" y="2472"/>
              <a:ext cx="720"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2419" name="AutoShape 16"/>
            <p:cNvCxnSpPr>
              <a:cxnSpLocks noChangeShapeType="1"/>
            </p:cNvCxnSpPr>
            <p:nvPr/>
          </p:nvCxnSpPr>
          <p:spPr bwMode="auto">
            <a:xfrm>
              <a:off x="2688"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2420" name="AutoShape 17"/>
            <p:cNvCxnSpPr>
              <a:cxnSpLocks noChangeShapeType="1"/>
            </p:cNvCxnSpPr>
            <p:nvPr/>
          </p:nvCxnSpPr>
          <p:spPr bwMode="auto">
            <a:xfrm>
              <a:off x="3696" y="2472"/>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sp>
          <p:nvSpPr>
            <p:cNvPr id="102421" name="Text Box 18"/>
            <p:cNvSpPr txBox="1">
              <a:spLocks noChangeArrowheads="1"/>
            </p:cNvSpPr>
            <p:nvPr/>
          </p:nvSpPr>
          <p:spPr bwMode="auto">
            <a:xfrm>
              <a:off x="2400" y="2064"/>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a:t>
              </a:r>
            </a:p>
          </p:txBody>
        </p:sp>
        <p:sp>
          <p:nvSpPr>
            <p:cNvPr id="102422" name="Text Box 19"/>
            <p:cNvSpPr txBox="1">
              <a:spLocks noChangeArrowheads="1"/>
            </p:cNvSpPr>
            <p:nvPr/>
          </p:nvSpPr>
          <p:spPr bwMode="auto">
            <a:xfrm>
              <a:off x="1248" y="2064"/>
              <a:ext cx="33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PE</a:t>
              </a:r>
            </a:p>
          </p:txBody>
        </p:sp>
        <p:sp>
          <p:nvSpPr>
            <p:cNvPr id="102423" name="Text Box 20"/>
            <p:cNvSpPr txBox="1">
              <a:spLocks noChangeArrowheads="1"/>
            </p:cNvSpPr>
            <p:nvPr/>
          </p:nvSpPr>
          <p:spPr bwMode="auto">
            <a:xfrm>
              <a:off x="3360" y="2064"/>
              <a:ext cx="33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PE</a:t>
              </a:r>
            </a:p>
          </p:txBody>
        </p:sp>
        <p:sp>
          <p:nvSpPr>
            <p:cNvPr id="102424" name="Text Box 21"/>
            <p:cNvSpPr txBox="1">
              <a:spLocks noChangeArrowheads="1"/>
            </p:cNvSpPr>
            <p:nvPr/>
          </p:nvSpPr>
          <p:spPr bwMode="auto">
            <a:xfrm>
              <a:off x="192" y="2160"/>
              <a:ext cx="33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CE</a:t>
              </a:r>
            </a:p>
          </p:txBody>
        </p:sp>
        <p:sp>
          <p:nvSpPr>
            <p:cNvPr id="102425" name="Text Box 22"/>
            <p:cNvSpPr txBox="1">
              <a:spLocks noChangeArrowheads="1"/>
            </p:cNvSpPr>
            <p:nvPr/>
          </p:nvSpPr>
          <p:spPr bwMode="auto">
            <a:xfrm>
              <a:off x="4416" y="2160"/>
              <a:ext cx="33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CE</a:t>
              </a:r>
            </a:p>
          </p:txBody>
        </p:sp>
      </p:grpSp>
      <p:sp>
        <p:nvSpPr>
          <p:cNvPr id="102406" name="Text Box 23"/>
          <p:cNvSpPr txBox="1">
            <a:spLocks noChangeArrowheads="1"/>
          </p:cNvSpPr>
          <p:nvPr/>
        </p:nvSpPr>
        <p:spPr bwMode="auto">
          <a:xfrm>
            <a:off x="0" y="3513138"/>
            <a:ext cx="9429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VPN1</a:t>
            </a:r>
          </a:p>
        </p:txBody>
      </p:sp>
      <p:sp>
        <p:nvSpPr>
          <p:cNvPr id="102407" name="Text Box 24"/>
          <p:cNvSpPr txBox="1">
            <a:spLocks noChangeArrowheads="1"/>
          </p:cNvSpPr>
          <p:nvPr/>
        </p:nvSpPr>
        <p:spPr bwMode="auto">
          <a:xfrm>
            <a:off x="8201025" y="3513138"/>
            <a:ext cx="9429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VPN1</a:t>
            </a:r>
          </a:p>
        </p:txBody>
      </p:sp>
      <p:sp>
        <p:nvSpPr>
          <p:cNvPr id="102408" name="Text Box 25"/>
          <p:cNvSpPr txBox="1">
            <a:spLocks noChangeArrowheads="1"/>
          </p:cNvSpPr>
          <p:nvPr/>
        </p:nvSpPr>
        <p:spPr bwMode="auto">
          <a:xfrm>
            <a:off x="4198938" y="2570163"/>
            <a:ext cx="2657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3100" b="1"/>
              <a:t>MPLS</a:t>
            </a:r>
            <a:endParaRPr lang="en-GB" sz="2000" b="1"/>
          </a:p>
        </p:txBody>
      </p:sp>
    </p:spTree>
    <p:extLst>
      <p:ext uri="{BB962C8B-B14F-4D97-AF65-F5344CB8AC3E}">
        <p14:creationId xmlns:p14="http://schemas.microsoft.com/office/powerpoint/2010/main" val="121950512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GB" dirty="0" err="1">
                <a:solidFill>
                  <a:srgbClr val="0070C0"/>
                </a:solidFill>
              </a:rPr>
              <a:t>Traceroute</a:t>
            </a:r>
            <a:r>
              <a:rPr lang="en-GB" dirty="0">
                <a:solidFill>
                  <a:srgbClr val="0070C0"/>
                </a:solidFill>
              </a:rPr>
              <a:t> in MPLS VPN Network</a:t>
            </a:r>
          </a:p>
        </p:txBody>
      </p:sp>
      <p:grpSp>
        <p:nvGrpSpPr>
          <p:cNvPr id="103427" name="Group 3"/>
          <p:cNvGrpSpPr>
            <a:grpSpLocks/>
          </p:cNvGrpSpPr>
          <p:nvPr/>
        </p:nvGrpSpPr>
        <p:grpSpPr bwMode="auto">
          <a:xfrm>
            <a:off x="0" y="4344988"/>
            <a:ext cx="9144000" cy="1706562"/>
            <a:chOff x="0" y="2448"/>
            <a:chExt cx="5121" cy="956"/>
          </a:xfrm>
        </p:grpSpPr>
        <p:sp>
          <p:nvSpPr>
            <p:cNvPr id="103490" name="Text Box 4"/>
            <p:cNvSpPr txBox="1">
              <a:spLocks noChangeArrowheads="1"/>
            </p:cNvSpPr>
            <p:nvPr/>
          </p:nvSpPr>
          <p:spPr bwMode="auto">
            <a:xfrm>
              <a:off x="4593" y="3216"/>
              <a:ext cx="5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10.1.1.1</a:t>
              </a:r>
              <a:endParaRPr lang="en-GB" sz="2000" b="1"/>
            </a:p>
          </p:txBody>
        </p:sp>
        <p:grpSp>
          <p:nvGrpSpPr>
            <p:cNvPr id="103491" name="Group 5"/>
            <p:cNvGrpSpPr>
              <a:grpSpLocks/>
            </p:cNvGrpSpPr>
            <p:nvPr/>
          </p:nvGrpSpPr>
          <p:grpSpPr bwMode="auto">
            <a:xfrm>
              <a:off x="0" y="2544"/>
              <a:ext cx="4800" cy="860"/>
              <a:chOff x="0" y="2064"/>
              <a:chExt cx="4800" cy="860"/>
            </a:xfrm>
          </p:grpSpPr>
          <p:pic>
            <p:nvPicPr>
              <p:cNvPr id="103500"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2256"/>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01"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02" name="Text Box 8"/>
              <p:cNvSpPr txBox="1">
                <a:spLocks noChangeArrowheads="1"/>
              </p:cNvSpPr>
              <p:nvPr/>
            </p:nvSpPr>
            <p:spPr bwMode="auto">
              <a:xfrm>
                <a:off x="0" y="2784"/>
                <a:ext cx="52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10.1.2.1</a:t>
                </a:r>
                <a:endParaRPr lang="en-GB" sz="2000" b="1"/>
              </a:p>
            </p:txBody>
          </p:sp>
          <p:sp>
            <p:nvSpPr>
              <p:cNvPr id="103503" name="Line 9"/>
              <p:cNvSpPr>
                <a:spLocks noChangeShapeType="1"/>
              </p:cNvSpPr>
              <p:nvPr/>
            </p:nvSpPr>
            <p:spPr bwMode="auto">
              <a:xfrm flipH="1">
                <a:off x="288" y="2544"/>
                <a:ext cx="336" cy="24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03504" name="Line 10"/>
              <p:cNvSpPr>
                <a:spLocks noChangeShapeType="1"/>
              </p:cNvSpPr>
              <p:nvPr/>
            </p:nvSpPr>
            <p:spPr bwMode="auto">
              <a:xfrm>
                <a:off x="4320" y="2544"/>
                <a:ext cx="336" cy="19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103505"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 y="2352"/>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506" name="AutoShape 12"/>
              <p:cNvCxnSpPr>
                <a:cxnSpLocks noChangeShapeType="1"/>
              </p:cNvCxnSpPr>
              <p:nvPr/>
            </p:nvCxnSpPr>
            <p:spPr bwMode="auto">
              <a:xfrm>
                <a:off x="576"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pic>
            <p:nvPicPr>
              <p:cNvPr id="103507"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 y="2256"/>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08"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 y="2256"/>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509" name="AutoShape 15"/>
              <p:cNvCxnSpPr>
                <a:cxnSpLocks noChangeShapeType="1"/>
              </p:cNvCxnSpPr>
              <p:nvPr/>
            </p:nvCxnSpPr>
            <p:spPr bwMode="auto">
              <a:xfrm>
                <a:off x="1584" y="2472"/>
                <a:ext cx="720"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3510" name="AutoShape 16"/>
              <p:cNvCxnSpPr>
                <a:cxnSpLocks noChangeShapeType="1"/>
              </p:cNvCxnSpPr>
              <p:nvPr/>
            </p:nvCxnSpPr>
            <p:spPr bwMode="auto">
              <a:xfrm>
                <a:off x="2688" y="2472"/>
                <a:ext cx="624"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3511" name="AutoShape 17"/>
              <p:cNvCxnSpPr>
                <a:cxnSpLocks noChangeShapeType="1"/>
              </p:cNvCxnSpPr>
              <p:nvPr/>
            </p:nvCxnSpPr>
            <p:spPr bwMode="auto">
              <a:xfrm>
                <a:off x="3696" y="2472"/>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sp>
            <p:nvSpPr>
              <p:cNvPr id="103512" name="Text Box 18"/>
              <p:cNvSpPr txBox="1">
                <a:spLocks noChangeArrowheads="1"/>
              </p:cNvSpPr>
              <p:nvPr/>
            </p:nvSpPr>
            <p:spPr bwMode="auto">
              <a:xfrm>
                <a:off x="2400" y="2064"/>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a:t>
                </a:r>
              </a:p>
            </p:txBody>
          </p:sp>
          <p:sp>
            <p:nvSpPr>
              <p:cNvPr id="103513" name="Text Box 19"/>
              <p:cNvSpPr txBox="1">
                <a:spLocks noChangeArrowheads="1"/>
              </p:cNvSpPr>
              <p:nvPr/>
            </p:nvSpPr>
            <p:spPr bwMode="auto">
              <a:xfrm>
                <a:off x="1248" y="2064"/>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PE</a:t>
                </a:r>
              </a:p>
            </p:txBody>
          </p:sp>
          <p:sp>
            <p:nvSpPr>
              <p:cNvPr id="103514" name="Text Box 20"/>
              <p:cNvSpPr txBox="1">
                <a:spLocks noChangeArrowheads="1"/>
              </p:cNvSpPr>
              <p:nvPr/>
            </p:nvSpPr>
            <p:spPr bwMode="auto">
              <a:xfrm>
                <a:off x="3360" y="2064"/>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PE</a:t>
                </a:r>
              </a:p>
            </p:txBody>
          </p:sp>
          <p:sp>
            <p:nvSpPr>
              <p:cNvPr id="103515" name="Text Box 21"/>
              <p:cNvSpPr txBox="1">
                <a:spLocks noChangeArrowheads="1"/>
              </p:cNvSpPr>
              <p:nvPr/>
            </p:nvSpPr>
            <p:spPr bwMode="auto">
              <a:xfrm>
                <a:off x="192" y="2160"/>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CE</a:t>
                </a:r>
              </a:p>
            </p:txBody>
          </p:sp>
          <p:sp>
            <p:nvSpPr>
              <p:cNvPr id="103516" name="Text Box 22"/>
              <p:cNvSpPr txBox="1">
                <a:spLocks noChangeArrowheads="1"/>
              </p:cNvSpPr>
              <p:nvPr/>
            </p:nvSpPr>
            <p:spPr bwMode="auto">
              <a:xfrm>
                <a:off x="4416" y="2160"/>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CE</a:t>
                </a:r>
              </a:p>
            </p:txBody>
          </p:sp>
        </p:grpSp>
        <p:sp>
          <p:nvSpPr>
            <p:cNvPr id="103492" name="Text Box 23"/>
            <p:cNvSpPr txBox="1">
              <a:spLocks noChangeArrowheads="1"/>
            </p:cNvSpPr>
            <p:nvPr/>
          </p:nvSpPr>
          <p:spPr bwMode="auto">
            <a:xfrm>
              <a:off x="4593" y="2448"/>
              <a:ext cx="52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VPN1</a:t>
              </a:r>
            </a:p>
          </p:txBody>
        </p:sp>
        <p:sp>
          <p:nvSpPr>
            <p:cNvPr id="103493" name="Text Box 24"/>
            <p:cNvSpPr txBox="1">
              <a:spLocks noChangeArrowheads="1"/>
            </p:cNvSpPr>
            <p:nvPr/>
          </p:nvSpPr>
          <p:spPr bwMode="auto">
            <a:xfrm>
              <a:off x="0" y="2448"/>
              <a:ext cx="52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VPN1</a:t>
              </a:r>
            </a:p>
          </p:txBody>
        </p:sp>
        <p:sp>
          <p:nvSpPr>
            <p:cNvPr id="103494" name="Rectangle 25"/>
            <p:cNvSpPr>
              <a:spLocks noChangeArrowheads="1"/>
            </p:cNvSpPr>
            <p:nvPr/>
          </p:nvSpPr>
          <p:spPr bwMode="auto">
            <a:xfrm>
              <a:off x="2160" y="2784"/>
              <a:ext cx="1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339" tIns="39277" rIns="80339" bIns="39277">
              <a:spAutoFit/>
            </a:bodyPr>
            <a:lstStyle/>
            <a:p>
              <a:pPr algn="l" defTabSz="568325">
                <a:lnSpc>
                  <a:spcPct val="100000"/>
                </a:lnSpc>
              </a:pPr>
              <a:r>
                <a:rPr lang="en-US" sz="1500" b="1">
                  <a:solidFill>
                    <a:schemeClr val="bg2"/>
                  </a:solidFill>
                </a:rPr>
                <a:t>1</a:t>
              </a:r>
            </a:p>
          </p:txBody>
        </p:sp>
        <p:sp>
          <p:nvSpPr>
            <p:cNvPr id="103495" name="Rectangle 26"/>
            <p:cNvSpPr>
              <a:spLocks noChangeArrowheads="1"/>
            </p:cNvSpPr>
            <p:nvPr/>
          </p:nvSpPr>
          <p:spPr bwMode="auto">
            <a:xfrm>
              <a:off x="2688" y="2784"/>
              <a:ext cx="1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339" tIns="39277" rIns="80339" bIns="39277">
              <a:spAutoFit/>
            </a:bodyPr>
            <a:lstStyle/>
            <a:p>
              <a:pPr algn="l" defTabSz="568325">
                <a:lnSpc>
                  <a:spcPct val="100000"/>
                </a:lnSpc>
              </a:pPr>
              <a:r>
                <a:rPr lang="en-US" sz="1500" b="1">
                  <a:solidFill>
                    <a:schemeClr val="bg2"/>
                  </a:solidFill>
                </a:rPr>
                <a:t>0</a:t>
              </a:r>
            </a:p>
          </p:txBody>
        </p:sp>
        <p:sp>
          <p:nvSpPr>
            <p:cNvPr id="103496" name="Rectangle 27"/>
            <p:cNvSpPr>
              <a:spLocks noChangeArrowheads="1"/>
            </p:cNvSpPr>
            <p:nvPr/>
          </p:nvSpPr>
          <p:spPr bwMode="auto">
            <a:xfrm>
              <a:off x="1056" y="2784"/>
              <a:ext cx="1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339" tIns="39277" rIns="80339" bIns="39277">
              <a:spAutoFit/>
            </a:bodyPr>
            <a:lstStyle/>
            <a:p>
              <a:pPr algn="l" defTabSz="568325">
                <a:lnSpc>
                  <a:spcPct val="100000"/>
                </a:lnSpc>
              </a:pPr>
              <a:r>
                <a:rPr lang="en-US" sz="1500" b="1">
                  <a:solidFill>
                    <a:schemeClr val="bg2"/>
                  </a:solidFill>
                </a:rPr>
                <a:t>1</a:t>
              </a:r>
            </a:p>
          </p:txBody>
        </p:sp>
        <p:sp>
          <p:nvSpPr>
            <p:cNvPr id="103497" name="Rectangle 28"/>
            <p:cNvSpPr>
              <a:spLocks noChangeArrowheads="1"/>
            </p:cNvSpPr>
            <p:nvPr/>
          </p:nvSpPr>
          <p:spPr bwMode="auto">
            <a:xfrm>
              <a:off x="1584" y="2784"/>
              <a:ext cx="1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339" tIns="39277" rIns="80339" bIns="39277">
              <a:spAutoFit/>
            </a:bodyPr>
            <a:lstStyle/>
            <a:p>
              <a:pPr algn="l" defTabSz="568325">
                <a:lnSpc>
                  <a:spcPct val="100000"/>
                </a:lnSpc>
              </a:pPr>
              <a:r>
                <a:rPr lang="en-US" sz="1500" b="1">
                  <a:solidFill>
                    <a:schemeClr val="bg2"/>
                  </a:solidFill>
                </a:rPr>
                <a:t>0</a:t>
              </a:r>
            </a:p>
          </p:txBody>
        </p:sp>
        <p:sp>
          <p:nvSpPr>
            <p:cNvPr id="103498" name="Rectangle 29"/>
            <p:cNvSpPr>
              <a:spLocks noChangeArrowheads="1"/>
            </p:cNvSpPr>
            <p:nvPr/>
          </p:nvSpPr>
          <p:spPr bwMode="auto">
            <a:xfrm>
              <a:off x="3168" y="2784"/>
              <a:ext cx="1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339" tIns="39277" rIns="80339" bIns="39277">
              <a:spAutoFit/>
            </a:bodyPr>
            <a:lstStyle/>
            <a:p>
              <a:pPr algn="l" defTabSz="568325">
                <a:lnSpc>
                  <a:spcPct val="100000"/>
                </a:lnSpc>
              </a:pPr>
              <a:r>
                <a:rPr lang="en-US" sz="1500" b="1">
                  <a:solidFill>
                    <a:schemeClr val="bg2"/>
                  </a:solidFill>
                </a:rPr>
                <a:t>1</a:t>
              </a:r>
            </a:p>
          </p:txBody>
        </p:sp>
        <p:sp>
          <p:nvSpPr>
            <p:cNvPr id="103499" name="Rectangle 30"/>
            <p:cNvSpPr>
              <a:spLocks noChangeArrowheads="1"/>
            </p:cNvSpPr>
            <p:nvPr/>
          </p:nvSpPr>
          <p:spPr bwMode="auto">
            <a:xfrm>
              <a:off x="3696" y="2784"/>
              <a:ext cx="1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339" tIns="39277" rIns="80339" bIns="39277">
              <a:spAutoFit/>
            </a:bodyPr>
            <a:lstStyle/>
            <a:p>
              <a:pPr algn="l" defTabSz="568325">
                <a:lnSpc>
                  <a:spcPct val="100000"/>
                </a:lnSpc>
              </a:pPr>
              <a:r>
                <a:rPr lang="en-US" sz="1500" b="1">
                  <a:solidFill>
                    <a:schemeClr val="bg2"/>
                  </a:solidFill>
                </a:rPr>
                <a:t>0</a:t>
              </a:r>
            </a:p>
          </p:txBody>
        </p:sp>
      </p:grpSp>
      <p:sp>
        <p:nvSpPr>
          <p:cNvPr id="103428" name="Text Box 31"/>
          <p:cNvSpPr txBox="1">
            <a:spLocks noChangeArrowheads="1"/>
          </p:cNvSpPr>
          <p:nvPr/>
        </p:nvSpPr>
        <p:spPr bwMode="auto">
          <a:xfrm>
            <a:off x="5570538" y="4344988"/>
            <a:ext cx="18002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300" b="1"/>
              <a:t>BGP RID = 1.1.1.2</a:t>
            </a:r>
            <a:endParaRPr lang="en-GB" sz="2000" b="1"/>
          </a:p>
        </p:txBody>
      </p:sp>
      <p:sp>
        <p:nvSpPr>
          <p:cNvPr id="103429" name="Text Box 32"/>
          <p:cNvSpPr txBox="1">
            <a:spLocks noChangeArrowheads="1"/>
          </p:cNvSpPr>
          <p:nvPr/>
        </p:nvSpPr>
        <p:spPr bwMode="auto">
          <a:xfrm>
            <a:off x="1885950" y="4344988"/>
            <a:ext cx="16287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300" b="1"/>
              <a:t>BGP RID = 1.1.1.1</a:t>
            </a:r>
            <a:endParaRPr lang="en-GB" sz="2000" b="1"/>
          </a:p>
        </p:txBody>
      </p:sp>
      <p:sp>
        <p:nvSpPr>
          <p:cNvPr id="103430" name="Text Box 33"/>
          <p:cNvSpPr txBox="1">
            <a:spLocks noChangeArrowheads="1"/>
          </p:cNvSpPr>
          <p:nvPr/>
        </p:nvSpPr>
        <p:spPr bwMode="auto">
          <a:xfrm>
            <a:off x="323850" y="2136775"/>
            <a:ext cx="25717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nSpc>
                <a:spcPct val="100000"/>
              </a:lnSpc>
              <a:spcBef>
                <a:spcPct val="50000"/>
              </a:spcBef>
            </a:pPr>
            <a:r>
              <a:rPr lang="en-GB" sz="1800" b="1"/>
              <a:t>LFIB (VRF 1)</a:t>
            </a:r>
            <a:endParaRPr lang="en-GB" sz="2000" b="1"/>
          </a:p>
        </p:txBody>
      </p:sp>
      <p:sp>
        <p:nvSpPr>
          <p:cNvPr id="103431" name="AutoShape 34"/>
          <p:cNvSpPr>
            <a:spLocks noChangeArrowheads="1"/>
          </p:cNvSpPr>
          <p:nvPr/>
        </p:nvSpPr>
        <p:spPr bwMode="auto">
          <a:xfrm>
            <a:off x="46038" y="2570163"/>
            <a:ext cx="2909887" cy="1006475"/>
          </a:xfrm>
          <a:prstGeom prst="wedgeRectCallout">
            <a:avLst>
              <a:gd name="adj1" fmla="val 32106"/>
              <a:gd name="adj2" fmla="val 125079"/>
            </a:avLst>
          </a:prstGeom>
          <a:solidFill>
            <a:srgbClr val="99CCCC"/>
          </a:solidFill>
          <a:ln w="28575">
            <a:solidFill>
              <a:schemeClr val="tx1"/>
            </a:solidFill>
            <a:miter lim="800000"/>
            <a:headEnd type="none" w="sm" len="sm"/>
            <a:tailEnd type="none" w="sm" len="sm"/>
          </a:ln>
        </p:spPr>
        <p:txBody>
          <a:bodyPr wrap="none" lIns="102833" tIns="51417" rIns="102833" bIns="51417" anchor="ctr"/>
          <a:lstStyle/>
          <a:p>
            <a:pPr algn="l" defTabSz="1028700">
              <a:lnSpc>
                <a:spcPct val="100000"/>
              </a:lnSpc>
            </a:pPr>
            <a:endParaRPr lang="en-GB" sz="1400" b="1"/>
          </a:p>
        </p:txBody>
      </p:sp>
      <p:graphicFrame>
        <p:nvGraphicFramePr>
          <p:cNvPr id="131107" name="Group 35"/>
          <p:cNvGraphicFramePr>
            <a:graphicFrameLocks noGrp="1"/>
          </p:cNvGraphicFramePr>
          <p:nvPr/>
        </p:nvGraphicFramePr>
        <p:xfrm>
          <a:off x="103188" y="2647950"/>
          <a:ext cx="2809875" cy="808038"/>
        </p:xfrm>
        <a:graphic>
          <a:graphicData uri="http://schemas.openxmlformats.org/drawingml/2006/table">
            <a:tbl>
              <a:tblPr/>
              <a:tblGrid>
                <a:gridCol w="588962">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744538">
                  <a:extLst>
                    <a:ext uri="{9D8B030D-6E8A-4147-A177-3AD203B41FA5}">
                      <a16:colId xmlns:a16="http://schemas.microsoft.com/office/drawing/2014/main" val="20002"/>
                    </a:ext>
                  </a:extLst>
                </a:gridCol>
                <a:gridCol w="622300">
                  <a:extLst>
                    <a:ext uri="{9D8B030D-6E8A-4147-A177-3AD203B41FA5}">
                      <a16:colId xmlns:a16="http://schemas.microsoft.com/office/drawing/2014/main" val="20003"/>
                    </a:ext>
                  </a:extLst>
                </a:gridCol>
              </a:tblGrid>
              <a:tr h="371475">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In label</a:t>
                      </a:r>
                    </a:p>
                  </a:txBody>
                  <a:tcPr marL="73025" marR="73025" marT="36512" marB="36512"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prefix</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Out interface</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Out label</a:t>
                      </a:r>
                    </a:p>
                  </a:txBody>
                  <a:tcPr marL="73025" marR="73025" marT="36512" marB="36512"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725">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a:t>
                      </a:r>
                    </a:p>
                  </a:txBody>
                  <a:tcPr marL="73025" marR="73025" marT="36512" marB="3651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10.1.1.0/24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pos 0</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26 32</a:t>
                      </a:r>
                    </a:p>
                  </a:txBody>
                  <a:tcPr marL="73025" marR="73025" marT="36512" marB="365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bg2"/>
                          </a:solidFill>
                          <a:effectLst/>
                          <a:latin typeface="Arial" charset="0"/>
                        </a:rPr>
                        <a:t>31</a:t>
                      </a:r>
                    </a:p>
                  </a:txBody>
                  <a:tcPr marL="73025" marR="73025" marT="36512" marB="3651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10.1.2.0/24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pos 1</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a:t>
                      </a:r>
                    </a:p>
                  </a:txBody>
                  <a:tcPr marL="73025" marR="73025" marT="36512" marB="365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3450" name="Text Box 67"/>
          <p:cNvSpPr txBox="1">
            <a:spLocks noChangeArrowheads="1"/>
          </p:cNvSpPr>
          <p:nvPr/>
        </p:nvSpPr>
        <p:spPr bwMode="auto">
          <a:xfrm>
            <a:off x="3324225" y="2144713"/>
            <a:ext cx="25717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nSpc>
                <a:spcPct val="100000"/>
              </a:lnSpc>
              <a:spcBef>
                <a:spcPct val="50000"/>
              </a:spcBef>
            </a:pPr>
            <a:r>
              <a:rPr lang="en-GB" sz="1800" b="1"/>
              <a:t>LFIB</a:t>
            </a:r>
            <a:endParaRPr lang="en-GB" sz="2000" b="1"/>
          </a:p>
        </p:txBody>
      </p:sp>
      <p:sp>
        <p:nvSpPr>
          <p:cNvPr id="103451" name="AutoShape 68"/>
          <p:cNvSpPr>
            <a:spLocks noChangeArrowheads="1"/>
          </p:cNvSpPr>
          <p:nvPr/>
        </p:nvSpPr>
        <p:spPr bwMode="auto">
          <a:xfrm>
            <a:off x="3027363" y="2578100"/>
            <a:ext cx="2900362" cy="1006475"/>
          </a:xfrm>
          <a:prstGeom prst="wedgeRectCallout">
            <a:avLst>
              <a:gd name="adj1" fmla="val -6542"/>
              <a:gd name="adj2" fmla="val 144162"/>
            </a:avLst>
          </a:prstGeom>
          <a:solidFill>
            <a:srgbClr val="99CCCC"/>
          </a:solidFill>
          <a:ln w="28575">
            <a:solidFill>
              <a:schemeClr val="tx1"/>
            </a:solidFill>
            <a:miter lim="800000"/>
            <a:headEnd type="none" w="sm" len="sm"/>
            <a:tailEnd type="none" w="sm" len="sm"/>
          </a:ln>
        </p:spPr>
        <p:txBody>
          <a:bodyPr wrap="none" lIns="102833" tIns="51417" rIns="102833" bIns="51417" anchor="ctr"/>
          <a:lstStyle/>
          <a:p>
            <a:pPr algn="l" defTabSz="1028700">
              <a:lnSpc>
                <a:spcPct val="100000"/>
              </a:lnSpc>
            </a:pPr>
            <a:endParaRPr lang="en-GB" sz="1400" b="1"/>
          </a:p>
        </p:txBody>
      </p:sp>
      <p:graphicFrame>
        <p:nvGraphicFramePr>
          <p:cNvPr id="131141" name="Group 69"/>
          <p:cNvGraphicFramePr>
            <a:graphicFrameLocks noGrp="1"/>
          </p:cNvGraphicFramePr>
          <p:nvPr/>
        </p:nvGraphicFramePr>
        <p:xfrm>
          <a:off x="3121025" y="2655888"/>
          <a:ext cx="2716213" cy="808038"/>
        </p:xfrm>
        <a:graphic>
          <a:graphicData uri="http://schemas.openxmlformats.org/drawingml/2006/table">
            <a:tbl>
              <a:tblPr/>
              <a:tblGrid>
                <a:gridCol w="5715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744538">
                  <a:extLst>
                    <a:ext uri="{9D8B030D-6E8A-4147-A177-3AD203B41FA5}">
                      <a16:colId xmlns:a16="http://schemas.microsoft.com/office/drawing/2014/main" val="20002"/>
                    </a:ext>
                  </a:extLst>
                </a:gridCol>
                <a:gridCol w="546100">
                  <a:extLst>
                    <a:ext uri="{9D8B030D-6E8A-4147-A177-3AD203B41FA5}">
                      <a16:colId xmlns:a16="http://schemas.microsoft.com/office/drawing/2014/main" val="20003"/>
                    </a:ext>
                  </a:extLst>
                </a:gridCol>
              </a:tblGrid>
              <a:tr h="371475">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In label</a:t>
                      </a:r>
                    </a:p>
                  </a:txBody>
                  <a:tcPr marL="73025" marR="73025" marT="36512" marB="36512"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prefix</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Out interface</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Out label</a:t>
                      </a:r>
                    </a:p>
                  </a:txBody>
                  <a:tcPr marL="73025" marR="73025" marT="36512" marB="36512"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725">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26</a:t>
                      </a:r>
                    </a:p>
                  </a:txBody>
                  <a:tcPr marL="73025" marR="73025" marT="36512" marB="3651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1.1.1.1/32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pos 0</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pop</a:t>
                      </a:r>
                    </a:p>
                  </a:txBody>
                  <a:tcPr marL="73025" marR="73025" marT="36512" marB="365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29</a:t>
                      </a:r>
                    </a:p>
                  </a:txBody>
                  <a:tcPr marL="73025" marR="73025" marT="36512" marB="3651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1.1.1.2/32</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pos 1</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pop</a:t>
                      </a:r>
                    </a:p>
                  </a:txBody>
                  <a:tcPr marL="73025" marR="73025" marT="36512" marB="365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3470" name="Text Box 101"/>
          <p:cNvSpPr txBox="1">
            <a:spLocks noChangeArrowheads="1"/>
          </p:cNvSpPr>
          <p:nvPr/>
        </p:nvSpPr>
        <p:spPr bwMode="auto">
          <a:xfrm>
            <a:off x="6356350" y="2127250"/>
            <a:ext cx="25717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nSpc>
                <a:spcPct val="100000"/>
              </a:lnSpc>
              <a:spcBef>
                <a:spcPct val="50000"/>
              </a:spcBef>
            </a:pPr>
            <a:r>
              <a:rPr lang="en-GB" sz="1800" b="1"/>
              <a:t>LFIB (VRF 1)</a:t>
            </a:r>
            <a:endParaRPr lang="en-GB" sz="2000" b="1"/>
          </a:p>
        </p:txBody>
      </p:sp>
      <p:sp>
        <p:nvSpPr>
          <p:cNvPr id="103471" name="AutoShape 102"/>
          <p:cNvSpPr>
            <a:spLocks noChangeArrowheads="1"/>
          </p:cNvSpPr>
          <p:nvPr/>
        </p:nvSpPr>
        <p:spPr bwMode="auto">
          <a:xfrm>
            <a:off x="5975350" y="2571750"/>
            <a:ext cx="3092450" cy="1006475"/>
          </a:xfrm>
          <a:prstGeom prst="wedgeRectCallout">
            <a:avLst>
              <a:gd name="adj1" fmla="val -36856"/>
              <a:gd name="adj2" fmla="val 123977"/>
            </a:avLst>
          </a:prstGeom>
          <a:solidFill>
            <a:srgbClr val="99CCCC"/>
          </a:solidFill>
          <a:ln w="28575">
            <a:solidFill>
              <a:schemeClr val="tx1"/>
            </a:solidFill>
            <a:miter lim="800000"/>
            <a:headEnd type="none" w="sm" len="sm"/>
            <a:tailEnd type="none" w="sm" len="sm"/>
          </a:ln>
        </p:spPr>
        <p:txBody>
          <a:bodyPr wrap="none" lIns="102833" tIns="51417" rIns="102833" bIns="51417" anchor="ctr"/>
          <a:lstStyle/>
          <a:p>
            <a:pPr algn="l" defTabSz="1028700">
              <a:lnSpc>
                <a:spcPct val="100000"/>
              </a:lnSpc>
            </a:pPr>
            <a:endParaRPr lang="en-GB" sz="1400" b="1"/>
          </a:p>
        </p:txBody>
      </p:sp>
      <p:graphicFrame>
        <p:nvGraphicFramePr>
          <p:cNvPr id="131175" name="Group 103"/>
          <p:cNvGraphicFramePr>
            <a:graphicFrameLocks noGrp="1"/>
          </p:cNvGraphicFramePr>
          <p:nvPr/>
        </p:nvGraphicFramePr>
        <p:xfrm>
          <a:off x="6018213" y="2627313"/>
          <a:ext cx="3049587" cy="808038"/>
        </p:xfrm>
        <a:graphic>
          <a:graphicData uri="http://schemas.openxmlformats.org/drawingml/2006/table">
            <a:tbl>
              <a:tblPr/>
              <a:tblGrid>
                <a:gridCol w="574675">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735012">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tblGrid>
              <a:tr h="371475">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In label</a:t>
                      </a:r>
                    </a:p>
                  </a:txBody>
                  <a:tcPr marL="73025" marR="73025" marT="36512" marB="36512"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prefix</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Out interface</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Out label</a:t>
                      </a:r>
                    </a:p>
                  </a:txBody>
                  <a:tcPr marL="73025" marR="73025" marT="36512" marB="36512"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725">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32</a:t>
                      </a:r>
                    </a:p>
                  </a:txBody>
                  <a:tcPr marL="73025" marR="73025" marT="36512" marB="3651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10.1.1.0/24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pos 0</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bg2"/>
                          </a:solidFill>
                          <a:effectLst/>
                          <a:latin typeface="Arial" charset="0"/>
                        </a:rPr>
                        <a:t>-</a:t>
                      </a:r>
                    </a:p>
                  </a:txBody>
                  <a:tcPr marL="73025" marR="73025" marT="36512" marB="365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a:t>
                      </a:r>
                    </a:p>
                  </a:txBody>
                  <a:tcPr marL="73025" marR="73025" marT="36512" marB="3651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10.1.2.0/24</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pos 1</a:t>
                      </a:r>
                    </a:p>
                  </a:txBody>
                  <a:tcPr marL="73025" marR="73025" marT="36512" marB="365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charset="2"/>
                        <a:buNone/>
                        <a:tabLst/>
                      </a:pPr>
                      <a:r>
                        <a:rPr kumimoji="0" lang="en-GB" sz="900" b="1" i="0" u="none" strike="noStrike" cap="none" normalizeH="0" baseline="0">
                          <a:ln>
                            <a:noFill/>
                          </a:ln>
                          <a:solidFill>
                            <a:schemeClr val="tx1"/>
                          </a:solidFill>
                          <a:effectLst/>
                          <a:latin typeface="Arial" charset="0"/>
                        </a:rPr>
                        <a:t>29 31</a:t>
                      </a:r>
                    </a:p>
                  </a:txBody>
                  <a:tcPr marL="73025" marR="73025" marT="36512" marB="365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398915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GB" dirty="0" err="1">
                <a:solidFill>
                  <a:srgbClr val="0070C0"/>
                </a:solidFill>
              </a:rPr>
              <a:t>Traceroute</a:t>
            </a:r>
            <a:r>
              <a:rPr lang="en-GB" dirty="0">
                <a:solidFill>
                  <a:srgbClr val="0070C0"/>
                </a:solidFill>
              </a:rPr>
              <a:t> in MPLS VPN Network</a:t>
            </a:r>
          </a:p>
        </p:txBody>
      </p:sp>
      <p:grpSp>
        <p:nvGrpSpPr>
          <p:cNvPr id="104451" name="Group 3"/>
          <p:cNvGrpSpPr>
            <a:grpSpLocks/>
          </p:cNvGrpSpPr>
          <p:nvPr/>
        </p:nvGrpSpPr>
        <p:grpSpPr bwMode="auto">
          <a:xfrm>
            <a:off x="330200" y="3598863"/>
            <a:ext cx="9144000" cy="1535112"/>
            <a:chOff x="0" y="1872"/>
            <a:chExt cx="5121" cy="860"/>
          </a:xfrm>
        </p:grpSpPr>
        <p:cxnSp>
          <p:nvCxnSpPr>
            <p:cNvPr id="104467" name="AutoShape 4"/>
            <p:cNvCxnSpPr>
              <a:cxnSpLocks noChangeShapeType="1"/>
            </p:cNvCxnSpPr>
            <p:nvPr/>
          </p:nvCxnSpPr>
          <p:spPr bwMode="auto">
            <a:xfrm>
              <a:off x="528" y="2280"/>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4468" name="AutoShape 5"/>
            <p:cNvCxnSpPr>
              <a:cxnSpLocks noChangeShapeType="1"/>
            </p:cNvCxnSpPr>
            <p:nvPr/>
          </p:nvCxnSpPr>
          <p:spPr bwMode="auto">
            <a:xfrm>
              <a:off x="1584" y="2280"/>
              <a:ext cx="720"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4469" name="AutoShape 6"/>
            <p:cNvCxnSpPr>
              <a:cxnSpLocks noChangeShapeType="1"/>
            </p:cNvCxnSpPr>
            <p:nvPr/>
          </p:nvCxnSpPr>
          <p:spPr bwMode="auto">
            <a:xfrm>
              <a:off x="2688" y="2280"/>
              <a:ext cx="720"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4470" name="AutoShape 7"/>
            <p:cNvCxnSpPr>
              <a:cxnSpLocks noChangeShapeType="1"/>
            </p:cNvCxnSpPr>
            <p:nvPr/>
          </p:nvCxnSpPr>
          <p:spPr bwMode="auto">
            <a:xfrm>
              <a:off x="3792" y="2280"/>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grpSp>
          <p:nvGrpSpPr>
            <p:cNvPr id="104471" name="Group 8"/>
            <p:cNvGrpSpPr>
              <a:grpSpLocks/>
            </p:cNvGrpSpPr>
            <p:nvPr/>
          </p:nvGrpSpPr>
          <p:grpSpPr bwMode="auto">
            <a:xfrm>
              <a:off x="0" y="1872"/>
              <a:ext cx="5121" cy="860"/>
              <a:chOff x="0" y="1872"/>
              <a:chExt cx="5121" cy="860"/>
            </a:xfrm>
          </p:grpSpPr>
          <p:sp>
            <p:nvSpPr>
              <p:cNvPr id="104472" name="Text Box 9"/>
              <p:cNvSpPr txBox="1">
                <a:spLocks noChangeArrowheads="1"/>
              </p:cNvSpPr>
              <p:nvPr/>
            </p:nvSpPr>
            <p:spPr bwMode="auto">
              <a:xfrm>
                <a:off x="4593" y="2592"/>
                <a:ext cx="52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10.1.1.1</a:t>
                </a:r>
                <a:endParaRPr lang="en-GB" sz="2000" b="1"/>
              </a:p>
            </p:txBody>
          </p:sp>
          <p:sp>
            <p:nvSpPr>
              <p:cNvPr id="104473" name="Text Box 10"/>
              <p:cNvSpPr txBox="1">
                <a:spLocks noChangeArrowheads="1"/>
              </p:cNvSpPr>
              <p:nvPr/>
            </p:nvSpPr>
            <p:spPr bwMode="auto">
              <a:xfrm>
                <a:off x="0" y="2592"/>
                <a:ext cx="52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10.1.2.1</a:t>
                </a:r>
                <a:endParaRPr lang="en-GB" sz="2000" b="1"/>
              </a:p>
            </p:txBody>
          </p:sp>
          <p:sp>
            <p:nvSpPr>
              <p:cNvPr id="104474" name="Text Box 11"/>
              <p:cNvSpPr txBox="1">
                <a:spLocks noChangeArrowheads="1"/>
              </p:cNvSpPr>
              <p:nvPr/>
            </p:nvSpPr>
            <p:spPr bwMode="auto">
              <a:xfrm>
                <a:off x="2400" y="1872"/>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a:t>
                </a:r>
              </a:p>
            </p:txBody>
          </p:sp>
          <p:sp>
            <p:nvSpPr>
              <p:cNvPr id="104475" name="Text Box 12"/>
              <p:cNvSpPr txBox="1">
                <a:spLocks noChangeArrowheads="1"/>
              </p:cNvSpPr>
              <p:nvPr/>
            </p:nvSpPr>
            <p:spPr bwMode="auto">
              <a:xfrm>
                <a:off x="1248" y="1872"/>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PE</a:t>
                </a:r>
              </a:p>
            </p:txBody>
          </p:sp>
          <p:sp>
            <p:nvSpPr>
              <p:cNvPr id="104476" name="Text Box 13"/>
              <p:cNvSpPr txBox="1">
                <a:spLocks noChangeArrowheads="1"/>
              </p:cNvSpPr>
              <p:nvPr/>
            </p:nvSpPr>
            <p:spPr bwMode="auto">
              <a:xfrm>
                <a:off x="3456" y="1872"/>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PE</a:t>
                </a:r>
              </a:p>
            </p:txBody>
          </p:sp>
          <p:pic>
            <p:nvPicPr>
              <p:cNvPr id="104477"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2064"/>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8"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216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9" name="Line 16"/>
              <p:cNvSpPr>
                <a:spLocks noChangeShapeType="1"/>
              </p:cNvSpPr>
              <p:nvPr/>
            </p:nvSpPr>
            <p:spPr bwMode="auto">
              <a:xfrm flipH="1">
                <a:off x="288" y="2304"/>
                <a:ext cx="288" cy="28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04480" name="Line 17"/>
              <p:cNvSpPr>
                <a:spLocks noChangeShapeType="1"/>
              </p:cNvSpPr>
              <p:nvPr/>
            </p:nvSpPr>
            <p:spPr bwMode="auto">
              <a:xfrm>
                <a:off x="4416" y="2304"/>
                <a:ext cx="384" cy="28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104481" name="Picture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216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2"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 y="2064"/>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3"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 y="2064"/>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4" name="Text Box 21"/>
              <p:cNvSpPr txBox="1">
                <a:spLocks noChangeArrowheads="1"/>
              </p:cNvSpPr>
              <p:nvPr/>
            </p:nvSpPr>
            <p:spPr bwMode="auto">
              <a:xfrm>
                <a:off x="144" y="1968"/>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CE</a:t>
                </a:r>
              </a:p>
            </p:txBody>
          </p:sp>
          <p:sp>
            <p:nvSpPr>
              <p:cNvPr id="104485" name="Text Box 22"/>
              <p:cNvSpPr txBox="1">
                <a:spLocks noChangeArrowheads="1"/>
              </p:cNvSpPr>
              <p:nvPr/>
            </p:nvSpPr>
            <p:spPr bwMode="auto">
              <a:xfrm>
                <a:off x="4512" y="1968"/>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CE</a:t>
                </a:r>
              </a:p>
            </p:txBody>
          </p:sp>
        </p:grpSp>
      </p:grpSp>
      <p:sp>
        <p:nvSpPr>
          <p:cNvPr id="104452" name="Text Box 23"/>
          <p:cNvSpPr txBox="1">
            <a:spLocks noChangeArrowheads="1"/>
          </p:cNvSpPr>
          <p:nvPr/>
        </p:nvSpPr>
        <p:spPr bwMode="auto">
          <a:xfrm>
            <a:off x="330200" y="1200150"/>
            <a:ext cx="1971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probe 1</a:t>
            </a:r>
            <a:r>
              <a:rPr lang="en-GB" sz="2000" b="1"/>
              <a:t> </a:t>
            </a:r>
          </a:p>
        </p:txBody>
      </p:sp>
      <p:sp>
        <p:nvSpPr>
          <p:cNvPr id="133144" name="AutoShape 24"/>
          <p:cNvSpPr>
            <a:spLocks noChangeArrowheads="1"/>
          </p:cNvSpPr>
          <p:nvPr/>
        </p:nvSpPr>
        <p:spPr bwMode="auto">
          <a:xfrm>
            <a:off x="3073400" y="3084513"/>
            <a:ext cx="1028700" cy="600075"/>
          </a:xfrm>
          <a:prstGeom prst="wedgeRoundRectCallout">
            <a:avLst>
              <a:gd name="adj1" fmla="val -54690"/>
              <a:gd name="adj2" fmla="val 89287"/>
              <a:gd name="adj3" fmla="val 16667"/>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pPr defTabSz="1028700">
              <a:lnSpc>
                <a:spcPct val="100000"/>
              </a:lnSpc>
            </a:pPr>
            <a:r>
              <a:rPr lang="en-GB" sz="1800" b="1"/>
              <a:t>TTL = 0</a:t>
            </a:r>
            <a:endParaRPr lang="en-GB" sz="2000" b="1"/>
          </a:p>
        </p:txBody>
      </p:sp>
      <p:grpSp>
        <p:nvGrpSpPr>
          <p:cNvPr id="4" name="Group 25"/>
          <p:cNvGrpSpPr>
            <a:grpSpLocks/>
          </p:cNvGrpSpPr>
          <p:nvPr/>
        </p:nvGrpSpPr>
        <p:grpSpPr bwMode="auto">
          <a:xfrm>
            <a:off x="1098550" y="3101975"/>
            <a:ext cx="1611313" cy="674688"/>
            <a:chOff x="484" y="1954"/>
            <a:chExt cx="1015" cy="425"/>
          </a:xfrm>
        </p:grpSpPr>
        <p:sp>
          <p:nvSpPr>
            <p:cNvPr id="104462" name="Line 26"/>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4463" name="Group 27"/>
            <p:cNvGrpSpPr>
              <a:grpSpLocks/>
            </p:cNvGrpSpPr>
            <p:nvPr/>
          </p:nvGrpSpPr>
          <p:grpSpPr bwMode="auto">
            <a:xfrm>
              <a:off x="484" y="1954"/>
              <a:ext cx="1015" cy="279"/>
              <a:chOff x="619" y="3781"/>
              <a:chExt cx="1015" cy="279"/>
            </a:xfrm>
          </p:grpSpPr>
          <p:sp>
            <p:nvSpPr>
              <p:cNvPr id="104464" name="Rectangle 28"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4465" name="Text Box 29"/>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1</a:t>
                </a:r>
              </a:p>
            </p:txBody>
          </p:sp>
          <p:sp>
            <p:nvSpPr>
              <p:cNvPr id="104466" name="Text Box 30"/>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6" name="Group 31"/>
          <p:cNvGrpSpPr>
            <a:grpSpLocks/>
          </p:cNvGrpSpPr>
          <p:nvPr/>
        </p:nvGrpSpPr>
        <p:grpSpPr bwMode="auto">
          <a:xfrm>
            <a:off x="1065213" y="4741863"/>
            <a:ext cx="1609725" cy="931862"/>
            <a:chOff x="463" y="2987"/>
            <a:chExt cx="1014" cy="587"/>
          </a:xfrm>
        </p:grpSpPr>
        <p:grpSp>
          <p:nvGrpSpPr>
            <p:cNvPr id="104456" name="Group 32"/>
            <p:cNvGrpSpPr>
              <a:grpSpLocks/>
            </p:cNvGrpSpPr>
            <p:nvPr/>
          </p:nvGrpSpPr>
          <p:grpSpPr bwMode="auto">
            <a:xfrm>
              <a:off x="463" y="3124"/>
              <a:ext cx="1014" cy="450"/>
              <a:chOff x="776" y="3714"/>
              <a:chExt cx="1014" cy="450"/>
            </a:xfrm>
          </p:grpSpPr>
          <p:sp>
            <p:nvSpPr>
              <p:cNvPr id="104458" name="Rectangle 33"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4459" name="Text Box 34"/>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255</a:t>
                </a:r>
              </a:p>
            </p:txBody>
          </p:sp>
          <p:sp>
            <p:nvSpPr>
              <p:cNvPr id="104460" name="Text Box 35"/>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4461" name="Text Box 36"/>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104457" name="Line 37"/>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11423961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3144"/>
                                        </p:tgtEl>
                                        <p:attrNameLst>
                                          <p:attrName>style.visibility</p:attrName>
                                        </p:attrNameLst>
                                      </p:cBhvr>
                                      <p:to>
                                        <p:strVal val="visible"/>
                                      </p:to>
                                    </p:set>
                                    <p:anim calcmode="lin" valueType="num">
                                      <p:cBhvr additive="base">
                                        <p:cTn id="12" dur="500" fill="hold"/>
                                        <p:tgtEl>
                                          <p:spTgt spid="133144"/>
                                        </p:tgtEl>
                                        <p:attrNameLst>
                                          <p:attrName>ppt_x</p:attrName>
                                        </p:attrNameLst>
                                      </p:cBhvr>
                                      <p:tavLst>
                                        <p:tav tm="0">
                                          <p:val>
                                            <p:strVal val="0-#ppt_w/2"/>
                                          </p:val>
                                        </p:tav>
                                        <p:tav tm="100000">
                                          <p:val>
                                            <p:strVal val="#ppt_x"/>
                                          </p:val>
                                        </p:tav>
                                      </p:tavLst>
                                    </p:anim>
                                    <p:anim calcmode="lin" valueType="num">
                                      <p:cBhvr additive="base">
                                        <p:cTn id="13" dur="500" fill="hold"/>
                                        <p:tgtEl>
                                          <p:spTgt spid="13314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4"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GB" dirty="0" err="1">
                <a:solidFill>
                  <a:srgbClr val="0070C0"/>
                </a:solidFill>
              </a:rPr>
              <a:t>Traceroute</a:t>
            </a:r>
            <a:r>
              <a:rPr lang="en-GB" dirty="0">
                <a:solidFill>
                  <a:srgbClr val="0070C0"/>
                </a:solidFill>
              </a:rPr>
              <a:t> in MPLS VPN Network</a:t>
            </a:r>
          </a:p>
        </p:txBody>
      </p:sp>
      <p:grpSp>
        <p:nvGrpSpPr>
          <p:cNvPr id="105475" name="Group 3"/>
          <p:cNvGrpSpPr>
            <a:grpSpLocks/>
          </p:cNvGrpSpPr>
          <p:nvPr/>
        </p:nvGrpSpPr>
        <p:grpSpPr bwMode="auto">
          <a:xfrm>
            <a:off x="0" y="3598863"/>
            <a:ext cx="9144000" cy="1535112"/>
            <a:chOff x="0" y="1872"/>
            <a:chExt cx="5121" cy="860"/>
          </a:xfrm>
        </p:grpSpPr>
        <p:cxnSp>
          <p:nvCxnSpPr>
            <p:cNvPr id="105557" name="AutoShape 4"/>
            <p:cNvCxnSpPr>
              <a:cxnSpLocks noChangeShapeType="1"/>
            </p:cNvCxnSpPr>
            <p:nvPr/>
          </p:nvCxnSpPr>
          <p:spPr bwMode="auto">
            <a:xfrm>
              <a:off x="528" y="2280"/>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5558" name="AutoShape 5"/>
            <p:cNvCxnSpPr>
              <a:cxnSpLocks noChangeShapeType="1"/>
            </p:cNvCxnSpPr>
            <p:nvPr/>
          </p:nvCxnSpPr>
          <p:spPr bwMode="auto">
            <a:xfrm>
              <a:off x="1584" y="2280"/>
              <a:ext cx="720"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5559" name="AutoShape 6"/>
            <p:cNvCxnSpPr>
              <a:cxnSpLocks noChangeShapeType="1"/>
            </p:cNvCxnSpPr>
            <p:nvPr/>
          </p:nvCxnSpPr>
          <p:spPr bwMode="auto">
            <a:xfrm>
              <a:off x="2688" y="2280"/>
              <a:ext cx="720"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05560" name="AutoShape 7"/>
            <p:cNvCxnSpPr>
              <a:cxnSpLocks noChangeShapeType="1"/>
            </p:cNvCxnSpPr>
            <p:nvPr/>
          </p:nvCxnSpPr>
          <p:spPr bwMode="auto">
            <a:xfrm>
              <a:off x="3792" y="2280"/>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grpSp>
          <p:nvGrpSpPr>
            <p:cNvPr id="105561" name="Group 8"/>
            <p:cNvGrpSpPr>
              <a:grpSpLocks/>
            </p:cNvGrpSpPr>
            <p:nvPr/>
          </p:nvGrpSpPr>
          <p:grpSpPr bwMode="auto">
            <a:xfrm>
              <a:off x="0" y="1872"/>
              <a:ext cx="5121" cy="860"/>
              <a:chOff x="0" y="1872"/>
              <a:chExt cx="5121" cy="860"/>
            </a:xfrm>
          </p:grpSpPr>
          <p:sp>
            <p:nvSpPr>
              <p:cNvPr id="105562" name="Text Box 9"/>
              <p:cNvSpPr txBox="1">
                <a:spLocks noChangeArrowheads="1"/>
              </p:cNvSpPr>
              <p:nvPr/>
            </p:nvSpPr>
            <p:spPr bwMode="auto">
              <a:xfrm>
                <a:off x="4593" y="2592"/>
                <a:ext cx="52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10.1.1.1</a:t>
                </a:r>
                <a:endParaRPr lang="en-GB" sz="2000" b="1"/>
              </a:p>
            </p:txBody>
          </p:sp>
          <p:sp>
            <p:nvSpPr>
              <p:cNvPr id="105563" name="Text Box 10"/>
              <p:cNvSpPr txBox="1">
                <a:spLocks noChangeArrowheads="1"/>
              </p:cNvSpPr>
              <p:nvPr/>
            </p:nvSpPr>
            <p:spPr bwMode="auto">
              <a:xfrm>
                <a:off x="0" y="2592"/>
                <a:ext cx="52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10.1.2.1</a:t>
                </a:r>
                <a:endParaRPr lang="en-GB" sz="2000" b="1"/>
              </a:p>
            </p:txBody>
          </p:sp>
          <p:sp>
            <p:nvSpPr>
              <p:cNvPr id="105564" name="Text Box 11"/>
              <p:cNvSpPr txBox="1">
                <a:spLocks noChangeArrowheads="1"/>
              </p:cNvSpPr>
              <p:nvPr/>
            </p:nvSpPr>
            <p:spPr bwMode="auto">
              <a:xfrm>
                <a:off x="2400" y="1872"/>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a:t>
                </a:r>
              </a:p>
            </p:txBody>
          </p:sp>
          <p:sp>
            <p:nvSpPr>
              <p:cNvPr id="105565" name="Text Box 12"/>
              <p:cNvSpPr txBox="1">
                <a:spLocks noChangeArrowheads="1"/>
              </p:cNvSpPr>
              <p:nvPr/>
            </p:nvSpPr>
            <p:spPr bwMode="auto">
              <a:xfrm>
                <a:off x="1248" y="1872"/>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PE</a:t>
                </a:r>
              </a:p>
            </p:txBody>
          </p:sp>
          <p:sp>
            <p:nvSpPr>
              <p:cNvPr id="105566" name="Text Box 13"/>
              <p:cNvSpPr txBox="1">
                <a:spLocks noChangeArrowheads="1"/>
              </p:cNvSpPr>
              <p:nvPr/>
            </p:nvSpPr>
            <p:spPr bwMode="auto">
              <a:xfrm>
                <a:off x="3456" y="1872"/>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PE</a:t>
                </a:r>
              </a:p>
            </p:txBody>
          </p:sp>
          <p:pic>
            <p:nvPicPr>
              <p:cNvPr id="105567"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2064"/>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68"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216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69" name="Line 16"/>
              <p:cNvSpPr>
                <a:spLocks noChangeShapeType="1"/>
              </p:cNvSpPr>
              <p:nvPr/>
            </p:nvSpPr>
            <p:spPr bwMode="auto">
              <a:xfrm flipH="1">
                <a:off x="288" y="2304"/>
                <a:ext cx="288" cy="28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05570" name="Line 17"/>
              <p:cNvSpPr>
                <a:spLocks noChangeShapeType="1"/>
              </p:cNvSpPr>
              <p:nvPr/>
            </p:nvSpPr>
            <p:spPr bwMode="auto">
              <a:xfrm>
                <a:off x="4416" y="2304"/>
                <a:ext cx="384" cy="28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105571" name="Picture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216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72"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 y="2064"/>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73"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 y="2064"/>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74" name="Text Box 21"/>
              <p:cNvSpPr txBox="1">
                <a:spLocks noChangeArrowheads="1"/>
              </p:cNvSpPr>
              <p:nvPr/>
            </p:nvSpPr>
            <p:spPr bwMode="auto">
              <a:xfrm>
                <a:off x="144" y="1968"/>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CE</a:t>
                </a:r>
              </a:p>
            </p:txBody>
          </p:sp>
          <p:sp>
            <p:nvSpPr>
              <p:cNvPr id="105575" name="Text Box 22"/>
              <p:cNvSpPr txBox="1">
                <a:spLocks noChangeArrowheads="1"/>
              </p:cNvSpPr>
              <p:nvPr/>
            </p:nvSpPr>
            <p:spPr bwMode="auto">
              <a:xfrm>
                <a:off x="4512" y="1968"/>
                <a:ext cx="3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CE</a:t>
                </a:r>
              </a:p>
            </p:txBody>
          </p:sp>
        </p:grpSp>
      </p:grpSp>
      <p:sp>
        <p:nvSpPr>
          <p:cNvPr id="135191" name="AutoShape 23"/>
          <p:cNvSpPr>
            <a:spLocks noChangeArrowheads="1"/>
          </p:cNvSpPr>
          <p:nvPr/>
        </p:nvSpPr>
        <p:spPr bwMode="auto">
          <a:xfrm>
            <a:off x="4198938" y="3170238"/>
            <a:ext cx="428625" cy="428625"/>
          </a:xfrm>
          <a:prstGeom prst="wedgeRoundRectCallout">
            <a:avLst>
              <a:gd name="adj1" fmla="val -43750"/>
              <a:gd name="adj2" fmla="val 118750"/>
              <a:gd name="adj3" fmla="val 16667"/>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pPr defTabSz="1028700">
              <a:lnSpc>
                <a:spcPct val="100000"/>
              </a:lnSpc>
            </a:pPr>
            <a:r>
              <a:rPr lang="en-GB" sz="1100" b="1"/>
              <a:t>ttl = 0</a:t>
            </a:r>
            <a:endParaRPr lang="en-GB" sz="2000" b="1"/>
          </a:p>
        </p:txBody>
      </p:sp>
      <p:sp>
        <p:nvSpPr>
          <p:cNvPr id="105477" name="Rectangle 24"/>
          <p:cNvSpPr>
            <a:spLocks noChangeArrowheads="1"/>
          </p:cNvSpPr>
          <p:nvPr/>
        </p:nvSpPr>
        <p:spPr bwMode="auto">
          <a:xfrm>
            <a:off x="5227638" y="3084513"/>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73025" tIns="36512" rIns="73025" bIns="36512" anchor="ctr"/>
          <a:lstStyle/>
          <a:p>
            <a:endParaRPr lang="en-US"/>
          </a:p>
        </p:txBody>
      </p:sp>
      <p:sp>
        <p:nvSpPr>
          <p:cNvPr id="105478" name="Text Box 25"/>
          <p:cNvSpPr txBox="1">
            <a:spLocks noChangeArrowheads="1"/>
          </p:cNvSpPr>
          <p:nvPr/>
        </p:nvSpPr>
        <p:spPr bwMode="auto">
          <a:xfrm>
            <a:off x="0" y="1200150"/>
            <a:ext cx="1971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probe 2</a:t>
            </a:r>
            <a:r>
              <a:rPr lang="en-GB" sz="2000" b="1"/>
              <a:t> </a:t>
            </a:r>
          </a:p>
        </p:txBody>
      </p:sp>
      <p:sp>
        <p:nvSpPr>
          <p:cNvPr id="105479" name="Text Box 26"/>
          <p:cNvSpPr txBox="1">
            <a:spLocks noChangeArrowheads="1"/>
          </p:cNvSpPr>
          <p:nvPr/>
        </p:nvSpPr>
        <p:spPr bwMode="auto">
          <a:xfrm>
            <a:off x="2143125" y="1298575"/>
            <a:ext cx="56689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400" b="1"/>
              <a:t>tag-switching ip propagate-ttl on PE routers (default behaviour)</a:t>
            </a:r>
          </a:p>
        </p:txBody>
      </p:sp>
      <p:grpSp>
        <p:nvGrpSpPr>
          <p:cNvPr id="4" name="Group 27"/>
          <p:cNvGrpSpPr>
            <a:grpSpLocks/>
          </p:cNvGrpSpPr>
          <p:nvPr/>
        </p:nvGrpSpPr>
        <p:grpSpPr bwMode="auto">
          <a:xfrm>
            <a:off x="768350" y="3101975"/>
            <a:ext cx="1611313" cy="674688"/>
            <a:chOff x="484" y="1954"/>
            <a:chExt cx="1015" cy="425"/>
          </a:xfrm>
        </p:grpSpPr>
        <p:sp>
          <p:nvSpPr>
            <p:cNvPr id="105552" name="Line 28"/>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5553" name="Group 29"/>
            <p:cNvGrpSpPr>
              <a:grpSpLocks/>
            </p:cNvGrpSpPr>
            <p:nvPr/>
          </p:nvGrpSpPr>
          <p:grpSpPr bwMode="auto">
            <a:xfrm>
              <a:off x="484" y="1954"/>
              <a:ext cx="1015" cy="279"/>
              <a:chOff x="619" y="3781"/>
              <a:chExt cx="1015" cy="279"/>
            </a:xfrm>
          </p:grpSpPr>
          <p:sp>
            <p:nvSpPr>
              <p:cNvPr id="105554" name="Rectangle 30"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55" name="Text Box 31"/>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2</a:t>
                </a:r>
              </a:p>
            </p:txBody>
          </p:sp>
          <p:sp>
            <p:nvSpPr>
              <p:cNvPr id="105556" name="Text Box 32"/>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6" name="Group 33"/>
          <p:cNvGrpSpPr>
            <a:grpSpLocks/>
          </p:cNvGrpSpPr>
          <p:nvPr/>
        </p:nvGrpSpPr>
        <p:grpSpPr bwMode="auto">
          <a:xfrm>
            <a:off x="342900" y="2447925"/>
            <a:ext cx="2312988" cy="280988"/>
            <a:chOff x="216" y="1542"/>
            <a:chExt cx="1457" cy="177"/>
          </a:xfrm>
        </p:grpSpPr>
        <p:sp>
          <p:nvSpPr>
            <p:cNvPr id="105550" name="Line 34"/>
            <p:cNvSpPr>
              <a:spLocks noChangeShapeType="1"/>
            </p:cNvSpPr>
            <p:nvPr/>
          </p:nvSpPr>
          <p:spPr bwMode="auto">
            <a:xfrm flipH="1">
              <a:off x="864" y="1650"/>
              <a:ext cx="80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05551" name="Text Box 35"/>
            <p:cNvSpPr txBox="1">
              <a:spLocks noChangeArrowheads="1"/>
            </p:cNvSpPr>
            <p:nvPr/>
          </p:nvSpPr>
          <p:spPr bwMode="auto">
            <a:xfrm>
              <a:off x="216" y="1542"/>
              <a:ext cx="86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300" b="1"/>
                <a:t>IGP label</a:t>
              </a:r>
              <a:endParaRPr lang="en-GB" sz="2000" b="1"/>
            </a:p>
          </p:txBody>
        </p:sp>
      </p:grpSp>
      <p:grpSp>
        <p:nvGrpSpPr>
          <p:cNvPr id="7" name="Group 36"/>
          <p:cNvGrpSpPr>
            <a:grpSpLocks/>
          </p:cNvGrpSpPr>
          <p:nvPr/>
        </p:nvGrpSpPr>
        <p:grpSpPr bwMode="auto">
          <a:xfrm>
            <a:off x="342900" y="2705100"/>
            <a:ext cx="2312988" cy="280988"/>
            <a:chOff x="216" y="1704"/>
            <a:chExt cx="1457" cy="177"/>
          </a:xfrm>
        </p:grpSpPr>
        <p:sp>
          <p:nvSpPr>
            <p:cNvPr id="105548" name="Line 37"/>
            <p:cNvSpPr>
              <a:spLocks noChangeShapeType="1"/>
            </p:cNvSpPr>
            <p:nvPr/>
          </p:nvSpPr>
          <p:spPr bwMode="auto">
            <a:xfrm flipH="1">
              <a:off x="864" y="1812"/>
              <a:ext cx="80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05549" name="Text Box 38"/>
            <p:cNvSpPr txBox="1">
              <a:spLocks noChangeArrowheads="1"/>
            </p:cNvSpPr>
            <p:nvPr/>
          </p:nvSpPr>
          <p:spPr bwMode="auto">
            <a:xfrm>
              <a:off x="216" y="1704"/>
              <a:ext cx="70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300" b="1"/>
                <a:t>vpn label</a:t>
              </a:r>
              <a:endParaRPr lang="en-GB" sz="2000" b="1"/>
            </a:p>
          </p:txBody>
        </p:sp>
      </p:grpSp>
      <p:grpSp>
        <p:nvGrpSpPr>
          <p:cNvPr id="8" name="Group 39"/>
          <p:cNvGrpSpPr>
            <a:grpSpLocks/>
          </p:cNvGrpSpPr>
          <p:nvPr/>
        </p:nvGrpSpPr>
        <p:grpSpPr bwMode="auto">
          <a:xfrm>
            <a:off x="2708275" y="2776538"/>
            <a:ext cx="1587500" cy="282575"/>
            <a:chOff x="1706" y="1749"/>
            <a:chExt cx="1000" cy="178"/>
          </a:xfrm>
        </p:grpSpPr>
        <p:sp>
          <p:nvSpPr>
            <p:cNvPr id="105546" name="Rectangle 40" descr="20%"/>
            <p:cNvSpPr>
              <a:spLocks noChangeArrowheads="1"/>
            </p:cNvSpPr>
            <p:nvPr/>
          </p:nvSpPr>
          <p:spPr bwMode="auto">
            <a:xfrm>
              <a:off x="1706" y="1749"/>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47" name="Text Box 41"/>
            <p:cNvSpPr txBox="1">
              <a:spLocks noChangeArrowheads="1"/>
            </p:cNvSpPr>
            <p:nvPr/>
          </p:nvSpPr>
          <p:spPr bwMode="auto">
            <a:xfrm>
              <a:off x="1718" y="1762"/>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32  </a:t>
              </a:r>
            </a:p>
          </p:txBody>
        </p:sp>
      </p:grpSp>
      <p:grpSp>
        <p:nvGrpSpPr>
          <p:cNvPr id="9" name="Group 42"/>
          <p:cNvGrpSpPr>
            <a:grpSpLocks/>
          </p:cNvGrpSpPr>
          <p:nvPr/>
        </p:nvGrpSpPr>
        <p:grpSpPr bwMode="auto">
          <a:xfrm>
            <a:off x="2714625" y="2454275"/>
            <a:ext cx="1576388" cy="282575"/>
            <a:chOff x="1710" y="1546"/>
            <a:chExt cx="993" cy="178"/>
          </a:xfrm>
        </p:grpSpPr>
        <p:sp>
          <p:nvSpPr>
            <p:cNvPr id="105544" name="Rectangle 43" descr="20%"/>
            <p:cNvSpPr>
              <a:spLocks noChangeArrowheads="1"/>
            </p:cNvSpPr>
            <p:nvPr/>
          </p:nvSpPr>
          <p:spPr bwMode="auto">
            <a:xfrm>
              <a:off x="1710" y="1546"/>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45" name="Text Box 44"/>
            <p:cNvSpPr txBox="1">
              <a:spLocks noChangeArrowheads="1"/>
            </p:cNvSpPr>
            <p:nvPr/>
          </p:nvSpPr>
          <p:spPr bwMode="auto">
            <a:xfrm>
              <a:off x="1715" y="1559"/>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26  TTL = 1</a:t>
              </a:r>
            </a:p>
          </p:txBody>
        </p:sp>
      </p:grpSp>
      <p:grpSp>
        <p:nvGrpSpPr>
          <p:cNvPr id="10" name="Group 45"/>
          <p:cNvGrpSpPr>
            <a:grpSpLocks/>
          </p:cNvGrpSpPr>
          <p:nvPr/>
        </p:nvGrpSpPr>
        <p:grpSpPr bwMode="auto">
          <a:xfrm>
            <a:off x="2709863" y="3098800"/>
            <a:ext cx="1611312" cy="696913"/>
            <a:chOff x="1707" y="1952"/>
            <a:chExt cx="1015" cy="439"/>
          </a:xfrm>
        </p:grpSpPr>
        <p:grpSp>
          <p:nvGrpSpPr>
            <p:cNvPr id="105539" name="Group 46"/>
            <p:cNvGrpSpPr>
              <a:grpSpLocks/>
            </p:cNvGrpSpPr>
            <p:nvPr/>
          </p:nvGrpSpPr>
          <p:grpSpPr bwMode="auto">
            <a:xfrm>
              <a:off x="1707" y="1952"/>
              <a:ext cx="1015" cy="279"/>
              <a:chOff x="619" y="3781"/>
              <a:chExt cx="1015" cy="279"/>
            </a:xfrm>
          </p:grpSpPr>
          <p:sp>
            <p:nvSpPr>
              <p:cNvPr id="105541" name="Rectangle 47"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42" name="Text Box 48"/>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1</a:t>
                </a:r>
              </a:p>
            </p:txBody>
          </p:sp>
          <p:sp>
            <p:nvSpPr>
              <p:cNvPr id="105543" name="Text Box 49"/>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sp>
          <p:nvSpPr>
            <p:cNvPr id="105540" name="Line 50"/>
            <p:cNvSpPr>
              <a:spLocks noChangeShapeType="1"/>
            </p:cNvSpPr>
            <p:nvPr/>
          </p:nvSpPr>
          <p:spPr bwMode="auto">
            <a:xfrm>
              <a:off x="1731" y="2391"/>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2" name="Group 51"/>
          <p:cNvGrpSpPr>
            <a:grpSpLocks/>
          </p:cNvGrpSpPr>
          <p:nvPr/>
        </p:nvGrpSpPr>
        <p:grpSpPr bwMode="auto">
          <a:xfrm>
            <a:off x="4659313" y="2506663"/>
            <a:ext cx="1608137" cy="1281112"/>
            <a:chOff x="2935" y="1579"/>
            <a:chExt cx="1013" cy="807"/>
          </a:xfrm>
        </p:grpSpPr>
        <p:sp>
          <p:nvSpPr>
            <p:cNvPr id="105530" name="Line 52"/>
            <p:cNvSpPr>
              <a:spLocks noChangeShapeType="1"/>
            </p:cNvSpPr>
            <p:nvPr/>
          </p:nvSpPr>
          <p:spPr bwMode="auto">
            <a:xfrm>
              <a:off x="2962" y="2386"/>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5531" name="Group 53"/>
            <p:cNvGrpSpPr>
              <a:grpSpLocks/>
            </p:cNvGrpSpPr>
            <p:nvPr/>
          </p:nvGrpSpPr>
          <p:grpSpPr bwMode="auto">
            <a:xfrm>
              <a:off x="2941" y="1780"/>
              <a:ext cx="1007" cy="450"/>
              <a:chOff x="4248" y="1723"/>
              <a:chExt cx="1007" cy="450"/>
            </a:xfrm>
          </p:grpSpPr>
          <p:sp>
            <p:nvSpPr>
              <p:cNvPr id="105535" name="Rectangle 54" descr="25%"/>
              <p:cNvSpPr>
                <a:spLocks noChangeArrowheads="1"/>
              </p:cNvSpPr>
              <p:nvPr/>
            </p:nvSpPr>
            <p:spPr bwMode="auto">
              <a:xfrm>
                <a:off x="4257" y="1724"/>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36" name="Text Box 55"/>
              <p:cNvSpPr txBox="1">
                <a:spLocks noChangeArrowheads="1"/>
              </p:cNvSpPr>
              <p:nvPr/>
            </p:nvSpPr>
            <p:spPr bwMode="auto">
              <a:xfrm>
                <a:off x="4248" y="1723"/>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255</a:t>
                </a:r>
              </a:p>
            </p:txBody>
          </p:sp>
          <p:sp>
            <p:nvSpPr>
              <p:cNvPr id="105537" name="Text Box 56"/>
              <p:cNvSpPr txBox="1">
                <a:spLocks noChangeArrowheads="1"/>
              </p:cNvSpPr>
              <p:nvPr/>
            </p:nvSpPr>
            <p:spPr bwMode="auto">
              <a:xfrm>
                <a:off x="4266" y="185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5538" name="Text Box 57"/>
              <p:cNvSpPr txBox="1">
                <a:spLocks noChangeArrowheads="1"/>
              </p:cNvSpPr>
              <p:nvPr/>
            </p:nvSpPr>
            <p:spPr bwMode="auto">
              <a:xfrm>
                <a:off x="4266" y="200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grpSp>
          <p:nvGrpSpPr>
            <p:cNvPr id="105532" name="Group 58"/>
            <p:cNvGrpSpPr>
              <a:grpSpLocks/>
            </p:cNvGrpSpPr>
            <p:nvPr/>
          </p:nvGrpSpPr>
          <p:grpSpPr bwMode="auto">
            <a:xfrm>
              <a:off x="2935" y="1579"/>
              <a:ext cx="988" cy="178"/>
              <a:chOff x="2935" y="1579"/>
              <a:chExt cx="988" cy="178"/>
            </a:xfrm>
          </p:grpSpPr>
          <p:sp>
            <p:nvSpPr>
              <p:cNvPr id="105533" name="Rectangle 59" descr="20%"/>
              <p:cNvSpPr>
                <a:spLocks noChangeArrowheads="1"/>
              </p:cNvSpPr>
              <p:nvPr/>
            </p:nvSpPr>
            <p:spPr bwMode="auto">
              <a:xfrm>
                <a:off x="2951" y="1579"/>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34" name="Text Box 60"/>
              <p:cNvSpPr txBox="1">
                <a:spLocks noChangeArrowheads="1"/>
              </p:cNvSpPr>
              <p:nvPr/>
            </p:nvSpPr>
            <p:spPr bwMode="auto">
              <a:xfrm>
                <a:off x="2935" y="1592"/>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32  TTL = 255</a:t>
                </a:r>
              </a:p>
            </p:txBody>
          </p:sp>
        </p:grpSp>
      </p:grpSp>
      <p:grpSp>
        <p:nvGrpSpPr>
          <p:cNvPr id="15" name="Group 61"/>
          <p:cNvGrpSpPr>
            <a:grpSpLocks/>
          </p:cNvGrpSpPr>
          <p:nvPr/>
        </p:nvGrpSpPr>
        <p:grpSpPr bwMode="auto">
          <a:xfrm>
            <a:off x="735013" y="4741863"/>
            <a:ext cx="1609725" cy="931862"/>
            <a:chOff x="463" y="2987"/>
            <a:chExt cx="1014" cy="587"/>
          </a:xfrm>
        </p:grpSpPr>
        <p:grpSp>
          <p:nvGrpSpPr>
            <p:cNvPr id="105524" name="Group 62"/>
            <p:cNvGrpSpPr>
              <a:grpSpLocks/>
            </p:cNvGrpSpPr>
            <p:nvPr/>
          </p:nvGrpSpPr>
          <p:grpSpPr bwMode="auto">
            <a:xfrm>
              <a:off x="463" y="3124"/>
              <a:ext cx="1014" cy="450"/>
              <a:chOff x="776" y="3714"/>
              <a:chExt cx="1014" cy="450"/>
            </a:xfrm>
          </p:grpSpPr>
          <p:sp>
            <p:nvSpPr>
              <p:cNvPr id="105526" name="Rectangle 63"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27" name="Text Box 64"/>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250</a:t>
                </a:r>
              </a:p>
            </p:txBody>
          </p:sp>
          <p:sp>
            <p:nvSpPr>
              <p:cNvPr id="105528" name="Text Box 65"/>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5529" name="Text Box 66"/>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105525" name="Line 67"/>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7" name="Group 68"/>
          <p:cNvGrpSpPr>
            <a:grpSpLocks/>
          </p:cNvGrpSpPr>
          <p:nvPr/>
        </p:nvGrpSpPr>
        <p:grpSpPr bwMode="auto">
          <a:xfrm>
            <a:off x="2638425" y="4737100"/>
            <a:ext cx="1609725" cy="1243013"/>
            <a:chOff x="1662" y="2984"/>
            <a:chExt cx="1014" cy="783"/>
          </a:xfrm>
        </p:grpSpPr>
        <p:grpSp>
          <p:nvGrpSpPr>
            <p:cNvPr id="105515" name="Group 69"/>
            <p:cNvGrpSpPr>
              <a:grpSpLocks/>
            </p:cNvGrpSpPr>
            <p:nvPr/>
          </p:nvGrpSpPr>
          <p:grpSpPr bwMode="auto">
            <a:xfrm>
              <a:off x="1662" y="3317"/>
              <a:ext cx="1014" cy="450"/>
              <a:chOff x="776" y="3714"/>
              <a:chExt cx="1014" cy="450"/>
            </a:xfrm>
          </p:grpSpPr>
          <p:sp>
            <p:nvSpPr>
              <p:cNvPr id="105520" name="Rectangle 70"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21" name="Text Box 71"/>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252</a:t>
                </a:r>
              </a:p>
            </p:txBody>
          </p:sp>
          <p:sp>
            <p:nvSpPr>
              <p:cNvPr id="105522" name="Text Box 72"/>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5523" name="Text Box 73"/>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105516" name="Line 74"/>
            <p:cNvSpPr>
              <a:spLocks noChangeShapeType="1"/>
            </p:cNvSpPr>
            <p:nvPr/>
          </p:nvSpPr>
          <p:spPr bwMode="auto">
            <a:xfrm flipH="1">
              <a:off x="1725" y="2984"/>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5517" name="Group 75"/>
            <p:cNvGrpSpPr>
              <a:grpSpLocks/>
            </p:cNvGrpSpPr>
            <p:nvPr/>
          </p:nvGrpSpPr>
          <p:grpSpPr bwMode="auto">
            <a:xfrm>
              <a:off x="1664" y="3121"/>
              <a:ext cx="988" cy="178"/>
              <a:chOff x="2935" y="1579"/>
              <a:chExt cx="988" cy="178"/>
            </a:xfrm>
          </p:grpSpPr>
          <p:sp>
            <p:nvSpPr>
              <p:cNvPr id="105518" name="Rectangle 76" descr="20%"/>
              <p:cNvSpPr>
                <a:spLocks noChangeArrowheads="1"/>
              </p:cNvSpPr>
              <p:nvPr/>
            </p:nvSpPr>
            <p:spPr bwMode="auto">
              <a:xfrm>
                <a:off x="2951" y="1579"/>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19" name="Text Box 77"/>
              <p:cNvSpPr txBox="1">
                <a:spLocks noChangeArrowheads="1"/>
              </p:cNvSpPr>
              <p:nvPr/>
            </p:nvSpPr>
            <p:spPr bwMode="auto">
              <a:xfrm>
                <a:off x="2935" y="1592"/>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31  TTL = 251</a:t>
                </a:r>
              </a:p>
            </p:txBody>
          </p:sp>
        </p:grpSp>
      </p:grpSp>
      <p:grpSp>
        <p:nvGrpSpPr>
          <p:cNvPr id="20" name="Group 78"/>
          <p:cNvGrpSpPr>
            <a:grpSpLocks/>
          </p:cNvGrpSpPr>
          <p:nvPr/>
        </p:nvGrpSpPr>
        <p:grpSpPr bwMode="auto">
          <a:xfrm>
            <a:off x="4675188" y="4745038"/>
            <a:ext cx="1614487" cy="1576387"/>
            <a:chOff x="2945" y="2989"/>
            <a:chExt cx="1017" cy="993"/>
          </a:xfrm>
        </p:grpSpPr>
        <p:sp>
          <p:nvSpPr>
            <p:cNvPr id="105504" name="Line 79"/>
            <p:cNvSpPr>
              <a:spLocks noChangeShapeType="1"/>
            </p:cNvSpPr>
            <p:nvPr/>
          </p:nvSpPr>
          <p:spPr bwMode="auto">
            <a:xfrm flipH="1">
              <a:off x="3011" y="2989"/>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5505" name="Group 80"/>
            <p:cNvGrpSpPr>
              <a:grpSpLocks/>
            </p:cNvGrpSpPr>
            <p:nvPr/>
          </p:nvGrpSpPr>
          <p:grpSpPr bwMode="auto">
            <a:xfrm>
              <a:off x="2945" y="3129"/>
              <a:ext cx="1017" cy="853"/>
              <a:chOff x="2945" y="3129"/>
              <a:chExt cx="1017" cy="853"/>
            </a:xfrm>
          </p:grpSpPr>
          <p:grpSp>
            <p:nvGrpSpPr>
              <p:cNvPr id="105506" name="Group 81"/>
              <p:cNvGrpSpPr>
                <a:grpSpLocks/>
              </p:cNvGrpSpPr>
              <p:nvPr/>
            </p:nvGrpSpPr>
            <p:grpSpPr bwMode="auto">
              <a:xfrm>
                <a:off x="2948" y="3532"/>
                <a:ext cx="1014" cy="450"/>
                <a:chOff x="776" y="3714"/>
                <a:chExt cx="1014" cy="450"/>
              </a:xfrm>
            </p:grpSpPr>
            <p:sp>
              <p:nvSpPr>
                <p:cNvPr id="105511" name="Rectangle 82"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12" name="Text Box 83"/>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252</a:t>
                  </a:r>
                </a:p>
              </p:txBody>
            </p:sp>
            <p:sp>
              <p:nvSpPr>
                <p:cNvPr id="105513" name="Text Box 84"/>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5514" name="Text Box 85"/>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105507" name="Rectangle 86" descr="20%"/>
              <p:cNvSpPr>
                <a:spLocks noChangeArrowheads="1"/>
              </p:cNvSpPr>
              <p:nvPr/>
            </p:nvSpPr>
            <p:spPr bwMode="auto">
              <a:xfrm>
                <a:off x="2968" y="3332"/>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08" name="Text Box 87"/>
              <p:cNvSpPr txBox="1">
                <a:spLocks noChangeArrowheads="1"/>
              </p:cNvSpPr>
              <p:nvPr/>
            </p:nvSpPr>
            <p:spPr bwMode="auto">
              <a:xfrm>
                <a:off x="2945" y="3345"/>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31  </a:t>
                </a:r>
              </a:p>
            </p:txBody>
          </p:sp>
          <p:sp>
            <p:nvSpPr>
              <p:cNvPr id="105509" name="Rectangle 88" descr="20%"/>
              <p:cNvSpPr>
                <a:spLocks noChangeArrowheads="1"/>
              </p:cNvSpPr>
              <p:nvPr/>
            </p:nvSpPr>
            <p:spPr bwMode="auto">
              <a:xfrm>
                <a:off x="2965" y="3129"/>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10" name="Text Box 89"/>
              <p:cNvSpPr txBox="1">
                <a:spLocks noChangeArrowheads="1"/>
              </p:cNvSpPr>
              <p:nvPr/>
            </p:nvSpPr>
            <p:spPr bwMode="auto">
              <a:xfrm>
                <a:off x="2949" y="3142"/>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29  TTL = 252</a:t>
                </a:r>
              </a:p>
            </p:txBody>
          </p:sp>
        </p:grpSp>
      </p:grpSp>
      <p:grpSp>
        <p:nvGrpSpPr>
          <p:cNvPr id="23" name="Group 90"/>
          <p:cNvGrpSpPr>
            <a:grpSpLocks/>
          </p:cNvGrpSpPr>
          <p:nvPr/>
        </p:nvGrpSpPr>
        <p:grpSpPr bwMode="auto">
          <a:xfrm>
            <a:off x="6680200" y="2827338"/>
            <a:ext cx="1598613" cy="979487"/>
            <a:chOff x="4208" y="1781"/>
            <a:chExt cx="1007" cy="617"/>
          </a:xfrm>
        </p:grpSpPr>
        <p:grpSp>
          <p:nvGrpSpPr>
            <p:cNvPr id="105498" name="Group 91"/>
            <p:cNvGrpSpPr>
              <a:grpSpLocks/>
            </p:cNvGrpSpPr>
            <p:nvPr/>
          </p:nvGrpSpPr>
          <p:grpSpPr bwMode="auto">
            <a:xfrm>
              <a:off x="4208" y="1781"/>
              <a:ext cx="1007" cy="450"/>
              <a:chOff x="4248" y="1723"/>
              <a:chExt cx="1007" cy="450"/>
            </a:xfrm>
          </p:grpSpPr>
          <p:sp>
            <p:nvSpPr>
              <p:cNvPr id="105500" name="Rectangle 92" descr="25%"/>
              <p:cNvSpPr>
                <a:spLocks noChangeArrowheads="1"/>
              </p:cNvSpPr>
              <p:nvPr/>
            </p:nvSpPr>
            <p:spPr bwMode="auto">
              <a:xfrm>
                <a:off x="4257" y="1724"/>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501" name="Text Box 93"/>
              <p:cNvSpPr txBox="1">
                <a:spLocks noChangeArrowheads="1"/>
              </p:cNvSpPr>
              <p:nvPr/>
            </p:nvSpPr>
            <p:spPr bwMode="auto">
              <a:xfrm>
                <a:off x="4248" y="1723"/>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254</a:t>
                </a:r>
              </a:p>
            </p:txBody>
          </p:sp>
          <p:sp>
            <p:nvSpPr>
              <p:cNvPr id="105502" name="Text Box 94"/>
              <p:cNvSpPr txBox="1">
                <a:spLocks noChangeArrowheads="1"/>
              </p:cNvSpPr>
              <p:nvPr/>
            </p:nvSpPr>
            <p:spPr bwMode="auto">
              <a:xfrm>
                <a:off x="4266" y="185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5503" name="Text Box 95"/>
              <p:cNvSpPr txBox="1">
                <a:spLocks noChangeArrowheads="1"/>
              </p:cNvSpPr>
              <p:nvPr/>
            </p:nvSpPr>
            <p:spPr bwMode="auto">
              <a:xfrm>
                <a:off x="4266" y="200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105499" name="Line 96"/>
            <p:cNvSpPr>
              <a:spLocks noChangeShapeType="1"/>
            </p:cNvSpPr>
            <p:nvPr/>
          </p:nvSpPr>
          <p:spPr bwMode="auto">
            <a:xfrm>
              <a:off x="4241" y="2398"/>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25" name="Group 97"/>
          <p:cNvGrpSpPr>
            <a:grpSpLocks/>
          </p:cNvGrpSpPr>
          <p:nvPr/>
        </p:nvGrpSpPr>
        <p:grpSpPr bwMode="auto">
          <a:xfrm>
            <a:off x="6662738" y="4746625"/>
            <a:ext cx="1609725" cy="931863"/>
            <a:chOff x="463" y="2987"/>
            <a:chExt cx="1014" cy="587"/>
          </a:xfrm>
        </p:grpSpPr>
        <p:grpSp>
          <p:nvGrpSpPr>
            <p:cNvPr id="105492" name="Group 98"/>
            <p:cNvGrpSpPr>
              <a:grpSpLocks/>
            </p:cNvGrpSpPr>
            <p:nvPr/>
          </p:nvGrpSpPr>
          <p:grpSpPr bwMode="auto">
            <a:xfrm>
              <a:off x="463" y="3124"/>
              <a:ext cx="1014" cy="450"/>
              <a:chOff x="776" y="3714"/>
              <a:chExt cx="1014" cy="450"/>
            </a:xfrm>
          </p:grpSpPr>
          <p:sp>
            <p:nvSpPr>
              <p:cNvPr id="105494" name="Rectangle 99"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05495" name="Text Box 100"/>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253</a:t>
                </a:r>
              </a:p>
            </p:txBody>
          </p:sp>
          <p:sp>
            <p:nvSpPr>
              <p:cNvPr id="105496" name="Text Box 101"/>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05497" name="Text Box 102"/>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TTL exceeded</a:t>
                </a:r>
              </a:p>
            </p:txBody>
          </p:sp>
        </p:grpSp>
        <p:sp>
          <p:nvSpPr>
            <p:cNvPr id="105493" name="Line 103"/>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0566581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2" presetClass="entr" presetSubtype="8"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500"/>
                            </p:stCondLst>
                            <p:childTnLst>
                              <p:par>
                                <p:cTn id="30" presetID="2" presetClass="entr" presetSubtype="8" fill="hold" nodeType="afterEffect">
                                  <p:stCondLst>
                                    <p:cond delay="10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7000"/>
                            </p:stCondLst>
                            <p:childTnLst>
                              <p:par>
                                <p:cTn id="35" presetID="2" presetClass="entr" presetSubtype="8" fill="hold" grpId="0" nodeType="afterEffect">
                                  <p:stCondLst>
                                    <p:cond delay="0"/>
                                  </p:stCondLst>
                                  <p:childTnLst>
                                    <p:set>
                                      <p:cBhvr>
                                        <p:cTn id="36" dur="1" fill="hold">
                                          <p:stCondLst>
                                            <p:cond delay="0"/>
                                          </p:stCondLst>
                                        </p:cTn>
                                        <p:tgtEl>
                                          <p:spTgt spid="135191"/>
                                        </p:tgtEl>
                                        <p:attrNameLst>
                                          <p:attrName>style.visibility</p:attrName>
                                        </p:attrNameLst>
                                      </p:cBhvr>
                                      <p:to>
                                        <p:strVal val="visible"/>
                                      </p:to>
                                    </p:set>
                                    <p:anim calcmode="lin" valueType="num">
                                      <p:cBhvr additive="base">
                                        <p:cTn id="37" dur="500" fill="hold"/>
                                        <p:tgtEl>
                                          <p:spTgt spid="135191"/>
                                        </p:tgtEl>
                                        <p:attrNameLst>
                                          <p:attrName>ppt_x</p:attrName>
                                        </p:attrNameLst>
                                      </p:cBhvr>
                                      <p:tavLst>
                                        <p:tav tm="0">
                                          <p:val>
                                            <p:strVal val="0-#ppt_w/2"/>
                                          </p:val>
                                        </p:tav>
                                        <p:tav tm="100000">
                                          <p:val>
                                            <p:strVal val="#ppt_x"/>
                                          </p:val>
                                        </p:tav>
                                      </p:tavLst>
                                    </p:anim>
                                    <p:anim calcmode="lin" valueType="num">
                                      <p:cBhvr additive="base">
                                        <p:cTn id="38" dur="500" fill="hold"/>
                                        <p:tgtEl>
                                          <p:spTgt spid="13519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
                            </p:stCondLst>
                            <p:childTnLst>
                              <p:par>
                                <p:cTn id="52" presetID="2" presetClass="entr" presetSubtype="8"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0-#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1000"/>
                            </p:stCondLst>
                            <p:childTnLst>
                              <p:par>
                                <p:cTn id="57" presetID="2" presetClass="entr" presetSubtype="8" fill="hold" nodeType="afterEffect">
                                  <p:stCondLst>
                                    <p:cond delay="100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2500"/>
                            </p:stCondLst>
                            <p:childTnLst>
                              <p:par>
                                <p:cTn id="62" presetID="2" presetClass="entr" presetSubtype="8" fill="hold" nodeType="afterEffect">
                                  <p:stCondLst>
                                    <p:cond delay="100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0-#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4000"/>
                            </p:stCondLst>
                            <p:childTnLst>
                              <p:par>
                                <p:cTn id="67" presetID="2" presetClass="entr" presetSubtype="8" fill="hold" nodeType="afterEffect">
                                  <p:stCondLst>
                                    <p:cond delay="100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0-#ppt_w/2"/>
                                          </p:val>
                                        </p:tav>
                                        <p:tav tm="100000">
                                          <p:val>
                                            <p:strVal val="#ppt_x"/>
                                          </p:val>
                                        </p:tav>
                                      </p:tavLst>
                                    </p:anim>
                                    <p:anim calcmode="lin" valueType="num">
                                      <p:cBhvr additive="base">
                                        <p:cTn id="7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1"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GB" dirty="0" err="1">
                <a:solidFill>
                  <a:srgbClr val="0070C0"/>
                </a:solidFill>
              </a:rPr>
              <a:t>Traceroute</a:t>
            </a:r>
            <a:r>
              <a:rPr lang="en-GB" dirty="0">
                <a:solidFill>
                  <a:srgbClr val="0070C0"/>
                </a:solidFill>
              </a:rPr>
              <a:t> : Example</a:t>
            </a:r>
          </a:p>
        </p:txBody>
      </p:sp>
      <p:sp>
        <p:nvSpPr>
          <p:cNvPr id="107523" name="Rectangle 3"/>
          <p:cNvSpPr>
            <a:spLocks noGrp="1" noChangeArrowheads="1"/>
          </p:cNvSpPr>
          <p:nvPr>
            <p:ph type="body" idx="1"/>
          </p:nvPr>
        </p:nvSpPr>
        <p:spPr>
          <a:xfrm>
            <a:off x="492125" y="1373188"/>
            <a:ext cx="8224838" cy="4943475"/>
          </a:xfrm>
        </p:spPr>
        <p:txBody>
          <a:bodyPr/>
          <a:lstStyle/>
          <a:p>
            <a:pPr marL="288925" indent="-288925">
              <a:lnSpc>
                <a:spcPct val="80000"/>
              </a:lnSpc>
              <a:buFont typeface="Wingdings" pitchFamily="2" charset="2"/>
              <a:buNone/>
            </a:pPr>
            <a:r>
              <a:rPr lang="en-GB" sz="1300">
                <a:latin typeface="Courier New" pitchFamily="49" charset="0"/>
              </a:rPr>
              <a:t>singularity#traceroute 10.1.2.5 </a:t>
            </a:r>
          </a:p>
          <a:p>
            <a:pPr marL="288925" indent="-288925">
              <a:lnSpc>
                <a:spcPct val="80000"/>
              </a:lnSpc>
              <a:buFont typeface="Wingdings" pitchFamily="2" charset="2"/>
              <a:buNone/>
            </a:pPr>
            <a:endParaRPr lang="en-GB" sz="1300">
              <a:latin typeface="Courier New" pitchFamily="49" charset="0"/>
            </a:endParaRPr>
          </a:p>
          <a:p>
            <a:pPr marL="288925" indent="-288925">
              <a:lnSpc>
                <a:spcPct val="80000"/>
              </a:lnSpc>
              <a:buFont typeface="Wingdings" pitchFamily="2" charset="2"/>
              <a:buNone/>
            </a:pPr>
            <a:r>
              <a:rPr lang="en-GB" sz="1300">
                <a:latin typeface="Courier New" pitchFamily="49" charset="0"/>
              </a:rPr>
              <a:t>Type escape sequence to abort.</a:t>
            </a:r>
          </a:p>
          <a:p>
            <a:pPr marL="288925" indent="-288925">
              <a:lnSpc>
                <a:spcPct val="80000"/>
              </a:lnSpc>
              <a:buFont typeface="Wingdings" pitchFamily="2" charset="2"/>
              <a:buNone/>
            </a:pPr>
            <a:r>
              <a:rPr lang="en-GB" sz="1300">
                <a:latin typeface="Courier New" pitchFamily="49" charset="0"/>
              </a:rPr>
              <a:t>Tracing the route to 10.1.2.5</a:t>
            </a:r>
          </a:p>
          <a:p>
            <a:pPr marL="288925" indent="-288925">
              <a:lnSpc>
                <a:spcPct val="80000"/>
              </a:lnSpc>
              <a:buFont typeface="Wingdings" pitchFamily="2" charset="2"/>
              <a:buNone/>
            </a:pPr>
            <a:endParaRPr lang="en-GB" sz="1300">
              <a:latin typeface="Courier New" pitchFamily="49" charset="0"/>
            </a:endParaRPr>
          </a:p>
          <a:p>
            <a:pPr marL="288925" indent="-288925">
              <a:lnSpc>
                <a:spcPct val="80000"/>
              </a:lnSpc>
              <a:buFont typeface="Wingdings" pitchFamily="2" charset="2"/>
              <a:buNone/>
            </a:pPr>
            <a:r>
              <a:rPr lang="en-GB" sz="1300">
                <a:latin typeface="Courier New" pitchFamily="49" charset="0"/>
              </a:rPr>
              <a:t>  1 10.1.1.26 </a:t>
            </a:r>
            <a:r>
              <a:rPr lang="en-GB" sz="1300">
                <a:solidFill>
                  <a:schemeClr val="accent2"/>
                </a:solidFill>
                <a:latin typeface="Courier New" pitchFamily="49" charset="0"/>
              </a:rPr>
              <a:t>[MPLS: Label 12310 Exp 0]</a:t>
            </a:r>
            <a:r>
              <a:rPr lang="en-GB" sz="1300">
                <a:latin typeface="Courier New" pitchFamily="49" charset="0"/>
              </a:rPr>
              <a:t> 0 msec 0 msec 4 msec</a:t>
            </a:r>
          </a:p>
          <a:p>
            <a:pPr marL="288925" indent="-288925">
              <a:lnSpc>
                <a:spcPct val="80000"/>
              </a:lnSpc>
              <a:buFont typeface="Wingdings" pitchFamily="2" charset="2"/>
              <a:buNone/>
            </a:pPr>
            <a:r>
              <a:rPr lang="en-GB" sz="1300">
                <a:latin typeface="Courier New" pitchFamily="49" charset="0"/>
              </a:rPr>
              <a:t>  2 10.1.1.2 </a:t>
            </a:r>
            <a:r>
              <a:rPr lang="en-GB" sz="1300">
                <a:solidFill>
                  <a:schemeClr val="accent2"/>
                </a:solidFill>
                <a:latin typeface="Courier New" pitchFamily="49" charset="0"/>
              </a:rPr>
              <a:t>[MPLS: Label 12313 Exp 0]</a:t>
            </a:r>
            <a:r>
              <a:rPr lang="en-GB" sz="1300">
                <a:latin typeface="Courier New" pitchFamily="49" charset="0"/>
              </a:rPr>
              <a:t> 0 msec 0 msec 0 msec</a:t>
            </a:r>
          </a:p>
          <a:p>
            <a:pPr marL="288925" indent="-288925">
              <a:lnSpc>
                <a:spcPct val="80000"/>
              </a:lnSpc>
              <a:buFont typeface="Wingdings" pitchFamily="2" charset="2"/>
              <a:buNone/>
            </a:pPr>
            <a:r>
              <a:rPr lang="en-GB" sz="1300">
                <a:latin typeface="Courier New" pitchFamily="49" charset="0"/>
              </a:rPr>
              <a:t>  3 10.1.1.6 </a:t>
            </a:r>
            <a:r>
              <a:rPr lang="en-GB" sz="1300">
                <a:solidFill>
                  <a:schemeClr val="accent2"/>
                </a:solidFill>
                <a:latin typeface="Courier New" pitchFamily="49" charset="0"/>
              </a:rPr>
              <a:t>[MPLS: Label 12312 Exp 0]</a:t>
            </a:r>
            <a:r>
              <a:rPr lang="en-GB" sz="1300">
                <a:latin typeface="Courier New" pitchFamily="49" charset="0"/>
              </a:rPr>
              <a:t> 0 msec 4 msec 0 msec</a:t>
            </a:r>
          </a:p>
          <a:p>
            <a:pPr marL="288925" indent="-288925">
              <a:lnSpc>
                <a:spcPct val="80000"/>
              </a:lnSpc>
              <a:buFont typeface="Wingdings" pitchFamily="2" charset="2"/>
              <a:buNone/>
            </a:pPr>
            <a:r>
              <a:rPr lang="en-GB" sz="1300">
                <a:latin typeface="Courier New" pitchFamily="49" charset="0"/>
              </a:rPr>
              <a:t>  4 10.1.1.30 0 msec *  0 msec</a:t>
            </a:r>
          </a:p>
          <a:p>
            <a:pPr marL="288925" indent="-288925">
              <a:lnSpc>
                <a:spcPct val="80000"/>
              </a:lnSpc>
              <a:buFont typeface="Wingdings" pitchFamily="2" charset="2"/>
              <a:buNone/>
            </a:pPr>
            <a:endParaRPr lang="en-GB" sz="1300">
              <a:latin typeface="Courier New" pitchFamily="49" charset="0"/>
            </a:endParaRPr>
          </a:p>
          <a:p>
            <a:pPr marL="288925" indent="-288925">
              <a:lnSpc>
                <a:spcPct val="80000"/>
              </a:lnSpc>
              <a:buFont typeface="Wingdings" pitchFamily="2" charset="2"/>
              <a:buNone/>
            </a:pPr>
            <a:r>
              <a:rPr lang="en-GB" sz="1300">
                <a:latin typeface="Courier New" pitchFamily="49" charset="0"/>
              </a:rPr>
              <a:t>singularity#traceroute </a:t>
            </a:r>
            <a:r>
              <a:rPr lang="en-GB" sz="1300">
                <a:solidFill>
                  <a:schemeClr val="accent2"/>
                </a:solidFill>
                <a:latin typeface="Courier New" pitchFamily="49" charset="0"/>
              </a:rPr>
              <a:t>vrf one</a:t>
            </a:r>
            <a:r>
              <a:rPr lang="en-GB" sz="1300">
                <a:latin typeface="Courier New" pitchFamily="49" charset="0"/>
              </a:rPr>
              <a:t> 10.1.4.5 </a:t>
            </a:r>
          </a:p>
          <a:p>
            <a:pPr marL="288925" indent="-288925">
              <a:lnSpc>
                <a:spcPct val="80000"/>
              </a:lnSpc>
              <a:buFont typeface="Wingdings" pitchFamily="2" charset="2"/>
              <a:buNone/>
            </a:pPr>
            <a:endParaRPr lang="en-GB" sz="1300">
              <a:latin typeface="Courier New" pitchFamily="49" charset="0"/>
            </a:endParaRPr>
          </a:p>
          <a:p>
            <a:pPr marL="288925" indent="-288925">
              <a:lnSpc>
                <a:spcPct val="80000"/>
              </a:lnSpc>
              <a:buFont typeface="Wingdings" pitchFamily="2" charset="2"/>
              <a:buNone/>
            </a:pPr>
            <a:r>
              <a:rPr lang="en-GB" sz="1300">
                <a:latin typeface="Courier New" pitchFamily="49" charset="0"/>
              </a:rPr>
              <a:t>Type escape sequence to abort.</a:t>
            </a:r>
          </a:p>
          <a:p>
            <a:pPr marL="288925" indent="-288925">
              <a:lnSpc>
                <a:spcPct val="80000"/>
              </a:lnSpc>
              <a:buFont typeface="Wingdings" pitchFamily="2" charset="2"/>
              <a:buNone/>
            </a:pPr>
            <a:r>
              <a:rPr lang="en-GB" sz="1300">
                <a:latin typeface="Courier New" pitchFamily="49" charset="0"/>
              </a:rPr>
              <a:t>Tracing the route to 10.1.4.5</a:t>
            </a:r>
          </a:p>
          <a:p>
            <a:pPr marL="288925" indent="-288925">
              <a:lnSpc>
                <a:spcPct val="80000"/>
              </a:lnSpc>
              <a:buFont typeface="Wingdings" pitchFamily="2" charset="2"/>
              <a:buNone/>
            </a:pPr>
            <a:endParaRPr lang="en-GB" sz="1300">
              <a:latin typeface="Courier New" pitchFamily="49" charset="0"/>
            </a:endParaRPr>
          </a:p>
          <a:p>
            <a:pPr marL="288925" indent="-288925">
              <a:lnSpc>
                <a:spcPct val="80000"/>
              </a:lnSpc>
              <a:buFont typeface="Wingdings" pitchFamily="2" charset="2"/>
              <a:buNone/>
            </a:pPr>
            <a:r>
              <a:rPr lang="en-GB" sz="1300">
                <a:latin typeface="Courier New" pitchFamily="49" charset="0"/>
              </a:rPr>
              <a:t>  1 10.1.1.26 </a:t>
            </a:r>
            <a:r>
              <a:rPr lang="en-GB" sz="1300">
                <a:solidFill>
                  <a:schemeClr val="accent2"/>
                </a:solidFill>
                <a:latin typeface="Courier New" pitchFamily="49" charset="0"/>
              </a:rPr>
              <a:t>[MPLS: Labels 12310/29 Exp 0]</a:t>
            </a:r>
            <a:r>
              <a:rPr lang="en-GB" sz="1300">
                <a:latin typeface="Courier New" pitchFamily="49" charset="0"/>
              </a:rPr>
              <a:t> 0 msec 0 msec 4 msec</a:t>
            </a:r>
          </a:p>
          <a:p>
            <a:pPr marL="288925" indent="-288925">
              <a:lnSpc>
                <a:spcPct val="80000"/>
              </a:lnSpc>
              <a:buFont typeface="Wingdings" pitchFamily="2" charset="2"/>
              <a:buNone/>
            </a:pPr>
            <a:r>
              <a:rPr lang="en-GB" sz="1300">
                <a:latin typeface="Courier New" pitchFamily="49" charset="0"/>
              </a:rPr>
              <a:t>  2 10.1.1.2 </a:t>
            </a:r>
            <a:r>
              <a:rPr lang="en-GB" sz="1300">
                <a:solidFill>
                  <a:schemeClr val="accent2"/>
                </a:solidFill>
                <a:latin typeface="Courier New" pitchFamily="49" charset="0"/>
              </a:rPr>
              <a:t>[MPLS: Labels 12313/29 Exp 0]</a:t>
            </a:r>
            <a:r>
              <a:rPr lang="en-GB" sz="1300">
                <a:latin typeface="Courier New" pitchFamily="49" charset="0"/>
              </a:rPr>
              <a:t> 0 msec 0 msec 0 msec</a:t>
            </a:r>
          </a:p>
          <a:p>
            <a:pPr marL="288925" indent="-288925">
              <a:lnSpc>
                <a:spcPct val="80000"/>
              </a:lnSpc>
              <a:buFont typeface="Wingdings" pitchFamily="2" charset="2"/>
              <a:buNone/>
            </a:pPr>
            <a:r>
              <a:rPr lang="en-GB" sz="1300">
                <a:latin typeface="Courier New" pitchFamily="49" charset="0"/>
              </a:rPr>
              <a:t>  3 10.1.1.6 </a:t>
            </a:r>
            <a:r>
              <a:rPr lang="en-GB" sz="1300">
                <a:solidFill>
                  <a:schemeClr val="accent2"/>
                </a:solidFill>
                <a:latin typeface="Courier New" pitchFamily="49" charset="0"/>
              </a:rPr>
              <a:t>[MPLS: Labels 12312/29 Exp 0]</a:t>
            </a:r>
            <a:r>
              <a:rPr lang="en-GB" sz="1300">
                <a:latin typeface="Courier New" pitchFamily="49" charset="0"/>
              </a:rPr>
              <a:t> 0 msec 0 msec 0 msec</a:t>
            </a:r>
          </a:p>
          <a:p>
            <a:pPr marL="288925" indent="-288925">
              <a:lnSpc>
                <a:spcPct val="80000"/>
              </a:lnSpc>
              <a:buFont typeface="Wingdings" pitchFamily="2" charset="2"/>
              <a:buNone/>
            </a:pPr>
            <a:r>
              <a:rPr lang="en-GB" sz="1300">
                <a:latin typeface="Courier New" pitchFamily="49" charset="0"/>
              </a:rPr>
              <a:t>  4 10.1.4.6 </a:t>
            </a:r>
            <a:r>
              <a:rPr lang="en-GB" sz="1300">
                <a:solidFill>
                  <a:schemeClr val="accent2"/>
                </a:solidFill>
                <a:latin typeface="Courier New" pitchFamily="49" charset="0"/>
              </a:rPr>
              <a:t>[MPLS: Label 29 Exp 0]</a:t>
            </a:r>
            <a:r>
              <a:rPr lang="en-GB" sz="1300">
                <a:latin typeface="Courier New" pitchFamily="49" charset="0"/>
              </a:rPr>
              <a:t> 0 msec 0 msec 4 msec</a:t>
            </a:r>
          </a:p>
          <a:p>
            <a:pPr marL="288925" indent="-288925">
              <a:lnSpc>
                <a:spcPct val="80000"/>
              </a:lnSpc>
              <a:buFont typeface="Wingdings" pitchFamily="2" charset="2"/>
              <a:buNone/>
            </a:pPr>
            <a:r>
              <a:rPr lang="en-GB" sz="1300">
                <a:latin typeface="Courier New" pitchFamily="49" charset="0"/>
              </a:rPr>
              <a:t>  5 10.1.4.5 0 msec *  0 msec</a:t>
            </a:r>
          </a:p>
        </p:txBody>
      </p:sp>
      <p:sp>
        <p:nvSpPr>
          <p:cNvPr id="107524" name="Text Box 4" descr="25%"/>
          <p:cNvSpPr txBox="1">
            <a:spLocks noChangeArrowheads="1"/>
          </p:cNvSpPr>
          <p:nvPr/>
        </p:nvSpPr>
        <p:spPr bwMode="auto">
          <a:xfrm>
            <a:off x="6877050" y="1963738"/>
            <a:ext cx="12779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80000"/>
              </a:lnSpc>
              <a:spcBef>
                <a:spcPct val="50000"/>
              </a:spcBef>
            </a:pPr>
            <a:r>
              <a:rPr lang="en-GB" b="1">
                <a:solidFill>
                  <a:schemeClr val="folHlink"/>
                </a:solidFill>
                <a:latin typeface="Courier New" pitchFamily="49" charset="0"/>
              </a:rPr>
              <a:t>MPLS</a:t>
            </a:r>
          </a:p>
        </p:txBody>
      </p:sp>
      <p:sp>
        <p:nvSpPr>
          <p:cNvPr id="107525" name="Text Box 5" descr="25%"/>
          <p:cNvSpPr txBox="1">
            <a:spLocks noChangeArrowheads="1"/>
          </p:cNvSpPr>
          <p:nvPr/>
        </p:nvSpPr>
        <p:spPr bwMode="auto">
          <a:xfrm>
            <a:off x="6700838" y="4144963"/>
            <a:ext cx="19097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80000"/>
              </a:lnSpc>
              <a:spcBef>
                <a:spcPct val="50000"/>
              </a:spcBef>
            </a:pPr>
            <a:r>
              <a:rPr lang="en-GB" b="1">
                <a:solidFill>
                  <a:schemeClr val="folHlink"/>
                </a:solidFill>
                <a:latin typeface="Courier New" pitchFamily="49" charset="0"/>
              </a:rPr>
              <a:t>MPLS VPN</a:t>
            </a:r>
          </a:p>
        </p:txBody>
      </p:sp>
    </p:spTree>
    <p:extLst>
      <p:ext uri="{BB962C8B-B14F-4D97-AF65-F5344CB8AC3E}">
        <p14:creationId xmlns:p14="http://schemas.microsoft.com/office/powerpoint/2010/main" val="34195447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GB" dirty="0" err="1">
                <a:solidFill>
                  <a:srgbClr val="0070C0"/>
                </a:solidFill>
              </a:rPr>
              <a:t>TTL</a:t>
            </a:r>
            <a:r>
              <a:rPr lang="en-GB" dirty="0">
                <a:solidFill>
                  <a:srgbClr val="0070C0"/>
                </a:solidFill>
              </a:rPr>
              <a:t> Commands</a:t>
            </a:r>
          </a:p>
        </p:txBody>
      </p:sp>
      <p:sp>
        <p:nvSpPr>
          <p:cNvPr id="108547" name="Rectangle 3"/>
          <p:cNvSpPr>
            <a:spLocks noGrp="1" noChangeArrowheads="1"/>
          </p:cNvSpPr>
          <p:nvPr>
            <p:ph type="body" idx="1"/>
          </p:nvPr>
        </p:nvSpPr>
        <p:spPr>
          <a:xfrm>
            <a:off x="381000" y="1570038"/>
            <a:ext cx="8477250" cy="4791075"/>
          </a:xfrm>
        </p:spPr>
        <p:txBody>
          <a:bodyPr/>
          <a:lstStyle/>
          <a:p>
            <a:pPr marL="288925" indent="-288925">
              <a:lnSpc>
                <a:spcPct val="85000"/>
              </a:lnSpc>
              <a:tabLst>
                <a:tab pos="1139825" algn="l"/>
              </a:tabLst>
            </a:pPr>
            <a:r>
              <a:rPr lang="en-GB" dirty="0"/>
              <a:t>forwarding -&gt; tag </a:t>
            </a:r>
            <a:r>
              <a:rPr lang="en-GB" dirty="0" err="1"/>
              <a:t>ip</a:t>
            </a:r>
            <a:r>
              <a:rPr lang="en-GB" dirty="0"/>
              <a:t> propagate-</a:t>
            </a:r>
            <a:r>
              <a:rPr lang="en-GB" dirty="0" err="1"/>
              <a:t>ttl</a:t>
            </a:r>
            <a:r>
              <a:rPr lang="en-GB" dirty="0"/>
              <a:t> forwarded (default)</a:t>
            </a:r>
          </a:p>
          <a:p>
            <a:pPr marL="627063" lvl="1" indent="0">
              <a:lnSpc>
                <a:spcPct val="85000"/>
              </a:lnSpc>
              <a:tabLst>
                <a:tab pos="1139825" algn="l"/>
              </a:tabLst>
            </a:pPr>
            <a:r>
              <a:rPr lang="en-GB" sz="1600" dirty="0" err="1"/>
              <a:t>ip</a:t>
            </a:r>
            <a:r>
              <a:rPr lang="en-GB" sz="1600" dirty="0"/>
              <a:t> </a:t>
            </a:r>
            <a:r>
              <a:rPr lang="en-GB" sz="1600" dirty="0" err="1"/>
              <a:t>ttl</a:t>
            </a:r>
            <a:r>
              <a:rPr lang="en-GB" sz="1600" dirty="0"/>
              <a:t> is copied to label </a:t>
            </a:r>
            <a:r>
              <a:rPr lang="en-GB" sz="1600" dirty="0" err="1"/>
              <a:t>ttl</a:t>
            </a:r>
            <a:endParaRPr lang="en-GB" sz="1600" dirty="0"/>
          </a:p>
          <a:p>
            <a:pPr marL="288925" indent="-288925">
              <a:lnSpc>
                <a:spcPct val="85000"/>
              </a:lnSpc>
              <a:tabLst>
                <a:tab pos="1139825" algn="l"/>
              </a:tabLst>
            </a:pPr>
            <a:r>
              <a:rPr lang="en-GB" dirty="0"/>
              <a:t>not forwarding- &gt; no tag </a:t>
            </a:r>
            <a:r>
              <a:rPr lang="en-GB" dirty="0" err="1"/>
              <a:t>ip</a:t>
            </a:r>
            <a:r>
              <a:rPr lang="en-GB" dirty="0"/>
              <a:t> propagate-</a:t>
            </a:r>
            <a:r>
              <a:rPr lang="en-GB" dirty="0" err="1"/>
              <a:t>ttl</a:t>
            </a:r>
            <a:r>
              <a:rPr lang="en-GB" dirty="0"/>
              <a:t> forwarded</a:t>
            </a:r>
          </a:p>
          <a:p>
            <a:pPr marL="627063" lvl="1" indent="0">
              <a:lnSpc>
                <a:spcPct val="85000"/>
              </a:lnSpc>
              <a:tabLst>
                <a:tab pos="1139825" algn="l"/>
              </a:tabLst>
            </a:pPr>
            <a:r>
              <a:rPr lang="en-GB" sz="1600" dirty="0"/>
              <a:t>MPLS </a:t>
            </a:r>
            <a:r>
              <a:rPr lang="en-GB" sz="1600" dirty="0" err="1"/>
              <a:t>ttl</a:t>
            </a:r>
            <a:r>
              <a:rPr lang="en-GB" sz="1600" dirty="0"/>
              <a:t> is set to 255</a:t>
            </a:r>
          </a:p>
          <a:p>
            <a:pPr marL="627063" lvl="1" indent="0">
              <a:lnSpc>
                <a:spcPct val="85000"/>
              </a:lnSpc>
              <a:tabLst>
                <a:tab pos="1139825" algn="l"/>
              </a:tabLst>
            </a:pPr>
            <a:r>
              <a:rPr lang="en-GB" sz="1600" dirty="0"/>
              <a:t>MPLS Core is “invisible” in </a:t>
            </a:r>
            <a:r>
              <a:rPr lang="en-GB" sz="1600" dirty="0" err="1"/>
              <a:t>traceroutes</a:t>
            </a:r>
            <a:endParaRPr lang="en-GB" sz="1600" dirty="0"/>
          </a:p>
          <a:p>
            <a:pPr marL="288925" indent="-288925">
              <a:lnSpc>
                <a:spcPct val="85000"/>
              </a:lnSpc>
              <a:tabLst>
                <a:tab pos="1139825" algn="l"/>
              </a:tabLst>
            </a:pPr>
            <a:r>
              <a:rPr lang="en-GB" dirty="0"/>
              <a:t>forwarding locally -&gt; tag </a:t>
            </a:r>
            <a:r>
              <a:rPr lang="en-GB" dirty="0" err="1"/>
              <a:t>ip</a:t>
            </a:r>
            <a:r>
              <a:rPr lang="en-GB" dirty="0"/>
              <a:t> propagate-</a:t>
            </a:r>
            <a:r>
              <a:rPr lang="en-GB" dirty="0" err="1"/>
              <a:t>ttl</a:t>
            </a:r>
            <a:r>
              <a:rPr lang="en-GB" dirty="0"/>
              <a:t> local</a:t>
            </a:r>
          </a:p>
          <a:p>
            <a:pPr marL="627063" lvl="1" indent="0">
              <a:lnSpc>
                <a:spcPct val="85000"/>
              </a:lnSpc>
              <a:buFontTx/>
              <a:buChar char="–"/>
              <a:tabLst>
                <a:tab pos="1139825" algn="l"/>
              </a:tabLst>
            </a:pPr>
            <a:r>
              <a:rPr lang="en-GB" sz="1500" dirty="0"/>
              <a:t> IP packets coming from the CE are imposed with a label carrying </a:t>
            </a:r>
            <a:r>
              <a:rPr lang="en-GB" sz="1500" dirty="0" err="1"/>
              <a:t>ttl</a:t>
            </a:r>
            <a:r>
              <a:rPr lang="en-GB" sz="1500" dirty="0"/>
              <a:t> = 255</a:t>
            </a:r>
          </a:p>
          <a:p>
            <a:pPr marL="627063" lvl="1" indent="0">
              <a:lnSpc>
                <a:spcPct val="85000"/>
              </a:lnSpc>
              <a:buFontTx/>
              <a:buChar char="–"/>
              <a:tabLst>
                <a:tab pos="1139825" algn="l"/>
              </a:tabLst>
            </a:pPr>
            <a:r>
              <a:rPr lang="en-GB" sz="1500" dirty="0"/>
              <a:t> IP packets originated on PE within the </a:t>
            </a:r>
            <a:r>
              <a:rPr lang="en-GB" sz="1500" dirty="0" err="1"/>
              <a:t>vrf</a:t>
            </a:r>
            <a:r>
              <a:rPr lang="en-GB" sz="1500" dirty="0"/>
              <a:t> get label </a:t>
            </a:r>
            <a:r>
              <a:rPr lang="en-GB" sz="1500" dirty="0" err="1"/>
              <a:t>ttl</a:t>
            </a:r>
            <a:r>
              <a:rPr lang="en-GB" sz="1500" dirty="0"/>
              <a:t> = </a:t>
            </a:r>
            <a:r>
              <a:rPr lang="en-GB" sz="1500" dirty="0" err="1"/>
              <a:t>ip</a:t>
            </a:r>
            <a:r>
              <a:rPr lang="en-GB" sz="1500" dirty="0"/>
              <a:t> </a:t>
            </a:r>
            <a:r>
              <a:rPr lang="en-GB" sz="1500" dirty="0" err="1"/>
              <a:t>ttl</a:t>
            </a:r>
            <a:endParaRPr lang="en-GB" sz="1500" dirty="0"/>
          </a:p>
          <a:p>
            <a:pPr marL="627063" lvl="1" indent="0">
              <a:lnSpc>
                <a:spcPct val="85000"/>
              </a:lnSpc>
              <a:tabLst>
                <a:tab pos="1139825" algn="l"/>
              </a:tabLst>
            </a:pPr>
            <a:r>
              <a:rPr lang="en-GB" sz="1500" dirty="0"/>
              <a:t>Result : </a:t>
            </a:r>
          </a:p>
          <a:p>
            <a:pPr marL="965200" lvl="2">
              <a:lnSpc>
                <a:spcPct val="85000"/>
              </a:lnSpc>
              <a:buFontTx/>
              <a:buChar char="•"/>
              <a:tabLst>
                <a:tab pos="1139825" algn="l"/>
              </a:tabLst>
            </a:pPr>
            <a:r>
              <a:rPr lang="en-GB" sz="1400" dirty="0"/>
              <a:t>  a </a:t>
            </a:r>
            <a:r>
              <a:rPr lang="en-GB" sz="1400" dirty="0" err="1"/>
              <a:t>traceroute</a:t>
            </a:r>
            <a:r>
              <a:rPr lang="en-GB" sz="1400" dirty="0"/>
              <a:t> from </a:t>
            </a:r>
            <a:r>
              <a:rPr lang="en-GB" sz="1400" dirty="0" err="1"/>
              <a:t>vrf</a:t>
            </a:r>
            <a:r>
              <a:rPr lang="en-GB" sz="1400" dirty="0"/>
              <a:t> on PE to a </a:t>
            </a:r>
            <a:r>
              <a:rPr lang="en-GB" sz="1400" dirty="0" err="1"/>
              <a:t>vrf</a:t>
            </a:r>
            <a:r>
              <a:rPr lang="en-GB" sz="1400" dirty="0"/>
              <a:t> destination, will still show all the hops : provider 	sees all hops in the MPLS cloud</a:t>
            </a:r>
          </a:p>
          <a:p>
            <a:pPr marL="965200" lvl="2">
              <a:lnSpc>
                <a:spcPct val="85000"/>
              </a:lnSpc>
              <a:buFontTx/>
              <a:buChar char="•"/>
              <a:tabLst>
                <a:tab pos="1139825" algn="l"/>
              </a:tabLst>
            </a:pPr>
            <a:r>
              <a:rPr lang="en-GB" sz="1400" dirty="0"/>
              <a:t>  a </a:t>
            </a:r>
            <a:r>
              <a:rPr lang="en-GB" sz="1400" dirty="0" err="1"/>
              <a:t>traceroute</a:t>
            </a:r>
            <a:r>
              <a:rPr lang="en-GB" sz="1400" dirty="0"/>
              <a:t> from CE to a </a:t>
            </a:r>
            <a:r>
              <a:rPr lang="en-GB" sz="1400" dirty="0" err="1"/>
              <a:t>VRF</a:t>
            </a:r>
            <a:r>
              <a:rPr lang="en-GB" sz="1400" dirty="0"/>
              <a:t> destination show the MPLS cloud as one </a:t>
            </a:r>
            <a:r>
              <a:rPr lang="en-GB" sz="1400" dirty="0" err="1"/>
              <a:t>ip</a:t>
            </a:r>
            <a:r>
              <a:rPr lang="en-GB" sz="1400" dirty="0"/>
              <a:t> hop : 	customer does not see the number of hops in the MPLS cloud</a:t>
            </a:r>
            <a:endParaRPr lang="en-GB" dirty="0"/>
          </a:p>
        </p:txBody>
      </p:sp>
    </p:spTree>
    <p:extLst>
      <p:ext uri="{BB962C8B-B14F-4D97-AF65-F5344CB8AC3E}">
        <p14:creationId xmlns:p14="http://schemas.microsoft.com/office/powerpoint/2010/main" val="5108442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GB" dirty="0">
                <a:solidFill>
                  <a:srgbClr val="0070C0"/>
                </a:solidFill>
              </a:rPr>
              <a:t>No Tag IP Propagate-</a:t>
            </a:r>
            <a:r>
              <a:rPr lang="en-GB" dirty="0" err="1">
                <a:solidFill>
                  <a:srgbClr val="0070C0"/>
                </a:solidFill>
              </a:rPr>
              <a:t>ttl</a:t>
            </a:r>
            <a:r>
              <a:rPr lang="en-GB" dirty="0">
                <a:solidFill>
                  <a:srgbClr val="0070C0"/>
                </a:solidFill>
              </a:rPr>
              <a:t> Forwarded</a:t>
            </a:r>
          </a:p>
        </p:txBody>
      </p:sp>
      <p:sp>
        <p:nvSpPr>
          <p:cNvPr id="109571" name="Rectangle 3"/>
          <p:cNvSpPr>
            <a:spLocks noGrp="1" noChangeArrowheads="1"/>
          </p:cNvSpPr>
          <p:nvPr>
            <p:ph type="body" idx="1"/>
          </p:nvPr>
        </p:nvSpPr>
        <p:spPr>
          <a:xfrm>
            <a:off x="350838" y="1412875"/>
            <a:ext cx="8224837" cy="923925"/>
          </a:xfrm>
        </p:spPr>
        <p:txBody>
          <a:bodyPr/>
          <a:lstStyle/>
          <a:p>
            <a:r>
              <a:rPr lang="en-GB" sz="2200"/>
              <a:t>Set on LSR doing ip-&gt;mpls, so on PEs</a:t>
            </a:r>
          </a:p>
        </p:txBody>
      </p:sp>
      <p:sp>
        <p:nvSpPr>
          <p:cNvPr id="109572" name="Rectangle 4"/>
          <p:cNvSpPr>
            <a:spLocks noChangeArrowheads="1"/>
          </p:cNvSpPr>
          <p:nvPr/>
        </p:nvSpPr>
        <p:spPr bwMode="auto">
          <a:xfrm>
            <a:off x="247650" y="2379663"/>
            <a:ext cx="7627938"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nchorCtr="1"/>
          <a:lstStyle/>
          <a:p>
            <a:pPr marL="236538" indent="-236538" algn="l" defTabSz="814388">
              <a:lnSpc>
                <a:spcPct val="75000"/>
              </a:lnSpc>
              <a:spcBef>
                <a:spcPct val="50000"/>
              </a:spcBef>
              <a:buClr>
                <a:schemeClr val="tx2"/>
              </a:buClr>
              <a:buSzPct val="100000"/>
              <a:buFont typeface="Wingdings" pitchFamily="2" charset="2"/>
              <a:buNone/>
            </a:pPr>
            <a:r>
              <a:rPr lang="en-GB" sz="1300">
                <a:latin typeface="Courier New" pitchFamily="49" charset="0"/>
              </a:rPr>
              <a:t>moorcock#traceroute 10.1.5.2</a:t>
            </a:r>
          </a:p>
          <a:p>
            <a:pPr marL="236538" indent="-236538" algn="l" defTabSz="814388">
              <a:lnSpc>
                <a:spcPct val="75000"/>
              </a:lnSpc>
              <a:spcBef>
                <a:spcPct val="50000"/>
              </a:spcBef>
              <a:buClr>
                <a:schemeClr val="tx2"/>
              </a:buClr>
              <a:buSzPct val="100000"/>
              <a:buFont typeface="Wingdings" pitchFamily="2" charset="2"/>
              <a:buNone/>
            </a:pPr>
            <a:endParaRPr lang="en-GB" sz="1300">
              <a:latin typeface="Courier New" pitchFamily="49" charset="0"/>
            </a:endParaRPr>
          </a:p>
          <a:p>
            <a:pPr marL="236538" indent="-236538" algn="l" defTabSz="814388">
              <a:lnSpc>
                <a:spcPct val="75000"/>
              </a:lnSpc>
              <a:spcBef>
                <a:spcPct val="50000"/>
              </a:spcBef>
              <a:buClr>
                <a:schemeClr val="tx2"/>
              </a:buClr>
              <a:buSzPct val="100000"/>
              <a:buFont typeface="Wingdings" pitchFamily="2" charset="2"/>
              <a:buNone/>
            </a:pPr>
            <a:r>
              <a:rPr lang="en-GB" sz="1300">
                <a:latin typeface="Courier New" pitchFamily="49" charset="0"/>
              </a:rPr>
              <a:t>  </a:t>
            </a:r>
            <a:r>
              <a:rPr lang="en-GB" sz="1300">
                <a:solidFill>
                  <a:schemeClr val="accent2"/>
                </a:solidFill>
                <a:latin typeface="Courier New" pitchFamily="49" charset="0"/>
              </a:rPr>
              <a:t>1 10.1.4.2 4 msec 0 msec 4 msec</a:t>
            </a:r>
          </a:p>
          <a:p>
            <a:pPr marL="236538" indent="-236538" algn="l" defTabSz="814388">
              <a:lnSpc>
                <a:spcPct val="75000"/>
              </a:lnSpc>
              <a:spcBef>
                <a:spcPct val="50000"/>
              </a:spcBef>
              <a:buClr>
                <a:schemeClr val="tx2"/>
              </a:buClr>
              <a:buSzPct val="100000"/>
              <a:buFont typeface="Wingdings" pitchFamily="2" charset="2"/>
              <a:buNone/>
            </a:pPr>
            <a:r>
              <a:rPr lang="en-GB" sz="1300">
                <a:latin typeface="Courier New" pitchFamily="49" charset="0"/>
              </a:rPr>
              <a:t>  2 10.1.1.26 [MPLS: Labels 12310/30 Exp 0] 4 msec 4 msec 8 msec</a:t>
            </a:r>
          </a:p>
          <a:p>
            <a:pPr marL="236538" indent="-236538" algn="l" defTabSz="814388">
              <a:lnSpc>
                <a:spcPct val="75000"/>
              </a:lnSpc>
              <a:spcBef>
                <a:spcPct val="50000"/>
              </a:spcBef>
              <a:buClr>
                <a:schemeClr val="tx2"/>
              </a:buClr>
              <a:buSzPct val="100000"/>
              <a:buFont typeface="Wingdings" pitchFamily="2" charset="2"/>
              <a:buNone/>
            </a:pPr>
            <a:r>
              <a:rPr lang="en-GB" sz="1300">
                <a:latin typeface="Courier New" pitchFamily="49" charset="0"/>
              </a:rPr>
              <a:t>  3 10.1.1.2 [MPLS: Labels 12313/30 Exp 0] 8 msec 4 msec 4 msec</a:t>
            </a:r>
          </a:p>
          <a:p>
            <a:pPr marL="236538" indent="-236538" algn="l" defTabSz="814388">
              <a:lnSpc>
                <a:spcPct val="75000"/>
              </a:lnSpc>
              <a:spcBef>
                <a:spcPct val="50000"/>
              </a:spcBef>
              <a:buClr>
                <a:schemeClr val="tx2"/>
              </a:buClr>
              <a:buSzPct val="100000"/>
              <a:buFont typeface="Wingdings" pitchFamily="2" charset="2"/>
              <a:buNone/>
            </a:pPr>
            <a:r>
              <a:rPr lang="en-GB" sz="1300">
                <a:latin typeface="Courier New" pitchFamily="49" charset="0"/>
              </a:rPr>
              <a:t>  4 10.1.1.6 [MPLS: Labels 12312/30 Exp 0] 8 msec 8 msec 4 msec</a:t>
            </a:r>
          </a:p>
          <a:p>
            <a:pPr marL="236538" indent="-236538" algn="l" defTabSz="814388">
              <a:lnSpc>
                <a:spcPct val="75000"/>
              </a:lnSpc>
              <a:spcBef>
                <a:spcPct val="50000"/>
              </a:spcBef>
              <a:buClr>
                <a:schemeClr val="tx2"/>
              </a:buClr>
              <a:buSzPct val="100000"/>
              <a:buFont typeface="Wingdings" pitchFamily="2" charset="2"/>
              <a:buNone/>
            </a:pPr>
            <a:r>
              <a:rPr lang="en-GB" sz="1300">
                <a:latin typeface="Courier New" pitchFamily="49" charset="0"/>
              </a:rPr>
              <a:t>  </a:t>
            </a:r>
            <a:r>
              <a:rPr lang="en-GB" sz="1300">
                <a:solidFill>
                  <a:schemeClr val="accent2"/>
                </a:solidFill>
                <a:latin typeface="Courier New" pitchFamily="49" charset="0"/>
              </a:rPr>
              <a:t>5 10.1.4.6 [MPLS: Label 30 Exp 0] 4 msec 4 msec 4 msec</a:t>
            </a:r>
          </a:p>
          <a:p>
            <a:pPr marL="236538" indent="-236538" algn="l" defTabSz="814388">
              <a:lnSpc>
                <a:spcPct val="75000"/>
              </a:lnSpc>
              <a:spcBef>
                <a:spcPct val="50000"/>
              </a:spcBef>
              <a:buClr>
                <a:schemeClr val="tx2"/>
              </a:buClr>
              <a:buSzPct val="100000"/>
              <a:buFont typeface="Wingdings" pitchFamily="2" charset="2"/>
              <a:buNone/>
            </a:pPr>
            <a:r>
              <a:rPr lang="en-GB" sz="1300">
                <a:latin typeface="Courier New" pitchFamily="49" charset="0"/>
              </a:rPr>
              <a:t>  </a:t>
            </a:r>
            <a:r>
              <a:rPr lang="en-GB" sz="1300">
                <a:solidFill>
                  <a:schemeClr val="accent2"/>
                </a:solidFill>
                <a:latin typeface="Courier New" pitchFamily="49" charset="0"/>
              </a:rPr>
              <a:t>6 10.1.4.5 4 msec *  4 msec</a:t>
            </a:r>
          </a:p>
          <a:p>
            <a:pPr marL="236538" indent="-236538" algn="l" defTabSz="814388">
              <a:lnSpc>
                <a:spcPct val="75000"/>
              </a:lnSpc>
              <a:spcBef>
                <a:spcPct val="50000"/>
              </a:spcBef>
              <a:buClr>
                <a:schemeClr val="tx2"/>
              </a:buClr>
              <a:buSzPct val="100000"/>
              <a:buFont typeface="Wingdings" pitchFamily="2" charset="2"/>
              <a:buNone/>
            </a:pPr>
            <a:endParaRPr lang="en-GB" sz="1300">
              <a:solidFill>
                <a:schemeClr val="accent2"/>
              </a:solidFill>
              <a:latin typeface="Courier New" pitchFamily="49" charset="0"/>
            </a:endParaRPr>
          </a:p>
          <a:p>
            <a:pPr marL="236538" indent="-236538" algn="l" defTabSz="814388">
              <a:lnSpc>
                <a:spcPct val="75000"/>
              </a:lnSpc>
              <a:spcBef>
                <a:spcPct val="50000"/>
              </a:spcBef>
              <a:buClr>
                <a:schemeClr val="tx2"/>
              </a:buClr>
              <a:buSzPct val="100000"/>
              <a:buFont typeface="Wingdings" pitchFamily="2" charset="2"/>
              <a:buNone/>
            </a:pPr>
            <a:r>
              <a:rPr lang="en-GB" sz="1300">
                <a:latin typeface="Courier New" pitchFamily="49" charset="0"/>
              </a:rPr>
              <a:t>moorcock#traceroute 10.1.5.2</a:t>
            </a:r>
          </a:p>
          <a:p>
            <a:pPr marL="236538" indent="-236538" algn="l" defTabSz="814388">
              <a:lnSpc>
                <a:spcPct val="75000"/>
              </a:lnSpc>
              <a:spcBef>
                <a:spcPct val="50000"/>
              </a:spcBef>
              <a:buClr>
                <a:schemeClr val="tx2"/>
              </a:buClr>
              <a:buSzPct val="100000"/>
              <a:buFont typeface="Wingdings" pitchFamily="2" charset="2"/>
              <a:buNone/>
            </a:pPr>
            <a:endParaRPr lang="en-GB" sz="1300">
              <a:latin typeface="Courier New" pitchFamily="49" charset="0"/>
            </a:endParaRPr>
          </a:p>
          <a:p>
            <a:pPr marL="236538" indent="-236538" algn="l" defTabSz="814388">
              <a:lnSpc>
                <a:spcPct val="75000"/>
              </a:lnSpc>
              <a:spcBef>
                <a:spcPct val="50000"/>
              </a:spcBef>
              <a:buClr>
                <a:schemeClr val="tx2"/>
              </a:buClr>
              <a:buSzPct val="100000"/>
              <a:buFont typeface="Wingdings" pitchFamily="2" charset="2"/>
              <a:buNone/>
            </a:pPr>
            <a:r>
              <a:rPr lang="en-GB" sz="1300">
                <a:latin typeface="Courier New" pitchFamily="49" charset="0"/>
              </a:rPr>
              <a:t>  1 10.1.4.2 0 msec 0 msec 4 msec</a:t>
            </a:r>
          </a:p>
          <a:p>
            <a:pPr marL="236538" indent="-236538" algn="l" defTabSz="814388">
              <a:lnSpc>
                <a:spcPct val="75000"/>
              </a:lnSpc>
              <a:spcBef>
                <a:spcPct val="50000"/>
              </a:spcBef>
              <a:buClr>
                <a:schemeClr val="tx2"/>
              </a:buClr>
              <a:buSzPct val="100000"/>
              <a:buFont typeface="Wingdings" pitchFamily="2" charset="2"/>
              <a:buNone/>
            </a:pPr>
            <a:r>
              <a:rPr lang="en-GB" sz="1300">
                <a:latin typeface="Courier New" pitchFamily="49" charset="0"/>
              </a:rPr>
              <a:t>  2 10.1.4.5 4 msec *  4 msec</a:t>
            </a:r>
          </a:p>
        </p:txBody>
      </p:sp>
      <p:sp>
        <p:nvSpPr>
          <p:cNvPr id="109573" name="Rectangle 5" descr="25%"/>
          <p:cNvSpPr>
            <a:spLocks noChangeArrowheads="1"/>
          </p:cNvSpPr>
          <p:nvPr/>
        </p:nvSpPr>
        <p:spPr bwMode="auto">
          <a:xfrm>
            <a:off x="5011738" y="2517775"/>
            <a:ext cx="378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600" tIns="46800" rIns="93600" bIns="46800">
            <a:spAutoFit/>
          </a:bodyPr>
          <a:lstStyle/>
          <a:p>
            <a:pPr algn="l">
              <a:lnSpc>
                <a:spcPct val="100000"/>
              </a:lnSpc>
            </a:pPr>
            <a:r>
              <a:rPr lang="en-GB" sz="2000" b="1">
                <a:solidFill>
                  <a:schemeClr val="folHlink"/>
                </a:solidFill>
              </a:rPr>
              <a:t>tag ip propagate-ttl forwarded</a:t>
            </a:r>
          </a:p>
        </p:txBody>
      </p:sp>
      <p:sp>
        <p:nvSpPr>
          <p:cNvPr id="109574" name="Rectangle 6" descr="25%"/>
          <p:cNvSpPr>
            <a:spLocks noChangeArrowheads="1"/>
          </p:cNvSpPr>
          <p:nvPr/>
        </p:nvSpPr>
        <p:spPr bwMode="auto">
          <a:xfrm>
            <a:off x="4943475" y="5046663"/>
            <a:ext cx="4162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600" tIns="46800" rIns="93600" bIns="46800">
            <a:spAutoFit/>
          </a:bodyPr>
          <a:lstStyle/>
          <a:p>
            <a:pPr algn="l">
              <a:lnSpc>
                <a:spcPct val="100000"/>
              </a:lnSpc>
            </a:pPr>
            <a:r>
              <a:rPr lang="en-GB" sz="2000" b="1">
                <a:solidFill>
                  <a:schemeClr val="folHlink"/>
                </a:solidFill>
              </a:rPr>
              <a:t>no tag ip propagate-ttl forwarded</a:t>
            </a:r>
          </a:p>
        </p:txBody>
      </p:sp>
      <p:sp>
        <p:nvSpPr>
          <p:cNvPr id="109575" name="Text Box 7" descr="25%"/>
          <p:cNvSpPr txBox="1">
            <a:spLocks noChangeArrowheads="1"/>
          </p:cNvSpPr>
          <p:nvPr/>
        </p:nvSpPr>
        <p:spPr bwMode="auto">
          <a:xfrm>
            <a:off x="200025" y="1955800"/>
            <a:ext cx="2544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800" b="1"/>
              <a:t>Traceroute CE to CE</a:t>
            </a:r>
          </a:p>
        </p:txBody>
      </p:sp>
      <p:grpSp>
        <p:nvGrpSpPr>
          <p:cNvPr id="2" name="Group 8"/>
          <p:cNvGrpSpPr>
            <a:grpSpLocks/>
          </p:cNvGrpSpPr>
          <p:nvPr/>
        </p:nvGrpSpPr>
        <p:grpSpPr bwMode="auto">
          <a:xfrm>
            <a:off x="4606925" y="3228975"/>
            <a:ext cx="2324100" cy="336550"/>
            <a:chOff x="2902" y="2034"/>
            <a:chExt cx="1464" cy="212"/>
          </a:xfrm>
        </p:grpSpPr>
        <p:sp>
          <p:nvSpPr>
            <p:cNvPr id="109598" name="Line 9"/>
            <p:cNvSpPr>
              <a:spLocks noChangeShapeType="1"/>
            </p:cNvSpPr>
            <p:nvPr/>
          </p:nvSpPr>
          <p:spPr bwMode="auto">
            <a:xfrm>
              <a:off x="2902" y="2127"/>
              <a:ext cx="576"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99" name="Text Box 10" descr="25%"/>
            <p:cNvSpPr txBox="1">
              <a:spLocks noChangeArrowheads="1"/>
            </p:cNvSpPr>
            <p:nvPr/>
          </p:nvSpPr>
          <p:spPr bwMode="auto">
            <a:xfrm>
              <a:off x="3539" y="2034"/>
              <a:ext cx="8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600" b="1">
                  <a:solidFill>
                    <a:schemeClr val="accent2"/>
                  </a:solidFill>
                  <a:latin typeface="Courier New" pitchFamily="49" charset="0"/>
                </a:rPr>
                <a:t>local PE</a:t>
              </a:r>
            </a:p>
          </p:txBody>
        </p:sp>
      </p:grpSp>
      <p:grpSp>
        <p:nvGrpSpPr>
          <p:cNvPr id="3" name="Group 11"/>
          <p:cNvGrpSpPr>
            <a:grpSpLocks/>
          </p:cNvGrpSpPr>
          <p:nvPr/>
        </p:nvGrpSpPr>
        <p:grpSpPr bwMode="auto">
          <a:xfrm>
            <a:off x="4578350" y="4459288"/>
            <a:ext cx="2368550" cy="336550"/>
            <a:chOff x="2884" y="3001"/>
            <a:chExt cx="1492" cy="212"/>
          </a:xfrm>
        </p:grpSpPr>
        <p:sp>
          <p:nvSpPr>
            <p:cNvPr id="109596" name="Line 12"/>
            <p:cNvSpPr>
              <a:spLocks noChangeShapeType="1"/>
            </p:cNvSpPr>
            <p:nvPr/>
          </p:nvSpPr>
          <p:spPr bwMode="auto">
            <a:xfrm>
              <a:off x="2884" y="3109"/>
              <a:ext cx="576"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97" name="Text Box 13" descr="25%"/>
            <p:cNvSpPr txBox="1">
              <a:spLocks noChangeArrowheads="1"/>
            </p:cNvSpPr>
            <p:nvPr/>
          </p:nvSpPr>
          <p:spPr bwMode="auto">
            <a:xfrm>
              <a:off x="3549" y="3001"/>
              <a:ext cx="8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600" b="1">
                  <a:solidFill>
                    <a:schemeClr val="accent2"/>
                  </a:solidFill>
                  <a:latin typeface="Courier New" pitchFamily="49" charset="0"/>
                </a:rPr>
                <a:t>remote CE</a:t>
              </a:r>
            </a:p>
          </p:txBody>
        </p:sp>
      </p:grpSp>
      <p:grpSp>
        <p:nvGrpSpPr>
          <p:cNvPr id="4" name="Group 14"/>
          <p:cNvGrpSpPr>
            <a:grpSpLocks/>
          </p:cNvGrpSpPr>
          <p:nvPr/>
        </p:nvGrpSpPr>
        <p:grpSpPr bwMode="auto">
          <a:xfrm>
            <a:off x="6870700" y="4254500"/>
            <a:ext cx="2324100" cy="336550"/>
            <a:chOff x="4328" y="2816"/>
            <a:chExt cx="1464" cy="212"/>
          </a:xfrm>
        </p:grpSpPr>
        <p:sp>
          <p:nvSpPr>
            <p:cNvPr id="109594" name="Line 15"/>
            <p:cNvSpPr>
              <a:spLocks noChangeShapeType="1"/>
            </p:cNvSpPr>
            <p:nvPr/>
          </p:nvSpPr>
          <p:spPr bwMode="auto">
            <a:xfrm>
              <a:off x="4328" y="2909"/>
              <a:ext cx="576"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95" name="Text Box 16" descr="25%"/>
            <p:cNvSpPr txBox="1">
              <a:spLocks noChangeArrowheads="1"/>
            </p:cNvSpPr>
            <p:nvPr/>
          </p:nvSpPr>
          <p:spPr bwMode="auto">
            <a:xfrm>
              <a:off x="4965" y="2816"/>
              <a:ext cx="8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600" b="1">
                  <a:solidFill>
                    <a:schemeClr val="accent2"/>
                  </a:solidFill>
                  <a:latin typeface="Courier New" pitchFamily="49" charset="0"/>
                </a:rPr>
                <a:t>remote PE</a:t>
              </a:r>
            </a:p>
          </p:txBody>
        </p:sp>
      </p:grpSp>
      <p:grpSp>
        <p:nvGrpSpPr>
          <p:cNvPr id="5" name="Group 17"/>
          <p:cNvGrpSpPr>
            <a:grpSpLocks/>
          </p:cNvGrpSpPr>
          <p:nvPr/>
        </p:nvGrpSpPr>
        <p:grpSpPr bwMode="auto">
          <a:xfrm>
            <a:off x="4603750" y="5507038"/>
            <a:ext cx="2324100" cy="336550"/>
            <a:chOff x="2900" y="3789"/>
            <a:chExt cx="1464" cy="212"/>
          </a:xfrm>
        </p:grpSpPr>
        <p:sp>
          <p:nvSpPr>
            <p:cNvPr id="109592" name="Line 18"/>
            <p:cNvSpPr>
              <a:spLocks noChangeShapeType="1"/>
            </p:cNvSpPr>
            <p:nvPr/>
          </p:nvSpPr>
          <p:spPr bwMode="auto">
            <a:xfrm>
              <a:off x="2900" y="3882"/>
              <a:ext cx="576"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93" name="Text Box 19" descr="25%"/>
            <p:cNvSpPr txBox="1">
              <a:spLocks noChangeArrowheads="1"/>
            </p:cNvSpPr>
            <p:nvPr/>
          </p:nvSpPr>
          <p:spPr bwMode="auto">
            <a:xfrm>
              <a:off x="3537" y="3789"/>
              <a:ext cx="8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600" b="1">
                  <a:solidFill>
                    <a:schemeClr val="accent2"/>
                  </a:solidFill>
                  <a:latin typeface="Courier New" pitchFamily="49" charset="0"/>
                </a:rPr>
                <a:t>local PE</a:t>
              </a:r>
            </a:p>
          </p:txBody>
        </p:sp>
      </p:grpSp>
      <p:grpSp>
        <p:nvGrpSpPr>
          <p:cNvPr id="6" name="Group 20"/>
          <p:cNvGrpSpPr>
            <a:grpSpLocks/>
          </p:cNvGrpSpPr>
          <p:nvPr/>
        </p:nvGrpSpPr>
        <p:grpSpPr bwMode="auto">
          <a:xfrm>
            <a:off x="4608513" y="5735638"/>
            <a:ext cx="2368550" cy="336550"/>
            <a:chOff x="2903" y="3965"/>
            <a:chExt cx="1492" cy="212"/>
          </a:xfrm>
        </p:grpSpPr>
        <p:sp>
          <p:nvSpPr>
            <p:cNvPr id="109590" name="Line 21"/>
            <p:cNvSpPr>
              <a:spLocks noChangeShapeType="1"/>
            </p:cNvSpPr>
            <p:nvPr/>
          </p:nvSpPr>
          <p:spPr bwMode="auto">
            <a:xfrm>
              <a:off x="2903" y="4073"/>
              <a:ext cx="576"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91" name="Text Box 22" descr="25%"/>
            <p:cNvSpPr txBox="1">
              <a:spLocks noChangeArrowheads="1"/>
            </p:cNvSpPr>
            <p:nvPr/>
          </p:nvSpPr>
          <p:spPr bwMode="auto">
            <a:xfrm>
              <a:off x="3568" y="3965"/>
              <a:ext cx="8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600" b="1">
                  <a:solidFill>
                    <a:schemeClr val="accent2"/>
                  </a:solidFill>
                  <a:latin typeface="Courier New" pitchFamily="49" charset="0"/>
                </a:rPr>
                <a:t>remote CE</a:t>
              </a:r>
            </a:p>
          </p:txBody>
        </p:sp>
      </p:grpSp>
      <p:grpSp>
        <p:nvGrpSpPr>
          <p:cNvPr id="7" name="Group 23"/>
          <p:cNvGrpSpPr>
            <a:grpSpLocks/>
          </p:cNvGrpSpPr>
          <p:nvPr/>
        </p:nvGrpSpPr>
        <p:grpSpPr bwMode="auto">
          <a:xfrm>
            <a:off x="7734300" y="3975100"/>
            <a:ext cx="1004888" cy="336550"/>
            <a:chOff x="4872" y="2592"/>
            <a:chExt cx="633" cy="212"/>
          </a:xfrm>
        </p:grpSpPr>
        <p:sp>
          <p:nvSpPr>
            <p:cNvPr id="109588" name="Text Box 24" descr="25%"/>
            <p:cNvSpPr txBox="1">
              <a:spLocks noChangeArrowheads="1"/>
            </p:cNvSpPr>
            <p:nvPr/>
          </p:nvSpPr>
          <p:spPr bwMode="auto">
            <a:xfrm>
              <a:off x="5276" y="2592"/>
              <a:ext cx="2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600" b="1">
                  <a:solidFill>
                    <a:schemeClr val="accent2"/>
                  </a:solidFill>
                  <a:latin typeface="Courier New" pitchFamily="49" charset="0"/>
                </a:rPr>
                <a:t>P</a:t>
              </a:r>
            </a:p>
          </p:txBody>
        </p:sp>
        <p:sp>
          <p:nvSpPr>
            <p:cNvPr id="109589" name="Line 25"/>
            <p:cNvSpPr>
              <a:spLocks noChangeShapeType="1"/>
            </p:cNvSpPr>
            <p:nvPr/>
          </p:nvSpPr>
          <p:spPr bwMode="auto">
            <a:xfrm flipV="1">
              <a:off x="4872" y="2718"/>
              <a:ext cx="303" cy="7"/>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8" name="Group 26"/>
          <p:cNvGrpSpPr>
            <a:grpSpLocks/>
          </p:cNvGrpSpPr>
          <p:nvPr/>
        </p:nvGrpSpPr>
        <p:grpSpPr bwMode="auto">
          <a:xfrm>
            <a:off x="7742238" y="3692525"/>
            <a:ext cx="989012" cy="336550"/>
            <a:chOff x="4877" y="2398"/>
            <a:chExt cx="623" cy="212"/>
          </a:xfrm>
        </p:grpSpPr>
        <p:sp>
          <p:nvSpPr>
            <p:cNvPr id="109586" name="Text Box 27" descr="25%"/>
            <p:cNvSpPr txBox="1">
              <a:spLocks noChangeArrowheads="1"/>
            </p:cNvSpPr>
            <p:nvPr/>
          </p:nvSpPr>
          <p:spPr bwMode="auto">
            <a:xfrm>
              <a:off x="5271" y="2398"/>
              <a:ext cx="2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600" b="1">
                  <a:solidFill>
                    <a:schemeClr val="accent2"/>
                  </a:solidFill>
                  <a:latin typeface="Courier New" pitchFamily="49" charset="0"/>
                </a:rPr>
                <a:t>P</a:t>
              </a:r>
            </a:p>
          </p:txBody>
        </p:sp>
        <p:sp>
          <p:nvSpPr>
            <p:cNvPr id="109587" name="Line 28"/>
            <p:cNvSpPr>
              <a:spLocks noChangeShapeType="1"/>
            </p:cNvSpPr>
            <p:nvPr/>
          </p:nvSpPr>
          <p:spPr bwMode="auto">
            <a:xfrm flipV="1">
              <a:off x="4877" y="2520"/>
              <a:ext cx="303" cy="7"/>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9" name="Group 29"/>
          <p:cNvGrpSpPr>
            <a:grpSpLocks/>
          </p:cNvGrpSpPr>
          <p:nvPr/>
        </p:nvGrpSpPr>
        <p:grpSpPr bwMode="auto">
          <a:xfrm>
            <a:off x="7739063" y="3411538"/>
            <a:ext cx="984250" cy="336550"/>
            <a:chOff x="4875" y="2197"/>
            <a:chExt cx="620" cy="212"/>
          </a:xfrm>
        </p:grpSpPr>
        <p:sp>
          <p:nvSpPr>
            <p:cNvPr id="109584" name="Text Box 30" descr="25%"/>
            <p:cNvSpPr txBox="1">
              <a:spLocks noChangeArrowheads="1"/>
            </p:cNvSpPr>
            <p:nvPr/>
          </p:nvSpPr>
          <p:spPr bwMode="auto">
            <a:xfrm>
              <a:off x="5266" y="2197"/>
              <a:ext cx="2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600" b="1">
                  <a:solidFill>
                    <a:schemeClr val="accent2"/>
                  </a:solidFill>
                  <a:latin typeface="Courier New" pitchFamily="49" charset="0"/>
                </a:rPr>
                <a:t>P</a:t>
              </a:r>
            </a:p>
          </p:txBody>
        </p:sp>
        <p:sp>
          <p:nvSpPr>
            <p:cNvPr id="109585" name="Line 31"/>
            <p:cNvSpPr>
              <a:spLocks noChangeShapeType="1"/>
            </p:cNvSpPr>
            <p:nvPr/>
          </p:nvSpPr>
          <p:spPr bwMode="auto">
            <a:xfrm flipV="1">
              <a:off x="4875" y="2329"/>
              <a:ext cx="303" cy="7"/>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377879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2"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GB" dirty="0" err="1">
                <a:solidFill>
                  <a:srgbClr val="0070C0"/>
                </a:solidFill>
              </a:rPr>
              <a:t>Traceroute</a:t>
            </a:r>
            <a:r>
              <a:rPr lang="en-GB" dirty="0">
                <a:solidFill>
                  <a:srgbClr val="0070C0"/>
                </a:solidFill>
              </a:rPr>
              <a:t> in MPLS VPN Network</a:t>
            </a:r>
          </a:p>
        </p:txBody>
      </p:sp>
      <p:grpSp>
        <p:nvGrpSpPr>
          <p:cNvPr id="110595" name="Group 3"/>
          <p:cNvGrpSpPr>
            <a:grpSpLocks/>
          </p:cNvGrpSpPr>
          <p:nvPr/>
        </p:nvGrpSpPr>
        <p:grpSpPr bwMode="auto">
          <a:xfrm>
            <a:off x="0" y="3598863"/>
            <a:ext cx="9144000" cy="1538287"/>
            <a:chOff x="0" y="1872"/>
            <a:chExt cx="5121" cy="862"/>
          </a:xfrm>
        </p:grpSpPr>
        <p:cxnSp>
          <p:nvCxnSpPr>
            <p:cNvPr id="110674" name="AutoShape 4"/>
            <p:cNvCxnSpPr>
              <a:cxnSpLocks noChangeShapeType="1"/>
            </p:cNvCxnSpPr>
            <p:nvPr/>
          </p:nvCxnSpPr>
          <p:spPr bwMode="auto">
            <a:xfrm>
              <a:off x="528" y="2280"/>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10675" name="AutoShape 5"/>
            <p:cNvCxnSpPr>
              <a:cxnSpLocks noChangeShapeType="1"/>
            </p:cNvCxnSpPr>
            <p:nvPr/>
          </p:nvCxnSpPr>
          <p:spPr bwMode="auto">
            <a:xfrm>
              <a:off x="1584" y="2280"/>
              <a:ext cx="720"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10676" name="AutoShape 6"/>
            <p:cNvCxnSpPr>
              <a:cxnSpLocks noChangeShapeType="1"/>
            </p:cNvCxnSpPr>
            <p:nvPr/>
          </p:nvCxnSpPr>
          <p:spPr bwMode="auto">
            <a:xfrm>
              <a:off x="2688" y="2280"/>
              <a:ext cx="720"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cxnSp>
          <p:nvCxnSpPr>
            <p:cNvPr id="110677" name="AutoShape 7"/>
            <p:cNvCxnSpPr>
              <a:cxnSpLocks noChangeShapeType="1"/>
            </p:cNvCxnSpPr>
            <p:nvPr/>
          </p:nvCxnSpPr>
          <p:spPr bwMode="auto">
            <a:xfrm>
              <a:off x="3792" y="2280"/>
              <a:ext cx="672" cy="0"/>
            </a:xfrm>
            <a:prstGeom prst="straightConnector1">
              <a:avLst/>
            </a:prstGeom>
            <a:noFill/>
            <a:ln w="9525">
              <a:solidFill>
                <a:srgbClr val="C6041B"/>
              </a:solidFill>
              <a:round/>
              <a:headEnd type="none" w="sm" len="sm"/>
              <a:tailEnd type="none" w="sm" len="sm"/>
            </a:ln>
            <a:extLst>
              <a:ext uri="{909E8E84-426E-40DD-AFC4-6F175D3DCCD1}">
                <a14:hiddenFill xmlns:a14="http://schemas.microsoft.com/office/drawing/2010/main">
                  <a:noFill/>
                </a14:hiddenFill>
              </a:ext>
            </a:extLst>
          </p:spPr>
        </p:cxnSp>
        <p:grpSp>
          <p:nvGrpSpPr>
            <p:cNvPr id="110678" name="Group 8"/>
            <p:cNvGrpSpPr>
              <a:grpSpLocks/>
            </p:cNvGrpSpPr>
            <p:nvPr/>
          </p:nvGrpSpPr>
          <p:grpSpPr bwMode="auto">
            <a:xfrm>
              <a:off x="0" y="1872"/>
              <a:ext cx="5121" cy="862"/>
              <a:chOff x="0" y="1872"/>
              <a:chExt cx="5121" cy="862"/>
            </a:xfrm>
          </p:grpSpPr>
          <p:sp>
            <p:nvSpPr>
              <p:cNvPr id="110679" name="Text Box 9"/>
              <p:cNvSpPr txBox="1">
                <a:spLocks noChangeArrowheads="1"/>
              </p:cNvSpPr>
              <p:nvPr/>
            </p:nvSpPr>
            <p:spPr bwMode="auto">
              <a:xfrm>
                <a:off x="4593" y="2592"/>
                <a:ext cx="5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10.1.1.1</a:t>
                </a:r>
                <a:endParaRPr lang="en-GB" sz="2000" b="1"/>
              </a:p>
            </p:txBody>
          </p:sp>
          <p:sp>
            <p:nvSpPr>
              <p:cNvPr id="110680" name="Text Box 10"/>
              <p:cNvSpPr txBox="1">
                <a:spLocks noChangeArrowheads="1"/>
              </p:cNvSpPr>
              <p:nvPr/>
            </p:nvSpPr>
            <p:spPr bwMode="auto">
              <a:xfrm>
                <a:off x="0" y="2592"/>
                <a:ext cx="5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100" b="1"/>
                  <a:t>10.1.2.1</a:t>
                </a:r>
                <a:endParaRPr lang="en-GB" sz="2000" b="1"/>
              </a:p>
            </p:txBody>
          </p:sp>
          <p:sp>
            <p:nvSpPr>
              <p:cNvPr id="110681" name="Text Box 11"/>
              <p:cNvSpPr txBox="1">
                <a:spLocks noChangeArrowheads="1"/>
              </p:cNvSpPr>
              <p:nvPr/>
            </p:nvSpPr>
            <p:spPr bwMode="auto">
              <a:xfrm>
                <a:off x="2400" y="1872"/>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a:t>
                </a:r>
              </a:p>
            </p:txBody>
          </p:sp>
          <p:sp>
            <p:nvSpPr>
              <p:cNvPr id="110682" name="Text Box 12"/>
              <p:cNvSpPr txBox="1">
                <a:spLocks noChangeArrowheads="1"/>
              </p:cNvSpPr>
              <p:nvPr/>
            </p:nvSpPr>
            <p:spPr bwMode="auto">
              <a:xfrm>
                <a:off x="1248" y="1872"/>
                <a:ext cx="33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PE</a:t>
                </a:r>
              </a:p>
            </p:txBody>
          </p:sp>
          <p:sp>
            <p:nvSpPr>
              <p:cNvPr id="110683" name="Text Box 13"/>
              <p:cNvSpPr txBox="1">
                <a:spLocks noChangeArrowheads="1"/>
              </p:cNvSpPr>
              <p:nvPr/>
            </p:nvSpPr>
            <p:spPr bwMode="auto">
              <a:xfrm>
                <a:off x="3456" y="1872"/>
                <a:ext cx="33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PE</a:t>
                </a:r>
              </a:p>
            </p:txBody>
          </p:sp>
          <p:pic>
            <p:nvPicPr>
              <p:cNvPr id="110684"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2064"/>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85"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216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86" name="Line 16"/>
              <p:cNvSpPr>
                <a:spLocks noChangeShapeType="1"/>
              </p:cNvSpPr>
              <p:nvPr/>
            </p:nvSpPr>
            <p:spPr bwMode="auto">
              <a:xfrm flipH="1">
                <a:off x="288" y="2304"/>
                <a:ext cx="288" cy="28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10687" name="Line 17"/>
              <p:cNvSpPr>
                <a:spLocks noChangeShapeType="1"/>
              </p:cNvSpPr>
              <p:nvPr/>
            </p:nvSpPr>
            <p:spPr bwMode="auto">
              <a:xfrm>
                <a:off x="4416" y="2304"/>
                <a:ext cx="384" cy="28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110688" name="Picture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216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89"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 y="2064"/>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90"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 y="2064"/>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91" name="Text Box 21"/>
              <p:cNvSpPr txBox="1">
                <a:spLocks noChangeArrowheads="1"/>
              </p:cNvSpPr>
              <p:nvPr/>
            </p:nvSpPr>
            <p:spPr bwMode="auto">
              <a:xfrm>
                <a:off x="144" y="1968"/>
                <a:ext cx="33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CE</a:t>
                </a:r>
              </a:p>
            </p:txBody>
          </p:sp>
          <p:sp>
            <p:nvSpPr>
              <p:cNvPr id="110692" name="Text Box 22"/>
              <p:cNvSpPr txBox="1">
                <a:spLocks noChangeArrowheads="1"/>
              </p:cNvSpPr>
              <p:nvPr/>
            </p:nvSpPr>
            <p:spPr bwMode="auto">
              <a:xfrm>
                <a:off x="4512" y="1968"/>
                <a:ext cx="33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000" b="1"/>
                  <a:t>CE</a:t>
                </a:r>
              </a:p>
            </p:txBody>
          </p:sp>
        </p:grpSp>
      </p:grpSp>
      <p:sp>
        <p:nvSpPr>
          <p:cNvPr id="110596" name="Text Box 23"/>
          <p:cNvSpPr txBox="1">
            <a:spLocks noChangeArrowheads="1"/>
          </p:cNvSpPr>
          <p:nvPr/>
        </p:nvSpPr>
        <p:spPr bwMode="auto">
          <a:xfrm>
            <a:off x="0" y="1200150"/>
            <a:ext cx="1971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2700" b="1"/>
              <a:t>probe 2</a:t>
            </a:r>
            <a:r>
              <a:rPr lang="en-GB" sz="2000" b="1"/>
              <a:t> </a:t>
            </a:r>
          </a:p>
        </p:txBody>
      </p:sp>
      <p:sp>
        <p:nvSpPr>
          <p:cNvPr id="110597" name="Text Box 24"/>
          <p:cNvSpPr txBox="1">
            <a:spLocks noChangeArrowheads="1"/>
          </p:cNvSpPr>
          <p:nvPr/>
        </p:nvSpPr>
        <p:spPr bwMode="auto">
          <a:xfrm>
            <a:off x="2143125" y="1298575"/>
            <a:ext cx="4276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400" b="1"/>
              <a:t>no tag-switching ip propagate-ttl on PE routers</a:t>
            </a:r>
          </a:p>
        </p:txBody>
      </p:sp>
      <p:grpSp>
        <p:nvGrpSpPr>
          <p:cNvPr id="4" name="Group 25"/>
          <p:cNvGrpSpPr>
            <a:grpSpLocks/>
          </p:cNvGrpSpPr>
          <p:nvPr/>
        </p:nvGrpSpPr>
        <p:grpSpPr bwMode="auto">
          <a:xfrm>
            <a:off x="768350" y="3101975"/>
            <a:ext cx="1611313" cy="674688"/>
            <a:chOff x="484" y="1954"/>
            <a:chExt cx="1015" cy="425"/>
          </a:xfrm>
        </p:grpSpPr>
        <p:sp>
          <p:nvSpPr>
            <p:cNvPr id="110669" name="Line 26"/>
            <p:cNvSpPr>
              <a:spLocks noChangeShapeType="1"/>
            </p:cNvSpPr>
            <p:nvPr/>
          </p:nvSpPr>
          <p:spPr bwMode="auto">
            <a:xfrm>
              <a:off x="515" y="2379"/>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10670" name="Group 27"/>
            <p:cNvGrpSpPr>
              <a:grpSpLocks/>
            </p:cNvGrpSpPr>
            <p:nvPr/>
          </p:nvGrpSpPr>
          <p:grpSpPr bwMode="auto">
            <a:xfrm>
              <a:off x="484" y="1954"/>
              <a:ext cx="1015" cy="279"/>
              <a:chOff x="619" y="3781"/>
              <a:chExt cx="1015" cy="279"/>
            </a:xfrm>
          </p:grpSpPr>
          <p:sp>
            <p:nvSpPr>
              <p:cNvPr id="110671" name="Rectangle 28"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72" name="Text Box 29"/>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2</a:t>
                </a:r>
              </a:p>
            </p:txBody>
          </p:sp>
          <p:sp>
            <p:nvSpPr>
              <p:cNvPr id="110673" name="Text Box 30"/>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6" name="Group 31"/>
          <p:cNvGrpSpPr>
            <a:grpSpLocks/>
          </p:cNvGrpSpPr>
          <p:nvPr/>
        </p:nvGrpSpPr>
        <p:grpSpPr bwMode="auto">
          <a:xfrm>
            <a:off x="342900" y="2447925"/>
            <a:ext cx="2312988" cy="280988"/>
            <a:chOff x="216" y="1542"/>
            <a:chExt cx="1457" cy="177"/>
          </a:xfrm>
        </p:grpSpPr>
        <p:sp>
          <p:nvSpPr>
            <p:cNvPr id="110667" name="Line 32"/>
            <p:cNvSpPr>
              <a:spLocks noChangeShapeType="1"/>
            </p:cNvSpPr>
            <p:nvPr/>
          </p:nvSpPr>
          <p:spPr bwMode="auto">
            <a:xfrm flipH="1">
              <a:off x="864" y="1650"/>
              <a:ext cx="80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10668" name="Text Box 33"/>
            <p:cNvSpPr txBox="1">
              <a:spLocks noChangeArrowheads="1"/>
            </p:cNvSpPr>
            <p:nvPr/>
          </p:nvSpPr>
          <p:spPr bwMode="auto">
            <a:xfrm>
              <a:off x="216" y="1542"/>
              <a:ext cx="86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300" b="1"/>
                <a:t>IGP label</a:t>
              </a:r>
              <a:endParaRPr lang="en-GB" sz="2000" b="1"/>
            </a:p>
          </p:txBody>
        </p:sp>
      </p:grpSp>
      <p:grpSp>
        <p:nvGrpSpPr>
          <p:cNvPr id="7" name="Group 34"/>
          <p:cNvGrpSpPr>
            <a:grpSpLocks/>
          </p:cNvGrpSpPr>
          <p:nvPr/>
        </p:nvGrpSpPr>
        <p:grpSpPr bwMode="auto">
          <a:xfrm>
            <a:off x="342900" y="2705100"/>
            <a:ext cx="2312988" cy="280988"/>
            <a:chOff x="216" y="1704"/>
            <a:chExt cx="1457" cy="177"/>
          </a:xfrm>
        </p:grpSpPr>
        <p:sp>
          <p:nvSpPr>
            <p:cNvPr id="110665" name="Line 35"/>
            <p:cNvSpPr>
              <a:spLocks noChangeShapeType="1"/>
            </p:cNvSpPr>
            <p:nvPr/>
          </p:nvSpPr>
          <p:spPr bwMode="auto">
            <a:xfrm flipH="1">
              <a:off x="864" y="1812"/>
              <a:ext cx="809"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10666" name="Text Box 36"/>
            <p:cNvSpPr txBox="1">
              <a:spLocks noChangeArrowheads="1"/>
            </p:cNvSpPr>
            <p:nvPr/>
          </p:nvSpPr>
          <p:spPr bwMode="auto">
            <a:xfrm>
              <a:off x="216" y="1704"/>
              <a:ext cx="70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82124" tIns="41061" rIns="82124" bIns="41061">
              <a:spAutoFit/>
            </a:bodyPr>
            <a:lstStyle>
              <a:lvl1pPr defTabSz="1028700">
                <a:defRPr sz="2400">
                  <a:solidFill>
                    <a:schemeClr val="tx1"/>
                  </a:solidFill>
                  <a:latin typeface="Arial" pitchFamily="34" charset="0"/>
                  <a:ea typeface="MS PGothic" pitchFamily="34" charset="-128"/>
                </a:defRPr>
              </a:lvl1pPr>
              <a:lvl2pPr marL="742950" indent="-285750" defTabSz="1028700">
                <a:defRPr sz="2400">
                  <a:solidFill>
                    <a:schemeClr val="tx1"/>
                  </a:solidFill>
                  <a:latin typeface="Arial" pitchFamily="34" charset="0"/>
                  <a:ea typeface="MS PGothic" pitchFamily="34" charset="-128"/>
                </a:defRPr>
              </a:lvl2pPr>
              <a:lvl3pPr marL="1143000" indent="-228600" defTabSz="1028700">
                <a:defRPr sz="2400">
                  <a:solidFill>
                    <a:schemeClr val="tx1"/>
                  </a:solidFill>
                  <a:latin typeface="Arial" pitchFamily="34" charset="0"/>
                  <a:ea typeface="MS PGothic" pitchFamily="34" charset="-128"/>
                </a:defRPr>
              </a:lvl3pPr>
              <a:lvl4pPr marL="1600200" indent="-228600" defTabSz="1028700">
                <a:defRPr sz="2400">
                  <a:solidFill>
                    <a:schemeClr val="tx1"/>
                  </a:solidFill>
                  <a:latin typeface="Arial" pitchFamily="34" charset="0"/>
                  <a:ea typeface="MS PGothic" pitchFamily="34" charset="-128"/>
                </a:defRPr>
              </a:lvl4pPr>
              <a:lvl5pPr marL="2057400" indent="-228600" defTabSz="1028700">
                <a:defRPr sz="2400">
                  <a:solidFill>
                    <a:schemeClr val="tx1"/>
                  </a:solidFill>
                  <a:latin typeface="Arial" pitchFamily="34" charset="0"/>
                  <a:ea typeface="MS PGothic" pitchFamily="34" charset="-128"/>
                </a:defRPr>
              </a:lvl5pPr>
              <a:lvl6pPr marL="25146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defTabSz="1028700"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300" b="1"/>
                <a:t>vpn label</a:t>
              </a:r>
              <a:endParaRPr lang="en-GB" sz="2000" b="1"/>
            </a:p>
          </p:txBody>
        </p:sp>
      </p:grpSp>
      <p:grpSp>
        <p:nvGrpSpPr>
          <p:cNvPr id="8" name="Group 37"/>
          <p:cNvGrpSpPr>
            <a:grpSpLocks/>
          </p:cNvGrpSpPr>
          <p:nvPr/>
        </p:nvGrpSpPr>
        <p:grpSpPr bwMode="auto">
          <a:xfrm>
            <a:off x="2708275" y="2776538"/>
            <a:ext cx="1587500" cy="282575"/>
            <a:chOff x="1706" y="1749"/>
            <a:chExt cx="1000" cy="178"/>
          </a:xfrm>
        </p:grpSpPr>
        <p:sp>
          <p:nvSpPr>
            <p:cNvPr id="110663" name="Rectangle 38" descr="20%"/>
            <p:cNvSpPr>
              <a:spLocks noChangeArrowheads="1"/>
            </p:cNvSpPr>
            <p:nvPr/>
          </p:nvSpPr>
          <p:spPr bwMode="auto">
            <a:xfrm>
              <a:off x="1706" y="1749"/>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64" name="Text Box 39"/>
            <p:cNvSpPr txBox="1">
              <a:spLocks noChangeArrowheads="1"/>
            </p:cNvSpPr>
            <p:nvPr/>
          </p:nvSpPr>
          <p:spPr bwMode="auto">
            <a:xfrm>
              <a:off x="1718" y="1762"/>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32  </a:t>
              </a:r>
            </a:p>
          </p:txBody>
        </p:sp>
      </p:grpSp>
      <p:grpSp>
        <p:nvGrpSpPr>
          <p:cNvPr id="9" name="Group 40"/>
          <p:cNvGrpSpPr>
            <a:grpSpLocks/>
          </p:cNvGrpSpPr>
          <p:nvPr/>
        </p:nvGrpSpPr>
        <p:grpSpPr bwMode="auto">
          <a:xfrm>
            <a:off x="2714625" y="2454275"/>
            <a:ext cx="1576388" cy="282575"/>
            <a:chOff x="1710" y="1546"/>
            <a:chExt cx="993" cy="178"/>
          </a:xfrm>
        </p:grpSpPr>
        <p:sp>
          <p:nvSpPr>
            <p:cNvPr id="110661" name="Rectangle 41" descr="20%"/>
            <p:cNvSpPr>
              <a:spLocks noChangeArrowheads="1"/>
            </p:cNvSpPr>
            <p:nvPr/>
          </p:nvSpPr>
          <p:spPr bwMode="auto">
            <a:xfrm>
              <a:off x="1710" y="1546"/>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62" name="Text Box 42"/>
            <p:cNvSpPr txBox="1">
              <a:spLocks noChangeArrowheads="1"/>
            </p:cNvSpPr>
            <p:nvPr/>
          </p:nvSpPr>
          <p:spPr bwMode="auto">
            <a:xfrm>
              <a:off x="1715" y="1559"/>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26 </a:t>
              </a:r>
              <a:r>
                <a:rPr lang="en-GB" sz="1200" b="1">
                  <a:solidFill>
                    <a:schemeClr val="accent2"/>
                  </a:solidFill>
                </a:rPr>
                <a:t>TTL = 255</a:t>
              </a:r>
            </a:p>
          </p:txBody>
        </p:sp>
      </p:grpSp>
      <p:grpSp>
        <p:nvGrpSpPr>
          <p:cNvPr id="10" name="Group 43"/>
          <p:cNvGrpSpPr>
            <a:grpSpLocks/>
          </p:cNvGrpSpPr>
          <p:nvPr/>
        </p:nvGrpSpPr>
        <p:grpSpPr bwMode="auto">
          <a:xfrm>
            <a:off x="2709863" y="3098800"/>
            <a:ext cx="1611312" cy="696913"/>
            <a:chOff x="1707" y="1952"/>
            <a:chExt cx="1015" cy="439"/>
          </a:xfrm>
        </p:grpSpPr>
        <p:grpSp>
          <p:nvGrpSpPr>
            <p:cNvPr id="110656" name="Group 44"/>
            <p:cNvGrpSpPr>
              <a:grpSpLocks/>
            </p:cNvGrpSpPr>
            <p:nvPr/>
          </p:nvGrpSpPr>
          <p:grpSpPr bwMode="auto">
            <a:xfrm>
              <a:off x="1707" y="1952"/>
              <a:ext cx="1015" cy="279"/>
              <a:chOff x="619" y="3781"/>
              <a:chExt cx="1015" cy="279"/>
            </a:xfrm>
          </p:grpSpPr>
          <p:sp>
            <p:nvSpPr>
              <p:cNvPr id="110658" name="Rectangle 45"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59" name="Text Box 46"/>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1</a:t>
                </a:r>
              </a:p>
            </p:txBody>
          </p:sp>
          <p:sp>
            <p:nvSpPr>
              <p:cNvPr id="110660" name="Text Box 47"/>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sp>
          <p:nvSpPr>
            <p:cNvPr id="110657" name="Line 48"/>
            <p:cNvSpPr>
              <a:spLocks noChangeShapeType="1"/>
            </p:cNvSpPr>
            <p:nvPr/>
          </p:nvSpPr>
          <p:spPr bwMode="auto">
            <a:xfrm>
              <a:off x="1731" y="2391"/>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2" name="Group 49"/>
          <p:cNvGrpSpPr>
            <a:grpSpLocks/>
          </p:cNvGrpSpPr>
          <p:nvPr/>
        </p:nvGrpSpPr>
        <p:grpSpPr bwMode="auto">
          <a:xfrm>
            <a:off x="4659313" y="2773363"/>
            <a:ext cx="1625600" cy="1014412"/>
            <a:chOff x="2935" y="1747"/>
            <a:chExt cx="1024" cy="639"/>
          </a:xfrm>
        </p:grpSpPr>
        <p:grpSp>
          <p:nvGrpSpPr>
            <p:cNvPr id="110647" name="Group 50"/>
            <p:cNvGrpSpPr>
              <a:grpSpLocks/>
            </p:cNvGrpSpPr>
            <p:nvPr/>
          </p:nvGrpSpPr>
          <p:grpSpPr bwMode="auto">
            <a:xfrm>
              <a:off x="2935" y="1747"/>
              <a:ext cx="988" cy="178"/>
              <a:chOff x="2935" y="1579"/>
              <a:chExt cx="988" cy="178"/>
            </a:xfrm>
          </p:grpSpPr>
          <p:sp>
            <p:nvSpPr>
              <p:cNvPr id="110654" name="Rectangle 51" descr="20%"/>
              <p:cNvSpPr>
                <a:spLocks noChangeArrowheads="1"/>
              </p:cNvSpPr>
              <p:nvPr/>
            </p:nvSpPr>
            <p:spPr bwMode="auto">
              <a:xfrm>
                <a:off x="2951" y="1579"/>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55" name="Text Box 52"/>
              <p:cNvSpPr txBox="1">
                <a:spLocks noChangeArrowheads="1"/>
              </p:cNvSpPr>
              <p:nvPr/>
            </p:nvSpPr>
            <p:spPr bwMode="auto">
              <a:xfrm>
                <a:off x="2935" y="1592"/>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32  TTL = 254</a:t>
                </a:r>
              </a:p>
            </p:txBody>
          </p:sp>
        </p:grpSp>
        <p:grpSp>
          <p:nvGrpSpPr>
            <p:cNvPr id="110648" name="Group 53"/>
            <p:cNvGrpSpPr>
              <a:grpSpLocks/>
            </p:cNvGrpSpPr>
            <p:nvPr/>
          </p:nvGrpSpPr>
          <p:grpSpPr bwMode="auto">
            <a:xfrm>
              <a:off x="2944" y="1950"/>
              <a:ext cx="1015" cy="436"/>
              <a:chOff x="2944" y="1950"/>
              <a:chExt cx="1015" cy="436"/>
            </a:xfrm>
          </p:grpSpPr>
          <p:sp>
            <p:nvSpPr>
              <p:cNvPr id="110649" name="Line 54"/>
              <p:cNvSpPr>
                <a:spLocks noChangeShapeType="1"/>
              </p:cNvSpPr>
              <p:nvPr/>
            </p:nvSpPr>
            <p:spPr bwMode="auto">
              <a:xfrm>
                <a:off x="2962" y="2386"/>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10650" name="Group 55"/>
              <p:cNvGrpSpPr>
                <a:grpSpLocks/>
              </p:cNvGrpSpPr>
              <p:nvPr/>
            </p:nvGrpSpPr>
            <p:grpSpPr bwMode="auto">
              <a:xfrm>
                <a:off x="2944" y="1950"/>
                <a:ext cx="1015" cy="279"/>
                <a:chOff x="619" y="3781"/>
                <a:chExt cx="1015" cy="279"/>
              </a:xfrm>
            </p:grpSpPr>
            <p:sp>
              <p:nvSpPr>
                <p:cNvPr id="110651" name="Rectangle 56"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52" name="Text Box 57"/>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1</a:t>
                  </a:r>
                </a:p>
              </p:txBody>
            </p:sp>
            <p:sp>
              <p:nvSpPr>
                <p:cNvPr id="110653" name="Text Box 58"/>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grpSp>
        <p:nvGrpSpPr>
          <p:cNvPr id="16" name="Group 59"/>
          <p:cNvGrpSpPr>
            <a:grpSpLocks/>
          </p:cNvGrpSpPr>
          <p:nvPr/>
        </p:nvGrpSpPr>
        <p:grpSpPr bwMode="auto">
          <a:xfrm>
            <a:off x="6692900" y="3092450"/>
            <a:ext cx="1611313" cy="714375"/>
            <a:chOff x="4216" y="1948"/>
            <a:chExt cx="1015" cy="450"/>
          </a:xfrm>
        </p:grpSpPr>
        <p:sp>
          <p:nvSpPr>
            <p:cNvPr id="110642" name="Line 60"/>
            <p:cNvSpPr>
              <a:spLocks noChangeShapeType="1"/>
            </p:cNvSpPr>
            <p:nvPr/>
          </p:nvSpPr>
          <p:spPr bwMode="auto">
            <a:xfrm>
              <a:off x="4241" y="2398"/>
              <a:ext cx="87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10643" name="Group 61"/>
            <p:cNvGrpSpPr>
              <a:grpSpLocks/>
            </p:cNvGrpSpPr>
            <p:nvPr/>
          </p:nvGrpSpPr>
          <p:grpSpPr bwMode="auto">
            <a:xfrm>
              <a:off x="4216" y="1948"/>
              <a:ext cx="1015" cy="279"/>
              <a:chOff x="619" y="3781"/>
              <a:chExt cx="1015" cy="279"/>
            </a:xfrm>
          </p:grpSpPr>
          <p:sp>
            <p:nvSpPr>
              <p:cNvPr id="110644" name="Rectangle 62" descr="25%"/>
              <p:cNvSpPr>
                <a:spLocks noChangeArrowheads="1"/>
              </p:cNvSpPr>
              <p:nvPr/>
            </p:nvSpPr>
            <p:spPr bwMode="auto">
              <a:xfrm>
                <a:off x="619" y="3782"/>
                <a:ext cx="889" cy="278"/>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45" name="Text Box 63"/>
              <p:cNvSpPr txBox="1">
                <a:spLocks noChangeArrowheads="1"/>
              </p:cNvSpPr>
              <p:nvPr/>
            </p:nvSpPr>
            <p:spPr bwMode="auto">
              <a:xfrm>
                <a:off x="645" y="3781"/>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10.1.1.1   TTL = 1</a:t>
                </a:r>
              </a:p>
            </p:txBody>
          </p:sp>
          <p:sp>
            <p:nvSpPr>
              <p:cNvPr id="110646" name="Text Box 64"/>
              <p:cNvSpPr txBox="1">
                <a:spLocks noChangeArrowheads="1"/>
              </p:cNvSpPr>
              <p:nvPr/>
            </p:nvSpPr>
            <p:spPr bwMode="auto">
              <a:xfrm>
                <a:off x="628" y="3899"/>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udp port = 35678</a:t>
                </a:r>
              </a:p>
            </p:txBody>
          </p:sp>
        </p:grpSp>
      </p:grpSp>
      <p:grpSp>
        <p:nvGrpSpPr>
          <p:cNvPr id="18" name="Group 65"/>
          <p:cNvGrpSpPr>
            <a:grpSpLocks/>
          </p:cNvGrpSpPr>
          <p:nvPr/>
        </p:nvGrpSpPr>
        <p:grpSpPr bwMode="auto">
          <a:xfrm>
            <a:off x="6661150" y="4746625"/>
            <a:ext cx="1609725" cy="939800"/>
            <a:chOff x="4196" y="2990"/>
            <a:chExt cx="1014" cy="592"/>
          </a:xfrm>
        </p:grpSpPr>
        <p:sp>
          <p:nvSpPr>
            <p:cNvPr id="110636" name="Line 66"/>
            <p:cNvSpPr>
              <a:spLocks noChangeShapeType="1"/>
            </p:cNvSpPr>
            <p:nvPr/>
          </p:nvSpPr>
          <p:spPr bwMode="auto">
            <a:xfrm flipH="1">
              <a:off x="4260" y="2990"/>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10637" name="Group 67"/>
            <p:cNvGrpSpPr>
              <a:grpSpLocks/>
            </p:cNvGrpSpPr>
            <p:nvPr/>
          </p:nvGrpSpPr>
          <p:grpSpPr bwMode="auto">
            <a:xfrm>
              <a:off x="4196" y="3132"/>
              <a:ext cx="1014" cy="450"/>
              <a:chOff x="776" y="3714"/>
              <a:chExt cx="1014" cy="450"/>
            </a:xfrm>
          </p:grpSpPr>
          <p:sp>
            <p:nvSpPr>
              <p:cNvPr id="110638" name="Rectangle 68"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39" name="Text Box 69"/>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255</a:t>
                </a:r>
              </a:p>
            </p:txBody>
          </p:sp>
          <p:sp>
            <p:nvSpPr>
              <p:cNvPr id="110640" name="Text Box 70"/>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10641" name="Text Box 71"/>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port unreachable</a:t>
                </a:r>
              </a:p>
            </p:txBody>
          </p:sp>
        </p:grpSp>
      </p:grpSp>
      <p:grpSp>
        <p:nvGrpSpPr>
          <p:cNvPr id="20" name="Group 72"/>
          <p:cNvGrpSpPr>
            <a:grpSpLocks/>
          </p:cNvGrpSpPr>
          <p:nvPr/>
        </p:nvGrpSpPr>
        <p:grpSpPr bwMode="auto">
          <a:xfrm>
            <a:off x="4675188" y="4745038"/>
            <a:ext cx="1612900" cy="1590675"/>
            <a:chOff x="2945" y="2989"/>
            <a:chExt cx="1016" cy="1002"/>
          </a:xfrm>
        </p:grpSpPr>
        <p:sp>
          <p:nvSpPr>
            <p:cNvPr id="110626" name="Line 73"/>
            <p:cNvSpPr>
              <a:spLocks noChangeShapeType="1"/>
            </p:cNvSpPr>
            <p:nvPr/>
          </p:nvSpPr>
          <p:spPr bwMode="auto">
            <a:xfrm flipH="1">
              <a:off x="3011" y="2989"/>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10627" name="Rectangle 74" descr="20%"/>
            <p:cNvSpPr>
              <a:spLocks noChangeArrowheads="1"/>
            </p:cNvSpPr>
            <p:nvPr/>
          </p:nvSpPr>
          <p:spPr bwMode="auto">
            <a:xfrm>
              <a:off x="2968" y="3332"/>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28" name="Text Box 75"/>
            <p:cNvSpPr txBox="1">
              <a:spLocks noChangeArrowheads="1"/>
            </p:cNvSpPr>
            <p:nvPr/>
          </p:nvSpPr>
          <p:spPr bwMode="auto">
            <a:xfrm>
              <a:off x="2945" y="3345"/>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31  </a:t>
              </a:r>
            </a:p>
          </p:txBody>
        </p:sp>
        <p:sp>
          <p:nvSpPr>
            <p:cNvPr id="110629" name="Rectangle 76" descr="20%"/>
            <p:cNvSpPr>
              <a:spLocks noChangeArrowheads="1"/>
            </p:cNvSpPr>
            <p:nvPr/>
          </p:nvSpPr>
          <p:spPr bwMode="auto">
            <a:xfrm>
              <a:off x="2965" y="3129"/>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30" name="Text Box 77"/>
            <p:cNvSpPr txBox="1">
              <a:spLocks noChangeArrowheads="1"/>
            </p:cNvSpPr>
            <p:nvPr/>
          </p:nvSpPr>
          <p:spPr bwMode="auto">
            <a:xfrm>
              <a:off x="2949" y="3142"/>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29  TTL = </a:t>
              </a:r>
              <a:r>
                <a:rPr lang="en-GB" sz="1200" b="1">
                  <a:solidFill>
                    <a:schemeClr val="accent2"/>
                  </a:solidFill>
                </a:rPr>
                <a:t>255</a:t>
              </a:r>
            </a:p>
          </p:txBody>
        </p:sp>
        <p:grpSp>
          <p:nvGrpSpPr>
            <p:cNvPr id="110631" name="Group 78"/>
            <p:cNvGrpSpPr>
              <a:grpSpLocks/>
            </p:cNvGrpSpPr>
            <p:nvPr/>
          </p:nvGrpSpPr>
          <p:grpSpPr bwMode="auto">
            <a:xfrm>
              <a:off x="2947" y="3541"/>
              <a:ext cx="1014" cy="450"/>
              <a:chOff x="776" y="3714"/>
              <a:chExt cx="1014" cy="450"/>
            </a:xfrm>
          </p:grpSpPr>
          <p:sp>
            <p:nvSpPr>
              <p:cNvPr id="110632" name="Rectangle 79"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33" name="Text Box 80"/>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254</a:t>
                </a:r>
              </a:p>
            </p:txBody>
          </p:sp>
          <p:sp>
            <p:nvSpPr>
              <p:cNvPr id="110634" name="Text Box 81"/>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10635" name="Text Box 82"/>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port unreachable</a:t>
                </a:r>
              </a:p>
            </p:txBody>
          </p:sp>
        </p:grpSp>
      </p:grpSp>
      <p:grpSp>
        <p:nvGrpSpPr>
          <p:cNvPr id="22" name="Group 83"/>
          <p:cNvGrpSpPr>
            <a:grpSpLocks/>
          </p:cNvGrpSpPr>
          <p:nvPr/>
        </p:nvGrpSpPr>
        <p:grpSpPr bwMode="auto">
          <a:xfrm>
            <a:off x="2638425" y="4737100"/>
            <a:ext cx="1609725" cy="1260475"/>
            <a:chOff x="1662" y="2984"/>
            <a:chExt cx="1014" cy="794"/>
          </a:xfrm>
        </p:grpSpPr>
        <p:sp>
          <p:nvSpPr>
            <p:cNvPr id="110617" name="Line 84"/>
            <p:cNvSpPr>
              <a:spLocks noChangeShapeType="1"/>
            </p:cNvSpPr>
            <p:nvPr/>
          </p:nvSpPr>
          <p:spPr bwMode="auto">
            <a:xfrm flipH="1">
              <a:off x="1725" y="2984"/>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10618" name="Group 85"/>
            <p:cNvGrpSpPr>
              <a:grpSpLocks/>
            </p:cNvGrpSpPr>
            <p:nvPr/>
          </p:nvGrpSpPr>
          <p:grpSpPr bwMode="auto">
            <a:xfrm>
              <a:off x="1664" y="3121"/>
              <a:ext cx="988" cy="178"/>
              <a:chOff x="2935" y="1579"/>
              <a:chExt cx="988" cy="178"/>
            </a:xfrm>
          </p:grpSpPr>
          <p:sp>
            <p:nvSpPr>
              <p:cNvPr id="110624" name="Rectangle 86" descr="20%"/>
              <p:cNvSpPr>
                <a:spLocks noChangeArrowheads="1"/>
              </p:cNvSpPr>
              <p:nvPr/>
            </p:nvSpPr>
            <p:spPr bwMode="auto">
              <a:xfrm>
                <a:off x="2951" y="1579"/>
                <a:ext cx="889" cy="178"/>
              </a:xfrm>
              <a:prstGeom prst="rect">
                <a:avLst/>
              </a:prstGeom>
              <a:pattFill prst="pct20">
                <a:fgClr>
                  <a:srgbClr val="8AD7FE"/>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25" name="Text Box 87"/>
              <p:cNvSpPr txBox="1">
                <a:spLocks noChangeArrowheads="1"/>
              </p:cNvSpPr>
              <p:nvPr/>
            </p:nvSpPr>
            <p:spPr bwMode="auto">
              <a:xfrm>
                <a:off x="2935" y="1592"/>
                <a:ext cx="9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label 31  TTL = 254</a:t>
                </a:r>
              </a:p>
            </p:txBody>
          </p:sp>
        </p:grpSp>
        <p:grpSp>
          <p:nvGrpSpPr>
            <p:cNvPr id="110619" name="Group 88"/>
            <p:cNvGrpSpPr>
              <a:grpSpLocks/>
            </p:cNvGrpSpPr>
            <p:nvPr/>
          </p:nvGrpSpPr>
          <p:grpSpPr bwMode="auto">
            <a:xfrm>
              <a:off x="1662" y="3328"/>
              <a:ext cx="1014" cy="450"/>
              <a:chOff x="776" y="3714"/>
              <a:chExt cx="1014" cy="450"/>
            </a:xfrm>
          </p:grpSpPr>
          <p:sp>
            <p:nvSpPr>
              <p:cNvPr id="110620" name="Rectangle 89"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21" name="Text Box 90"/>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254</a:t>
                </a:r>
              </a:p>
            </p:txBody>
          </p:sp>
          <p:sp>
            <p:nvSpPr>
              <p:cNvPr id="110622" name="Text Box 91"/>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10623" name="Text Box 92"/>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port unreachable</a:t>
                </a:r>
              </a:p>
            </p:txBody>
          </p:sp>
        </p:grpSp>
      </p:grpSp>
      <p:grpSp>
        <p:nvGrpSpPr>
          <p:cNvPr id="25" name="Group 93"/>
          <p:cNvGrpSpPr>
            <a:grpSpLocks/>
          </p:cNvGrpSpPr>
          <p:nvPr/>
        </p:nvGrpSpPr>
        <p:grpSpPr bwMode="auto">
          <a:xfrm>
            <a:off x="736600" y="4741863"/>
            <a:ext cx="1609725" cy="928687"/>
            <a:chOff x="464" y="2987"/>
            <a:chExt cx="1014" cy="585"/>
          </a:xfrm>
        </p:grpSpPr>
        <p:sp>
          <p:nvSpPr>
            <p:cNvPr id="110611" name="Line 94"/>
            <p:cNvSpPr>
              <a:spLocks noChangeShapeType="1"/>
            </p:cNvSpPr>
            <p:nvPr/>
          </p:nvSpPr>
          <p:spPr bwMode="auto">
            <a:xfrm flipH="1">
              <a:off x="526" y="2987"/>
              <a:ext cx="79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10612" name="Group 95"/>
            <p:cNvGrpSpPr>
              <a:grpSpLocks/>
            </p:cNvGrpSpPr>
            <p:nvPr/>
          </p:nvGrpSpPr>
          <p:grpSpPr bwMode="auto">
            <a:xfrm>
              <a:off x="464" y="3122"/>
              <a:ext cx="1014" cy="450"/>
              <a:chOff x="776" y="3714"/>
              <a:chExt cx="1014" cy="450"/>
            </a:xfrm>
          </p:grpSpPr>
          <p:sp>
            <p:nvSpPr>
              <p:cNvPr id="110613" name="Rectangle 96" descr="25%"/>
              <p:cNvSpPr>
                <a:spLocks noChangeArrowheads="1"/>
              </p:cNvSpPr>
              <p:nvPr/>
            </p:nvSpPr>
            <p:spPr bwMode="auto">
              <a:xfrm>
                <a:off x="792" y="3715"/>
                <a:ext cx="889" cy="449"/>
              </a:xfrm>
              <a:prstGeom prst="rect">
                <a:avLst/>
              </a:prstGeom>
              <a:pattFill prst="pct25">
                <a:fgClr>
                  <a:srgbClr val="EAA2A9"/>
                </a:fgClr>
                <a:bgClr>
                  <a:srgbClr val="FFFFFF"/>
                </a:bgClr>
              </a:pattFill>
              <a:ln w="9525">
                <a:solidFill>
                  <a:schemeClr val="tx1"/>
                </a:solidFill>
                <a:miter lim="800000"/>
                <a:headEnd/>
                <a:tailEnd/>
              </a:ln>
            </p:spPr>
            <p:txBody>
              <a:bodyPr lIns="93600" tIns="46800" rIns="93600" bIns="46800" anchor="ctr">
                <a:spAutoFit/>
              </a:bodyPr>
              <a:lstStyle/>
              <a:p>
                <a:endParaRPr lang="en-US"/>
              </a:p>
            </p:txBody>
          </p:sp>
          <p:sp>
            <p:nvSpPr>
              <p:cNvPr id="110614" name="Text Box 97"/>
              <p:cNvSpPr txBox="1">
                <a:spLocks noChangeArrowheads="1"/>
              </p:cNvSpPr>
              <p:nvPr/>
            </p:nvSpPr>
            <p:spPr bwMode="auto">
              <a:xfrm>
                <a:off x="776" y="3714"/>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10.1.2.1  TTL = 253</a:t>
                </a:r>
              </a:p>
            </p:txBody>
          </p:sp>
          <p:sp>
            <p:nvSpPr>
              <p:cNvPr id="110615" name="Text Box 98"/>
              <p:cNvSpPr txBox="1">
                <a:spLocks noChangeArrowheads="1"/>
              </p:cNvSpPr>
              <p:nvPr/>
            </p:nvSpPr>
            <p:spPr bwMode="auto">
              <a:xfrm>
                <a:off x="801" y="3846"/>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icmp</a:t>
                </a:r>
              </a:p>
            </p:txBody>
          </p:sp>
          <p:sp>
            <p:nvSpPr>
              <p:cNvPr id="110616" name="Text Box 99"/>
              <p:cNvSpPr txBox="1">
                <a:spLocks noChangeArrowheads="1"/>
              </p:cNvSpPr>
              <p:nvPr/>
            </p:nvSpPr>
            <p:spPr bwMode="auto">
              <a:xfrm>
                <a:off x="801" y="3995"/>
                <a:ext cx="9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ea typeface="MS PGothic" pitchFamily="34" charset="-128"/>
                  </a:defRPr>
                </a:lvl9pPr>
              </a:lstStyle>
              <a:p>
                <a:pPr algn="l">
                  <a:lnSpc>
                    <a:spcPct val="100000"/>
                  </a:lnSpc>
                  <a:spcBef>
                    <a:spcPct val="50000"/>
                  </a:spcBef>
                </a:pPr>
                <a:r>
                  <a:rPr lang="en-GB" sz="1200" b="1"/>
                  <a:t>port unreachable</a:t>
                </a:r>
              </a:p>
            </p:txBody>
          </p:sp>
        </p:grpSp>
      </p:grpSp>
      <p:sp>
        <p:nvSpPr>
          <p:cNvPr id="145508" name="AutoShape 100"/>
          <p:cNvSpPr>
            <a:spLocks noChangeArrowheads="1"/>
          </p:cNvSpPr>
          <p:nvPr/>
        </p:nvSpPr>
        <p:spPr bwMode="auto">
          <a:xfrm>
            <a:off x="8234363" y="2921000"/>
            <a:ext cx="876300" cy="600075"/>
          </a:xfrm>
          <a:prstGeom prst="wedgeRoundRectCallout">
            <a:avLst>
              <a:gd name="adj1" fmla="val -34782"/>
              <a:gd name="adj2" fmla="val 96560"/>
              <a:gd name="adj3" fmla="val 16667"/>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pPr defTabSz="1028700">
              <a:lnSpc>
                <a:spcPct val="100000"/>
              </a:lnSpc>
            </a:pPr>
            <a:r>
              <a:rPr lang="en-GB" sz="1600" b="1"/>
              <a:t>udp port</a:t>
            </a:r>
          </a:p>
          <a:p>
            <a:pPr defTabSz="1028700">
              <a:lnSpc>
                <a:spcPct val="100000"/>
              </a:lnSpc>
            </a:pPr>
            <a:r>
              <a:rPr lang="en-GB" sz="1600" b="1"/>
              <a:t> 35678?</a:t>
            </a:r>
          </a:p>
        </p:txBody>
      </p:sp>
    </p:spTree>
    <p:extLst>
      <p:ext uri="{BB962C8B-B14F-4D97-AF65-F5344CB8AC3E}">
        <p14:creationId xmlns:p14="http://schemas.microsoft.com/office/powerpoint/2010/main" val="878006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2" presetClass="entr" presetSubtype="8"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500"/>
                            </p:stCondLst>
                            <p:childTnLst>
                              <p:par>
                                <p:cTn id="30" presetID="2" presetClass="entr" presetSubtype="8" fill="hold" nodeType="afterEffect">
                                  <p:stCondLst>
                                    <p:cond delay="10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7000"/>
                            </p:stCondLst>
                            <p:childTnLst>
                              <p:par>
                                <p:cTn id="35" presetID="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145508"/>
                                        </p:tgtEl>
                                        <p:attrNameLst>
                                          <p:attrName>style.visibility</p:attrName>
                                        </p:attrNameLst>
                                      </p:cBhvr>
                                      <p:to>
                                        <p:strVal val="visible"/>
                                      </p:to>
                                    </p:set>
                                    <p:anim calcmode="lin" valueType="num">
                                      <p:cBhvr additive="base">
                                        <p:cTn id="48" dur="500" fill="hold"/>
                                        <p:tgtEl>
                                          <p:spTgt spid="145508"/>
                                        </p:tgtEl>
                                        <p:attrNameLst>
                                          <p:attrName>ppt_x</p:attrName>
                                        </p:attrNameLst>
                                      </p:cBhvr>
                                      <p:tavLst>
                                        <p:tav tm="0">
                                          <p:val>
                                            <p:strVal val="0-#ppt_w/2"/>
                                          </p:val>
                                        </p:tav>
                                        <p:tav tm="100000">
                                          <p:val>
                                            <p:strVal val="#ppt_x"/>
                                          </p:val>
                                        </p:tav>
                                      </p:tavLst>
                                    </p:anim>
                                    <p:anim calcmode="lin" valueType="num">
                                      <p:cBhvr additive="base">
                                        <p:cTn id="49" dur="500" fill="hold"/>
                                        <p:tgtEl>
                                          <p:spTgt spid="145508"/>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0-#ppt_w/2"/>
                                          </p:val>
                                        </p:tav>
                                        <p:tav tm="100000">
                                          <p:val>
                                            <p:strVal val="#ppt_x"/>
                                          </p:val>
                                        </p:tav>
                                      </p:tavLst>
                                    </p:anim>
                                    <p:anim calcmode="lin" valueType="num">
                                      <p:cBhvr additive="base">
                                        <p:cTn id="55" dur="500" fill="hold"/>
                                        <p:tgtEl>
                                          <p:spTgt spid="18"/>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00"/>
                            </p:stCondLst>
                            <p:childTnLst>
                              <p:par>
                                <p:cTn id="57" presetID="2" presetClass="entr" presetSubtype="8"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1000"/>
                            </p:stCondLst>
                            <p:childTnLst>
                              <p:par>
                                <p:cTn id="62" presetID="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1500"/>
                            </p:stCondLst>
                            <p:childTnLst>
                              <p:par>
                                <p:cTn id="67" presetID="2"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08"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Line 26"/>
          <p:cNvSpPr>
            <a:spLocks noChangeShapeType="1"/>
          </p:cNvSpPr>
          <p:nvPr/>
        </p:nvSpPr>
        <p:spPr bwMode="auto">
          <a:xfrm>
            <a:off x="0" y="1628775"/>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sp>
        <p:nvSpPr>
          <p:cNvPr id="13314" name="Line 24"/>
          <p:cNvSpPr>
            <a:spLocks noChangeShapeType="1"/>
          </p:cNvSpPr>
          <p:nvPr/>
        </p:nvSpPr>
        <p:spPr bwMode="auto">
          <a:xfrm>
            <a:off x="0" y="4019550"/>
            <a:ext cx="9144000"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pic>
        <p:nvPicPr>
          <p:cNvPr id="8" name="Picture 24" descr="HMH00693.jpg"/>
          <p:cNvPicPr>
            <a:picLocks noChangeAspect="1"/>
          </p:cNvPicPr>
          <p:nvPr/>
        </p:nvPicPr>
        <p:blipFill>
          <a:blip r:embed="rId3"/>
          <a:srcRect t="14844" b="53905"/>
          <a:stretch>
            <a:fillRect/>
          </a:stretch>
        </p:blipFill>
        <p:spPr bwMode="auto">
          <a:xfrm>
            <a:off x="0" y="1600200"/>
            <a:ext cx="9151938" cy="2419350"/>
          </a:xfrm>
          <a:prstGeom prst="rect">
            <a:avLst/>
          </a:prstGeom>
          <a:noFill/>
          <a:ln w="9525">
            <a:noFill/>
            <a:miter lim="800000"/>
            <a:headEnd/>
            <a:tailEnd/>
          </a:ln>
        </p:spPr>
      </p:pic>
      <p:sp>
        <p:nvSpPr>
          <p:cNvPr id="10" name="Title 14"/>
          <p:cNvSpPr>
            <a:spLocks noGrp="1"/>
          </p:cNvSpPr>
          <p:nvPr>
            <p:ph type="ctrTitle"/>
          </p:nvPr>
        </p:nvSpPr>
        <p:spPr>
          <a:xfrm>
            <a:off x="457200" y="4298950"/>
            <a:ext cx="8153400" cy="1022350"/>
          </a:xfrm>
        </p:spPr>
        <p:txBody>
          <a:bodyPr/>
          <a:lstStyle/>
          <a:p>
            <a:r>
              <a:rPr lang="en-US" sz="3200" dirty="0">
                <a:solidFill>
                  <a:srgbClr val="000000"/>
                </a:solidFill>
                <a:ea typeface="ＭＳ Ｐゴシック" pitchFamily="34" charset="-128"/>
              </a:rPr>
              <a:t>PE-CE Routing Protocols</a:t>
            </a:r>
          </a:p>
        </p:txBody>
      </p:sp>
    </p:spTree>
    <p:extLst>
      <p:ext uri="{BB962C8B-B14F-4D97-AF65-F5344CB8AC3E}">
        <p14:creationId xmlns:p14="http://schemas.microsoft.com/office/powerpoint/2010/main" val="4099393696"/>
      </p:ext>
    </p:extLst>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6" name="Rectangle 6"/>
          <p:cNvSpPr>
            <a:spLocks noGrp="1" noChangeArrowheads="1"/>
          </p:cNvSpPr>
          <p:nvPr>
            <p:ph type="title"/>
          </p:nvPr>
        </p:nvSpPr>
        <p:spPr/>
        <p:txBody>
          <a:bodyPr rtlCol="0">
            <a:normAutofit/>
          </a:bodyPr>
          <a:lstStyle/>
          <a:p>
            <a:pPr eaLnBrk="1" fontAlgn="auto" hangingPunct="1">
              <a:spcAft>
                <a:spcPts val="0"/>
              </a:spcAft>
              <a:defRPr/>
            </a:pPr>
            <a:r>
              <a:rPr lang="sl-SI" dirty="0">
                <a:solidFill>
                  <a:srgbClr val="0070C0"/>
                </a:solidFill>
              </a:rPr>
              <a:t>Configuring PE-CE </a:t>
            </a:r>
            <a:r>
              <a:rPr lang="en-AU" dirty="0">
                <a:solidFill>
                  <a:srgbClr val="0070C0"/>
                </a:solidFill>
              </a:rPr>
              <a:t>Ro</a:t>
            </a:r>
            <a:r>
              <a:rPr lang="sl-SI" dirty="0">
                <a:solidFill>
                  <a:srgbClr val="0070C0"/>
                </a:solidFill>
              </a:rPr>
              <a:t>uting Protocols</a:t>
            </a:r>
            <a:endParaRPr lang="en-US" dirty="0">
              <a:solidFill>
                <a:srgbClr val="0070C0"/>
              </a:solidFill>
            </a:endParaRPr>
          </a:p>
        </p:txBody>
      </p:sp>
      <p:sp>
        <p:nvSpPr>
          <p:cNvPr id="629765" name="Rectangle 5"/>
          <p:cNvSpPr>
            <a:spLocks noGrp="1" noChangeArrowheads="1"/>
          </p:cNvSpPr>
          <p:nvPr>
            <p:ph idx="1"/>
          </p:nvPr>
        </p:nvSpPr>
        <p:spPr/>
        <p:txBody>
          <a:bodyPr rtlCol="0">
            <a:normAutofit/>
          </a:bodyPr>
          <a:lstStyle/>
          <a:p>
            <a:pPr eaLnBrk="1" fontAlgn="auto" hangingPunct="1">
              <a:spcAft>
                <a:spcPts val="0"/>
              </a:spcAft>
              <a:defRPr/>
            </a:pPr>
            <a:r>
              <a:rPr lang="sl-SI" dirty="0"/>
              <a:t>PE-CE routing protocols are configured for individual VRFs</a:t>
            </a:r>
            <a:r>
              <a:rPr lang="en-US" dirty="0"/>
              <a:t>.</a:t>
            </a:r>
            <a:endParaRPr lang="sl-SI" dirty="0"/>
          </a:p>
          <a:p>
            <a:pPr eaLnBrk="1" fontAlgn="auto" hangingPunct="1">
              <a:spcAft>
                <a:spcPts val="0"/>
              </a:spcAft>
              <a:defRPr/>
            </a:pPr>
            <a:r>
              <a:rPr lang="sl-SI" dirty="0"/>
              <a:t>Per-VRF routing protocols can be configured in two ways:</a:t>
            </a:r>
          </a:p>
          <a:p>
            <a:pPr lvl="1" eaLnBrk="1" fontAlgn="auto" hangingPunct="1">
              <a:spcAft>
                <a:spcPts val="0"/>
              </a:spcAft>
              <a:defRPr/>
            </a:pPr>
            <a:r>
              <a:rPr lang="sl-SI" dirty="0"/>
              <a:t>There is only one BGP or RIP process per router, </a:t>
            </a:r>
            <a:br>
              <a:rPr lang="en-US" dirty="0"/>
            </a:br>
            <a:r>
              <a:rPr lang="sl-SI" dirty="0"/>
              <a:t>per-VRF parameters are specified in routing contexts, which are selected with the address family command</a:t>
            </a:r>
            <a:r>
              <a:rPr lang="en-US" dirty="0"/>
              <a:t>.</a:t>
            </a:r>
            <a:endParaRPr lang="sl-SI" dirty="0"/>
          </a:p>
          <a:p>
            <a:pPr lvl="1" eaLnBrk="1" fontAlgn="auto" hangingPunct="1">
              <a:spcAft>
                <a:spcPts val="0"/>
              </a:spcAft>
              <a:defRPr/>
            </a:pPr>
            <a:r>
              <a:rPr lang="sl-SI" dirty="0"/>
              <a:t>A separate OSPF process has to be started for each VRF</a:t>
            </a:r>
            <a:r>
              <a:rPr lang="en-US" dirty="0"/>
              <a:t>.</a:t>
            </a:r>
            <a:endParaRPr lang="sl-SI" dirty="0"/>
          </a:p>
        </p:txBody>
      </p:sp>
    </p:spTree>
    <p:extLst>
      <p:ext uri="{BB962C8B-B14F-4D97-AF65-F5344CB8AC3E}">
        <p14:creationId xmlns:p14="http://schemas.microsoft.com/office/powerpoint/2010/main" val="30450748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p:txBody>
          <a:bodyPr/>
          <a:lstStyle/>
          <a:p>
            <a:r>
              <a:rPr lang="en-US" dirty="0">
                <a:solidFill>
                  <a:srgbClr val="0070C0"/>
                </a:solidFill>
              </a:rPr>
              <a:t>MPLS VPN Architecture</a:t>
            </a:r>
          </a:p>
        </p:txBody>
      </p:sp>
      <p:sp>
        <p:nvSpPr>
          <p:cNvPr id="676867" name="Rectangle 3"/>
          <p:cNvSpPr>
            <a:spLocks noGrp="1" noChangeArrowheads="1"/>
          </p:cNvSpPr>
          <p:nvPr>
            <p:ph type="body" idx="1"/>
          </p:nvPr>
        </p:nvSpPr>
        <p:spPr>
          <a:xfrm>
            <a:off x="457200" y="1965325"/>
            <a:ext cx="8223250" cy="3673475"/>
          </a:xfrm>
        </p:spPr>
        <p:txBody>
          <a:bodyPr/>
          <a:lstStyle/>
          <a:p>
            <a:r>
              <a:rPr lang="en-US" sz="2600" dirty="0"/>
              <a:t>An MPLS VPN combines the best features of an overlay VPN and a peer-to-peer VPN:</a:t>
            </a:r>
          </a:p>
          <a:p>
            <a:endParaRPr lang="en-US" sz="2600" dirty="0"/>
          </a:p>
          <a:p>
            <a:pPr lvl="1"/>
            <a:r>
              <a:rPr lang="en-US" sz="2200" dirty="0"/>
              <a:t>PE routers participate in customer routing, guaranteeing optimum routing between sites and easy provisioning.</a:t>
            </a:r>
          </a:p>
          <a:p>
            <a:pPr lvl="1"/>
            <a:r>
              <a:rPr lang="en-US" sz="2200" dirty="0"/>
              <a:t>PE routers carry a separate set of routes for each customer (similar to the dedicated PE router approach).</a:t>
            </a:r>
          </a:p>
          <a:p>
            <a:pPr lvl="1"/>
            <a:r>
              <a:rPr lang="en-US" sz="2200" dirty="0"/>
              <a:t>Customers can use overlapping addresses.</a:t>
            </a:r>
          </a:p>
        </p:txBody>
      </p:sp>
    </p:spTree>
    <p:extLst>
      <p:ext uri="{BB962C8B-B14F-4D97-AF65-F5344CB8AC3E}">
        <p14:creationId xmlns:p14="http://schemas.microsoft.com/office/powerpoint/2010/main" val="7943794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white">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a:endParaRPr lang="en-US" dirty="0">
              <a:solidFill>
                <a:srgbClr val="000000"/>
              </a:solidFill>
            </a:endParaRPr>
          </a:p>
        </p:txBody>
      </p:sp>
      <p:sp>
        <p:nvSpPr>
          <p:cNvPr id="7171" name="Rectangle 3"/>
          <p:cNvSpPr>
            <a:spLocks noChangeArrowheads="1"/>
          </p:cNvSpPr>
          <p:nvPr/>
        </p:nvSpPr>
        <p:spPr bwMode="gray">
          <a:xfrm>
            <a:off x="0" y="1922463"/>
            <a:ext cx="3436938"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2" name="Rectangle 4"/>
          <p:cNvSpPr>
            <a:spLocks noChangeArrowheads="1"/>
          </p:cNvSpPr>
          <p:nvPr/>
        </p:nvSpPr>
        <p:spPr bwMode="gray">
          <a:xfrm>
            <a:off x="3665538" y="1938338"/>
            <a:ext cx="5478462"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3" name="Rectangle 5"/>
          <p:cNvSpPr>
            <a:spLocks noChangeArrowheads="1"/>
          </p:cNvSpPr>
          <p:nvPr/>
        </p:nvSpPr>
        <p:spPr bwMode="white">
          <a:xfrm>
            <a:off x="4041775" y="3011488"/>
            <a:ext cx="4508500" cy="830262"/>
          </a:xfrm>
          <a:prstGeom prst="rect">
            <a:avLst/>
          </a:prstGeom>
          <a:noFill/>
          <a:ln w="9525" algn="ctr">
            <a:noFill/>
            <a:miter lim="800000"/>
            <a:headEnd/>
            <a:tailEnd/>
          </a:ln>
        </p:spPr>
        <p:txBody>
          <a:bodyPr lIns="82124" tIns="41061" rIns="82124" bIns="41061" anchor="ctr"/>
          <a:lstStyle/>
          <a:p>
            <a:pPr>
              <a:lnSpc>
                <a:spcPct val="95000"/>
              </a:lnSpc>
            </a:pPr>
            <a:r>
              <a:rPr lang="en-US" sz="3700" dirty="0">
                <a:solidFill>
                  <a:srgbClr val="FFFFFF"/>
                </a:solidFill>
              </a:rPr>
              <a:t>Static Routing</a:t>
            </a:r>
          </a:p>
        </p:txBody>
      </p:sp>
      <p:grpSp>
        <p:nvGrpSpPr>
          <p:cNvPr id="7174" name="Group 6"/>
          <p:cNvGrpSpPr>
            <a:grpSpLocks/>
          </p:cNvGrpSpPr>
          <p:nvPr/>
        </p:nvGrpSpPr>
        <p:grpSpPr bwMode="auto">
          <a:xfrm>
            <a:off x="1474788" y="2657475"/>
            <a:ext cx="1270000" cy="1276350"/>
            <a:chOff x="942" y="1524"/>
            <a:chExt cx="1026" cy="1032"/>
          </a:xfrm>
        </p:grpSpPr>
        <p:grpSp>
          <p:nvGrpSpPr>
            <p:cNvPr id="7177" name="Group 7"/>
            <p:cNvGrpSpPr>
              <a:grpSpLocks/>
            </p:cNvGrpSpPr>
            <p:nvPr/>
          </p:nvGrpSpPr>
          <p:grpSpPr bwMode="auto">
            <a:xfrm>
              <a:off x="942" y="1524"/>
              <a:ext cx="210" cy="1032"/>
              <a:chOff x="942" y="1524"/>
              <a:chExt cx="210" cy="1032"/>
            </a:xfrm>
          </p:grpSpPr>
          <p:sp>
            <p:nvSpPr>
              <p:cNvPr id="7186" name="Oval 8"/>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7" name="Oval 9"/>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8" name="Oval 10"/>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8" name="Group 11"/>
            <p:cNvGrpSpPr>
              <a:grpSpLocks/>
            </p:cNvGrpSpPr>
            <p:nvPr/>
          </p:nvGrpSpPr>
          <p:grpSpPr bwMode="auto">
            <a:xfrm>
              <a:off x="1350" y="1524"/>
              <a:ext cx="210" cy="1032"/>
              <a:chOff x="942" y="1524"/>
              <a:chExt cx="210" cy="1032"/>
            </a:xfrm>
          </p:grpSpPr>
          <p:sp>
            <p:nvSpPr>
              <p:cNvPr id="7183" name="Oval 12"/>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4" name="Oval 13"/>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5" name="Oval 14"/>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9" name="Group 15"/>
            <p:cNvGrpSpPr>
              <a:grpSpLocks/>
            </p:cNvGrpSpPr>
            <p:nvPr/>
          </p:nvGrpSpPr>
          <p:grpSpPr bwMode="auto">
            <a:xfrm>
              <a:off x="1758" y="1524"/>
              <a:ext cx="210" cy="1032"/>
              <a:chOff x="942" y="1524"/>
              <a:chExt cx="210" cy="1032"/>
            </a:xfrm>
          </p:grpSpPr>
          <p:sp>
            <p:nvSpPr>
              <p:cNvPr id="7180" name="Oval 16"/>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1" name="Oval 17"/>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2" name="Oval 18"/>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sp>
        <p:nvSpPr>
          <p:cNvPr id="7175" name="Text Box 18"/>
          <p:cNvSpPr txBox="1">
            <a:spLocks noChangeArrowheads="1"/>
          </p:cNvSpPr>
          <p:nvPr/>
        </p:nvSpPr>
        <p:spPr bwMode="white">
          <a:xfrm>
            <a:off x="228600" y="2819400"/>
            <a:ext cx="1253869" cy="861774"/>
          </a:xfrm>
          <a:prstGeom prst="rect">
            <a:avLst/>
          </a:prstGeom>
          <a:noFill/>
          <a:ln w="9525">
            <a:noFill/>
            <a:miter lim="800000"/>
            <a:headEnd/>
            <a:tailEnd/>
          </a:ln>
        </p:spPr>
        <p:txBody>
          <a:bodyPr wrap="none">
            <a:spAutoFit/>
          </a:bodyPr>
          <a:lstStyle/>
          <a:p>
            <a:pPr defTabSz="814388"/>
            <a:r>
              <a:rPr lang="en-US" sz="5000" dirty="0">
                <a:solidFill>
                  <a:srgbClr val="FFFFFF"/>
                </a:solidFill>
                <a:latin typeface="Arial Black" pitchFamily="34" charset="0"/>
                <a:ea typeface="ＭＳ Ｐゴシック" pitchFamily="34" charset="-128"/>
              </a:rPr>
              <a:t>3.1</a:t>
            </a:r>
          </a:p>
        </p:txBody>
      </p:sp>
    </p:spTree>
    <p:extLst>
      <p:ext uri="{BB962C8B-B14F-4D97-AF65-F5344CB8AC3E}">
        <p14:creationId xmlns:p14="http://schemas.microsoft.com/office/powerpoint/2010/main" val="371370360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93750" y="304800"/>
            <a:ext cx="7435850" cy="838200"/>
          </a:xfrm>
        </p:spPr>
        <p:txBody>
          <a:bodyPr/>
          <a:lstStyle/>
          <a:p>
            <a:r>
              <a:rPr lang="en-US" dirty="0">
                <a:solidFill>
                  <a:srgbClr val="0070C0"/>
                </a:solidFill>
                <a:ea typeface="ＭＳ Ｐゴシック" pitchFamily="34" charset="-128"/>
              </a:rPr>
              <a:t>Static Routing</a:t>
            </a:r>
          </a:p>
        </p:txBody>
      </p:sp>
      <p:sp>
        <p:nvSpPr>
          <p:cNvPr id="38915" name="Content Placeholder 2"/>
          <p:cNvSpPr>
            <a:spLocks noGrp="1"/>
          </p:cNvSpPr>
          <p:nvPr>
            <p:ph idx="1"/>
          </p:nvPr>
        </p:nvSpPr>
        <p:spPr>
          <a:xfrm>
            <a:off x="793750" y="1600200"/>
            <a:ext cx="7435850" cy="4525963"/>
          </a:xfrm>
        </p:spPr>
        <p:txBody>
          <a:bodyPr/>
          <a:lstStyle/>
          <a:p>
            <a:r>
              <a:rPr lang="en-US">
                <a:ea typeface="ＭＳ Ｐゴシック" pitchFamily="34" charset="-128"/>
              </a:rPr>
              <a:t>Highly scalable and secured</a:t>
            </a:r>
          </a:p>
          <a:p>
            <a:r>
              <a:rPr lang="en-US">
                <a:ea typeface="ＭＳ Ｐゴシック" pitchFamily="34" charset="-128"/>
              </a:rPr>
              <a:t>Ideal for single attached sites (one way out)</a:t>
            </a:r>
          </a:p>
          <a:p>
            <a:r>
              <a:rPr lang="en-US">
                <a:ea typeface="ＭＳ Ｐゴシック" pitchFamily="34" charset="-128"/>
              </a:rPr>
              <a:t>For multi-homed sites, static routing may not provide re-routing capabilities in case of certain failure scenarios – highly discouraged</a:t>
            </a:r>
          </a:p>
          <a:p>
            <a:r>
              <a:rPr lang="en-US">
                <a:ea typeface="ＭＳ Ｐゴシック" pitchFamily="34" charset="-128"/>
              </a:rPr>
              <a:t>For every net in a given site, static configuration is required on PE</a:t>
            </a:r>
          </a:p>
          <a:p>
            <a:r>
              <a:rPr lang="en-US">
                <a:ea typeface="ＭＳ Ｐゴシック" pitchFamily="34" charset="-128"/>
              </a:rPr>
              <a:t>For traffic leaving the site (single homed), a static default route could be used on CE</a:t>
            </a:r>
          </a:p>
          <a:p>
            <a:r>
              <a:rPr lang="en-US">
                <a:ea typeface="ＭＳ Ｐゴシック" pitchFamily="34" charset="-128"/>
              </a:rPr>
              <a:t>Can co-exist with dynamic routing protocols</a:t>
            </a:r>
          </a:p>
        </p:txBody>
      </p:sp>
    </p:spTree>
    <p:extLst>
      <p:ext uri="{BB962C8B-B14F-4D97-AF65-F5344CB8AC3E}">
        <p14:creationId xmlns:p14="http://schemas.microsoft.com/office/powerpoint/2010/main" val="903883251"/>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5"/>
          <p:cNvSpPr>
            <a:spLocks noChangeArrowheads="1"/>
          </p:cNvSpPr>
          <p:nvPr/>
        </p:nvSpPr>
        <p:spPr bwMode="auto">
          <a:xfrm>
            <a:off x="1366838" y="1165225"/>
            <a:ext cx="6248400" cy="1857375"/>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39939" name="Line 19"/>
          <p:cNvSpPr>
            <a:spLocks noChangeShapeType="1"/>
          </p:cNvSpPr>
          <p:nvPr/>
        </p:nvSpPr>
        <p:spPr bwMode="auto">
          <a:xfrm flipV="1">
            <a:off x="2052638" y="2684463"/>
            <a:ext cx="1587" cy="1552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39940" name="Line 20"/>
          <p:cNvSpPr>
            <a:spLocks noChangeShapeType="1"/>
          </p:cNvSpPr>
          <p:nvPr/>
        </p:nvSpPr>
        <p:spPr bwMode="auto">
          <a:xfrm flipH="1" flipV="1">
            <a:off x="7081838" y="2617788"/>
            <a:ext cx="1587" cy="1552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39941" name="Line 33"/>
          <p:cNvSpPr>
            <a:spLocks noChangeShapeType="1"/>
          </p:cNvSpPr>
          <p:nvPr/>
        </p:nvSpPr>
        <p:spPr bwMode="auto">
          <a:xfrm flipV="1">
            <a:off x="4719638" y="2659063"/>
            <a:ext cx="1587" cy="16224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39942" name="Rectangle 66"/>
          <p:cNvSpPr>
            <a:spLocks noGrp="1" noChangeArrowheads="1"/>
          </p:cNvSpPr>
          <p:nvPr>
            <p:ph type="title"/>
          </p:nvPr>
        </p:nvSpPr>
        <p:spPr>
          <a:xfrm>
            <a:off x="793750" y="304800"/>
            <a:ext cx="7435850" cy="563563"/>
          </a:xfrm>
        </p:spPr>
        <p:txBody>
          <a:bodyPr>
            <a:normAutofit fontScale="90000"/>
          </a:bodyPr>
          <a:lstStyle/>
          <a:p>
            <a:r>
              <a:rPr lang="en-US" dirty="0">
                <a:solidFill>
                  <a:srgbClr val="0070C0"/>
                </a:solidFill>
                <a:ea typeface="ＭＳ Ｐゴシック" pitchFamily="34" charset="-128"/>
              </a:rPr>
              <a:t>Static PE-CE: </a:t>
            </a:r>
          </a:p>
        </p:txBody>
      </p:sp>
      <p:sp>
        <p:nvSpPr>
          <p:cNvPr id="39944" name="Oval 4"/>
          <p:cNvSpPr>
            <a:spLocks noChangeArrowheads="1"/>
          </p:cNvSpPr>
          <p:nvPr/>
        </p:nvSpPr>
        <p:spPr bwMode="auto">
          <a:xfrm>
            <a:off x="1138238" y="4037013"/>
            <a:ext cx="1600200" cy="1081087"/>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3994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2139950"/>
            <a:ext cx="95091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 Box 8"/>
          <p:cNvSpPr txBox="1">
            <a:spLocks noChangeArrowheads="1"/>
          </p:cNvSpPr>
          <p:nvPr/>
        </p:nvSpPr>
        <p:spPr bwMode="auto">
          <a:xfrm>
            <a:off x="1981200" y="24415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3994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1415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 Box 11"/>
          <p:cNvSpPr txBox="1">
            <a:spLocks noChangeArrowheads="1"/>
          </p:cNvSpPr>
          <p:nvPr/>
        </p:nvSpPr>
        <p:spPr bwMode="auto">
          <a:xfrm>
            <a:off x="6553200" y="24415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3994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42370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Text Box 14"/>
          <p:cNvSpPr txBox="1">
            <a:spLocks noChangeArrowheads="1"/>
          </p:cNvSpPr>
          <p:nvPr/>
        </p:nvSpPr>
        <p:spPr bwMode="auto">
          <a:xfrm>
            <a:off x="1676400" y="4540250"/>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3995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038" y="410368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Text Box 17"/>
          <p:cNvSpPr txBox="1">
            <a:spLocks noChangeArrowheads="1"/>
          </p:cNvSpPr>
          <p:nvPr/>
        </p:nvSpPr>
        <p:spPr bwMode="auto">
          <a:xfrm>
            <a:off x="6629400" y="440372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39953" name="Text Box 18"/>
          <p:cNvSpPr txBox="1">
            <a:spLocks noChangeArrowheads="1"/>
          </p:cNvSpPr>
          <p:nvPr/>
        </p:nvSpPr>
        <p:spPr bwMode="auto">
          <a:xfrm>
            <a:off x="3157538" y="1600200"/>
            <a:ext cx="1447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39954" name="Oval 21"/>
          <p:cNvSpPr>
            <a:spLocks noChangeArrowheads="1"/>
          </p:cNvSpPr>
          <p:nvPr/>
        </p:nvSpPr>
        <p:spPr bwMode="auto">
          <a:xfrm>
            <a:off x="6167438" y="3900488"/>
            <a:ext cx="1600200" cy="110331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39955" name="Text Box 22"/>
          <p:cNvSpPr txBox="1">
            <a:spLocks noChangeArrowheads="1"/>
          </p:cNvSpPr>
          <p:nvPr/>
        </p:nvSpPr>
        <p:spPr bwMode="auto">
          <a:xfrm>
            <a:off x="6756400" y="4632325"/>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sp>
        <p:nvSpPr>
          <p:cNvPr id="39956" name="Text Box 23"/>
          <p:cNvSpPr txBox="1">
            <a:spLocks noChangeArrowheads="1"/>
          </p:cNvSpPr>
          <p:nvPr/>
        </p:nvSpPr>
        <p:spPr bwMode="auto">
          <a:xfrm>
            <a:off x="1651000" y="4725988"/>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39957" name="AutoShape 25"/>
          <p:cNvSpPr>
            <a:spLocks noChangeArrowheads="1"/>
          </p:cNvSpPr>
          <p:nvPr/>
        </p:nvSpPr>
        <p:spPr bwMode="auto">
          <a:xfrm>
            <a:off x="1519238" y="1738313"/>
            <a:ext cx="609600" cy="6477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39958" name="AutoShape 26"/>
          <p:cNvSpPr>
            <a:spLocks noChangeArrowheads="1"/>
          </p:cNvSpPr>
          <p:nvPr/>
        </p:nvSpPr>
        <p:spPr bwMode="auto">
          <a:xfrm>
            <a:off x="2205038" y="1738313"/>
            <a:ext cx="838200" cy="338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pic>
        <p:nvPicPr>
          <p:cNvPr id="3995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21415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0" name="Text Box 29"/>
          <p:cNvSpPr txBox="1">
            <a:spLocks noChangeArrowheads="1"/>
          </p:cNvSpPr>
          <p:nvPr/>
        </p:nvSpPr>
        <p:spPr bwMode="auto">
          <a:xfrm>
            <a:off x="4419600" y="24415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39961"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38" y="42116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2" name="Text Box 32"/>
          <p:cNvSpPr txBox="1">
            <a:spLocks noChangeArrowheads="1"/>
          </p:cNvSpPr>
          <p:nvPr/>
        </p:nvSpPr>
        <p:spPr bwMode="auto">
          <a:xfrm>
            <a:off x="4495800" y="4514850"/>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39963" name="Oval 34"/>
          <p:cNvSpPr>
            <a:spLocks noChangeArrowheads="1"/>
          </p:cNvSpPr>
          <p:nvPr/>
        </p:nvSpPr>
        <p:spPr bwMode="auto">
          <a:xfrm>
            <a:off x="3957638" y="4037013"/>
            <a:ext cx="1600200" cy="109061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39964" name="Text Box 35"/>
          <p:cNvSpPr txBox="1">
            <a:spLocks noChangeArrowheads="1"/>
          </p:cNvSpPr>
          <p:nvPr/>
        </p:nvSpPr>
        <p:spPr bwMode="auto">
          <a:xfrm>
            <a:off x="4394200" y="4756150"/>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39965" name="Text Box 43"/>
          <p:cNvSpPr txBox="1">
            <a:spLocks noChangeArrowheads="1"/>
          </p:cNvSpPr>
          <p:nvPr/>
        </p:nvSpPr>
        <p:spPr bwMode="auto">
          <a:xfrm>
            <a:off x="566738" y="3667125"/>
            <a:ext cx="1412875" cy="3619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Static route (default)</a:t>
            </a:r>
          </a:p>
          <a:p>
            <a:r>
              <a:rPr lang="en-US" sz="1000" b="1" baseline="0"/>
              <a:t>2.0.0.0 3.0.0.0</a:t>
            </a:r>
          </a:p>
        </p:txBody>
      </p:sp>
      <p:sp>
        <p:nvSpPr>
          <p:cNvPr id="39966" name="Text Box 44"/>
          <p:cNvSpPr txBox="1">
            <a:spLocks noChangeArrowheads="1"/>
          </p:cNvSpPr>
          <p:nvPr/>
        </p:nvSpPr>
        <p:spPr bwMode="auto">
          <a:xfrm>
            <a:off x="347663" y="2452688"/>
            <a:ext cx="1606550" cy="639762"/>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Static route to 1.0.0.0 pointing to CE &amp; Redistribute Static route into MP-BGP</a:t>
            </a:r>
          </a:p>
        </p:txBody>
      </p:sp>
      <p:sp>
        <p:nvSpPr>
          <p:cNvPr id="39967" name="Text Box 45"/>
          <p:cNvSpPr txBox="1">
            <a:spLocks noChangeArrowheads="1"/>
          </p:cNvSpPr>
          <p:nvPr/>
        </p:nvSpPr>
        <p:spPr bwMode="auto">
          <a:xfrm>
            <a:off x="1738313" y="1173163"/>
            <a:ext cx="1677987"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 this prefix </a:t>
            </a:r>
          </a:p>
          <a:p>
            <a:r>
              <a:rPr lang="en-US" sz="1000" b="1" baseline="0"/>
              <a:t>across MPLS Cloud </a:t>
            </a:r>
          </a:p>
          <a:p>
            <a:r>
              <a:rPr lang="en-US" sz="1000" b="1" baseline="0"/>
              <a:t>to all PEs using MP-BGP</a:t>
            </a:r>
          </a:p>
        </p:txBody>
      </p:sp>
      <p:sp>
        <p:nvSpPr>
          <p:cNvPr id="39968" name="Text Box 50"/>
          <p:cNvSpPr txBox="1">
            <a:spLocks noChangeArrowheads="1"/>
          </p:cNvSpPr>
          <p:nvPr/>
        </p:nvSpPr>
        <p:spPr bwMode="auto">
          <a:xfrm>
            <a:off x="5643563" y="1408113"/>
            <a:ext cx="1984375" cy="696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spcBef>
                <a:spcPct val="30000"/>
              </a:spcBef>
              <a:buClr>
                <a:srgbClr val="FF555D"/>
              </a:buClr>
              <a:buFont typeface="Arial" charset="0"/>
              <a:buNone/>
            </a:pPr>
            <a:r>
              <a:rPr lang="en-GB" sz="1000" b="1" baseline="0">
                <a:cs typeface="Arial" charset="0"/>
              </a:rPr>
              <a:t>MP-iBGP Update:</a:t>
            </a:r>
            <a:br>
              <a:rPr lang="en-GB" sz="1000" b="1" baseline="0">
                <a:cs typeface="Arial" charset="0"/>
              </a:rPr>
            </a:br>
            <a:r>
              <a:rPr lang="en-GB" sz="1000" b="1" baseline="0">
                <a:cs typeface="Arial" charset="0"/>
              </a:rPr>
              <a:t>RD:11:1 Next-Hop=</a:t>
            </a:r>
            <a:r>
              <a:rPr lang="en-GB" sz="1000" b="1" baseline="0">
                <a:solidFill>
                  <a:srgbClr val="B21A1A"/>
                </a:solidFill>
                <a:cs typeface="Arial" charset="0"/>
              </a:rPr>
              <a:t>PE-1</a:t>
            </a:r>
            <a:br>
              <a:rPr lang="en-GB" sz="1000" b="1" baseline="0">
                <a:cs typeface="Arial" charset="0"/>
              </a:rPr>
            </a:br>
            <a:r>
              <a:rPr lang="en-GB" sz="1000" b="1" baseline="0">
                <a:cs typeface="Arial" charset="0"/>
              </a:rPr>
              <a:t>RT=</a:t>
            </a:r>
            <a:r>
              <a:rPr lang="en-GB" sz="1000" b="1" baseline="0">
                <a:solidFill>
                  <a:srgbClr val="B21A1A"/>
                </a:solidFill>
                <a:cs typeface="Arial" charset="0"/>
              </a:rPr>
              <a:t>All-Sites</a:t>
            </a:r>
            <a:r>
              <a:rPr lang="en-GB" sz="1000" b="1" baseline="0">
                <a:cs typeface="Arial" charset="0"/>
              </a:rPr>
              <a:t>, Label=100</a:t>
            </a:r>
          </a:p>
          <a:p>
            <a:pPr algn="l">
              <a:spcBef>
                <a:spcPct val="30000"/>
              </a:spcBef>
              <a:buClr>
                <a:srgbClr val="FF555D"/>
              </a:buClr>
              <a:buFont typeface="Arial" charset="0"/>
              <a:buNone/>
            </a:pPr>
            <a:r>
              <a:rPr lang="en-GB" sz="1000" b="1" baseline="0">
                <a:solidFill>
                  <a:srgbClr val="B21A1A"/>
                </a:solidFill>
                <a:cs typeface="Arial" charset="0"/>
              </a:rPr>
              <a:t>11:1:1.1.1.1/32</a:t>
            </a:r>
          </a:p>
        </p:txBody>
      </p:sp>
      <p:sp>
        <p:nvSpPr>
          <p:cNvPr id="39969" name="Oval 52"/>
          <p:cNvSpPr>
            <a:spLocks noChangeArrowheads="1"/>
          </p:cNvSpPr>
          <p:nvPr/>
        </p:nvSpPr>
        <p:spPr bwMode="auto">
          <a:xfrm>
            <a:off x="5608638" y="1897063"/>
            <a:ext cx="1066800" cy="179387"/>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39970" name="Line 53"/>
          <p:cNvSpPr>
            <a:spLocks noChangeShapeType="1"/>
          </p:cNvSpPr>
          <p:nvPr/>
        </p:nvSpPr>
        <p:spPr bwMode="auto">
          <a:xfrm>
            <a:off x="4610100" y="1363663"/>
            <a:ext cx="1028700" cy="5969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39971" name="Text Box 54"/>
          <p:cNvSpPr txBox="1">
            <a:spLocks noChangeArrowheads="1"/>
          </p:cNvSpPr>
          <p:nvPr/>
        </p:nvSpPr>
        <p:spPr bwMode="auto">
          <a:xfrm>
            <a:off x="4044950" y="1111250"/>
            <a:ext cx="1143000"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VPNv4-Address</a:t>
            </a:r>
          </a:p>
        </p:txBody>
      </p:sp>
    </p:spTree>
    <p:extLst>
      <p:ext uri="{BB962C8B-B14F-4D97-AF65-F5344CB8AC3E}">
        <p14:creationId xmlns:p14="http://schemas.microsoft.com/office/powerpoint/2010/main" val="3663129752"/>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white">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a:endParaRPr lang="en-US" dirty="0">
              <a:solidFill>
                <a:srgbClr val="000000"/>
              </a:solidFill>
            </a:endParaRPr>
          </a:p>
        </p:txBody>
      </p:sp>
      <p:sp>
        <p:nvSpPr>
          <p:cNvPr id="7171" name="Rectangle 3"/>
          <p:cNvSpPr>
            <a:spLocks noChangeArrowheads="1"/>
          </p:cNvSpPr>
          <p:nvPr/>
        </p:nvSpPr>
        <p:spPr bwMode="gray">
          <a:xfrm>
            <a:off x="0" y="1922463"/>
            <a:ext cx="3436938"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2" name="Rectangle 4"/>
          <p:cNvSpPr>
            <a:spLocks noChangeArrowheads="1"/>
          </p:cNvSpPr>
          <p:nvPr/>
        </p:nvSpPr>
        <p:spPr bwMode="gray">
          <a:xfrm>
            <a:off x="3665538" y="1938338"/>
            <a:ext cx="5478462"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3" name="Rectangle 5"/>
          <p:cNvSpPr>
            <a:spLocks noChangeArrowheads="1"/>
          </p:cNvSpPr>
          <p:nvPr/>
        </p:nvSpPr>
        <p:spPr bwMode="white">
          <a:xfrm>
            <a:off x="4041775" y="3011488"/>
            <a:ext cx="4508500" cy="830262"/>
          </a:xfrm>
          <a:prstGeom prst="rect">
            <a:avLst/>
          </a:prstGeom>
          <a:noFill/>
          <a:ln w="9525" algn="ctr">
            <a:noFill/>
            <a:miter lim="800000"/>
            <a:headEnd/>
            <a:tailEnd/>
          </a:ln>
        </p:spPr>
        <p:txBody>
          <a:bodyPr lIns="82124" tIns="41061" rIns="82124" bIns="41061" anchor="ctr"/>
          <a:lstStyle/>
          <a:p>
            <a:pPr>
              <a:lnSpc>
                <a:spcPct val="95000"/>
              </a:lnSpc>
            </a:pPr>
            <a:r>
              <a:rPr lang="en-US" sz="3700" dirty="0" err="1">
                <a:solidFill>
                  <a:srgbClr val="FFFFFF"/>
                </a:solidFill>
              </a:rPr>
              <a:t>RIPv2</a:t>
            </a:r>
            <a:r>
              <a:rPr lang="en-US" sz="3700" dirty="0">
                <a:solidFill>
                  <a:srgbClr val="FFFFFF"/>
                </a:solidFill>
              </a:rPr>
              <a:t> Routing</a:t>
            </a:r>
          </a:p>
        </p:txBody>
      </p:sp>
      <p:grpSp>
        <p:nvGrpSpPr>
          <p:cNvPr id="7174" name="Group 6"/>
          <p:cNvGrpSpPr>
            <a:grpSpLocks/>
          </p:cNvGrpSpPr>
          <p:nvPr/>
        </p:nvGrpSpPr>
        <p:grpSpPr bwMode="auto">
          <a:xfrm>
            <a:off x="1474788" y="2657475"/>
            <a:ext cx="1270000" cy="1276350"/>
            <a:chOff x="942" y="1524"/>
            <a:chExt cx="1026" cy="1032"/>
          </a:xfrm>
        </p:grpSpPr>
        <p:grpSp>
          <p:nvGrpSpPr>
            <p:cNvPr id="7177" name="Group 7"/>
            <p:cNvGrpSpPr>
              <a:grpSpLocks/>
            </p:cNvGrpSpPr>
            <p:nvPr/>
          </p:nvGrpSpPr>
          <p:grpSpPr bwMode="auto">
            <a:xfrm>
              <a:off x="942" y="1524"/>
              <a:ext cx="210" cy="1032"/>
              <a:chOff x="942" y="1524"/>
              <a:chExt cx="210" cy="1032"/>
            </a:xfrm>
          </p:grpSpPr>
          <p:sp>
            <p:nvSpPr>
              <p:cNvPr id="7186" name="Oval 8"/>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7" name="Oval 9"/>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8" name="Oval 10"/>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8" name="Group 11"/>
            <p:cNvGrpSpPr>
              <a:grpSpLocks/>
            </p:cNvGrpSpPr>
            <p:nvPr/>
          </p:nvGrpSpPr>
          <p:grpSpPr bwMode="auto">
            <a:xfrm>
              <a:off x="1350" y="1524"/>
              <a:ext cx="210" cy="1032"/>
              <a:chOff x="942" y="1524"/>
              <a:chExt cx="210" cy="1032"/>
            </a:xfrm>
          </p:grpSpPr>
          <p:sp>
            <p:nvSpPr>
              <p:cNvPr id="7183" name="Oval 12"/>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4" name="Oval 13"/>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5" name="Oval 14"/>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9" name="Group 15"/>
            <p:cNvGrpSpPr>
              <a:grpSpLocks/>
            </p:cNvGrpSpPr>
            <p:nvPr/>
          </p:nvGrpSpPr>
          <p:grpSpPr bwMode="auto">
            <a:xfrm>
              <a:off x="1758" y="1524"/>
              <a:ext cx="210" cy="1032"/>
              <a:chOff x="942" y="1524"/>
              <a:chExt cx="210" cy="1032"/>
            </a:xfrm>
          </p:grpSpPr>
          <p:sp>
            <p:nvSpPr>
              <p:cNvPr id="7180" name="Oval 16"/>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1" name="Oval 17"/>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2" name="Oval 18"/>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sp>
        <p:nvSpPr>
          <p:cNvPr id="7175" name="Text Box 18"/>
          <p:cNvSpPr txBox="1">
            <a:spLocks noChangeArrowheads="1"/>
          </p:cNvSpPr>
          <p:nvPr/>
        </p:nvSpPr>
        <p:spPr bwMode="white">
          <a:xfrm>
            <a:off x="228600" y="2819400"/>
            <a:ext cx="1253869" cy="861774"/>
          </a:xfrm>
          <a:prstGeom prst="rect">
            <a:avLst/>
          </a:prstGeom>
          <a:noFill/>
          <a:ln w="9525">
            <a:noFill/>
            <a:miter lim="800000"/>
            <a:headEnd/>
            <a:tailEnd/>
          </a:ln>
        </p:spPr>
        <p:txBody>
          <a:bodyPr wrap="none">
            <a:spAutoFit/>
          </a:bodyPr>
          <a:lstStyle/>
          <a:p>
            <a:pPr defTabSz="814388"/>
            <a:r>
              <a:rPr lang="en-US" sz="5000" dirty="0">
                <a:solidFill>
                  <a:srgbClr val="FFFFFF"/>
                </a:solidFill>
                <a:latin typeface="Arial Black" pitchFamily="34" charset="0"/>
                <a:ea typeface="ＭＳ Ｐゴシック" pitchFamily="34" charset="-128"/>
              </a:rPr>
              <a:t>3.2</a:t>
            </a:r>
          </a:p>
        </p:txBody>
      </p:sp>
    </p:spTree>
    <p:extLst>
      <p:ext uri="{BB962C8B-B14F-4D97-AF65-F5344CB8AC3E}">
        <p14:creationId xmlns:p14="http://schemas.microsoft.com/office/powerpoint/2010/main" val="318721148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93750" y="304800"/>
            <a:ext cx="7435850" cy="838200"/>
          </a:xfrm>
        </p:spPr>
        <p:txBody>
          <a:bodyPr/>
          <a:lstStyle/>
          <a:p>
            <a:r>
              <a:rPr lang="en-US" dirty="0" err="1">
                <a:solidFill>
                  <a:srgbClr val="0070C0"/>
                </a:solidFill>
                <a:ea typeface="ＭＳ Ｐゴシック" pitchFamily="34" charset="-128"/>
              </a:rPr>
              <a:t>RIPv2</a:t>
            </a:r>
            <a:endParaRPr lang="en-US" dirty="0">
              <a:solidFill>
                <a:srgbClr val="0070C0"/>
              </a:solidFill>
              <a:ea typeface="ＭＳ Ｐゴシック" pitchFamily="34" charset="-128"/>
            </a:endParaRPr>
          </a:p>
        </p:txBody>
      </p:sp>
      <p:sp>
        <p:nvSpPr>
          <p:cNvPr id="41987" name="Content Placeholder 2"/>
          <p:cNvSpPr>
            <a:spLocks noGrp="1"/>
          </p:cNvSpPr>
          <p:nvPr>
            <p:ph idx="1"/>
          </p:nvPr>
        </p:nvSpPr>
        <p:spPr>
          <a:xfrm>
            <a:off x="793750" y="1600200"/>
            <a:ext cx="7435850" cy="4525963"/>
          </a:xfrm>
        </p:spPr>
        <p:txBody>
          <a:bodyPr/>
          <a:lstStyle/>
          <a:p>
            <a:r>
              <a:rPr lang="en-US">
                <a:ea typeface="ＭＳ Ｐゴシック" pitchFamily="34" charset="-128"/>
              </a:rPr>
              <a:t>Provides a simple distance vector protocol to exchange routing information</a:t>
            </a:r>
          </a:p>
          <a:p>
            <a:r>
              <a:rPr lang="en-US">
                <a:ea typeface="ＭＳ Ｐゴシック" pitchFamily="34" charset="-128"/>
              </a:rPr>
              <a:t>Hop count limit of 15</a:t>
            </a:r>
          </a:p>
          <a:p>
            <a:r>
              <a:rPr lang="en-US">
                <a:ea typeface="ＭＳ Ｐゴシック" pitchFamily="34" charset="-128"/>
              </a:rPr>
              <a:t>Could be used at smaller sites where hop-count is much less than 15</a:t>
            </a:r>
          </a:p>
          <a:p>
            <a:r>
              <a:rPr lang="en-US">
                <a:ea typeface="ＭＳ Ｐゴシック" pitchFamily="34" charset="-128"/>
              </a:rPr>
              <a:t>Supports multi-homed sites with re-routing capabilities</a:t>
            </a:r>
          </a:p>
          <a:p>
            <a:endParaRPr lang="en-US">
              <a:ea typeface="ＭＳ Ｐゴシック" pitchFamily="34" charset="-128"/>
            </a:endParaRPr>
          </a:p>
          <a:p>
            <a:endParaRPr lang="en-US">
              <a:ea typeface="ＭＳ Ｐゴシック" pitchFamily="34" charset="-128"/>
            </a:endParaRPr>
          </a:p>
        </p:txBody>
      </p:sp>
    </p:spTree>
    <p:extLst>
      <p:ext uri="{BB962C8B-B14F-4D97-AF65-F5344CB8AC3E}">
        <p14:creationId xmlns:p14="http://schemas.microsoft.com/office/powerpoint/2010/main" val="1340104641"/>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5"/>
          <p:cNvSpPr>
            <a:spLocks noChangeArrowheads="1"/>
          </p:cNvSpPr>
          <p:nvPr/>
        </p:nvSpPr>
        <p:spPr bwMode="auto">
          <a:xfrm>
            <a:off x="1366838" y="1165225"/>
            <a:ext cx="6248400" cy="1857375"/>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43011" name="Line 19"/>
          <p:cNvSpPr>
            <a:spLocks noChangeShapeType="1"/>
          </p:cNvSpPr>
          <p:nvPr/>
        </p:nvSpPr>
        <p:spPr bwMode="auto">
          <a:xfrm flipV="1">
            <a:off x="2052638" y="2684463"/>
            <a:ext cx="1587" cy="1552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3012" name="Line 20"/>
          <p:cNvSpPr>
            <a:spLocks noChangeShapeType="1"/>
          </p:cNvSpPr>
          <p:nvPr/>
        </p:nvSpPr>
        <p:spPr bwMode="auto">
          <a:xfrm flipH="1" flipV="1">
            <a:off x="7081838" y="2617788"/>
            <a:ext cx="1587" cy="1552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3013" name="Line 33"/>
          <p:cNvSpPr>
            <a:spLocks noChangeShapeType="1"/>
          </p:cNvSpPr>
          <p:nvPr/>
        </p:nvSpPr>
        <p:spPr bwMode="auto">
          <a:xfrm flipV="1">
            <a:off x="4719638" y="2659063"/>
            <a:ext cx="1587" cy="16224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3014" name="Rectangle 66"/>
          <p:cNvSpPr>
            <a:spLocks noGrp="1" noChangeArrowheads="1"/>
          </p:cNvSpPr>
          <p:nvPr>
            <p:ph type="title"/>
          </p:nvPr>
        </p:nvSpPr>
        <p:spPr>
          <a:xfrm>
            <a:off x="793750" y="304800"/>
            <a:ext cx="7435850" cy="838200"/>
          </a:xfrm>
        </p:spPr>
        <p:txBody>
          <a:bodyPr>
            <a:normAutofit/>
          </a:bodyPr>
          <a:lstStyle/>
          <a:p>
            <a:r>
              <a:rPr lang="en-US" dirty="0" err="1">
                <a:ea typeface="ＭＳ Ｐゴシック" pitchFamily="34" charset="-128"/>
              </a:rPr>
              <a:t>RIPv2</a:t>
            </a:r>
            <a:r>
              <a:rPr lang="en-US" dirty="0">
                <a:ea typeface="ＭＳ Ｐゴシック" pitchFamily="34" charset="-128"/>
              </a:rPr>
              <a:t> PE-CE: </a:t>
            </a:r>
          </a:p>
        </p:txBody>
      </p:sp>
      <p:sp>
        <p:nvSpPr>
          <p:cNvPr id="43016" name="Oval 4"/>
          <p:cNvSpPr>
            <a:spLocks noChangeArrowheads="1"/>
          </p:cNvSpPr>
          <p:nvPr/>
        </p:nvSpPr>
        <p:spPr bwMode="auto">
          <a:xfrm>
            <a:off x="1138238" y="4037013"/>
            <a:ext cx="1600200" cy="1081087"/>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43017"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2139950"/>
            <a:ext cx="95091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 Box 8"/>
          <p:cNvSpPr txBox="1">
            <a:spLocks noChangeArrowheads="1"/>
          </p:cNvSpPr>
          <p:nvPr/>
        </p:nvSpPr>
        <p:spPr bwMode="auto">
          <a:xfrm>
            <a:off x="1981200" y="24415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430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1415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Text Box 11"/>
          <p:cNvSpPr txBox="1">
            <a:spLocks noChangeArrowheads="1"/>
          </p:cNvSpPr>
          <p:nvPr/>
        </p:nvSpPr>
        <p:spPr bwMode="auto">
          <a:xfrm>
            <a:off x="6553200" y="24415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4302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42370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Text Box 14"/>
          <p:cNvSpPr txBox="1">
            <a:spLocks noChangeArrowheads="1"/>
          </p:cNvSpPr>
          <p:nvPr/>
        </p:nvSpPr>
        <p:spPr bwMode="auto">
          <a:xfrm>
            <a:off x="1676400" y="4540250"/>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4302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038" y="410368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4" name="Text Box 17"/>
          <p:cNvSpPr txBox="1">
            <a:spLocks noChangeArrowheads="1"/>
          </p:cNvSpPr>
          <p:nvPr/>
        </p:nvSpPr>
        <p:spPr bwMode="auto">
          <a:xfrm>
            <a:off x="6629400" y="440372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43025" name="Text Box 18"/>
          <p:cNvSpPr txBox="1">
            <a:spLocks noChangeArrowheads="1"/>
          </p:cNvSpPr>
          <p:nvPr/>
        </p:nvSpPr>
        <p:spPr bwMode="auto">
          <a:xfrm>
            <a:off x="3157538" y="1600200"/>
            <a:ext cx="1447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43026" name="Oval 21"/>
          <p:cNvSpPr>
            <a:spLocks noChangeArrowheads="1"/>
          </p:cNvSpPr>
          <p:nvPr/>
        </p:nvSpPr>
        <p:spPr bwMode="auto">
          <a:xfrm>
            <a:off x="6167438" y="3900488"/>
            <a:ext cx="1600200" cy="110331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3027" name="Text Box 22"/>
          <p:cNvSpPr txBox="1">
            <a:spLocks noChangeArrowheads="1"/>
          </p:cNvSpPr>
          <p:nvPr/>
        </p:nvSpPr>
        <p:spPr bwMode="auto">
          <a:xfrm>
            <a:off x="6756400" y="4632325"/>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sp>
        <p:nvSpPr>
          <p:cNvPr id="43028" name="Text Box 23"/>
          <p:cNvSpPr txBox="1">
            <a:spLocks noChangeArrowheads="1"/>
          </p:cNvSpPr>
          <p:nvPr/>
        </p:nvSpPr>
        <p:spPr bwMode="auto">
          <a:xfrm>
            <a:off x="1651000" y="4725988"/>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43029" name="AutoShape 24"/>
          <p:cNvSpPr>
            <a:spLocks noChangeArrowheads="1"/>
          </p:cNvSpPr>
          <p:nvPr/>
        </p:nvSpPr>
        <p:spPr bwMode="auto">
          <a:xfrm>
            <a:off x="1443038" y="3157538"/>
            <a:ext cx="304800" cy="404812"/>
          </a:xfrm>
          <a:prstGeom prst="upArrow">
            <a:avLst>
              <a:gd name="adj1" fmla="val 50000"/>
              <a:gd name="adj2" fmla="val 3320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3030" name="AutoShape 25"/>
          <p:cNvSpPr>
            <a:spLocks noChangeArrowheads="1"/>
          </p:cNvSpPr>
          <p:nvPr/>
        </p:nvSpPr>
        <p:spPr bwMode="auto">
          <a:xfrm>
            <a:off x="1519238" y="1738313"/>
            <a:ext cx="609600" cy="6477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3031" name="AutoShape 26"/>
          <p:cNvSpPr>
            <a:spLocks noChangeArrowheads="1"/>
          </p:cNvSpPr>
          <p:nvPr/>
        </p:nvSpPr>
        <p:spPr bwMode="auto">
          <a:xfrm>
            <a:off x="2205038" y="1738313"/>
            <a:ext cx="838200" cy="338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pic>
        <p:nvPicPr>
          <p:cNvPr id="4303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21415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3" name="Text Box 29"/>
          <p:cNvSpPr txBox="1">
            <a:spLocks noChangeArrowheads="1"/>
          </p:cNvSpPr>
          <p:nvPr/>
        </p:nvSpPr>
        <p:spPr bwMode="auto">
          <a:xfrm>
            <a:off x="4419600" y="24415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43034"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38" y="42116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5" name="Text Box 32"/>
          <p:cNvSpPr txBox="1">
            <a:spLocks noChangeArrowheads="1"/>
          </p:cNvSpPr>
          <p:nvPr/>
        </p:nvSpPr>
        <p:spPr bwMode="auto">
          <a:xfrm>
            <a:off x="4495800" y="4514850"/>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43036" name="Oval 34"/>
          <p:cNvSpPr>
            <a:spLocks noChangeArrowheads="1"/>
          </p:cNvSpPr>
          <p:nvPr/>
        </p:nvSpPr>
        <p:spPr bwMode="auto">
          <a:xfrm>
            <a:off x="3957638" y="4037013"/>
            <a:ext cx="1600200" cy="109061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3037" name="Text Box 35"/>
          <p:cNvSpPr txBox="1">
            <a:spLocks noChangeArrowheads="1"/>
          </p:cNvSpPr>
          <p:nvPr/>
        </p:nvSpPr>
        <p:spPr bwMode="auto">
          <a:xfrm>
            <a:off x="4394200" y="4756150"/>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43042" name="Text Box 40"/>
          <p:cNvSpPr txBox="1">
            <a:spLocks noChangeArrowheads="1"/>
          </p:cNvSpPr>
          <p:nvPr/>
        </p:nvSpPr>
        <p:spPr bwMode="auto">
          <a:xfrm>
            <a:off x="1646238" y="3865563"/>
            <a:ext cx="592251" cy="26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dirty="0" err="1"/>
              <a:t>RIPv2</a:t>
            </a:r>
            <a:endParaRPr lang="en-US" sz="1200" b="1" baseline="0" dirty="0"/>
          </a:p>
        </p:txBody>
      </p:sp>
      <p:sp>
        <p:nvSpPr>
          <p:cNvPr id="43043" name="Text Box 41"/>
          <p:cNvSpPr txBox="1">
            <a:spLocks noChangeArrowheads="1"/>
          </p:cNvSpPr>
          <p:nvPr/>
        </p:nvSpPr>
        <p:spPr bwMode="auto">
          <a:xfrm>
            <a:off x="4452938" y="3856038"/>
            <a:ext cx="592251" cy="26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dirty="0" err="1"/>
              <a:t>RIPv2</a:t>
            </a:r>
            <a:endParaRPr lang="en-US" sz="1200" b="1" baseline="0" dirty="0"/>
          </a:p>
        </p:txBody>
      </p:sp>
      <p:sp>
        <p:nvSpPr>
          <p:cNvPr id="43044" name="Text Box 42"/>
          <p:cNvSpPr txBox="1">
            <a:spLocks noChangeArrowheads="1"/>
          </p:cNvSpPr>
          <p:nvPr/>
        </p:nvSpPr>
        <p:spPr bwMode="auto">
          <a:xfrm>
            <a:off x="6738938" y="3729038"/>
            <a:ext cx="592251" cy="26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dirty="0" err="1"/>
              <a:t>RIPv2</a:t>
            </a:r>
            <a:endParaRPr lang="en-US" sz="1200" b="1" baseline="0" dirty="0"/>
          </a:p>
        </p:txBody>
      </p:sp>
      <p:sp>
        <p:nvSpPr>
          <p:cNvPr id="43045" name="Text Box 43"/>
          <p:cNvSpPr txBox="1">
            <a:spLocks noChangeArrowheads="1"/>
          </p:cNvSpPr>
          <p:nvPr/>
        </p:nvSpPr>
        <p:spPr bwMode="auto">
          <a:xfrm>
            <a:off x="846138" y="3667125"/>
            <a:ext cx="768581" cy="544589"/>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dirty="0"/>
              <a:t>Advertise</a:t>
            </a:r>
          </a:p>
          <a:p>
            <a:r>
              <a:rPr lang="en-US" sz="1000" b="1" baseline="0" dirty="0"/>
              <a:t>RIP Prefix</a:t>
            </a:r>
          </a:p>
          <a:p>
            <a:r>
              <a:rPr lang="en-US" sz="1000" b="1" baseline="0" dirty="0"/>
              <a:t>1.1.1.1</a:t>
            </a:r>
          </a:p>
        </p:txBody>
      </p:sp>
      <p:sp>
        <p:nvSpPr>
          <p:cNvPr id="43046" name="Text Box 44"/>
          <p:cNvSpPr txBox="1">
            <a:spLocks noChangeArrowheads="1"/>
          </p:cNvSpPr>
          <p:nvPr/>
        </p:nvSpPr>
        <p:spPr bwMode="auto">
          <a:xfrm>
            <a:off x="776288" y="2452688"/>
            <a:ext cx="995362"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Redistribute</a:t>
            </a:r>
          </a:p>
          <a:p>
            <a:r>
              <a:rPr lang="en-US" sz="1000" b="1" baseline="0"/>
              <a:t>learned route</a:t>
            </a:r>
          </a:p>
          <a:p>
            <a:r>
              <a:rPr lang="en-US" sz="1000" b="1" baseline="0"/>
              <a:t>into MP-BGP</a:t>
            </a:r>
          </a:p>
        </p:txBody>
      </p:sp>
      <p:sp>
        <p:nvSpPr>
          <p:cNvPr id="43047" name="Text Box 45"/>
          <p:cNvSpPr txBox="1">
            <a:spLocks noChangeArrowheads="1"/>
          </p:cNvSpPr>
          <p:nvPr/>
        </p:nvSpPr>
        <p:spPr bwMode="auto">
          <a:xfrm>
            <a:off x="1738313" y="1173163"/>
            <a:ext cx="1677987"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 this prefix </a:t>
            </a:r>
          </a:p>
          <a:p>
            <a:r>
              <a:rPr lang="en-US" sz="1000" b="1" baseline="0"/>
              <a:t>across MPLS Cloud </a:t>
            </a:r>
          </a:p>
          <a:p>
            <a:r>
              <a:rPr lang="en-US" sz="1000" b="1" baseline="0"/>
              <a:t>to all PEs using MP-BGP</a:t>
            </a:r>
          </a:p>
        </p:txBody>
      </p:sp>
      <p:sp>
        <p:nvSpPr>
          <p:cNvPr id="43048" name="Text Box 46"/>
          <p:cNvSpPr txBox="1">
            <a:spLocks noChangeArrowheads="1"/>
          </p:cNvSpPr>
          <p:nvPr/>
        </p:nvSpPr>
        <p:spPr bwMode="auto">
          <a:xfrm>
            <a:off x="7254875" y="2138363"/>
            <a:ext cx="701675"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MP-BGP</a:t>
            </a:r>
          </a:p>
        </p:txBody>
      </p:sp>
      <p:sp>
        <p:nvSpPr>
          <p:cNvPr id="43049" name="Text Box 47"/>
          <p:cNvSpPr txBox="1">
            <a:spLocks noChangeArrowheads="1"/>
          </p:cNvSpPr>
          <p:nvPr/>
        </p:nvSpPr>
        <p:spPr bwMode="auto">
          <a:xfrm>
            <a:off x="6792913" y="2994025"/>
            <a:ext cx="2100677" cy="236812"/>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dirty="0"/>
              <a:t>Redistribute BGP route into RIP</a:t>
            </a:r>
          </a:p>
        </p:txBody>
      </p:sp>
      <p:sp>
        <p:nvSpPr>
          <p:cNvPr id="43050" name="AutoShape 48"/>
          <p:cNvSpPr>
            <a:spLocks noChangeArrowheads="1"/>
          </p:cNvSpPr>
          <p:nvPr/>
        </p:nvSpPr>
        <p:spPr bwMode="auto">
          <a:xfrm>
            <a:off x="7539038" y="2414588"/>
            <a:ext cx="457200" cy="608012"/>
          </a:xfrm>
          <a:prstGeom prst="curvedLeftArrow">
            <a:avLst>
              <a:gd name="adj1" fmla="val 26597"/>
              <a:gd name="adj2" fmla="val 53194"/>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3051" name="AutoShape 49"/>
          <p:cNvSpPr>
            <a:spLocks noChangeArrowheads="1"/>
          </p:cNvSpPr>
          <p:nvPr/>
        </p:nvSpPr>
        <p:spPr bwMode="auto">
          <a:xfrm>
            <a:off x="7386638" y="3294063"/>
            <a:ext cx="304800" cy="471487"/>
          </a:xfrm>
          <a:prstGeom prst="downArrow">
            <a:avLst>
              <a:gd name="adj1" fmla="val 50000"/>
              <a:gd name="adj2" fmla="val 38672"/>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3052" name="Text Box 50"/>
          <p:cNvSpPr txBox="1">
            <a:spLocks noChangeArrowheads="1"/>
          </p:cNvSpPr>
          <p:nvPr/>
        </p:nvSpPr>
        <p:spPr bwMode="auto">
          <a:xfrm>
            <a:off x="5643563" y="1143000"/>
            <a:ext cx="1984375" cy="95410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spcBef>
                <a:spcPct val="30000"/>
              </a:spcBef>
              <a:buClr>
                <a:srgbClr val="FF555D"/>
              </a:buClr>
              <a:buFont typeface="Arial" charset="0"/>
              <a:buNone/>
            </a:pPr>
            <a:r>
              <a:rPr lang="en-GB" sz="1000" b="1" baseline="0" dirty="0">
                <a:cs typeface="Arial" charset="0"/>
              </a:rPr>
              <a:t>MP-iBGP Update:</a:t>
            </a:r>
            <a:br>
              <a:rPr lang="en-GB" sz="1000" b="1" baseline="0" dirty="0">
                <a:cs typeface="Arial" charset="0"/>
              </a:rPr>
            </a:br>
            <a:r>
              <a:rPr lang="en-GB" sz="1000" b="1" baseline="0" dirty="0" err="1">
                <a:cs typeface="Arial" charset="0"/>
              </a:rPr>
              <a:t>RD:11:1</a:t>
            </a:r>
            <a:r>
              <a:rPr lang="en-GB" sz="1000" b="1" baseline="0" dirty="0">
                <a:cs typeface="Arial" charset="0"/>
              </a:rPr>
              <a:t> Next-Hop=</a:t>
            </a:r>
            <a:r>
              <a:rPr lang="en-GB" sz="1000" b="1" baseline="0" dirty="0">
                <a:solidFill>
                  <a:srgbClr val="B21A1A"/>
                </a:solidFill>
                <a:cs typeface="Arial" charset="0"/>
              </a:rPr>
              <a:t>PE-1</a:t>
            </a:r>
          </a:p>
          <a:p>
            <a:pPr algn="l">
              <a:spcBef>
                <a:spcPct val="30000"/>
              </a:spcBef>
              <a:buClr>
                <a:srgbClr val="FF555D"/>
              </a:buClr>
              <a:buFont typeface="Arial" charset="0"/>
              <a:buNone/>
            </a:pPr>
            <a:r>
              <a:rPr lang="en-GB" sz="1000" b="1" baseline="0" dirty="0">
                <a:solidFill>
                  <a:srgbClr val="B21A1A"/>
                </a:solidFill>
                <a:cs typeface="Arial" charset="0"/>
              </a:rPr>
              <a:t>Metric : RIP metric copied</a:t>
            </a:r>
            <a:br>
              <a:rPr lang="en-GB" sz="1000" b="1" baseline="0" dirty="0">
                <a:cs typeface="Arial" charset="0"/>
              </a:rPr>
            </a:br>
            <a:r>
              <a:rPr lang="en-GB" sz="1000" b="1" baseline="0" dirty="0" err="1">
                <a:cs typeface="Arial" charset="0"/>
              </a:rPr>
              <a:t>RT</a:t>
            </a:r>
            <a:r>
              <a:rPr lang="en-GB" sz="1000" b="1" baseline="0" dirty="0">
                <a:cs typeface="Arial" charset="0"/>
              </a:rPr>
              <a:t>=</a:t>
            </a:r>
            <a:r>
              <a:rPr lang="en-GB" sz="1000" b="1" baseline="0" dirty="0">
                <a:solidFill>
                  <a:srgbClr val="B21A1A"/>
                </a:solidFill>
                <a:cs typeface="Arial" charset="0"/>
              </a:rPr>
              <a:t>All-Sites</a:t>
            </a:r>
            <a:r>
              <a:rPr lang="en-GB" sz="1000" b="1" baseline="0" dirty="0">
                <a:cs typeface="Arial" charset="0"/>
              </a:rPr>
              <a:t>, Label=100</a:t>
            </a:r>
          </a:p>
          <a:p>
            <a:pPr algn="l">
              <a:spcBef>
                <a:spcPct val="30000"/>
              </a:spcBef>
              <a:buClr>
                <a:srgbClr val="FF555D"/>
              </a:buClr>
              <a:buFont typeface="Arial" charset="0"/>
              <a:buNone/>
            </a:pPr>
            <a:r>
              <a:rPr lang="en-GB" sz="1000" b="1" baseline="0" dirty="0">
                <a:solidFill>
                  <a:srgbClr val="B21A1A"/>
                </a:solidFill>
                <a:cs typeface="Arial" charset="0"/>
              </a:rPr>
              <a:t>11:1:1.1.1.1/32</a:t>
            </a:r>
          </a:p>
        </p:txBody>
      </p:sp>
      <p:sp>
        <p:nvSpPr>
          <p:cNvPr id="43054" name="Oval 52"/>
          <p:cNvSpPr>
            <a:spLocks noChangeArrowheads="1"/>
          </p:cNvSpPr>
          <p:nvPr/>
        </p:nvSpPr>
        <p:spPr bwMode="auto">
          <a:xfrm>
            <a:off x="5608638" y="1897063"/>
            <a:ext cx="1066800" cy="179387"/>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3055" name="Line 53"/>
          <p:cNvSpPr>
            <a:spLocks noChangeShapeType="1"/>
          </p:cNvSpPr>
          <p:nvPr/>
        </p:nvSpPr>
        <p:spPr bwMode="auto">
          <a:xfrm>
            <a:off x="4610100" y="1363663"/>
            <a:ext cx="1028700" cy="5969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3056" name="Text Box 54"/>
          <p:cNvSpPr txBox="1">
            <a:spLocks noChangeArrowheads="1"/>
          </p:cNvSpPr>
          <p:nvPr/>
        </p:nvSpPr>
        <p:spPr bwMode="auto">
          <a:xfrm>
            <a:off x="4044950" y="1111250"/>
            <a:ext cx="1143000"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VPNv4-Address</a:t>
            </a:r>
          </a:p>
        </p:txBody>
      </p:sp>
      <p:sp>
        <p:nvSpPr>
          <p:cNvPr id="43059" name="AutoShape 57"/>
          <p:cNvSpPr>
            <a:spLocks noChangeArrowheads="1"/>
          </p:cNvSpPr>
          <p:nvPr/>
        </p:nvSpPr>
        <p:spPr bwMode="auto">
          <a:xfrm>
            <a:off x="6624638" y="3765550"/>
            <a:ext cx="152400" cy="371475"/>
          </a:xfrm>
          <a:prstGeom prst="downArrow">
            <a:avLst>
              <a:gd name="adj1" fmla="val 50000"/>
              <a:gd name="adj2" fmla="val 60938"/>
            </a:avLst>
          </a:prstGeom>
          <a:solidFill>
            <a:schemeClr val="accent1"/>
          </a:solidFill>
          <a:ln w="28575">
            <a:solidFill>
              <a:schemeClr val="tx2"/>
            </a:solidFill>
            <a:miter lim="800000"/>
            <a:headEnd/>
            <a:tailEnd/>
          </a:ln>
        </p:spPr>
        <p:txBody>
          <a:bodyPr lIns="82124" tIns="41061" rIns="82124" bIns="41061" anchor="ctr">
            <a:spAutoFit/>
          </a:bodyPr>
          <a:lstStyle/>
          <a:p>
            <a:endParaRPr lang="en-US"/>
          </a:p>
        </p:txBody>
      </p:sp>
    </p:spTree>
    <p:extLst>
      <p:ext uri="{BB962C8B-B14F-4D97-AF65-F5344CB8AC3E}">
        <p14:creationId xmlns:p14="http://schemas.microsoft.com/office/powerpoint/2010/main" val="3424135013"/>
      </p:ext>
    </p:extLst>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white">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a:endParaRPr lang="en-US" dirty="0">
              <a:solidFill>
                <a:srgbClr val="000000"/>
              </a:solidFill>
            </a:endParaRPr>
          </a:p>
        </p:txBody>
      </p:sp>
      <p:sp>
        <p:nvSpPr>
          <p:cNvPr id="7171" name="Rectangle 3"/>
          <p:cNvSpPr>
            <a:spLocks noChangeArrowheads="1"/>
          </p:cNvSpPr>
          <p:nvPr/>
        </p:nvSpPr>
        <p:spPr bwMode="gray">
          <a:xfrm>
            <a:off x="0" y="1922463"/>
            <a:ext cx="3436938"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2" name="Rectangle 4"/>
          <p:cNvSpPr>
            <a:spLocks noChangeArrowheads="1"/>
          </p:cNvSpPr>
          <p:nvPr/>
        </p:nvSpPr>
        <p:spPr bwMode="gray">
          <a:xfrm>
            <a:off x="3665538" y="1938338"/>
            <a:ext cx="5478462" cy="2746375"/>
          </a:xfrm>
          <a:prstGeom prst="rect">
            <a:avLst/>
          </a:prstGeom>
          <a:solidFill>
            <a:srgbClr val="015F85"/>
          </a:solidFill>
          <a:ln w="9525" algn="ctr">
            <a:noFill/>
            <a:miter lim="800000"/>
            <a:headEnd/>
            <a:tailEnd/>
          </a:ln>
        </p:spPr>
        <p:txBody>
          <a:bodyPr lIns="82124" tIns="41061" rIns="82124" bIns="41061" anchor="ctr">
            <a:spAutoFit/>
          </a:bodyPr>
          <a:lstStyle/>
          <a:p>
            <a:pPr algn="ctr"/>
            <a:endParaRPr lang="en-US" dirty="0">
              <a:solidFill>
                <a:srgbClr val="000000"/>
              </a:solidFill>
            </a:endParaRPr>
          </a:p>
        </p:txBody>
      </p:sp>
      <p:sp>
        <p:nvSpPr>
          <p:cNvPr id="7173" name="Rectangle 5"/>
          <p:cNvSpPr>
            <a:spLocks noChangeArrowheads="1"/>
          </p:cNvSpPr>
          <p:nvPr/>
        </p:nvSpPr>
        <p:spPr bwMode="white">
          <a:xfrm>
            <a:off x="4041775" y="3011488"/>
            <a:ext cx="4508500" cy="830262"/>
          </a:xfrm>
          <a:prstGeom prst="rect">
            <a:avLst/>
          </a:prstGeom>
          <a:noFill/>
          <a:ln w="9525" algn="ctr">
            <a:noFill/>
            <a:miter lim="800000"/>
            <a:headEnd/>
            <a:tailEnd/>
          </a:ln>
        </p:spPr>
        <p:txBody>
          <a:bodyPr lIns="82124" tIns="41061" rIns="82124" bIns="41061" anchor="ctr"/>
          <a:lstStyle/>
          <a:p>
            <a:pPr>
              <a:lnSpc>
                <a:spcPct val="95000"/>
              </a:lnSpc>
            </a:pPr>
            <a:r>
              <a:rPr lang="en-US" sz="3700" dirty="0">
                <a:solidFill>
                  <a:srgbClr val="FFFFFF"/>
                </a:solidFill>
              </a:rPr>
              <a:t>BGP Routing</a:t>
            </a:r>
          </a:p>
        </p:txBody>
      </p:sp>
      <p:grpSp>
        <p:nvGrpSpPr>
          <p:cNvPr id="7174" name="Group 6"/>
          <p:cNvGrpSpPr>
            <a:grpSpLocks/>
          </p:cNvGrpSpPr>
          <p:nvPr/>
        </p:nvGrpSpPr>
        <p:grpSpPr bwMode="auto">
          <a:xfrm>
            <a:off x="1474788" y="2657475"/>
            <a:ext cx="1270000" cy="1276350"/>
            <a:chOff x="942" y="1524"/>
            <a:chExt cx="1026" cy="1032"/>
          </a:xfrm>
        </p:grpSpPr>
        <p:grpSp>
          <p:nvGrpSpPr>
            <p:cNvPr id="7177" name="Group 7"/>
            <p:cNvGrpSpPr>
              <a:grpSpLocks/>
            </p:cNvGrpSpPr>
            <p:nvPr/>
          </p:nvGrpSpPr>
          <p:grpSpPr bwMode="auto">
            <a:xfrm>
              <a:off x="942" y="1524"/>
              <a:ext cx="210" cy="1032"/>
              <a:chOff x="942" y="1524"/>
              <a:chExt cx="210" cy="1032"/>
            </a:xfrm>
          </p:grpSpPr>
          <p:sp>
            <p:nvSpPr>
              <p:cNvPr id="7186" name="Oval 8"/>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7" name="Oval 9"/>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8" name="Oval 10"/>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8" name="Group 11"/>
            <p:cNvGrpSpPr>
              <a:grpSpLocks/>
            </p:cNvGrpSpPr>
            <p:nvPr/>
          </p:nvGrpSpPr>
          <p:grpSpPr bwMode="auto">
            <a:xfrm>
              <a:off x="1350" y="1524"/>
              <a:ext cx="210" cy="1032"/>
              <a:chOff x="942" y="1524"/>
              <a:chExt cx="210" cy="1032"/>
            </a:xfrm>
          </p:grpSpPr>
          <p:sp>
            <p:nvSpPr>
              <p:cNvPr id="7183" name="Oval 12"/>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4" name="Oval 13"/>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5" name="Oval 14"/>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nvGrpSpPr>
            <p:cNvPr id="7179" name="Group 15"/>
            <p:cNvGrpSpPr>
              <a:grpSpLocks/>
            </p:cNvGrpSpPr>
            <p:nvPr/>
          </p:nvGrpSpPr>
          <p:grpSpPr bwMode="auto">
            <a:xfrm>
              <a:off x="1758" y="1524"/>
              <a:ext cx="210" cy="1032"/>
              <a:chOff x="942" y="1524"/>
              <a:chExt cx="210" cy="1032"/>
            </a:xfrm>
          </p:grpSpPr>
          <p:sp>
            <p:nvSpPr>
              <p:cNvPr id="7180" name="Oval 16"/>
              <p:cNvSpPr>
                <a:spLocks noChangeArrowheads="1"/>
              </p:cNvSpPr>
              <p:nvPr/>
            </p:nvSpPr>
            <p:spPr bwMode="auto">
              <a:xfrm>
                <a:off x="942" y="2346"/>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1" name="Oval 17"/>
              <p:cNvSpPr>
                <a:spLocks noChangeArrowheads="1"/>
              </p:cNvSpPr>
              <p:nvPr/>
            </p:nvSpPr>
            <p:spPr bwMode="auto">
              <a:xfrm>
                <a:off x="942" y="1935"/>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sp>
            <p:nvSpPr>
              <p:cNvPr id="7182" name="Oval 18"/>
              <p:cNvSpPr>
                <a:spLocks noChangeArrowheads="1"/>
              </p:cNvSpPr>
              <p:nvPr/>
            </p:nvSpPr>
            <p:spPr bwMode="auto">
              <a:xfrm>
                <a:off x="942" y="1524"/>
                <a:ext cx="210" cy="210"/>
              </a:xfrm>
              <a:prstGeom prst="ellipse">
                <a:avLst/>
              </a:prstGeom>
              <a:solidFill>
                <a:srgbClr val="BDECFF"/>
              </a:solidFill>
              <a:ln w="9525" algn="ctr">
                <a:noFill/>
                <a:round/>
                <a:headEnd/>
                <a:tailEnd/>
              </a:ln>
            </p:spPr>
            <p:txBody>
              <a:bodyPr wrap="none" lIns="73025" tIns="36511" rIns="73025" bIns="36511" anchor="ctr"/>
              <a:lstStyle/>
              <a:p>
                <a:pPr algn="ctr"/>
                <a:endParaRPr lang="en-US" dirty="0">
                  <a:solidFill>
                    <a:srgbClr val="000000"/>
                  </a:solidFill>
                </a:endParaRPr>
              </a:p>
            </p:txBody>
          </p:sp>
        </p:grpSp>
      </p:grpSp>
      <p:sp>
        <p:nvSpPr>
          <p:cNvPr id="7175" name="Text Box 18"/>
          <p:cNvSpPr txBox="1">
            <a:spLocks noChangeArrowheads="1"/>
          </p:cNvSpPr>
          <p:nvPr/>
        </p:nvSpPr>
        <p:spPr bwMode="white">
          <a:xfrm>
            <a:off x="228600" y="2819400"/>
            <a:ext cx="1253869" cy="861774"/>
          </a:xfrm>
          <a:prstGeom prst="rect">
            <a:avLst/>
          </a:prstGeom>
          <a:noFill/>
          <a:ln w="9525">
            <a:noFill/>
            <a:miter lim="800000"/>
            <a:headEnd/>
            <a:tailEnd/>
          </a:ln>
        </p:spPr>
        <p:txBody>
          <a:bodyPr wrap="none">
            <a:spAutoFit/>
          </a:bodyPr>
          <a:lstStyle/>
          <a:p>
            <a:pPr defTabSz="814388"/>
            <a:r>
              <a:rPr lang="en-US" sz="5000" dirty="0">
                <a:solidFill>
                  <a:srgbClr val="FFFFFF"/>
                </a:solidFill>
                <a:latin typeface="Arial Black" pitchFamily="34" charset="0"/>
                <a:ea typeface="ＭＳ Ｐゴシック" pitchFamily="34" charset="-128"/>
              </a:rPr>
              <a:t>3.3</a:t>
            </a:r>
          </a:p>
        </p:txBody>
      </p:sp>
    </p:spTree>
    <p:extLst>
      <p:ext uri="{BB962C8B-B14F-4D97-AF65-F5344CB8AC3E}">
        <p14:creationId xmlns:p14="http://schemas.microsoft.com/office/powerpoint/2010/main" val="199590641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a:xfrm>
            <a:off x="793750" y="304800"/>
            <a:ext cx="7435850" cy="838200"/>
          </a:xfrm>
        </p:spPr>
        <p:txBody>
          <a:bodyPr/>
          <a:lstStyle/>
          <a:p>
            <a:r>
              <a:rPr lang="en-US" dirty="0">
                <a:solidFill>
                  <a:srgbClr val="0070C0"/>
                </a:solidFill>
                <a:ea typeface="ＭＳ Ｐゴシック" pitchFamily="34" charset="-128"/>
              </a:rPr>
              <a:t>BGP PE-CE Requirements</a:t>
            </a:r>
          </a:p>
        </p:txBody>
      </p:sp>
      <p:sp>
        <p:nvSpPr>
          <p:cNvPr id="45059" name="Rectangle 7"/>
          <p:cNvSpPr>
            <a:spLocks noGrp="1" noChangeArrowheads="1"/>
          </p:cNvSpPr>
          <p:nvPr>
            <p:ph idx="1"/>
          </p:nvPr>
        </p:nvSpPr>
        <p:spPr>
          <a:xfrm>
            <a:off x="793750" y="1600200"/>
            <a:ext cx="7435850" cy="4525963"/>
          </a:xfrm>
        </p:spPr>
        <p:txBody>
          <a:bodyPr/>
          <a:lstStyle/>
          <a:p>
            <a:r>
              <a:rPr lang="en-US">
                <a:ea typeface="ＭＳ Ｐゴシック" pitchFamily="34" charset="-128"/>
              </a:rPr>
              <a:t>Enterprise Customers choosing BGP as PE-CE protocol to peer with the Service Provider in MPLS-VPNs network should look into the following: </a:t>
            </a:r>
          </a:p>
          <a:p>
            <a:pPr lvl="1"/>
            <a:r>
              <a:rPr lang="en-US">
                <a:ea typeface="ＭＳ Ｐゴシック" pitchFamily="34" charset="-128"/>
              </a:rPr>
              <a:t> Same AS number at all the customer locations</a:t>
            </a:r>
          </a:p>
          <a:p>
            <a:pPr lvl="1"/>
            <a:r>
              <a:rPr lang="en-US">
                <a:ea typeface="ＭＳ Ｐゴシック" pitchFamily="34" charset="-128"/>
              </a:rPr>
              <a:t> Different AS number at the Customer Locations</a:t>
            </a:r>
          </a:p>
          <a:p>
            <a:pPr lvl="1"/>
            <a:r>
              <a:rPr lang="en-US">
                <a:ea typeface="ＭＳ Ｐゴシック" pitchFamily="34" charset="-128"/>
              </a:rPr>
              <a:t> With Back Doors</a:t>
            </a:r>
          </a:p>
          <a:p>
            <a:pPr lvl="1"/>
            <a:r>
              <a:rPr lang="en-US">
                <a:ea typeface="ＭＳ Ｐゴシック" pitchFamily="34" charset="-128"/>
              </a:rPr>
              <a:t> Private AS number vs. Public AS #</a:t>
            </a:r>
          </a:p>
          <a:p>
            <a:pPr lvl="1"/>
            <a:r>
              <a:rPr lang="en-US">
                <a:ea typeface="ＭＳ Ｐゴシック" pitchFamily="34" charset="-128"/>
              </a:rPr>
              <a:t> Multi-homing and Loadbalancing options</a:t>
            </a:r>
          </a:p>
          <a:p>
            <a:pPr lvl="1"/>
            <a:r>
              <a:rPr lang="en-US">
                <a:ea typeface="ＭＳ Ｐゴシック" pitchFamily="34" charset="-128"/>
              </a:rPr>
              <a:t> Customer sites connected to two or more Providers</a:t>
            </a:r>
          </a:p>
          <a:p>
            <a:r>
              <a:rPr lang="en-US">
                <a:ea typeface="ＭＳ Ｐゴシック" pitchFamily="34" charset="-128"/>
              </a:rPr>
              <a:t>BGP is one of the widely used PE-CE protocol in the MPLS-VPN environment</a:t>
            </a:r>
          </a:p>
        </p:txBody>
      </p:sp>
    </p:spTree>
    <p:extLst>
      <p:ext uri="{BB962C8B-B14F-4D97-AF65-F5344CB8AC3E}">
        <p14:creationId xmlns:p14="http://schemas.microsoft.com/office/powerpoint/2010/main" val="507503369"/>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5"/>
          <p:cNvSpPr>
            <a:spLocks noChangeArrowheads="1"/>
          </p:cNvSpPr>
          <p:nvPr/>
        </p:nvSpPr>
        <p:spPr bwMode="auto">
          <a:xfrm>
            <a:off x="1366838" y="1114425"/>
            <a:ext cx="6248400" cy="1857375"/>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46083" name="Line 19"/>
          <p:cNvSpPr>
            <a:spLocks noChangeShapeType="1"/>
          </p:cNvSpPr>
          <p:nvPr/>
        </p:nvSpPr>
        <p:spPr bwMode="auto">
          <a:xfrm flipV="1">
            <a:off x="2052638" y="2633663"/>
            <a:ext cx="1587" cy="1552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6084" name="Line 20"/>
          <p:cNvSpPr>
            <a:spLocks noChangeShapeType="1"/>
          </p:cNvSpPr>
          <p:nvPr/>
        </p:nvSpPr>
        <p:spPr bwMode="auto">
          <a:xfrm flipH="1" flipV="1">
            <a:off x="7081838" y="2566988"/>
            <a:ext cx="1587" cy="1552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6085" name="Line 33"/>
          <p:cNvSpPr>
            <a:spLocks noChangeShapeType="1"/>
          </p:cNvSpPr>
          <p:nvPr/>
        </p:nvSpPr>
        <p:spPr bwMode="auto">
          <a:xfrm flipV="1">
            <a:off x="4719638" y="2608263"/>
            <a:ext cx="1587" cy="16224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6086" name="Rectangle 66"/>
          <p:cNvSpPr>
            <a:spLocks noGrp="1" noChangeArrowheads="1"/>
          </p:cNvSpPr>
          <p:nvPr>
            <p:ph type="title"/>
          </p:nvPr>
        </p:nvSpPr>
        <p:spPr>
          <a:xfrm>
            <a:off x="793750" y="381000"/>
            <a:ext cx="8045450" cy="609600"/>
          </a:xfrm>
        </p:spPr>
        <p:txBody>
          <a:bodyPr>
            <a:normAutofit fontScale="90000"/>
          </a:bodyPr>
          <a:lstStyle/>
          <a:p>
            <a:r>
              <a:rPr lang="en-US" dirty="0">
                <a:solidFill>
                  <a:srgbClr val="0070C0"/>
                </a:solidFill>
                <a:ea typeface="ＭＳ Ｐゴシック" pitchFamily="34" charset="-128"/>
              </a:rPr>
              <a:t>BGP PE-CE: </a:t>
            </a:r>
            <a:r>
              <a:rPr lang="en-US" sz="3300" dirty="0">
                <a:solidFill>
                  <a:srgbClr val="0070C0"/>
                </a:solidFill>
                <a:ea typeface="ＭＳ Ｐゴシック" pitchFamily="34" charset="-128"/>
              </a:rPr>
              <a:t>Same AS at Customer Sites</a:t>
            </a:r>
          </a:p>
        </p:txBody>
      </p:sp>
      <p:sp>
        <p:nvSpPr>
          <p:cNvPr id="46087" name="Content Placeholder 59"/>
          <p:cNvSpPr>
            <a:spLocks noGrp="1"/>
          </p:cNvSpPr>
          <p:nvPr>
            <p:ph idx="1"/>
          </p:nvPr>
        </p:nvSpPr>
        <p:spPr>
          <a:xfrm>
            <a:off x="793750" y="5105400"/>
            <a:ext cx="7435850" cy="1477963"/>
          </a:xfrm>
        </p:spPr>
        <p:txBody>
          <a:bodyPr>
            <a:normAutofit lnSpcReduction="10000"/>
          </a:bodyPr>
          <a:lstStyle/>
          <a:p>
            <a:pPr>
              <a:lnSpc>
                <a:spcPct val="90000"/>
              </a:lnSpc>
              <a:spcBef>
                <a:spcPts val="600"/>
              </a:spcBef>
            </a:pPr>
            <a:r>
              <a:rPr lang="en-US" sz="1400">
                <a:ea typeface="ＭＳ Ｐゴシック" pitchFamily="34" charset="-128"/>
              </a:rPr>
              <a:t>Customer Site 1 sends the BGP routes to PE1</a:t>
            </a:r>
          </a:p>
          <a:p>
            <a:pPr>
              <a:lnSpc>
                <a:spcPct val="90000"/>
              </a:lnSpc>
              <a:spcBef>
                <a:spcPts val="600"/>
              </a:spcBef>
            </a:pPr>
            <a:r>
              <a:rPr lang="en-US" sz="1400">
                <a:ea typeface="ＭＳ Ｐゴシック" pitchFamily="34" charset="-128"/>
              </a:rPr>
              <a:t>PE1 advertises to all the iBGP-VPNv4 peers </a:t>
            </a:r>
          </a:p>
          <a:p>
            <a:pPr>
              <a:lnSpc>
                <a:spcPct val="90000"/>
              </a:lnSpc>
              <a:spcBef>
                <a:spcPts val="600"/>
              </a:spcBef>
            </a:pPr>
            <a:r>
              <a:rPr lang="en-US" sz="1400">
                <a:ea typeface="ＭＳ Ｐゴシック" pitchFamily="34" charset="-128"/>
              </a:rPr>
              <a:t>Remote PEs (PE2 &amp; PE3) redistributes those routes into the local BGP peer at their sites</a:t>
            </a:r>
          </a:p>
          <a:p>
            <a:pPr>
              <a:lnSpc>
                <a:spcPct val="90000"/>
              </a:lnSpc>
              <a:spcBef>
                <a:spcPts val="600"/>
              </a:spcBef>
            </a:pPr>
            <a:r>
              <a:rPr lang="en-US" sz="1400">
                <a:ea typeface="ＭＳ Ｐゴシック" pitchFamily="34" charset="-128"/>
              </a:rPr>
              <a:t>Site 2 &amp; 3 CE routers will not accept the routes as they see their own AS in the AS-Path</a:t>
            </a:r>
          </a:p>
          <a:p>
            <a:pPr>
              <a:lnSpc>
                <a:spcPct val="90000"/>
              </a:lnSpc>
              <a:spcBef>
                <a:spcPts val="600"/>
              </a:spcBef>
            </a:pPr>
            <a:r>
              <a:rPr lang="en-US" sz="1400">
                <a:ea typeface="ＭＳ Ｐゴシック" pitchFamily="34" charset="-128"/>
              </a:rPr>
              <a:t>MPLS-VPN routers need to be configured with the “AS-OVERRIDE” option so that remote CE Routers will not see their own AS in AS PATH</a:t>
            </a:r>
          </a:p>
          <a:p>
            <a:pPr>
              <a:lnSpc>
                <a:spcPct val="90000"/>
              </a:lnSpc>
              <a:spcBef>
                <a:spcPts val="600"/>
              </a:spcBef>
            </a:pPr>
            <a:endParaRPr lang="en-US" sz="1400">
              <a:ea typeface="ＭＳ Ｐゴシック" pitchFamily="34" charset="-128"/>
            </a:endParaRPr>
          </a:p>
        </p:txBody>
      </p:sp>
      <p:sp>
        <p:nvSpPr>
          <p:cNvPr id="46088" name="Oval 4"/>
          <p:cNvSpPr>
            <a:spLocks noChangeArrowheads="1"/>
          </p:cNvSpPr>
          <p:nvPr/>
        </p:nvSpPr>
        <p:spPr bwMode="auto">
          <a:xfrm>
            <a:off x="1138238" y="3986213"/>
            <a:ext cx="1600200" cy="1081087"/>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46089"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2089150"/>
            <a:ext cx="95091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8"/>
          <p:cNvSpPr txBox="1">
            <a:spLocks noChangeArrowheads="1"/>
          </p:cNvSpPr>
          <p:nvPr/>
        </p:nvSpPr>
        <p:spPr bwMode="auto">
          <a:xfrm>
            <a:off x="1981200" y="23907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4609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0907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11"/>
          <p:cNvSpPr txBox="1">
            <a:spLocks noChangeArrowheads="1"/>
          </p:cNvSpPr>
          <p:nvPr/>
        </p:nvSpPr>
        <p:spPr bwMode="auto">
          <a:xfrm>
            <a:off x="6553200" y="23907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4609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41862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 Box 14"/>
          <p:cNvSpPr txBox="1">
            <a:spLocks noChangeArrowheads="1"/>
          </p:cNvSpPr>
          <p:nvPr/>
        </p:nvSpPr>
        <p:spPr bwMode="auto">
          <a:xfrm>
            <a:off x="1676400" y="4489450"/>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4609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038" y="405288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Text Box 17"/>
          <p:cNvSpPr txBox="1">
            <a:spLocks noChangeArrowheads="1"/>
          </p:cNvSpPr>
          <p:nvPr/>
        </p:nvSpPr>
        <p:spPr bwMode="auto">
          <a:xfrm>
            <a:off x="6629400" y="435292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46097" name="Text Box 18"/>
          <p:cNvSpPr txBox="1">
            <a:spLocks noChangeArrowheads="1"/>
          </p:cNvSpPr>
          <p:nvPr/>
        </p:nvSpPr>
        <p:spPr bwMode="auto">
          <a:xfrm>
            <a:off x="3157538" y="1549400"/>
            <a:ext cx="1447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46098" name="Oval 21"/>
          <p:cNvSpPr>
            <a:spLocks noChangeArrowheads="1"/>
          </p:cNvSpPr>
          <p:nvPr/>
        </p:nvSpPr>
        <p:spPr bwMode="auto">
          <a:xfrm>
            <a:off x="6167438" y="3849688"/>
            <a:ext cx="1600200" cy="110331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6099" name="Text Box 22"/>
          <p:cNvSpPr txBox="1">
            <a:spLocks noChangeArrowheads="1"/>
          </p:cNvSpPr>
          <p:nvPr/>
        </p:nvSpPr>
        <p:spPr bwMode="auto">
          <a:xfrm>
            <a:off x="6756400" y="4581525"/>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sp>
        <p:nvSpPr>
          <p:cNvPr id="46100" name="Text Box 23"/>
          <p:cNvSpPr txBox="1">
            <a:spLocks noChangeArrowheads="1"/>
          </p:cNvSpPr>
          <p:nvPr/>
        </p:nvSpPr>
        <p:spPr bwMode="auto">
          <a:xfrm>
            <a:off x="1651000" y="4675188"/>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46101" name="AutoShape 24"/>
          <p:cNvSpPr>
            <a:spLocks noChangeArrowheads="1"/>
          </p:cNvSpPr>
          <p:nvPr/>
        </p:nvSpPr>
        <p:spPr bwMode="auto">
          <a:xfrm>
            <a:off x="1443038" y="3106738"/>
            <a:ext cx="304800" cy="404812"/>
          </a:xfrm>
          <a:prstGeom prst="upArrow">
            <a:avLst>
              <a:gd name="adj1" fmla="val 50000"/>
              <a:gd name="adj2" fmla="val 3320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6102" name="AutoShape 25"/>
          <p:cNvSpPr>
            <a:spLocks noChangeArrowheads="1"/>
          </p:cNvSpPr>
          <p:nvPr/>
        </p:nvSpPr>
        <p:spPr bwMode="auto">
          <a:xfrm>
            <a:off x="1519238" y="1687513"/>
            <a:ext cx="609600" cy="6477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6103" name="AutoShape 26"/>
          <p:cNvSpPr>
            <a:spLocks noChangeArrowheads="1"/>
          </p:cNvSpPr>
          <p:nvPr/>
        </p:nvSpPr>
        <p:spPr bwMode="auto">
          <a:xfrm>
            <a:off x="2205038" y="1687513"/>
            <a:ext cx="838200" cy="338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pic>
        <p:nvPicPr>
          <p:cNvPr id="4610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20907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5" name="Text Box 29"/>
          <p:cNvSpPr txBox="1">
            <a:spLocks noChangeArrowheads="1"/>
          </p:cNvSpPr>
          <p:nvPr/>
        </p:nvSpPr>
        <p:spPr bwMode="auto">
          <a:xfrm>
            <a:off x="4419600" y="23907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46106"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38" y="41608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7" name="Text Box 32"/>
          <p:cNvSpPr txBox="1">
            <a:spLocks noChangeArrowheads="1"/>
          </p:cNvSpPr>
          <p:nvPr/>
        </p:nvSpPr>
        <p:spPr bwMode="auto">
          <a:xfrm>
            <a:off x="4495800" y="4464050"/>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46108" name="Oval 34"/>
          <p:cNvSpPr>
            <a:spLocks noChangeArrowheads="1"/>
          </p:cNvSpPr>
          <p:nvPr/>
        </p:nvSpPr>
        <p:spPr bwMode="auto">
          <a:xfrm>
            <a:off x="3957638" y="3986213"/>
            <a:ext cx="1600200" cy="109061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6109" name="Text Box 35"/>
          <p:cNvSpPr txBox="1">
            <a:spLocks noChangeArrowheads="1"/>
          </p:cNvSpPr>
          <p:nvPr/>
        </p:nvSpPr>
        <p:spPr bwMode="auto">
          <a:xfrm>
            <a:off x="4394200" y="4705350"/>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46110" name="Text Box 36"/>
          <p:cNvSpPr txBox="1">
            <a:spLocks noChangeArrowheads="1"/>
          </p:cNvSpPr>
          <p:nvPr/>
        </p:nvSpPr>
        <p:spPr bwMode="auto">
          <a:xfrm>
            <a:off x="3743325" y="2605088"/>
            <a:ext cx="701675"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MP-BGP</a:t>
            </a:r>
          </a:p>
        </p:txBody>
      </p:sp>
      <p:sp>
        <p:nvSpPr>
          <p:cNvPr id="46111" name="Text Box 37"/>
          <p:cNvSpPr txBox="1">
            <a:spLocks noChangeArrowheads="1"/>
          </p:cNvSpPr>
          <p:nvPr/>
        </p:nvSpPr>
        <p:spPr bwMode="auto">
          <a:xfrm>
            <a:off x="3470275" y="3211513"/>
            <a:ext cx="1681163"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Site 2 Sees its own AS  #</a:t>
            </a:r>
          </a:p>
        </p:txBody>
      </p:sp>
      <p:sp>
        <p:nvSpPr>
          <p:cNvPr id="46112" name="AutoShape 38"/>
          <p:cNvSpPr>
            <a:spLocks noChangeArrowheads="1"/>
          </p:cNvSpPr>
          <p:nvPr/>
        </p:nvSpPr>
        <p:spPr bwMode="auto">
          <a:xfrm flipH="1">
            <a:off x="3424238" y="2700338"/>
            <a:ext cx="457200" cy="609600"/>
          </a:xfrm>
          <a:prstGeom prst="curvedLeftArrow">
            <a:avLst>
              <a:gd name="adj1" fmla="val 26667"/>
              <a:gd name="adj2" fmla="val 53333"/>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6113" name="AutoShape 39"/>
          <p:cNvSpPr>
            <a:spLocks noChangeArrowheads="1"/>
          </p:cNvSpPr>
          <p:nvPr/>
        </p:nvSpPr>
        <p:spPr bwMode="auto">
          <a:xfrm>
            <a:off x="4110038" y="3511550"/>
            <a:ext cx="304800" cy="474663"/>
          </a:xfrm>
          <a:prstGeom prst="downArrow">
            <a:avLst>
              <a:gd name="adj1" fmla="val 50000"/>
              <a:gd name="adj2" fmla="val 38932"/>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6114" name="Text Box 40"/>
          <p:cNvSpPr txBox="1">
            <a:spLocks noChangeArrowheads="1"/>
          </p:cNvSpPr>
          <p:nvPr/>
        </p:nvSpPr>
        <p:spPr bwMode="auto">
          <a:xfrm>
            <a:off x="1646238" y="3814763"/>
            <a:ext cx="6302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a:t>
            </a:r>
          </a:p>
        </p:txBody>
      </p:sp>
      <p:sp>
        <p:nvSpPr>
          <p:cNvPr id="46115" name="Text Box 41"/>
          <p:cNvSpPr txBox="1">
            <a:spLocks noChangeArrowheads="1"/>
          </p:cNvSpPr>
          <p:nvPr/>
        </p:nvSpPr>
        <p:spPr bwMode="auto">
          <a:xfrm>
            <a:off x="4452938" y="3805238"/>
            <a:ext cx="6302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a:t>
            </a:r>
          </a:p>
        </p:txBody>
      </p:sp>
      <p:sp>
        <p:nvSpPr>
          <p:cNvPr id="46116" name="Text Box 42"/>
          <p:cNvSpPr txBox="1">
            <a:spLocks noChangeArrowheads="1"/>
          </p:cNvSpPr>
          <p:nvPr/>
        </p:nvSpPr>
        <p:spPr bwMode="auto">
          <a:xfrm>
            <a:off x="6738938" y="3678238"/>
            <a:ext cx="6302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a:t>
            </a:r>
          </a:p>
        </p:txBody>
      </p:sp>
      <p:sp>
        <p:nvSpPr>
          <p:cNvPr id="46117" name="Text Box 43"/>
          <p:cNvSpPr txBox="1">
            <a:spLocks noChangeArrowheads="1"/>
          </p:cNvSpPr>
          <p:nvPr/>
        </p:nvSpPr>
        <p:spPr bwMode="auto">
          <a:xfrm>
            <a:off x="846138" y="3616325"/>
            <a:ext cx="854075" cy="52228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a:t>
            </a:r>
          </a:p>
          <a:p>
            <a:r>
              <a:rPr lang="en-US" sz="1000" b="1" baseline="0"/>
              <a:t>BGP Prefix</a:t>
            </a:r>
          </a:p>
          <a:p>
            <a:r>
              <a:rPr lang="en-US" sz="1000" b="1" baseline="0"/>
              <a:t>1.1.1.1</a:t>
            </a:r>
          </a:p>
        </p:txBody>
      </p:sp>
      <p:sp>
        <p:nvSpPr>
          <p:cNvPr id="46118" name="Text Box 44"/>
          <p:cNvSpPr txBox="1">
            <a:spLocks noChangeArrowheads="1"/>
          </p:cNvSpPr>
          <p:nvPr/>
        </p:nvSpPr>
        <p:spPr bwMode="auto">
          <a:xfrm>
            <a:off x="776288" y="2401888"/>
            <a:ext cx="995362"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Redistribute</a:t>
            </a:r>
          </a:p>
          <a:p>
            <a:r>
              <a:rPr lang="en-US" sz="1000" b="1" baseline="0"/>
              <a:t>learned route</a:t>
            </a:r>
          </a:p>
          <a:p>
            <a:r>
              <a:rPr lang="en-US" sz="1000" b="1" baseline="0"/>
              <a:t>into MP-BGP</a:t>
            </a:r>
          </a:p>
        </p:txBody>
      </p:sp>
      <p:sp>
        <p:nvSpPr>
          <p:cNvPr id="46119" name="Text Box 45"/>
          <p:cNvSpPr txBox="1">
            <a:spLocks noChangeArrowheads="1"/>
          </p:cNvSpPr>
          <p:nvPr/>
        </p:nvSpPr>
        <p:spPr bwMode="auto">
          <a:xfrm>
            <a:off x="1738313" y="1122363"/>
            <a:ext cx="1677987"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 this prefix </a:t>
            </a:r>
          </a:p>
          <a:p>
            <a:r>
              <a:rPr lang="en-US" sz="1000" b="1" baseline="0"/>
              <a:t>across MPLS Cloud </a:t>
            </a:r>
          </a:p>
          <a:p>
            <a:r>
              <a:rPr lang="en-US" sz="1000" b="1" baseline="0"/>
              <a:t>to all PEs using MP-BGP</a:t>
            </a:r>
          </a:p>
        </p:txBody>
      </p:sp>
      <p:sp>
        <p:nvSpPr>
          <p:cNvPr id="46120" name="Text Box 46"/>
          <p:cNvSpPr txBox="1">
            <a:spLocks noChangeArrowheads="1"/>
          </p:cNvSpPr>
          <p:nvPr/>
        </p:nvSpPr>
        <p:spPr bwMode="auto">
          <a:xfrm>
            <a:off x="7254875" y="2087563"/>
            <a:ext cx="701675"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MP-BGP</a:t>
            </a:r>
          </a:p>
        </p:txBody>
      </p:sp>
      <p:sp>
        <p:nvSpPr>
          <p:cNvPr id="46121" name="Text Box 47"/>
          <p:cNvSpPr txBox="1">
            <a:spLocks noChangeArrowheads="1"/>
          </p:cNvSpPr>
          <p:nvPr/>
        </p:nvSpPr>
        <p:spPr bwMode="auto">
          <a:xfrm>
            <a:off x="6792913" y="2943225"/>
            <a:ext cx="1631950"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Site 3 sees its own AS #</a:t>
            </a:r>
          </a:p>
        </p:txBody>
      </p:sp>
      <p:sp>
        <p:nvSpPr>
          <p:cNvPr id="46122" name="AutoShape 48"/>
          <p:cNvSpPr>
            <a:spLocks noChangeArrowheads="1"/>
          </p:cNvSpPr>
          <p:nvPr/>
        </p:nvSpPr>
        <p:spPr bwMode="auto">
          <a:xfrm>
            <a:off x="7539038" y="2363788"/>
            <a:ext cx="457200" cy="608012"/>
          </a:xfrm>
          <a:prstGeom prst="curvedLeftArrow">
            <a:avLst>
              <a:gd name="adj1" fmla="val 26597"/>
              <a:gd name="adj2" fmla="val 53194"/>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6123" name="AutoShape 49"/>
          <p:cNvSpPr>
            <a:spLocks noChangeArrowheads="1"/>
          </p:cNvSpPr>
          <p:nvPr/>
        </p:nvSpPr>
        <p:spPr bwMode="auto">
          <a:xfrm>
            <a:off x="7386638" y="3243263"/>
            <a:ext cx="304800" cy="471487"/>
          </a:xfrm>
          <a:prstGeom prst="downArrow">
            <a:avLst>
              <a:gd name="adj1" fmla="val 50000"/>
              <a:gd name="adj2" fmla="val 38672"/>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6124" name="Text Box 50"/>
          <p:cNvSpPr txBox="1">
            <a:spLocks noChangeArrowheads="1"/>
          </p:cNvSpPr>
          <p:nvPr/>
        </p:nvSpPr>
        <p:spPr bwMode="auto">
          <a:xfrm>
            <a:off x="5643563" y="1357313"/>
            <a:ext cx="1984375" cy="696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spcBef>
                <a:spcPct val="30000"/>
              </a:spcBef>
              <a:buClr>
                <a:srgbClr val="FF555D"/>
              </a:buClr>
              <a:buFont typeface="Arial" charset="0"/>
              <a:buNone/>
            </a:pPr>
            <a:r>
              <a:rPr lang="en-GB" sz="1000" b="1" baseline="0">
                <a:cs typeface="Arial" charset="0"/>
              </a:rPr>
              <a:t>MP-iBGP Update:</a:t>
            </a:r>
            <a:br>
              <a:rPr lang="en-GB" sz="1000" b="1" baseline="0">
                <a:cs typeface="Arial" charset="0"/>
              </a:rPr>
            </a:br>
            <a:r>
              <a:rPr lang="en-GB" sz="1000" b="1" baseline="0">
                <a:cs typeface="Arial" charset="0"/>
              </a:rPr>
              <a:t>RD:11:1 Next-Hop=</a:t>
            </a:r>
            <a:r>
              <a:rPr lang="en-GB" sz="1000" b="1" baseline="0">
                <a:solidFill>
                  <a:srgbClr val="B21A1A"/>
                </a:solidFill>
                <a:cs typeface="Arial" charset="0"/>
              </a:rPr>
              <a:t>PE-1</a:t>
            </a:r>
            <a:br>
              <a:rPr lang="en-GB" sz="1000" b="1" baseline="0">
                <a:cs typeface="Arial" charset="0"/>
              </a:rPr>
            </a:br>
            <a:r>
              <a:rPr lang="en-GB" sz="1000" b="1" baseline="0">
                <a:cs typeface="Arial" charset="0"/>
              </a:rPr>
              <a:t>RT=</a:t>
            </a:r>
            <a:r>
              <a:rPr lang="en-GB" sz="1000" b="1" baseline="0">
                <a:solidFill>
                  <a:srgbClr val="B21A1A"/>
                </a:solidFill>
                <a:cs typeface="Arial" charset="0"/>
              </a:rPr>
              <a:t>All-Sites</a:t>
            </a:r>
            <a:r>
              <a:rPr lang="en-GB" sz="1000" b="1" baseline="0">
                <a:cs typeface="Arial" charset="0"/>
              </a:rPr>
              <a:t>, Label=100</a:t>
            </a:r>
          </a:p>
          <a:p>
            <a:pPr algn="l">
              <a:spcBef>
                <a:spcPct val="30000"/>
              </a:spcBef>
              <a:buClr>
                <a:srgbClr val="FF555D"/>
              </a:buClr>
              <a:buFont typeface="Arial" charset="0"/>
              <a:buNone/>
            </a:pPr>
            <a:r>
              <a:rPr lang="en-GB" sz="1000" b="1" baseline="0">
                <a:solidFill>
                  <a:srgbClr val="B21A1A"/>
                </a:solidFill>
                <a:cs typeface="Arial" charset="0"/>
              </a:rPr>
              <a:t>11:1:1.1.1.1/32</a:t>
            </a:r>
          </a:p>
        </p:txBody>
      </p:sp>
      <p:sp>
        <p:nvSpPr>
          <p:cNvPr id="46125" name="Text Box 51"/>
          <p:cNvSpPr txBox="1">
            <a:spLocks noChangeArrowheads="1"/>
          </p:cNvSpPr>
          <p:nvPr/>
        </p:nvSpPr>
        <p:spPr bwMode="auto">
          <a:xfrm>
            <a:off x="4672013" y="2352675"/>
            <a:ext cx="8826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1234</a:t>
            </a:r>
          </a:p>
        </p:txBody>
      </p:sp>
      <p:sp>
        <p:nvSpPr>
          <p:cNvPr id="46126" name="Oval 52"/>
          <p:cNvSpPr>
            <a:spLocks noChangeArrowheads="1"/>
          </p:cNvSpPr>
          <p:nvPr/>
        </p:nvSpPr>
        <p:spPr bwMode="auto">
          <a:xfrm>
            <a:off x="5608638" y="1846263"/>
            <a:ext cx="1066800" cy="179387"/>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6127" name="Line 53"/>
          <p:cNvSpPr>
            <a:spLocks noChangeShapeType="1"/>
          </p:cNvSpPr>
          <p:nvPr/>
        </p:nvSpPr>
        <p:spPr bwMode="auto">
          <a:xfrm>
            <a:off x="4610100" y="1312863"/>
            <a:ext cx="1028700" cy="5969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6128" name="Text Box 54"/>
          <p:cNvSpPr txBox="1">
            <a:spLocks noChangeArrowheads="1"/>
          </p:cNvSpPr>
          <p:nvPr/>
        </p:nvSpPr>
        <p:spPr bwMode="auto">
          <a:xfrm>
            <a:off x="4044950" y="1060450"/>
            <a:ext cx="1143000"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VPNv4-Address</a:t>
            </a:r>
          </a:p>
        </p:txBody>
      </p:sp>
      <p:sp>
        <p:nvSpPr>
          <p:cNvPr id="46129" name="Text Box 55"/>
          <p:cNvSpPr txBox="1">
            <a:spLocks noChangeArrowheads="1"/>
          </p:cNvSpPr>
          <p:nvPr/>
        </p:nvSpPr>
        <p:spPr bwMode="auto">
          <a:xfrm>
            <a:off x="5205413" y="3219450"/>
            <a:ext cx="1481137" cy="657225"/>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Need AS-Override</a:t>
            </a:r>
          </a:p>
          <a:p>
            <a:r>
              <a:rPr lang="en-US" sz="1000" b="1" baseline="0"/>
              <a:t>option the PE2 &amp; PE3</a:t>
            </a:r>
          </a:p>
          <a:p>
            <a:r>
              <a:rPr lang="en-US" sz="1000" b="1" baseline="0"/>
              <a:t>so that Site2 &amp; Site 3 </a:t>
            </a:r>
          </a:p>
          <a:p>
            <a:r>
              <a:rPr lang="en-US" sz="1000" b="1" baseline="0"/>
              <a:t>see the routes</a:t>
            </a:r>
          </a:p>
        </p:txBody>
      </p:sp>
      <p:sp>
        <p:nvSpPr>
          <p:cNvPr id="46130" name="AutoShape 56"/>
          <p:cNvSpPr>
            <a:spLocks noChangeArrowheads="1"/>
          </p:cNvSpPr>
          <p:nvPr/>
        </p:nvSpPr>
        <p:spPr bwMode="auto">
          <a:xfrm>
            <a:off x="5100638" y="3838575"/>
            <a:ext cx="152400" cy="371475"/>
          </a:xfrm>
          <a:prstGeom prst="downArrow">
            <a:avLst>
              <a:gd name="adj1" fmla="val 50000"/>
              <a:gd name="adj2" fmla="val 60938"/>
            </a:avLst>
          </a:prstGeom>
          <a:solidFill>
            <a:schemeClr val="accent1"/>
          </a:solidFill>
          <a:ln w="28575">
            <a:solidFill>
              <a:schemeClr val="tx2"/>
            </a:solidFill>
            <a:miter lim="800000"/>
            <a:headEnd/>
            <a:tailEnd/>
          </a:ln>
        </p:spPr>
        <p:txBody>
          <a:bodyPr lIns="82124" tIns="41061" rIns="82124" bIns="41061" anchor="ctr">
            <a:spAutoFit/>
          </a:bodyPr>
          <a:lstStyle/>
          <a:p>
            <a:endParaRPr lang="en-US"/>
          </a:p>
        </p:txBody>
      </p:sp>
      <p:sp>
        <p:nvSpPr>
          <p:cNvPr id="46131" name="AutoShape 57"/>
          <p:cNvSpPr>
            <a:spLocks noChangeArrowheads="1"/>
          </p:cNvSpPr>
          <p:nvPr/>
        </p:nvSpPr>
        <p:spPr bwMode="auto">
          <a:xfrm>
            <a:off x="6624638" y="3714750"/>
            <a:ext cx="152400" cy="371475"/>
          </a:xfrm>
          <a:prstGeom prst="downArrow">
            <a:avLst>
              <a:gd name="adj1" fmla="val 50000"/>
              <a:gd name="adj2" fmla="val 60938"/>
            </a:avLst>
          </a:prstGeom>
          <a:solidFill>
            <a:schemeClr val="accent1"/>
          </a:solidFill>
          <a:ln w="28575">
            <a:solidFill>
              <a:schemeClr val="tx2"/>
            </a:solidFill>
            <a:miter lim="800000"/>
            <a:headEnd/>
            <a:tailEnd/>
          </a:ln>
        </p:spPr>
        <p:txBody>
          <a:bodyPr lIns="82124" tIns="41061" rIns="82124" bIns="41061" anchor="ctr">
            <a:spAutoFit/>
          </a:bodyPr>
          <a:lstStyle/>
          <a:p>
            <a:endParaRPr lang="en-US"/>
          </a:p>
        </p:txBody>
      </p:sp>
      <p:sp>
        <p:nvSpPr>
          <p:cNvPr id="46132" name="Text Box 58"/>
          <p:cNvSpPr txBox="1">
            <a:spLocks noChangeArrowheads="1"/>
          </p:cNvSpPr>
          <p:nvPr/>
        </p:nvSpPr>
        <p:spPr bwMode="auto">
          <a:xfrm>
            <a:off x="3576638" y="2943225"/>
            <a:ext cx="1171575" cy="22383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solidFill>
                  <a:srgbClr val="B21A1A"/>
                </a:solidFill>
              </a:rPr>
              <a:t>AS-Path:  </a:t>
            </a:r>
            <a:r>
              <a:rPr lang="en-US" sz="1000" b="1" baseline="0"/>
              <a:t>1234 1</a:t>
            </a:r>
          </a:p>
        </p:txBody>
      </p:sp>
      <p:sp>
        <p:nvSpPr>
          <p:cNvPr id="46133" name="Text Box 59"/>
          <p:cNvSpPr txBox="1">
            <a:spLocks noChangeArrowheads="1"/>
          </p:cNvSpPr>
          <p:nvPr/>
        </p:nvSpPr>
        <p:spPr bwMode="auto">
          <a:xfrm>
            <a:off x="6689725" y="2562225"/>
            <a:ext cx="1171575" cy="22383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solidFill>
                  <a:srgbClr val="B21A1A"/>
                </a:solidFill>
              </a:rPr>
              <a:t>AS-Path</a:t>
            </a:r>
            <a:r>
              <a:rPr lang="en-US" sz="1000" b="1" baseline="0"/>
              <a:t>:  1234 1</a:t>
            </a:r>
          </a:p>
        </p:txBody>
      </p:sp>
      <p:sp>
        <p:nvSpPr>
          <p:cNvPr id="46134" name="Oval 60"/>
          <p:cNvSpPr>
            <a:spLocks noChangeArrowheads="1"/>
          </p:cNvSpPr>
          <p:nvPr/>
        </p:nvSpPr>
        <p:spPr bwMode="auto">
          <a:xfrm>
            <a:off x="4262438" y="2943225"/>
            <a:ext cx="304800" cy="228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6135" name="Oval 61"/>
          <p:cNvSpPr>
            <a:spLocks noChangeArrowheads="1"/>
          </p:cNvSpPr>
          <p:nvPr/>
        </p:nvSpPr>
        <p:spPr bwMode="auto">
          <a:xfrm>
            <a:off x="4576763" y="2943225"/>
            <a:ext cx="76200" cy="228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6136" name="Oval 62"/>
          <p:cNvSpPr>
            <a:spLocks noChangeArrowheads="1"/>
          </p:cNvSpPr>
          <p:nvPr/>
        </p:nvSpPr>
        <p:spPr bwMode="auto">
          <a:xfrm>
            <a:off x="7386638" y="2562225"/>
            <a:ext cx="304800" cy="228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6137" name="AutoShape 63"/>
          <p:cNvSpPr>
            <a:spLocks noChangeArrowheads="1"/>
          </p:cNvSpPr>
          <p:nvPr/>
        </p:nvSpPr>
        <p:spPr bwMode="auto">
          <a:xfrm rot="15326315" flipH="1">
            <a:off x="4633913" y="3086100"/>
            <a:ext cx="304800" cy="171450"/>
          </a:xfrm>
          <a:prstGeom prst="curvedUpArrow">
            <a:avLst>
              <a:gd name="adj1" fmla="val 1053"/>
              <a:gd name="adj2" fmla="val 36609"/>
              <a:gd name="adj3" fmla="val 33333"/>
            </a:avLst>
          </a:prstGeom>
          <a:solidFill>
            <a:schemeClr val="accent1"/>
          </a:solidFill>
          <a:ln w="28575">
            <a:solidFill>
              <a:schemeClr val="tx2"/>
            </a:solidFill>
            <a:miter lim="800000"/>
            <a:headEnd/>
            <a:tailEnd/>
          </a:ln>
        </p:spPr>
        <p:txBody>
          <a:bodyPr lIns="82124" tIns="41061" rIns="82124" bIns="41061" anchor="ctr">
            <a:spAutoFit/>
          </a:bodyPr>
          <a:lstStyle/>
          <a:p>
            <a:endParaRPr lang="en-US"/>
          </a:p>
        </p:txBody>
      </p:sp>
      <p:sp>
        <p:nvSpPr>
          <p:cNvPr id="46138" name="Oval 64"/>
          <p:cNvSpPr>
            <a:spLocks noChangeArrowheads="1"/>
          </p:cNvSpPr>
          <p:nvPr/>
        </p:nvSpPr>
        <p:spPr bwMode="auto">
          <a:xfrm>
            <a:off x="7691438" y="2562225"/>
            <a:ext cx="76200" cy="228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6139" name="AutoShape 65"/>
          <p:cNvSpPr>
            <a:spLocks noChangeArrowheads="1"/>
          </p:cNvSpPr>
          <p:nvPr/>
        </p:nvSpPr>
        <p:spPr bwMode="auto">
          <a:xfrm rot="15326315" flipH="1">
            <a:off x="7777163" y="2705100"/>
            <a:ext cx="304800" cy="171450"/>
          </a:xfrm>
          <a:prstGeom prst="curvedUpArrow">
            <a:avLst>
              <a:gd name="adj1" fmla="val 1053"/>
              <a:gd name="adj2" fmla="val 36609"/>
              <a:gd name="adj3" fmla="val 33333"/>
            </a:avLst>
          </a:prstGeom>
          <a:solidFill>
            <a:schemeClr val="accent1"/>
          </a:solidFill>
          <a:ln w="28575">
            <a:solidFill>
              <a:schemeClr val="tx2"/>
            </a:solidFill>
            <a:miter lim="800000"/>
            <a:headEnd/>
            <a:tailEnd/>
          </a:ln>
        </p:spPr>
        <p:txBody>
          <a:bodyPr lIns="82124" tIns="41061" rIns="82124" bIns="41061" anchor="ctr">
            <a:spAutoFit/>
          </a:bodyPr>
          <a:lstStyle/>
          <a:p>
            <a:endParaRPr lang="en-US"/>
          </a:p>
        </p:txBody>
      </p:sp>
    </p:spTree>
    <p:extLst>
      <p:ext uri="{BB962C8B-B14F-4D97-AF65-F5344CB8AC3E}">
        <p14:creationId xmlns:p14="http://schemas.microsoft.com/office/powerpoint/2010/main" val="2271342800"/>
      </p:ext>
    </p:extLst>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2"/>
          <p:cNvSpPr>
            <a:spLocks noGrp="1" noChangeArrowheads="1"/>
          </p:cNvSpPr>
          <p:nvPr>
            <p:ph type="title"/>
          </p:nvPr>
        </p:nvSpPr>
        <p:spPr/>
        <p:txBody>
          <a:bodyPr>
            <a:normAutofit fontScale="90000"/>
          </a:bodyPr>
          <a:lstStyle/>
          <a:p>
            <a:r>
              <a:rPr lang="en-US" dirty="0">
                <a:solidFill>
                  <a:srgbClr val="0070C0"/>
                </a:solidFill>
                <a:ea typeface="ＭＳ Ｐゴシック" pitchFamily="34" charset="-128"/>
              </a:rPr>
              <a:t>BGP PE-CE: </a:t>
            </a:r>
            <a:br>
              <a:rPr lang="en-US" dirty="0">
                <a:solidFill>
                  <a:srgbClr val="0070C0"/>
                </a:solidFill>
                <a:ea typeface="ＭＳ Ｐゴシック" pitchFamily="34" charset="-128"/>
              </a:rPr>
            </a:br>
            <a:r>
              <a:rPr lang="en-US" dirty="0">
                <a:solidFill>
                  <a:srgbClr val="0070C0"/>
                </a:solidFill>
                <a:ea typeface="ＭＳ Ｐゴシック" pitchFamily="34" charset="-128"/>
              </a:rPr>
              <a:t>Same AS at Customer Sites</a:t>
            </a:r>
          </a:p>
        </p:txBody>
      </p:sp>
      <p:sp>
        <p:nvSpPr>
          <p:cNvPr id="47107" name="Rectangle 3"/>
          <p:cNvSpPr>
            <a:spLocks noGrp="1" noChangeArrowheads="1"/>
          </p:cNvSpPr>
          <p:nvPr>
            <p:ph type="body" idx="4294967295"/>
          </p:nvPr>
        </p:nvSpPr>
        <p:spPr>
          <a:xfrm>
            <a:off x="762000" y="1895475"/>
            <a:ext cx="8382000" cy="304800"/>
          </a:xfrm>
          <a:ln>
            <a:solidFill>
              <a:srgbClr val="FC8932"/>
            </a:solidFill>
            <a:miter lim="800000"/>
            <a:headEnd/>
            <a:tailEnd/>
          </a:ln>
        </p:spPr>
        <p:txBody>
          <a:bodyPr/>
          <a:lstStyle/>
          <a:p>
            <a:pPr eaLnBrk="1" hangingPunct="1">
              <a:buFont typeface="Wingdings" pitchFamily="2" charset="2"/>
              <a:buNone/>
            </a:pPr>
            <a:r>
              <a:rPr lang="en-US" sz="1000" b="1" dirty="0">
                <a:ea typeface="ＭＳ Ｐゴシック" pitchFamily="34" charset="-128"/>
              </a:rPr>
              <a:t>BGP(4): 140.0.0.201 send UPDATE (</a:t>
            </a:r>
            <a:r>
              <a:rPr lang="en-US" sz="1000" b="1" dirty="0" err="1">
                <a:ea typeface="ＭＳ Ｐゴシック" pitchFamily="34" charset="-128"/>
              </a:rPr>
              <a:t>chgflags</a:t>
            </a:r>
            <a:r>
              <a:rPr lang="en-US" sz="1000" b="1" dirty="0">
                <a:ea typeface="ＭＳ Ｐゴシック" pitchFamily="34" charset="-128"/>
              </a:rPr>
              <a:t>: </a:t>
            </a:r>
            <a:r>
              <a:rPr lang="en-US" sz="1000" b="1" dirty="0" err="1">
                <a:ea typeface="ＭＳ Ｐゴシック" pitchFamily="34" charset="-128"/>
              </a:rPr>
              <a:t>0x820</a:t>
            </a:r>
            <a:r>
              <a:rPr lang="en-US" sz="1000" b="1" dirty="0">
                <a:ea typeface="ＭＳ Ｐゴシック" pitchFamily="34" charset="-128"/>
              </a:rPr>
              <a:t>) 1.1.1.1/32, next 140.0.0.202, metric 0, path 1, extended community </a:t>
            </a:r>
            <a:r>
              <a:rPr lang="en-US" sz="1000" b="1" dirty="0" err="1">
                <a:ea typeface="ＭＳ Ｐゴシック" pitchFamily="34" charset="-128"/>
              </a:rPr>
              <a:t>RT:1:1</a:t>
            </a:r>
            <a:endParaRPr lang="en-US" sz="1000" b="1" dirty="0">
              <a:ea typeface="ＭＳ Ｐゴシック" pitchFamily="34" charset="-128"/>
            </a:endParaRPr>
          </a:p>
        </p:txBody>
      </p:sp>
      <p:sp>
        <p:nvSpPr>
          <p:cNvPr id="47108" name="Text Box 4"/>
          <p:cNvSpPr txBox="1">
            <a:spLocks noChangeArrowheads="1"/>
          </p:cNvSpPr>
          <p:nvPr/>
        </p:nvSpPr>
        <p:spPr bwMode="auto">
          <a:xfrm>
            <a:off x="687388" y="1557338"/>
            <a:ext cx="50371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r>
              <a:rPr lang="en-US" sz="1600" b="1" u="sng" baseline="0"/>
              <a:t>PE</a:t>
            </a:r>
            <a:r>
              <a:rPr lang="en-US" sz="1600" baseline="0"/>
              <a:t> is sending the update to remote CEs for 1.1.1.1/32</a:t>
            </a:r>
          </a:p>
        </p:txBody>
      </p:sp>
      <p:sp>
        <p:nvSpPr>
          <p:cNvPr id="47109" name="Text Box 5"/>
          <p:cNvSpPr txBox="1">
            <a:spLocks noChangeArrowheads="1"/>
          </p:cNvSpPr>
          <p:nvPr/>
        </p:nvSpPr>
        <p:spPr bwMode="auto">
          <a:xfrm>
            <a:off x="687388" y="2474913"/>
            <a:ext cx="74501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r>
              <a:rPr lang="en-US" sz="1600" b="1" u="sng" baseline="0"/>
              <a:t>CE</a:t>
            </a:r>
            <a:r>
              <a:rPr lang="en-US" sz="1600" baseline="0"/>
              <a:t> receives the update and ignores the Update due to its own AS in the AS-Path</a:t>
            </a:r>
          </a:p>
        </p:txBody>
      </p:sp>
      <p:sp>
        <p:nvSpPr>
          <p:cNvPr id="47110" name="Rectangle 6"/>
          <p:cNvSpPr>
            <a:spLocks noChangeArrowheads="1"/>
          </p:cNvSpPr>
          <p:nvPr/>
        </p:nvSpPr>
        <p:spPr bwMode="auto">
          <a:xfrm>
            <a:off x="681038" y="2828925"/>
            <a:ext cx="5892800" cy="228600"/>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p>
            <a:pPr defTabSz="814388"/>
            <a:r>
              <a:rPr lang="en-US" sz="1000" baseline="0"/>
              <a:t>BGP(0): 140.0.0.202 rcv UPDATE about 1.1.1.1/32 -- DENIED due to: AS-PATH contains our own AS;</a:t>
            </a:r>
          </a:p>
        </p:txBody>
      </p:sp>
      <p:sp>
        <p:nvSpPr>
          <p:cNvPr id="47111" name="Text Box 7"/>
          <p:cNvSpPr txBox="1">
            <a:spLocks noChangeArrowheads="1"/>
          </p:cNvSpPr>
          <p:nvPr/>
        </p:nvSpPr>
        <p:spPr bwMode="auto">
          <a:xfrm>
            <a:off x="687388" y="3565525"/>
            <a:ext cx="5468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r>
              <a:rPr lang="en-US" sz="1600" baseline="0"/>
              <a:t>With “</a:t>
            </a:r>
            <a:r>
              <a:rPr lang="en-US" sz="1600" b="1" u="sng" baseline="0">
                <a:solidFill>
                  <a:srgbClr val="B21A1A"/>
                </a:solidFill>
              </a:rPr>
              <a:t>AS-Override</a:t>
            </a:r>
            <a:r>
              <a:rPr lang="en-US" sz="1600" baseline="0"/>
              <a:t>” option configured on the PE Router(s)</a:t>
            </a:r>
          </a:p>
        </p:txBody>
      </p:sp>
      <p:sp>
        <p:nvSpPr>
          <p:cNvPr id="47112" name="Rectangle 8"/>
          <p:cNvSpPr>
            <a:spLocks noChangeArrowheads="1"/>
          </p:cNvSpPr>
          <p:nvPr/>
        </p:nvSpPr>
        <p:spPr bwMode="auto">
          <a:xfrm>
            <a:off x="687388" y="3998913"/>
            <a:ext cx="743108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p>
            <a:pPr algn="l" defTabSz="814388"/>
            <a:r>
              <a:rPr lang="en-US" sz="1600" b="1" u="sng" baseline="0"/>
              <a:t>PE</a:t>
            </a:r>
            <a:r>
              <a:rPr lang="en-US" sz="1600" baseline="0"/>
              <a:t> is now sending the update to remote CEs for 1.1.1.1/32 with “</a:t>
            </a:r>
            <a:r>
              <a:rPr lang="en-US" sz="1600" u="sng" baseline="0"/>
              <a:t>prepend</a:t>
            </a:r>
            <a:r>
              <a:rPr lang="en-US" sz="1600" baseline="0"/>
              <a:t>” option</a:t>
            </a:r>
          </a:p>
        </p:txBody>
      </p:sp>
      <p:sp>
        <p:nvSpPr>
          <p:cNvPr id="47113" name="Rectangle 9"/>
          <p:cNvSpPr>
            <a:spLocks noChangeArrowheads="1"/>
          </p:cNvSpPr>
          <p:nvPr/>
        </p:nvSpPr>
        <p:spPr bwMode="auto">
          <a:xfrm>
            <a:off x="628408" y="4348163"/>
            <a:ext cx="8017361" cy="221423"/>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p>
            <a:pPr defTabSz="814388"/>
            <a:r>
              <a:rPr lang="en-US" sz="1000" baseline="0" dirty="0"/>
              <a:t>BGP(4): 140.0.0.201 send UPDATE (</a:t>
            </a:r>
            <a:r>
              <a:rPr lang="en-US" sz="1000" b="1" baseline="0" dirty="0"/>
              <a:t>prepend</a:t>
            </a:r>
            <a:r>
              <a:rPr lang="en-US" sz="1000" baseline="0" dirty="0"/>
              <a:t>, </a:t>
            </a:r>
            <a:r>
              <a:rPr lang="en-US" sz="1000" baseline="0" dirty="0" err="1"/>
              <a:t>chgflags</a:t>
            </a:r>
            <a:r>
              <a:rPr lang="en-US" sz="1000" baseline="0" dirty="0"/>
              <a:t>: </a:t>
            </a:r>
            <a:r>
              <a:rPr lang="en-US" sz="1000" baseline="0" dirty="0" err="1"/>
              <a:t>0x820</a:t>
            </a:r>
            <a:r>
              <a:rPr lang="en-US" sz="1000" baseline="0" dirty="0"/>
              <a:t>) 1.1.1.1/32, next 140.0.0.202, metric 0, path 1, extended community </a:t>
            </a:r>
            <a:r>
              <a:rPr lang="en-US" sz="1000" baseline="0" dirty="0" err="1"/>
              <a:t>RT:1:1</a:t>
            </a:r>
            <a:endParaRPr lang="en-US" sz="1000" baseline="0" dirty="0"/>
          </a:p>
        </p:txBody>
      </p:sp>
      <p:sp>
        <p:nvSpPr>
          <p:cNvPr id="47114" name="Rectangle 10"/>
          <p:cNvSpPr>
            <a:spLocks noChangeArrowheads="1"/>
          </p:cNvSpPr>
          <p:nvPr/>
        </p:nvSpPr>
        <p:spPr bwMode="auto">
          <a:xfrm>
            <a:off x="687388" y="4846638"/>
            <a:ext cx="370046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p>
            <a:pPr algn="l" defTabSz="814388"/>
            <a:r>
              <a:rPr lang="en-US" sz="1600" b="1" u="sng" baseline="0"/>
              <a:t>CE</a:t>
            </a:r>
            <a:r>
              <a:rPr lang="en-US" sz="1600" baseline="0"/>
              <a:t> now receives and accepts the route</a:t>
            </a:r>
          </a:p>
        </p:txBody>
      </p:sp>
      <p:sp>
        <p:nvSpPr>
          <p:cNvPr id="47115" name="Rectangle 11"/>
          <p:cNvSpPr>
            <a:spLocks noChangeArrowheads="1"/>
          </p:cNvSpPr>
          <p:nvPr/>
        </p:nvSpPr>
        <p:spPr bwMode="auto">
          <a:xfrm>
            <a:off x="681038" y="5200650"/>
            <a:ext cx="5537200" cy="365125"/>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p>
            <a:pPr algn="l" defTabSz="814388"/>
            <a:r>
              <a:rPr lang="en-US" sz="1000" baseline="0"/>
              <a:t>BGP(0): 140.0.0.202 rcvd 1.1.1.1/32</a:t>
            </a:r>
          </a:p>
          <a:p>
            <a:pPr algn="l" defTabSz="814388"/>
            <a:r>
              <a:rPr lang="en-US" sz="1000" baseline="0"/>
              <a:t>BGP(0): Revise route installing 1 of 1 routes for 1.1.1.1/32 -&gt; 140.0.0.202(main) to main IP table</a:t>
            </a:r>
          </a:p>
        </p:txBody>
      </p:sp>
    </p:spTree>
    <p:extLst>
      <p:ext uri="{BB962C8B-B14F-4D97-AF65-F5344CB8AC3E}">
        <p14:creationId xmlns:p14="http://schemas.microsoft.com/office/powerpoint/2010/main" val="344491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890" name="Picture 2" descr="020G_516"/>
          <p:cNvPicPr>
            <a:picLocks noChangeAspect="1" noChangeArrowheads="1"/>
          </p:cNvPicPr>
          <p:nvPr/>
        </p:nvPicPr>
        <p:blipFill>
          <a:blip r:embed="rId2"/>
          <a:srcRect/>
          <a:stretch>
            <a:fillRect/>
          </a:stretch>
        </p:blipFill>
        <p:spPr bwMode="auto">
          <a:xfrm>
            <a:off x="304800" y="1600200"/>
            <a:ext cx="8569325" cy="4902200"/>
          </a:xfrm>
          <a:prstGeom prst="rect">
            <a:avLst/>
          </a:prstGeom>
          <a:noFill/>
        </p:spPr>
      </p:pic>
      <p:sp>
        <p:nvSpPr>
          <p:cNvPr id="677891" name="Rectangle 3"/>
          <p:cNvSpPr>
            <a:spLocks noGrp="1" noChangeArrowheads="1"/>
          </p:cNvSpPr>
          <p:nvPr>
            <p:ph type="title"/>
          </p:nvPr>
        </p:nvSpPr>
        <p:spPr/>
        <p:txBody>
          <a:bodyPr/>
          <a:lstStyle/>
          <a:p>
            <a:r>
              <a:rPr lang="en-US" sz="2800" dirty="0">
                <a:solidFill>
                  <a:srgbClr val="0070C0"/>
                </a:solidFill>
              </a:rPr>
              <a:t>MPLS VPN Architecture (Cont.)</a:t>
            </a:r>
            <a:br>
              <a:rPr lang="en-US" sz="2800" dirty="0">
                <a:solidFill>
                  <a:srgbClr val="0070C0"/>
                </a:solidFill>
              </a:rPr>
            </a:br>
            <a:r>
              <a:rPr lang="en-US" sz="2800" dirty="0">
                <a:solidFill>
                  <a:srgbClr val="0070C0"/>
                </a:solidFill>
              </a:rPr>
              <a:t>Terminology</a:t>
            </a:r>
          </a:p>
        </p:txBody>
      </p:sp>
    </p:spTree>
    <p:extLst>
      <p:ext uri="{BB962C8B-B14F-4D97-AF65-F5344CB8AC3E}">
        <p14:creationId xmlns:p14="http://schemas.microsoft.com/office/powerpoint/2010/main" val="13906718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2"/>
          <p:cNvSpPr>
            <a:spLocks noGrp="1" noChangeArrowheads="1"/>
          </p:cNvSpPr>
          <p:nvPr>
            <p:ph type="title"/>
          </p:nvPr>
        </p:nvSpPr>
        <p:spPr>
          <a:xfrm>
            <a:off x="457200" y="304800"/>
            <a:ext cx="8229600" cy="990600"/>
          </a:xfrm>
        </p:spPr>
        <p:txBody>
          <a:bodyPr>
            <a:normAutofit fontScale="90000"/>
          </a:bodyPr>
          <a:lstStyle/>
          <a:p>
            <a:r>
              <a:rPr lang="en-US" dirty="0">
                <a:solidFill>
                  <a:srgbClr val="0070C0"/>
                </a:solidFill>
                <a:ea typeface="ＭＳ Ｐゴシック" pitchFamily="34" charset="-128"/>
              </a:rPr>
              <a:t>BGP PE-CE: Same AS at Customer Sites</a:t>
            </a:r>
          </a:p>
        </p:txBody>
      </p:sp>
      <p:sp>
        <p:nvSpPr>
          <p:cNvPr id="48131" name="Rectangle 3"/>
          <p:cNvSpPr>
            <a:spLocks noGrp="1" noChangeArrowheads="1"/>
          </p:cNvSpPr>
          <p:nvPr>
            <p:ph type="body" idx="4294967295"/>
          </p:nvPr>
        </p:nvSpPr>
        <p:spPr>
          <a:xfrm>
            <a:off x="1066800" y="1219200"/>
            <a:ext cx="8077200" cy="1450975"/>
          </a:xfrm>
          <a:ln>
            <a:solidFill>
              <a:srgbClr val="FC8932"/>
            </a:solidFill>
            <a:miter lim="800000"/>
            <a:headEnd/>
            <a:tailEnd/>
          </a:ln>
        </p:spPr>
        <p:txBody>
          <a:bodyPr/>
          <a:lstStyle/>
          <a:p>
            <a:pPr eaLnBrk="1" hangingPunct="1">
              <a:lnSpc>
                <a:spcPct val="65000"/>
              </a:lnSpc>
              <a:buFont typeface="Wingdings" pitchFamily="2" charset="2"/>
              <a:buNone/>
            </a:pPr>
            <a:r>
              <a:rPr lang="en-US" sz="1300">
                <a:latin typeface="Courier New" pitchFamily="49" charset="0"/>
                <a:ea typeface="ＭＳ Ｐゴシック" pitchFamily="34" charset="-128"/>
              </a:rPr>
              <a:t>CE2#</a:t>
            </a:r>
            <a:r>
              <a:rPr lang="en-US" sz="1300" b="1">
                <a:latin typeface="Courier New" pitchFamily="49" charset="0"/>
                <a:ea typeface="ＭＳ Ｐゴシック" pitchFamily="34" charset="-128"/>
              </a:rPr>
              <a:t>show ip bgp</a:t>
            </a:r>
          </a:p>
          <a:p>
            <a:pPr eaLnBrk="1" hangingPunct="1">
              <a:lnSpc>
                <a:spcPct val="65000"/>
              </a:lnSpc>
              <a:buFont typeface="Wingdings" pitchFamily="2" charset="2"/>
              <a:buNone/>
            </a:pPr>
            <a:r>
              <a:rPr lang="en-US" sz="1300">
                <a:latin typeface="Courier New" pitchFamily="49" charset="0"/>
                <a:ea typeface="ＭＳ Ｐゴシック" pitchFamily="34" charset="-128"/>
              </a:rPr>
              <a:t>   Network          Next Hop            Metric LocPrf Weight Path</a:t>
            </a:r>
          </a:p>
          <a:p>
            <a:pPr eaLnBrk="1" hangingPunct="1">
              <a:lnSpc>
                <a:spcPct val="65000"/>
              </a:lnSpc>
              <a:buFont typeface="Wingdings" pitchFamily="2" charset="2"/>
              <a:buNone/>
            </a:pPr>
            <a:r>
              <a:rPr lang="en-US" sz="1300">
                <a:latin typeface="Courier New" pitchFamily="49" charset="0"/>
                <a:ea typeface="ＭＳ Ｐゴシック" pitchFamily="34" charset="-128"/>
              </a:rPr>
              <a:t>*&gt; 1.1.1.1/32       140.0.0.202                            0 65000 65000 i</a:t>
            </a:r>
          </a:p>
          <a:p>
            <a:pPr eaLnBrk="1" hangingPunct="1">
              <a:lnSpc>
                <a:spcPct val="65000"/>
              </a:lnSpc>
              <a:buFont typeface="Wingdings" pitchFamily="2" charset="2"/>
              <a:buNone/>
            </a:pPr>
            <a:r>
              <a:rPr lang="en-US" sz="1300">
                <a:latin typeface="Courier New" pitchFamily="49" charset="0"/>
                <a:ea typeface="ＭＳ Ｐゴシック" pitchFamily="34" charset="-128"/>
              </a:rPr>
              <a:t>*&gt; 2.2.2.2/32       0.0.0.0                  0         32768 i</a:t>
            </a:r>
          </a:p>
          <a:p>
            <a:pPr eaLnBrk="1" hangingPunct="1">
              <a:lnSpc>
                <a:spcPct val="65000"/>
              </a:lnSpc>
              <a:buFont typeface="Wingdings" pitchFamily="2" charset="2"/>
              <a:buNone/>
            </a:pPr>
            <a:r>
              <a:rPr lang="en-US" sz="1300">
                <a:latin typeface="Courier New" pitchFamily="49" charset="0"/>
                <a:ea typeface="ＭＳ Ｐゴシック" pitchFamily="34" charset="-128"/>
              </a:rPr>
              <a:t>*&gt; 3.3.3.3/32       140.0.0.202                            0 65000 65000 i</a:t>
            </a:r>
          </a:p>
        </p:txBody>
      </p:sp>
      <p:sp>
        <p:nvSpPr>
          <p:cNvPr id="48132" name="Oval 4"/>
          <p:cNvSpPr>
            <a:spLocks noChangeArrowheads="1"/>
          </p:cNvSpPr>
          <p:nvPr/>
        </p:nvSpPr>
        <p:spPr bwMode="auto">
          <a:xfrm>
            <a:off x="7800975" y="1752600"/>
            <a:ext cx="762000" cy="319088"/>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8133" name="Oval 5"/>
          <p:cNvSpPr>
            <a:spLocks noChangeArrowheads="1"/>
          </p:cNvSpPr>
          <p:nvPr/>
        </p:nvSpPr>
        <p:spPr bwMode="auto">
          <a:xfrm flipV="1">
            <a:off x="7800975" y="2384425"/>
            <a:ext cx="762000" cy="277813"/>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8134" name="Text Box 6"/>
          <p:cNvSpPr txBox="1">
            <a:spLocks noChangeArrowheads="1"/>
          </p:cNvSpPr>
          <p:nvPr/>
        </p:nvSpPr>
        <p:spPr bwMode="auto">
          <a:xfrm>
            <a:off x="2568575" y="2895600"/>
            <a:ext cx="2638425" cy="284163"/>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400" b="1" baseline="0"/>
              <a:t>AS 1 is replaced by AS 65000</a:t>
            </a:r>
          </a:p>
        </p:txBody>
      </p:sp>
      <p:sp>
        <p:nvSpPr>
          <p:cNvPr id="48135" name="Arc 7"/>
          <p:cNvSpPr>
            <a:spLocks/>
          </p:cNvSpPr>
          <p:nvPr/>
        </p:nvSpPr>
        <p:spPr bwMode="auto">
          <a:xfrm rot="-358670">
            <a:off x="4191000" y="2070100"/>
            <a:ext cx="4954588" cy="1241425"/>
          </a:xfrm>
          <a:custGeom>
            <a:avLst/>
            <a:gdLst>
              <a:gd name="T0" fmla="*/ 2147483647 w 37860"/>
              <a:gd name="T1" fmla="*/ 0 h 34258"/>
              <a:gd name="T2" fmla="*/ 0 w 37860"/>
              <a:gd name="T3" fmla="*/ 2147483647 h 34258"/>
              <a:gd name="T4" fmla="*/ 2147483647 w 37860"/>
              <a:gd name="T5" fmla="*/ 2147483647 h 34258"/>
              <a:gd name="T6" fmla="*/ 0 60000 65536"/>
              <a:gd name="T7" fmla="*/ 0 60000 65536"/>
              <a:gd name="T8" fmla="*/ 0 60000 65536"/>
              <a:gd name="T9" fmla="*/ 0 w 37860"/>
              <a:gd name="T10" fmla="*/ 0 h 34258"/>
              <a:gd name="T11" fmla="*/ 37860 w 37860"/>
              <a:gd name="T12" fmla="*/ 34258 h 34258"/>
            </a:gdLst>
            <a:ahLst/>
            <a:cxnLst>
              <a:cxn ang="T6">
                <a:pos x="T0" y="T1"/>
              </a:cxn>
              <a:cxn ang="T7">
                <a:pos x="T2" y="T3"/>
              </a:cxn>
              <a:cxn ang="T8">
                <a:pos x="T4" y="T5"/>
              </a:cxn>
            </a:cxnLst>
            <a:rect l="T9" t="T10" r="T11" b="T12"/>
            <a:pathLst>
              <a:path w="37860" h="34258" fill="none" extrusionOk="0">
                <a:moveTo>
                  <a:pt x="33762" y="0"/>
                </a:moveTo>
                <a:cubicBezTo>
                  <a:pt x="36426" y="3683"/>
                  <a:pt x="37860" y="8112"/>
                  <a:pt x="37860" y="12658"/>
                </a:cubicBezTo>
                <a:cubicBezTo>
                  <a:pt x="37860" y="24587"/>
                  <a:pt x="28189" y="34258"/>
                  <a:pt x="16260" y="34258"/>
                </a:cubicBezTo>
                <a:cubicBezTo>
                  <a:pt x="10029" y="34257"/>
                  <a:pt x="4101" y="31567"/>
                  <a:pt x="0" y="26876"/>
                </a:cubicBezTo>
              </a:path>
              <a:path w="37860" h="34258" stroke="0" extrusionOk="0">
                <a:moveTo>
                  <a:pt x="33762" y="0"/>
                </a:moveTo>
                <a:cubicBezTo>
                  <a:pt x="36426" y="3683"/>
                  <a:pt x="37860" y="8112"/>
                  <a:pt x="37860" y="12658"/>
                </a:cubicBezTo>
                <a:cubicBezTo>
                  <a:pt x="37860" y="24587"/>
                  <a:pt x="28189" y="34258"/>
                  <a:pt x="16260" y="34258"/>
                </a:cubicBezTo>
                <a:cubicBezTo>
                  <a:pt x="10029" y="34257"/>
                  <a:pt x="4101" y="31567"/>
                  <a:pt x="0" y="26876"/>
                </a:cubicBezTo>
                <a:lnTo>
                  <a:pt x="16260" y="12658"/>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8136" name="Arc 8"/>
          <p:cNvSpPr>
            <a:spLocks/>
          </p:cNvSpPr>
          <p:nvPr/>
        </p:nvSpPr>
        <p:spPr bwMode="auto">
          <a:xfrm rot="-358670">
            <a:off x="4259263" y="2633663"/>
            <a:ext cx="4859337" cy="752475"/>
          </a:xfrm>
          <a:custGeom>
            <a:avLst/>
            <a:gdLst>
              <a:gd name="T0" fmla="*/ 2147483647 w 41640"/>
              <a:gd name="T1" fmla="*/ 0 h 34876"/>
              <a:gd name="T2" fmla="*/ 0 w 41640"/>
              <a:gd name="T3" fmla="*/ 2147483647 h 34876"/>
              <a:gd name="T4" fmla="*/ 2147483647 w 41640"/>
              <a:gd name="T5" fmla="*/ 2147483647 h 34876"/>
              <a:gd name="T6" fmla="*/ 0 60000 65536"/>
              <a:gd name="T7" fmla="*/ 0 60000 65536"/>
              <a:gd name="T8" fmla="*/ 0 60000 65536"/>
              <a:gd name="T9" fmla="*/ 0 w 41640"/>
              <a:gd name="T10" fmla="*/ 0 h 34876"/>
              <a:gd name="T11" fmla="*/ 41640 w 41640"/>
              <a:gd name="T12" fmla="*/ 34876 h 34876"/>
            </a:gdLst>
            <a:ahLst/>
            <a:cxnLst>
              <a:cxn ang="T6">
                <a:pos x="T0" y="T1"/>
              </a:cxn>
              <a:cxn ang="T7">
                <a:pos x="T2" y="T3"/>
              </a:cxn>
              <a:cxn ang="T8">
                <a:pos x="T4" y="T5"/>
              </a:cxn>
            </a:cxnLst>
            <a:rect l="T9" t="T10" r="T11" b="T12"/>
            <a:pathLst>
              <a:path w="41640" h="34876" fill="none" extrusionOk="0">
                <a:moveTo>
                  <a:pt x="37078" y="0"/>
                </a:moveTo>
                <a:cubicBezTo>
                  <a:pt x="40034" y="3794"/>
                  <a:pt x="41640" y="8466"/>
                  <a:pt x="41640" y="13276"/>
                </a:cubicBezTo>
                <a:cubicBezTo>
                  <a:pt x="41640" y="25205"/>
                  <a:pt x="31969" y="34876"/>
                  <a:pt x="20040" y="34876"/>
                </a:cubicBezTo>
                <a:cubicBezTo>
                  <a:pt x="11222" y="34875"/>
                  <a:pt x="3289" y="29516"/>
                  <a:pt x="-1" y="21335"/>
                </a:cubicBezTo>
              </a:path>
              <a:path w="41640" h="34876" stroke="0" extrusionOk="0">
                <a:moveTo>
                  <a:pt x="37078" y="0"/>
                </a:moveTo>
                <a:cubicBezTo>
                  <a:pt x="40034" y="3794"/>
                  <a:pt x="41640" y="8466"/>
                  <a:pt x="41640" y="13276"/>
                </a:cubicBezTo>
                <a:cubicBezTo>
                  <a:pt x="41640" y="25205"/>
                  <a:pt x="31969" y="34876"/>
                  <a:pt x="20040" y="34876"/>
                </a:cubicBezTo>
                <a:cubicBezTo>
                  <a:pt x="11222" y="34875"/>
                  <a:pt x="3289" y="29516"/>
                  <a:pt x="-1" y="21335"/>
                </a:cubicBezTo>
                <a:lnTo>
                  <a:pt x="20040" y="13276"/>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8137" name="Rectangle 9"/>
          <p:cNvSpPr>
            <a:spLocks noChangeArrowheads="1"/>
          </p:cNvSpPr>
          <p:nvPr/>
        </p:nvSpPr>
        <p:spPr bwMode="auto">
          <a:xfrm>
            <a:off x="742950" y="3771900"/>
            <a:ext cx="3505200" cy="2733675"/>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200" baseline="0"/>
              <a:t>!</a:t>
            </a:r>
          </a:p>
          <a:p>
            <a:pPr algn="l" defTabSz="814388"/>
            <a:r>
              <a:rPr lang="en-US" sz="1200" baseline="0"/>
              <a:t>router bgp 65000</a:t>
            </a:r>
          </a:p>
          <a:p>
            <a:pPr algn="l" defTabSz="814388"/>
            <a:r>
              <a:rPr lang="en-US" sz="1200" baseline="0"/>
              <a:t> no bgp default ipv4-unicast</a:t>
            </a:r>
          </a:p>
          <a:p>
            <a:pPr algn="l" defTabSz="814388"/>
            <a:r>
              <a:rPr lang="en-US" sz="1200" baseline="0"/>
              <a:t> bgp log-neighbor-changes</a:t>
            </a:r>
          </a:p>
          <a:p>
            <a:pPr algn="l" defTabSz="814388"/>
            <a:r>
              <a:rPr lang="en-US" sz="1200" baseline="0"/>
              <a:t> neighbor 11.11.11.11 remote-as 65000</a:t>
            </a:r>
          </a:p>
          <a:p>
            <a:pPr algn="l" defTabSz="814388"/>
            <a:r>
              <a:rPr lang="en-US" sz="1200" baseline="0"/>
              <a:t> neighbor 11.11.11.11 update-source Loopback0</a:t>
            </a:r>
          </a:p>
          <a:p>
            <a:pPr algn="l" defTabSz="814388"/>
            <a:r>
              <a:rPr lang="en-US" sz="1200" baseline="0"/>
              <a:t> neighbor 13.13.13.13 remote-as 65000</a:t>
            </a:r>
          </a:p>
          <a:p>
            <a:pPr algn="l" defTabSz="814388"/>
            <a:r>
              <a:rPr lang="en-US" sz="1200" baseline="0"/>
              <a:t> neighbor 13.13.13.13 update-source Loopback0</a:t>
            </a:r>
          </a:p>
          <a:p>
            <a:pPr algn="l" defTabSz="814388"/>
            <a:r>
              <a:rPr lang="en-US" sz="1200" baseline="0"/>
              <a:t> !</a:t>
            </a:r>
          </a:p>
          <a:p>
            <a:pPr algn="l" defTabSz="814388"/>
            <a:r>
              <a:rPr lang="en-US" sz="1200" baseline="0"/>
              <a:t> address-family vpnv4</a:t>
            </a:r>
          </a:p>
          <a:p>
            <a:pPr algn="l" defTabSz="814388"/>
            <a:r>
              <a:rPr lang="en-US" sz="1200" baseline="0"/>
              <a:t> neighbor 11.11.11.11 activate</a:t>
            </a:r>
          </a:p>
          <a:p>
            <a:pPr algn="l" defTabSz="814388"/>
            <a:r>
              <a:rPr lang="en-US" sz="1200" baseline="0"/>
              <a:t> neighbor 11.11.11.11 send-community extended</a:t>
            </a:r>
          </a:p>
          <a:p>
            <a:pPr algn="l" defTabSz="814388"/>
            <a:r>
              <a:rPr lang="en-US" sz="1200" baseline="0"/>
              <a:t> neighbor 13.13.13.13 activate</a:t>
            </a:r>
          </a:p>
          <a:p>
            <a:pPr algn="l" defTabSz="814388"/>
            <a:r>
              <a:rPr lang="en-US" sz="1200" baseline="0"/>
              <a:t> neighbor 13.13.13.13 send-community extended</a:t>
            </a:r>
          </a:p>
          <a:p>
            <a:pPr algn="l" defTabSz="814388"/>
            <a:r>
              <a:rPr lang="en-US" sz="1200" baseline="0"/>
              <a:t> exit-address-family</a:t>
            </a:r>
          </a:p>
          <a:p>
            <a:pPr algn="l" defTabSz="814388"/>
            <a:r>
              <a:rPr lang="en-US" sz="1200" baseline="0"/>
              <a:t> </a:t>
            </a:r>
          </a:p>
        </p:txBody>
      </p:sp>
      <p:sp>
        <p:nvSpPr>
          <p:cNvPr id="48138" name="Rectangle 10"/>
          <p:cNvSpPr>
            <a:spLocks noChangeArrowheads="1"/>
          </p:cNvSpPr>
          <p:nvPr/>
        </p:nvSpPr>
        <p:spPr bwMode="auto">
          <a:xfrm>
            <a:off x="4400550" y="4937125"/>
            <a:ext cx="2743200" cy="1577975"/>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200" baseline="0"/>
              <a:t>!</a:t>
            </a:r>
          </a:p>
          <a:p>
            <a:pPr algn="l" defTabSz="814388"/>
            <a:r>
              <a:rPr lang="en-US" sz="1200" baseline="0"/>
              <a:t> address-family ipv4 vrf BGP-PE-CE</a:t>
            </a:r>
          </a:p>
          <a:p>
            <a:pPr algn="l" defTabSz="814388"/>
            <a:r>
              <a:rPr lang="en-US" sz="1200" baseline="0"/>
              <a:t> redistribute connected</a:t>
            </a:r>
          </a:p>
          <a:p>
            <a:pPr algn="l" defTabSz="814388"/>
            <a:r>
              <a:rPr lang="en-US" sz="1200" baseline="0"/>
              <a:t> neighbor 140.0.0.201 remote-as 1</a:t>
            </a:r>
          </a:p>
          <a:p>
            <a:pPr algn="l" defTabSz="814388"/>
            <a:r>
              <a:rPr lang="en-US" sz="1200" baseline="0"/>
              <a:t> neighbor 140.0.0.201 activate</a:t>
            </a:r>
          </a:p>
          <a:p>
            <a:pPr algn="l" defTabSz="814388"/>
            <a:r>
              <a:rPr lang="en-US" sz="1200" baseline="0"/>
              <a:t> </a:t>
            </a:r>
            <a:r>
              <a:rPr lang="en-US" sz="1200" b="1" baseline="0">
                <a:solidFill>
                  <a:srgbClr val="B21A1A"/>
                </a:solidFill>
              </a:rPr>
              <a:t>neighbor 140.0.0.201 as-override</a:t>
            </a:r>
          </a:p>
          <a:p>
            <a:pPr algn="l" defTabSz="814388"/>
            <a:r>
              <a:rPr lang="en-US" sz="1200" baseline="0"/>
              <a:t> no synchronization</a:t>
            </a:r>
          </a:p>
          <a:p>
            <a:pPr algn="l" defTabSz="814388"/>
            <a:r>
              <a:rPr lang="en-US" sz="1200" baseline="0"/>
              <a:t> exit-address-family</a:t>
            </a:r>
          </a:p>
          <a:p>
            <a:pPr algn="l" defTabSz="814388"/>
            <a:r>
              <a:rPr lang="en-US" sz="1200" baseline="0"/>
              <a:t>!</a:t>
            </a:r>
          </a:p>
        </p:txBody>
      </p:sp>
      <p:sp>
        <p:nvSpPr>
          <p:cNvPr id="48139" name="Text Box 11"/>
          <p:cNvSpPr txBox="1">
            <a:spLocks noChangeArrowheads="1"/>
          </p:cNvSpPr>
          <p:nvPr/>
        </p:nvSpPr>
        <p:spPr bwMode="auto">
          <a:xfrm>
            <a:off x="682625" y="3414713"/>
            <a:ext cx="23653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600" u="sng" baseline="0"/>
              <a:t>PE Router Configuration</a:t>
            </a:r>
          </a:p>
        </p:txBody>
      </p:sp>
    </p:spTree>
    <p:extLst>
      <p:ext uri="{BB962C8B-B14F-4D97-AF65-F5344CB8AC3E}">
        <p14:creationId xmlns:p14="http://schemas.microsoft.com/office/powerpoint/2010/main" val="30002846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5"/>
          <p:cNvSpPr>
            <a:spLocks noChangeArrowheads="1"/>
          </p:cNvSpPr>
          <p:nvPr/>
        </p:nvSpPr>
        <p:spPr bwMode="auto">
          <a:xfrm>
            <a:off x="1366838" y="1165225"/>
            <a:ext cx="6248400" cy="1857375"/>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sp>
        <p:nvSpPr>
          <p:cNvPr id="49155" name="Line 19"/>
          <p:cNvSpPr>
            <a:spLocks noChangeShapeType="1"/>
          </p:cNvSpPr>
          <p:nvPr/>
        </p:nvSpPr>
        <p:spPr bwMode="auto">
          <a:xfrm flipV="1">
            <a:off x="2052638" y="2684463"/>
            <a:ext cx="1587" cy="1552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9156" name="Line 20"/>
          <p:cNvSpPr>
            <a:spLocks noChangeShapeType="1"/>
          </p:cNvSpPr>
          <p:nvPr/>
        </p:nvSpPr>
        <p:spPr bwMode="auto">
          <a:xfrm flipH="1" flipV="1">
            <a:off x="7081838" y="2617788"/>
            <a:ext cx="1587" cy="15525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9157" name="Line 33"/>
          <p:cNvSpPr>
            <a:spLocks noChangeShapeType="1"/>
          </p:cNvSpPr>
          <p:nvPr/>
        </p:nvSpPr>
        <p:spPr bwMode="auto">
          <a:xfrm flipV="1">
            <a:off x="4719638" y="2659063"/>
            <a:ext cx="1587" cy="16224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9158" name="Rectangle 66"/>
          <p:cNvSpPr>
            <a:spLocks noGrp="1" noChangeArrowheads="1"/>
          </p:cNvSpPr>
          <p:nvPr>
            <p:ph type="title"/>
          </p:nvPr>
        </p:nvSpPr>
        <p:spPr>
          <a:xfrm>
            <a:off x="793750" y="304800"/>
            <a:ext cx="7740650" cy="838200"/>
          </a:xfrm>
        </p:spPr>
        <p:txBody>
          <a:bodyPr>
            <a:normAutofit fontScale="90000"/>
          </a:bodyPr>
          <a:lstStyle/>
          <a:p>
            <a:r>
              <a:rPr lang="en-US" dirty="0">
                <a:solidFill>
                  <a:srgbClr val="0070C0"/>
                </a:solidFill>
                <a:ea typeface="ＭＳ Ｐゴシック" pitchFamily="34" charset="-128"/>
              </a:rPr>
              <a:t>BGP PE-CE: </a:t>
            </a:r>
            <a:r>
              <a:rPr lang="en-US" sz="3300" dirty="0">
                <a:solidFill>
                  <a:srgbClr val="0070C0"/>
                </a:solidFill>
                <a:ea typeface="ＭＳ Ｐゴシック" pitchFamily="34" charset="-128"/>
              </a:rPr>
              <a:t>Same AS at Customer Sites</a:t>
            </a:r>
          </a:p>
        </p:txBody>
      </p:sp>
      <p:sp>
        <p:nvSpPr>
          <p:cNvPr id="49159" name="Content Placeholder 59"/>
          <p:cNvSpPr>
            <a:spLocks noGrp="1"/>
          </p:cNvSpPr>
          <p:nvPr>
            <p:ph idx="1"/>
          </p:nvPr>
        </p:nvSpPr>
        <p:spPr>
          <a:xfrm>
            <a:off x="793750" y="5227638"/>
            <a:ext cx="7435850" cy="1385887"/>
          </a:xfrm>
        </p:spPr>
        <p:txBody>
          <a:bodyPr/>
          <a:lstStyle/>
          <a:p>
            <a:r>
              <a:rPr lang="en-US" sz="1600">
                <a:ea typeface="ＭＳ Ｐゴシック" pitchFamily="34" charset="-128"/>
              </a:rPr>
              <a:t>Alternate approach is to use “Allow-AS in” on Ces facing the PEs</a:t>
            </a:r>
          </a:p>
          <a:p>
            <a:r>
              <a:rPr lang="en-US" sz="1600">
                <a:ea typeface="ＭＳ Ｐゴシック" pitchFamily="34" charset="-128"/>
              </a:rPr>
              <a:t>CEs bypass the AS based loop detection mechanism</a:t>
            </a:r>
          </a:p>
          <a:p>
            <a:r>
              <a:rPr lang="en-US" sz="1600">
                <a:ea typeface="ＭＳ Ｐゴシック" pitchFamily="34" charset="-128"/>
              </a:rPr>
              <a:t>Acceptable number of AS occurrences within the AS-Path could be defined, </a:t>
            </a:r>
            <a:br>
              <a:rPr lang="en-US" sz="1600">
                <a:ea typeface="ＭＳ Ｐゴシック" pitchFamily="34" charset="-128"/>
              </a:rPr>
            </a:br>
            <a:r>
              <a:rPr lang="en-US" sz="1600">
                <a:ea typeface="ＭＳ Ｐゴシック" pitchFamily="34" charset="-128"/>
              </a:rPr>
              <a:t>to detect loops</a:t>
            </a:r>
          </a:p>
          <a:p>
            <a:endParaRPr lang="en-US" sz="1600">
              <a:ea typeface="ＭＳ Ｐゴシック" pitchFamily="34" charset="-128"/>
            </a:endParaRPr>
          </a:p>
          <a:p>
            <a:endParaRPr lang="en-US" sz="1600">
              <a:ea typeface="ＭＳ Ｐゴシック" pitchFamily="34" charset="-128"/>
            </a:endParaRPr>
          </a:p>
        </p:txBody>
      </p:sp>
      <p:sp>
        <p:nvSpPr>
          <p:cNvPr id="49160" name="Oval 4"/>
          <p:cNvSpPr>
            <a:spLocks noChangeArrowheads="1"/>
          </p:cNvSpPr>
          <p:nvPr/>
        </p:nvSpPr>
        <p:spPr bwMode="auto">
          <a:xfrm>
            <a:off x="1138238" y="4037013"/>
            <a:ext cx="1600200" cy="1081087"/>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4916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2139950"/>
            <a:ext cx="95091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Text Box 8"/>
          <p:cNvSpPr txBox="1">
            <a:spLocks noChangeArrowheads="1"/>
          </p:cNvSpPr>
          <p:nvPr/>
        </p:nvSpPr>
        <p:spPr bwMode="auto">
          <a:xfrm>
            <a:off x="1981200" y="24415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4916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1415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Text Box 11"/>
          <p:cNvSpPr txBox="1">
            <a:spLocks noChangeArrowheads="1"/>
          </p:cNvSpPr>
          <p:nvPr/>
        </p:nvSpPr>
        <p:spPr bwMode="auto">
          <a:xfrm>
            <a:off x="6553200" y="24415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4916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42370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Text Box 14"/>
          <p:cNvSpPr txBox="1">
            <a:spLocks noChangeArrowheads="1"/>
          </p:cNvSpPr>
          <p:nvPr/>
        </p:nvSpPr>
        <p:spPr bwMode="auto">
          <a:xfrm>
            <a:off x="1676400" y="4540250"/>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4916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038" y="410368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8" name="Text Box 17"/>
          <p:cNvSpPr txBox="1">
            <a:spLocks noChangeArrowheads="1"/>
          </p:cNvSpPr>
          <p:nvPr/>
        </p:nvSpPr>
        <p:spPr bwMode="auto">
          <a:xfrm>
            <a:off x="6629400" y="440372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49169" name="Text Box 18"/>
          <p:cNvSpPr txBox="1">
            <a:spLocks noChangeArrowheads="1"/>
          </p:cNvSpPr>
          <p:nvPr/>
        </p:nvSpPr>
        <p:spPr bwMode="auto">
          <a:xfrm>
            <a:off x="3157538" y="1600200"/>
            <a:ext cx="1447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49170" name="Oval 21"/>
          <p:cNvSpPr>
            <a:spLocks noChangeArrowheads="1"/>
          </p:cNvSpPr>
          <p:nvPr/>
        </p:nvSpPr>
        <p:spPr bwMode="auto">
          <a:xfrm>
            <a:off x="6167438" y="3900488"/>
            <a:ext cx="1600200" cy="110331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9171" name="Text Box 22"/>
          <p:cNvSpPr txBox="1">
            <a:spLocks noChangeArrowheads="1"/>
          </p:cNvSpPr>
          <p:nvPr/>
        </p:nvSpPr>
        <p:spPr bwMode="auto">
          <a:xfrm>
            <a:off x="6756400" y="4632325"/>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sp>
        <p:nvSpPr>
          <p:cNvPr id="49172" name="Text Box 23"/>
          <p:cNvSpPr txBox="1">
            <a:spLocks noChangeArrowheads="1"/>
          </p:cNvSpPr>
          <p:nvPr/>
        </p:nvSpPr>
        <p:spPr bwMode="auto">
          <a:xfrm>
            <a:off x="1651000" y="4725988"/>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49173" name="AutoShape 24"/>
          <p:cNvSpPr>
            <a:spLocks noChangeArrowheads="1"/>
          </p:cNvSpPr>
          <p:nvPr/>
        </p:nvSpPr>
        <p:spPr bwMode="auto">
          <a:xfrm>
            <a:off x="1443038" y="3157538"/>
            <a:ext cx="304800" cy="404812"/>
          </a:xfrm>
          <a:prstGeom prst="upArrow">
            <a:avLst>
              <a:gd name="adj1" fmla="val 50000"/>
              <a:gd name="adj2" fmla="val 3320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9174" name="AutoShape 25"/>
          <p:cNvSpPr>
            <a:spLocks noChangeArrowheads="1"/>
          </p:cNvSpPr>
          <p:nvPr/>
        </p:nvSpPr>
        <p:spPr bwMode="auto">
          <a:xfrm>
            <a:off x="1519238" y="1738313"/>
            <a:ext cx="609600" cy="6477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9175" name="AutoShape 26"/>
          <p:cNvSpPr>
            <a:spLocks noChangeArrowheads="1"/>
          </p:cNvSpPr>
          <p:nvPr/>
        </p:nvSpPr>
        <p:spPr bwMode="auto">
          <a:xfrm>
            <a:off x="2205038" y="1738313"/>
            <a:ext cx="838200" cy="338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pic>
        <p:nvPicPr>
          <p:cNvPr id="4917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21415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7" name="Text Box 29"/>
          <p:cNvSpPr txBox="1">
            <a:spLocks noChangeArrowheads="1"/>
          </p:cNvSpPr>
          <p:nvPr/>
        </p:nvSpPr>
        <p:spPr bwMode="auto">
          <a:xfrm>
            <a:off x="4419600" y="2441575"/>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4917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38" y="4211638"/>
            <a:ext cx="950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9" name="Text Box 32"/>
          <p:cNvSpPr txBox="1">
            <a:spLocks noChangeArrowheads="1"/>
          </p:cNvSpPr>
          <p:nvPr/>
        </p:nvSpPr>
        <p:spPr bwMode="auto">
          <a:xfrm>
            <a:off x="4495800" y="4514850"/>
            <a:ext cx="508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49180" name="Oval 34"/>
          <p:cNvSpPr>
            <a:spLocks noChangeArrowheads="1"/>
          </p:cNvSpPr>
          <p:nvPr/>
        </p:nvSpPr>
        <p:spPr bwMode="auto">
          <a:xfrm>
            <a:off x="3957638" y="4037013"/>
            <a:ext cx="1600200" cy="109061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9181" name="Text Box 35"/>
          <p:cNvSpPr txBox="1">
            <a:spLocks noChangeArrowheads="1"/>
          </p:cNvSpPr>
          <p:nvPr/>
        </p:nvSpPr>
        <p:spPr bwMode="auto">
          <a:xfrm>
            <a:off x="4394200" y="4756150"/>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49182" name="Text Box 36"/>
          <p:cNvSpPr txBox="1">
            <a:spLocks noChangeArrowheads="1"/>
          </p:cNvSpPr>
          <p:nvPr/>
        </p:nvSpPr>
        <p:spPr bwMode="auto">
          <a:xfrm>
            <a:off x="3743325" y="2655888"/>
            <a:ext cx="701675"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MP-BGP</a:t>
            </a:r>
          </a:p>
        </p:txBody>
      </p:sp>
      <p:sp>
        <p:nvSpPr>
          <p:cNvPr id="49183" name="Text Box 37"/>
          <p:cNvSpPr txBox="1">
            <a:spLocks noChangeArrowheads="1"/>
          </p:cNvSpPr>
          <p:nvPr/>
        </p:nvSpPr>
        <p:spPr bwMode="auto">
          <a:xfrm>
            <a:off x="3470275" y="3262313"/>
            <a:ext cx="1681163"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Site 2 Sees its own AS  #</a:t>
            </a:r>
          </a:p>
        </p:txBody>
      </p:sp>
      <p:sp>
        <p:nvSpPr>
          <p:cNvPr id="49184" name="AutoShape 38"/>
          <p:cNvSpPr>
            <a:spLocks noChangeArrowheads="1"/>
          </p:cNvSpPr>
          <p:nvPr/>
        </p:nvSpPr>
        <p:spPr bwMode="auto">
          <a:xfrm flipH="1">
            <a:off x="3424238" y="2751138"/>
            <a:ext cx="457200" cy="609600"/>
          </a:xfrm>
          <a:prstGeom prst="curvedLeftArrow">
            <a:avLst>
              <a:gd name="adj1" fmla="val 26667"/>
              <a:gd name="adj2" fmla="val 53333"/>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9185" name="AutoShape 39"/>
          <p:cNvSpPr>
            <a:spLocks noChangeArrowheads="1"/>
          </p:cNvSpPr>
          <p:nvPr/>
        </p:nvSpPr>
        <p:spPr bwMode="auto">
          <a:xfrm>
            <a:off x="4110038" y="3562350"/>
            <a:ext cx="304800" cy="474663"/>
          </a:xfrm>
          <a:prstGeom prst="downArrow">
            <a:avLst>
              <a:gd name="adj1" fmla="val 50000"/>
              <a:gd name="adj2" fmla="val 38932"/>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9186" name="Text Box 40"/>
          <p:cNvSpPr txBox="1">
            <a:spLocks noChangeArrowheads="1"/>
          </p:cNvSpPr>
          <p:nvPr/>
        </p:nvSpPr>
        <p:spPr bwMode="auto">
          <a:xfrm>
            <a:off x="1646238" y="3865563"/>
            <a:ext cx="6302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a:t>
            </a:r>
          </a:p>
        </p:txBody>
      </p:sp>
      <p:sp>
        <p:nvSpPr>
          <p:cNvPr id="49187" name="Text Box 41"/>
          <p:cNvSpPr txBox="1">
            <a:spLocks noChangeArrowheads="1"/>
          </p:cNvSpPr>
          <p:nvPr/>
        </p:nvSpPr>
        <p:spPr bwMode="auto">
          <a:xfrm>
            <a:off x="4452938" y="3856038"/>
            <a:ext cx="6302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a:t>
            </a:r>
          </a:p>
        </p:txBody>
      </p:sp>
      <p:sp>
        <p:nvSpPr>
          <p:cNvPr id="49188" name="Text Box 42"/>
          <p:cNvSpPr txBox="1">
            <a:spLocks noChangeArrowheads="1"/>
          </p:cNvSpPr>
          <p:nvPr/>
        </p:nvSpPr>
        <p:spPr bwMode="auto">
          <a:xfrm>
            <a:off x="6738938" y="3729038"/>
            <a:ext cx="6302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a:t>
            </a:r>
          </a:p>
        </p:txBody>
      </p:sp>
      <p:sp>
        <p:nvSpPr>
          <p:cNvPr id="49189" name="Text Box 43"/>
          <p:cNvSpPr txBox="1">
            <a:spLocks noChangeArrowheads="1"/>
          </p:cNvSpPr>
          <p:nvPr/>
        </p:nvSpPr>
        <p:spPr bwMode="auto">
          <a:xfrm>
            <a:off x="846138" y="3667125"/>
            <a:ext cx="854075" cy="52228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a:t>
            </a:r>
          </a:p>
          <a:p>
            <a:r>
              <a:rPr lang="en-US" sz="1000" b="1" baseline="0"/>
              <a:t>BGP Prefix</a:t>
            </a:r>
          </a:p>
          <a:p>
            <a:r>
              <a:rPr lang="en-US" sz="1000" b="1" baseline="0"/>
              <a:t>1.1.1.1</a:t>
            </a:r>
          </a:p>
        </p:txBody>
      </p:sp>
      <p:sp>
        <p:nvSpPr>
          <p:cNvPr id="49190" name="Text Box 44"/>
          <p:cNvSpPr txBox="1">
            <a:spLocks noChangeArrowheads="1"/>
          </p:cNvSpPr>
          <p:nvPr/>
        </p:nvSpPr>
        <p:spPr bwMode="auto">
          <a:xfrm>
            <a:off x="776288" y="2452688"/>
            <a:ext cx="995362"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Redistribute</a:t>
            </a:r>
          </a:p>
          <a:p>
            <a:r>
              <a:rPr lang="en-US" sz="1000" b="1" baseline="0"/>
              <a:t>learned route</a:t>
            </a:r>
          </a:p>
          <a:p>
            <a:r>
              <a:rPr lang="en-US" sz="1000" b="1" baseline="0"/>
              <a:t>into MP-BGP</a:t>
            </a:r>
          </a:p>
        </p:txBody>
      </p:sp>
      <p:sp>
        <p:nvSpPr>
          <p:cNvPr id="49191" name="Text Box 45"/>
          <p:cNvSpPr txBox="1">
            <a:spLocks noChangeArrowheads="1"/>
          </p:cNvSpPr>
          <p:nvPr/>
        </p:nvSpPr>
        <p:spPr bwMode="auto">
          <a:xfrm>
            <a:off x="1738313" y="1173163"/>
            <a:ext cx="1677987"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 this prefix </a:t>
            </a:r>
          </a:p>
          <a:p>
            <a:r>
              <a:rPr lang="en-US" sz="1000" b="1" baseline="0"/>
              <a:t>across MPLS Cloud </a:t>
            </a:r>
          </a:p>
          <a:p>
            <a:r>
              <a:rPr lang="en-US" sz="1000" b="1" baseline="0"/>
              <a:t>to all PEs using MP-BGP</a:t>
            </a:r>
          </a:p>
        </p:txBody>
      </p:sp>
      <p:sp>
        <p:nvSpPr>
          <p:cNvPr id="49192" name="Text Box 46"/>
          <p:cNvSpPr txBox="1">
            <a:spLocks noChangeArrowheads="1"/>
          </p:cNvSpPr>
          <p:nvPr/>
        </p:nvSpPr>
        <p:spPr bwMode="auto">
          <a:xfrm>
            <a:off x="7254875" y="2138363"/>
            <a:ext cx="701675"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MP-BGP</a:t>
            </a:r>
          </a:p>
        </p:txBody>
      </p:sp>
      <p:sp>
        <p:nvSpPr>
          <p:cNvPr id="49193" name="Text Box 47"/>
          <p:cNvSpPr txBox="1">
            <a:spLocks noChangeArrowheads="1"/>
          </p:cNvSpPr>
          <p:nvPr/>
        </p:nvSpPr>
        <p:spPr bwMode="auto">
          <a:xfrm>
            <a:off x="6792913" y="2994025"/>
            <a:ext cx="1631950"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Site 3 sees its own AS #</a:t>
            </a:r>
          </a:p>
        </p:txBody>
      </p:sp>
      <p:sp>
        <p:nvSpPr>
          <p:cNvPr id="49194" name="AutoShape 48"/>
          <p:cNvSpPr>
            <a:spLocks noChangeArrowheads="1"/>
          </p:cNvSpPr>
          <p:nvPr/>
        </p:nvSpPr>
        <p:spPr bwMode="auto">
          <a:xfrm>
            <a:off x="7539038" y="2414588"/>
            <a:ext cx="457200" cy="608012"/>
          </a:xfrm>
          <a:prstGeom prst="curvedLeftArrow">
            <a:avLst>
              <a:gd name="adj1" fmla="val 26597"/>
              <a:gd name="adj2" fmla="val 53194"/>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9195" name="AutoShape 49"/>
          <p:cNvSpPr>
            <a:spLocks noChangeArrowheads="1"/>
          </p:cNvSpPr>
          <p:nvPr/>
        </p:nvSpPr>
        <p:spPr bwMode="auto">
          <a:xfrm>
            <a:off x="7386638" y="3294063"/>
            <a:ext cx="304800" cy="471487"/>
          </a:xfrm>
          <a:prstGeom prst="downArrow">
            <a:avLst>
              <a:gd name="adj1" fmla="val 50000"/>
              <a:gd name="adj2" fmla="val 38672"/>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49196" name="Text Box 50"/>
          <p:cNvSpPr txBox="1">
            <a:spLocks noChangeArrowheads="1"/>
          </p:cNvSpPr>
          <p:nvPr/>
        </p:nvSpPr>
        <p:spPr bwMode="auto">
          <a:xfrm>
            <a:off x="5643563" y="1408113"/>
            <a:ext cx="1984375" cy="696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spcBef>
                <a:spcPct val="30000"/>
              </a:spcBef>
              <a:buClr>
                <a:srgbClr val="FF555D"/>
              </a:buClr>
              <a:buFont typeface="Arial" charset="0"/>
              <a:buNone/>
            </a:pPr>
            <a:r>
              <a:rPr lang="en-GB" sz="1000" b="1" baseline="0">
                <a:cs typeface="Arial" charset="0"/>
              </a:rPr>
              <a:t>MP-iBGP Update:</a:t>
            </a:r>
            <a:br>
              <a:rPr lang="en-GB" sz="1000" b="1" baseline="0">
                <a:cs typeface="Arial" charset="0"/>
              </a:rPr>
            </a:br>
            <a:r>
              <a:rPr lang="en-GB" sz="1000" b="1" baseline="0">
                <a:cs typeface="Arial" charset="0"/>
              </a:rPr>
              <a:t>RD:11:1 Next-Hop=</a:t>
            </a:r>
            <a:r>
              <a:rPr lang="en-GB" sz="1000" b="1" baseline="0">
                <a:solidFill>
                  <a:srgbClr val="B21A1A"/>
                </a:solidFill>
                <a:cs typeface="Arial" charset="0"/>
              </a:rPr>
              <a:t>PE-1</a:t>
            </a:r>
            <a:br>
              <a:rPr lang="en-GB" sz="1000" b="1" baseline="0">
                <a:cs typeface="Arial" charset="0"/>
              </a:rPr>
            </a:br>
            <a:r>
              <a:rPr lang="en-GB" sz="1000" b="1" baseline="0">
                <a:cs typeface="Arial" charset="0"/>
              </a:rPr>
              <a:t>RT=</a:t>
            </a:r>
            <a:r>
              <a:rPr lang="en-GB" sz="1000" b="1" baseline="0">
                <a:solidFill>
                  <a:srgbClr val="B21A1A"/>
                </a:solidFill>
                <a:cs typeface="Arial" charset="0"/>
              </a:rPr>
              <a:t>All-Sites</a:t>
            </a:r>
            <a:r>
              <a:rPr lang="en-GB" sz="1000" b="1" baseline="0">
                <a:cs typeface="Arial" charset="0"/>
              </a:rPr>
              <a:t>, Label=100</a:t>
            </a:r>
          </a:p>
          <a:p>
            <a:pPr algn="l">
              <a:spcBef>
                <a:spcPct val="30000"/>
              </a:spcBef>
              <a:buClr>
                <a:srgbClr val="FF555D"/>
              </a:buClr>
              <a:buFont typeface="Arial" charset="0"/>
              <a:buNone/>
            </a:pPr>
            <a:r>
              <a:rPr lang="en-GB" sz="1000" b="1" baseline="0">
                <a:solidFill>
                  <a:srgbClr val="B21A1A"/>
                </a:solidFill>
                <a:cs typeface="Arial" charset="0"/>
              </a:rPr>
              <a:t>11:1:1.1.1.1/32</a:t>
            </a:r>
          </a:p>
        </p:txBody>
      </p:sp>
      <p:sp>
        <p:nvSpPr>
          <p:cNvPr id="49197" name="Text Box 51"/>
          <p:cNvSpPr txBox="1">
            <a:spLocks noChangeArrowheads="1"/>
          </p:cNvSpPr>
          <p:nvPr/>
        </p:nvSpPr>
        <p:spPr bwMode="auto">
          <a:xfrm>
            <a:off x="4672013" y="2403475"/>
            <a:ext cx="8826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1234</a:t>
            </a:r>
          </a:p>
        </p:txBody>
      </p:sp>
      <p:sp>
        <p:nvSpPr>
          <p:cNvPr id="49198" name="Oval 52"/>
          <p:cNvSpPr>
            <a:spLocks noChangeArrowheads="1"/>
          </p:cNvSpPr>
          <p:nvPr/>
        </p:nvSpPr>
        <p:spPr bwMode="auto">
          <a:xfrm>
            <a:off x="5608638" y="1897063"/>
            <a:ext cx="1066800" cy="179387"/>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9199" name="Line 53"/>
          <p:cNvSpPr>
            <a:spLocks noChangeShapeType="1"/>
          </p:cNvSpPr>
          <p:nvPr/>
        </p:nvSpPr>
        <p:spPr bwMode="auto">
          <a:xfrm>
            <a:off x="4610100" y="1363663"/>
            <a:ext cx="1028700" cy="5969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49200" name="Text Box 54"/>
          <p:cNvSpPr txBox="1">
            <a:spLocks noChangeArrowheads="1"/>
          </p:cNvSpPr>
          <p:nvPr/>
        </p:nvSpPr>
        <p:spPr bwMode="auto">
          <a:xfrm>
            <a:off x="4044950" y="1111250"/>
            <a:ext cx="1143000"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VPNv4-Address</a:t>
            </a:r>
          </a:p>
        </p:txBody>
      </p:sp>
      <p:sp>
        <p:nvSpPr>
          <p:cNvPr id="49201" name="Text Box 55"/>
          <p:cNvSpPr txBox="1">
            <a:spLocks noChangeArrowheads="1"/>
          </p:cNvSpPr>
          <p:nvPr/>
        </p:nvSpPr>
        <p:spPr bwMode="auto">
          <a:xfrm>
            <a:off x="5238750" y="3409950"/>
            <a:ext cx="1276350" cy="3619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Use “Allow-AS in” on CE2 and CE3</a:t>
            </a:r>
          </a:p>
        </p:txBody>
      </p:sp>
      <p:sp>
        <p:nvSpPr>
          <p:cNvPr id="49202" name="AutoShape 56"/>
          <p:cNvSpPr>
            <a:spLocks noChangeArrowheads="1"/>
          </p:cNvSpPr>
          <p:nvPr/>
        </p:nvSpPr>
        <p:spPr bwMode="auto">
          <a:xfrm>
            <a:off x="5100638" y="3889375"/>
            <a:ext cx="152400" cy="371475"/>
          </a:xfrm>
          <a:prstGeom prst="downArrow">
            <a:avLst>
              <a:gd name="adj1" fmla="val 50000"/>
              <a:gd name="adj2" fmla="val 60938"/>
            </a:avLst>
          </a:prstGeom>
          <a:solidFill>
            <a:schemeClr val="accent1"/>
          </a:solidFill>
          <a:ln w="28575">
            <a:solidFill>
              <a:schemeClr val="tx2"/>
            </a:solidFill>
            <a:miter lim="800000"/>
            <a:headEnd/>
            <a:tailEnd/>
          </a:ln>
        </p:spPr>
        <p:txBody>
          <a:bodyPr lIns="82124" tIns="41061" rIns="82124" bIns="41061" anchor="ctr">
            <a:spAutoFit/>
          </a:bodyPr>
          <a:lstStyle/>
          <a:p>
            <a:endParaRPr lang="en-US"/>
          </a:p>
        </p:txBody>
      </p:sp>
      <p:sp>
        <p:nvSpPr>
          <p:cNvPr id="49203" name="AutoShape 57"/>
          <p:cNvSpPr>
            <a:spLocks noChangeArrowheads="1"/>
          </p:cNvSpPr>
          <p:nvPr/>
        </p:nvSpPr>
        <p:spPr bwMode="auto">
          <a:xfrm>
            <a:off x="6624638" y="3765550"/>
            <a:ext cx="152400" cy="371475"/>
          </a:xfrm>
          <a:prstGeom prst="downArrow">
            <a:avLst>
              <a:gd name="adj1" fmla="val 50000"/>
              <a:gd name="adj2" fmla="val 60938"/>
            </a:avLst>
          </a:prstGeom>
          <a:solidFill>
            <a:schemeClr val="accent1"/>
          </a:solidFill>
          <a:ln w="28575">
            <a:solidFill>
              <a:schemeClr val="tx2"/>
            </a:solidFill>
            <a:miter lim="800000"/>
            <a:headEnd/>
            <a:tailEnd/>
          </a:ln>
        </p:spPr>
        <p:txBody>
          <a:bodyPr lIns="82124" tIns="41061" rIns="82124" bIns="41061" anchor="ctr">
            <a:spAutoFit/>
          </a:bodyPr>
          <a:lstStyle/>
          <a:p>
            <a:endParaRPr lang="en-US"/>
          </a:p>
        </p:txBody>
      </p:sp>
      <p:sp>
        <p:nvSpPr>
          <p:cNvPr id="49204" name="Text Box 58"/>
          <p:cNvSpPr txBox="1">
            <a:spLocks noChangeArrowheads="1"/>
          </p:cNvSpPr>
          <p:nvPr/>
        </p:nvSpPr>
        <p:spPr bwMode="auto">
          <a:xfrm>
            <a:off x="3576638" y="2994025"/>
            <a:ext cx="1171575" cy="22383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solidFill>
                  <a:srgbClr val="B21A1A"/>
                </a:solidFill>
              </a:rPr>
              <a:t>AS-Path</a:t>
            </a:r>
            <a:r>
              <a:rPr lang="en-US" sz="1000" b="1" baseline="0"/>
              <a:t>:  1234 1</a:t>
            </a:r>
          </a:p>
        </p:txBody>
      </p:sp>
      <p:sp>
        <p:nvSpPr>
          <p:cNvPr id="49205" name="Text Box 59"/>
          <p:cNvSpPr txBox="1">
            <a:spLocks noChangeArrowheads="1"/>
          </p:cNvSpPr>
          <p:nvPr/>
        </p:nvSpPr>
        <p:spPr bwMode="auto">
          <a:xfrm>
            <a:off x="6689725" y="2613025"/>
            <a:ext cx="1171575" cy="22383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solidFill>
                  <a:srgbClr val="B21A1A"/>
                </a:solidFill>
              </a:rPr>
              <a:t>AS-Path</a:t>
            </a:r>
            <a:r>
              <a:rPr lang="en-US" sz="1000" b="1" baseline="0"/>
              <a:t>:  1234 1</a:t>
            </a:r>
          </a:p>
        </p:txBody>
      </p:sp>
      <p:sp>
        <p:nvSpPr>
          <p:cNvPr id="49206" name="Oval 60"/>
          <p:cNvSpPr>
            <a:spLocks noChangeArrowheads="1"/>
          </p:cNvSpPr>
          <p:nvPr/>
        </p:nvSpPr>
        <p:spPr bwMode="auto">
          <a:xfrm>
            <a:off x="4262438" y="2994025"/>
            <a:ext cx="304800" cy="228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9207" name="Oval 61"/>
          <p:cNvSpPr>
            <a:spLocks noChangeArrowheads="1"/>
          </p:cNvSpPr>
          <p:nvPr/>
        </p:nvSpPr>
        <p:spPr bwMode="auto">
          <a:xfrm>
            <a:off x="4576763" y="2994025"/>
            <a:ext cx="76200" cy="228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9208" name="Oval 62"/>
          <p:cNvSpPr>
            <a:spLocks noChangeArrowheads="1"/>
          </p:cNvSpPr>
          <p:nvPr/>
        </p:nvSpPr>
        <p:spPr bwMode="auto">
          <a:xfrm>
            <a:off x="7386638" y="2613025"/>
            <a:ext cx="304800" cy="228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9209" name="AutoShape 63"/>
          <p:cNvSpPr>
            <a:spLocks noChangeArrowheads="1"/>
          </p:cNvSpPr>
          <p:nvPr/>
        </p:nvSpPr>
        <p:spPr bwMode="auto">
          <a:xfrm rot="15326315" flipH="1">
            <a:off x="4633913" y="3136900"/>
            <a:ext cx="304800" cy="171450"/>
          </a:xfrm>
          <a:prstGeom prst="curvedUpArrow">
            <a:avLst>
              <a:gd name="adj1" fmla="val 1053"/>
              <a:gd name="adj2" fmla="val 36609"/>
              <a:gd name="adj3" fmla="val 33333"/>
            </a:avLst>
          </a:prstGeom>
          <a:solidFill>
            <a:schemeClr val="accent1"/>
          </a:solidFill>
          <a:ln w="28575">
            <a:solidFill>
              <a:schemeClr val="tx2"/>
            </a:solidFill>
            <a:miter lim="800000"/>
            <a:headEnd/>
            <a:tailEnd/>
          </a:ln>
        </p:spPr>
        <p:txBody>
          <a:bodyPr lIns="82124" tIns="41061" rIns="82124" bIns="41061" anchor="ctr">
            <a:spAutoFit/>
          </a:bodyPr>
          <a:lstStyle/>
          <a:p>
            <a:endParaRPr lang="en-US"/>
          </a:p>
        </p:txBody>
      </p:sp>
      <p:sp>
        <p:nvSpPr>
          <p:cNvPr id="49210" name="Oval 64"/>
          <p:cNvSpPr>
            <a:spLocks noChangeArrowheads="1"/>
          </p:cNvSpPr>
          <p:nvPr/>
        </p:nvSpPr>
        <p:spPr bwMode="auto">
          <a:xfrm>
            <a:off x="7691438" y="2613025"/>
            <a:ext cx="76200" cy="228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49211" name="AutoShape 65"/>
          <p:cNvSpPr>
            <a:spLocks noChangeArrowheads="1"/>
          </p:cNvSpPr>
          <p:nvPr/>
        </p:nvSpPr>
        <p:spPr bwMode="auto">
          <a:xfrm rot="15326315" flipH="1">
            <a:off x="7777163" y="2755900"/>
            <a:ext cx="304800" cy="171450"/>
          </a:xfrm>
          <a:prstGeom prst="curvedUpArrow">
            <a:avLst>
              <a:gd name="adj1" fmla="val 1053"/>
              <a:gd name="adj2" fmla="val 36609"/>
              <a:gd name="adj3" fmla="val 33333"/>
            </a:avLst>
          </a:prstGeom>
          <a:solidFill>
            <a:schemeClr val="accent1"/>
          </a:solidFill>
          <a:ln w="28575">
            <a:solidFill>
              <a:schemeClr val="tx2"/>
            </a:solidFill>
            <a:miter lim="800000"/>
            <a:headEnd/>
            <a:tailEnd/>
          </a:ln>
        </p:spPr>
        <p:txBody>
          <a:bodyPr lIns="82124" tIns="41061" rIns="82124" bIns="41061" anchor="ctr">
            <a:spAutoFit/>
          </a:bodyPr>
          <a:lstStyle/>
          <a:p>
            <a:endParaRPr lang="en-US"/>
          </a:p>
        </p:txBody>
      </p:sp>
    </p:spTree>
    <p:extLst>
      <p:ext uri="{BB962C8B-B14F-4D97-AF65-F5344CB8AC3E}">
        <p14:creationId xmlns:p14="http://schemas.microsoft.com/office/powerpoint/2010/main" val="467715013"/>
      </p:ext>
    </p:extLst>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6"/>
          <p:cNvSpPr>
            <a:spLocks noChangeArrowheads="1"/>
          </p:cNvSpPr>
          <p:nvPr/>
        </p:nvSpPr>
        <p:spPr bwMode="auto">
          <a:xfrm>
            <a:off x="1295400" y="1336675"/>
            <a:ext cx="6248400" cy="1409700"/>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grpSp>
        <p:nvGrpSpPr>
          <p:cNvPr id="50179" name="Group 54"/>
          <p:cNvGrpSpPr>
            <a:grpSpLocks/>
          </p:cNvGrpSpPr>
          <p:nvPr/>
        </p:nvGrpSpPr>
        <p:grpSpPr bwMode="auto">
          <a:xfrm>
            <a:off x="1066800" y="1997075"/>
            <a:ext cx="6572250" cy="2540000"/>
            <a:chOff x="672" y="1232"/>
            <a:chExt cx="4140" cy="1600"/>
          </a:xfrm>
        </p:grpSpPr>
        <p:sp>
          <p:nvSpPr>
            <p:cNvPr id="50205" name="Line 34"/>
            <p:cNvSpPr>
              <a:spLocks noChangeShapeType="1"/>
            </p:cNvSpPr>
            <p:nvPr/>
          </p:nvSpPr>
          <p:spPr bwMode="auto">
            <a:xfrm flipV="1">
              <a:off x="2928" y="1509"/>
              <a:ext cx="1" cy="86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0206" name="Oval 5"/>
            <p:cNvSpPr>
              <a:spLocks noChangeArrowheads="1"/>
            </p:cNvSpPr>
            <p:nvPr/>
          </p:nvSpPr>
          <p:spPr bwMode="auto">
            <a:xfrm>
              <a:off x="672" y="2247"/>
              <a:ext cx="1008" cy="579"/>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502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246"/>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8" name="Text Box 9"/>
            <p:cNvSpPr txBox="1">
              <a:spLocks noChangeArrowheads="1"/>
            </p:cNvSpPr>
            <p:nvPr/>
          </p:nvSpPr>
          <p:spPr bwMode="auto">
            <a:xfrm>
              <a:off x="1196" y="1427"/>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5020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1232"/>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0" name="Text Box 12"/>
            <p:cNvSpPr txBox="1">
              <a:spLocks noChangeArrowheads="1"/>
            </p:cNvSpPr>
            <p:nvPr/>
          </p:nvSpPr>
          <p:spPr bwMode="auto">
            <a:xfrm>
              <a:off x="4076" y="1410"/>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502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2355"/>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2" name="Text Box 15"/>
            <p:cNvSpPr txBox="1">
              <a:spLocks noChangeArrowheads="1"/>
            </p:cNvSpPr>
            <p:nvPr/>
          </p:nvSpPr>
          <p:spPr bwMode="auto">
            <a:xfrm>
              <a:off x="1004" y="2534"/>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502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 y="2283"/>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4" name="Text Box 18"/>
            <p:cNvSpPr txBox="1">
              <a:spLocks noChangeArrowheads="1"/>
            </p:cNvSpPr>
            <p:nvPr/>
          </p:nvSpPr>
          <p:spPr bwMode="auto">
            <a:xfrm>
              <a:off x="4124" y="2462"/>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50215" name="Line 20"/>
            <p:cNvSpPr>
              <a:spLocks noChangeShapeType="1"/>
            </p:cNvSpPr>
            <p:nvPr/>
          </p:nvSpPr>
          <p:spPr bwMode="auto">
            <a:xfrm flipV="1">
              <a:off x="1248" y="1522"/>
              <a:ext cx="1" cy="83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0216" name="Line 21"/>
            <p:cNvSpPr>
              <a:spLocks noChangeShapeType="1"/>
            </p:cNvSpPr>
            <p:nvPr/>
          </p:nvSpPr>
          <p:spPr bwMode="auto">
            <a:xfrm flipH="1" flipV="1">
              <a:off x="4416" y="1487"/>
              <a:ext cx="1" cy="83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0217" name="Oval 22"/>
            <p:cNvSpPr>
              <a:spLocks noChangeArrowheads="1"/>
            </p:cNvSpPr>
            <p:nvPr/>
          </p:nvSpPr>
          <p:spPr bwMode="auto">
            <a:xfrm>
              <a:off x="3804" y="2174"/>
              <a:ext cx="1008" cy="59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50218"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232"/>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9" name="Text Box 30"/>
            <p:cNvSpPr txBox="1">
              <a:spLocks noChangeArrowheads="1"/>
            </p:cNvSpPr>
            <p:nvPr/>
          </p:nvSpPr>
          <p:spPr bwMode="auto">
            <a:xfrm>
              <a:off x="2732" y="1410"/>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5022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2341"/>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1" name="Text Box 33"/>
            <p:cNvSpPr txBox="1">
              <a:spLocks noChangeArrowheads="1"/>
            </p:cNvSpPr>
            <p:nvPr/>
          </p:nvSpPr>
          <p:spPr bwMode="auto">
            <a:xfrm>
              <a:off x="2780" y="2520"/>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50222" name="Oval 35"/>
            <p:cNvSpPr>
              <a:spLocks noChangeArrowheads="1"/>
            </p:cNvSpPr>
            <p:nvPr/>
          </p:nvSpPr>
          <p:spPr bwMode="auto">
            <a:xfrm>
              <a:off x="2448" y="2247"/>
              <a:ext cx="1008" cy="58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sp>
        <p:nvSpPr>
          <p:cNvPr id="50180" name="Rectangle 53"/>
          <p:cNvSpPr>
            <a:spLocks noGrp="1" noChangeArrowheads="1"/>
          </p:cNvSpPr>
          <p:nvPr>
            <p:ph type="title"/>
          </p:nvPr>
        </p:nvSpPr>
        <p:spPr>
          <a:xfrm>
            <a:off x="793750" y="304800"/>
            <a:ext cx="7893050" cy="838200"/>
          </a:xfrm>
        </p:spPr>
        <p:txBody>
          <a:bodyPr>
            <a:normAutofit fontScale="90000"/>
          </a:bodyPr>
          <a:lstStyle/>
          <a:p>
            <a:r>
              <a:rPr lang="en-US" dirty="0">
                <a:solidFill>
                  <a:srgbClr val="0070C0"/>
                </a:solidFill>
                <a:ea typeface="ＭＳ Ｐゴシック" pitchFamily="34" charset="-128"/>
              </a:rPr>
              <a:t>BGP PE-CE: </a:t>
            </a:r>
            <a:r>
              <a:rPr lang="en-US" sz="3300" dirty="0">
                <a:solidFill>
                  <a:srgbClr val="0070C0"/>
                </a:solidFill>
                <a:ea typeface="ＭＳ Ｐゴシック" pitchFamily="34" charset="-128"/>
              </a:rPr>
              <a:t>Different AS at Customer Sites</a:t>
            </a:r>
          </a:p>
        </p:txBody>
      </p:sp>
      <p:sp>
        <p:nvSpPr>
          <p:cNvPr id="50181" name="Content Placeholder 46"/>
          <p:cNvSpPr>
            <a:spLocks noGrp="1"/>
          </p:cNvSpPr>
          <p:nvPr>
            <p:ph idx="1"/>
          </p:nvPr>
        </p:nvSpPr>
        <p:spPr>
          <a:xfrm>
            <a:off x="793750" y="4646613"/>
            <a:ext cx="7435850" cy="1897062"/>
          </a:xfrm>
        </p:spPr>
        <p:txBody>
          <a:bodyPr/>
          <a:lstStyle/>
          <a:p>
            <a:pPr>
              <a:lnSpc>
                <a:spcPct val="90000"/>
              </a:lnSpc>
            </a:pPr>
            <a:r>
              <a:rPr lang="en-US" sz="1600">
                <a:ea typeface="ＭＳ Ｐゴシック" pitchFamily="34" charset="-128"/>
              </a:rPr>
              <a:t>Customer Site 1 sends the BGP routes to PE1</a:t>
            </a:r>
          </a:p>
          <a:p>
            <a:pPr>
              <a:lnSpc>
                <a:spcPct val="90000"/>
              </a:lnSpc>
            </a:pPr>
            <a:r>
              <a:rPr lang="en-US" sz="1600">
                <a:ea typeface="ＭＳ Ｐゴシック" pitchFamily="34" charset="-128"/>
              </a:rPr>
              <a:t>PE1 advertises to all the iBGP-VPNv4 peers </a:t>
            </a:r>
          </a:p>
          <a:p>
            <a:pPr>
              <a:lnSpc>
                <a:spcPct val="90000"/>
              </a:lnSpc>
            </a:pPr>
            <a:r>
              <a:rPr lang="en-US" sz="1600">
                <a:ea typeface="ＭＳ Ｐゴシック" pitchFamily="34" charset="-128"/>
              </a:rPr>
              <a:t>Remote PEs (PE2 &amp; PE3) redistributes those routes into the local BGP peer at their sites</a:t>
            </a:r>
          </a:p>
          <a:p>
            <a:pPr>
              <a:lnSpc>
                <a:spcPct val="90000"/>
              </a:lnSpc>
            </a:pPr>
            <a:r>
              <a:rPr lang="en-US" sz="1600">
                <a:ea typeface="ＭＳ Ｐゴシック" pitchFamily="34" charset="-128"/>
              </a:rPr>
              <a:t>Site 2 &amp; 3 CE routers will receive and install the routes from the PEs in the MPLS Core</a:t>
            </a:r>
          </a:p>
        </p:txBody>
      </p:sp>
      <p:sp>
        <p:nvSpPr>
          <p:cNvPr id="50182" name="Text Box 19"/>
          <p:cNvSpPr txBox="1">
            <a:spLocks noChangeArrowheads="1"/>
          </p:cNvSpPr>
          <p:nvPr/>
        </p:nvSpPr>
        <p:spPr bwMode="auto">
          <a:xfrm>
            <a:off x="3886200" y="1481138"/>
            <a:ext cx="1447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50183" name="Text Box 23"/>
          <p:cNvSpPr txBox="1">
            <a:spLocks noChangeArrowheads="1"/>
          </p:cNvSpPr>
          <p:nvPr/>
        </p:nvSpPr>
        <p:spPr bwMode="auto">
          <a:xfrm>
            <a:off x="6515100" y="4187825"/>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sp>
        <p:nvSpPr>
          <p:cNvPr id="50184" name="Text Box 24"/>
          <p:cNvSpPr txBox="1">
            <a:spLocks noChangeArrowheads="1"/>
          </p:cNvSpPr>
          <p:nvPr/>
        </p:nvSpPr>
        <p:spPr bwMode="auto">
          <a:xfrm>
            <a:off x="1562100" y="4265613"/>
            <a:ext cx="5715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50185" name="AutoShape 25"/>
          <p:cNvSpPr>
            <a:spLocks noChangeArrowheads="1"/>
          </p:cNvSpPr>
          <p:nvPr/>
        </p:nvSpPr>
        <p:spPr bwMode="auto">
          <a:xfrm>
            <a:off x="1371600" y="2860675"/>
            <a:ext cx="304800" cy="344488"/>
          </a:xfrm>
          <a:prstGeom prst="upArrow">
            <a:avLst>
              <a:gd name="adj1" fmla="val 50000"/>
              <a:gd name="adj2" fmla="val 28255"/>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186" name="AutoShape 26"/>
          <p:cNvSpPr>
            <a:spLocks noChangeArrowheads="1"/>
          </p:cNvSpPr>
          <p:nvPr/>
        </p:nvSpPr>
        <p:spPr bwMode="auto">
          <a:xfrm>
            <a:off x="1447800" y="1652588"/>
            <a:ext cx="609600" cy="5508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187" name="AutoShape 27"/>
          <p:cNvSpPr>
            <a:spLocks noChangeArrowheads="1"/>
          </p:cNvSpPr>
          <p:nvPr/>
        </p:nvSpPr>
        <p:spPr bwMode="auto">
          <a:xfrm>
            <a:off x="2133600" y="1652588"/>
            <a:ext cx="838200" cy="2873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188" name="Text Box 36"/>
          <p:cNvSpPr txBox="1">
            <a:spLocks noChangeArrowheads="1"/>
          </p:cNvSpPr>
          <p:nvPr/>
        </p:nvSpPr>
        <p:spPr bwMode="auto">
          <a:xfrm>
            <a:off x="4379913" y="4292600"/>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50189" name="Text Box 37"/>
          <p:cNvSpPr txBox="1">
            <a:spLocks noChangeArrowheads="1"/>
          </p:cNvSpPr>
          <p:nvPr/>
        </p:nvSpPr>
        <p:spPr bwMode="auto">
          <a:xfrm>
            <a:off x="3671888" y="2433638"/>
            <a:ext cx="701675" cy="249237"/>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MP-BGP</a:t>
            </a:r>
          </a:p>
        </p:txBody>
      </p:sp>
      <p:sp>
        <p:nvSpPr>
          <p:cNvPr id="50190" name="Text Box 38"/>
          <p:cNvSpPr txBox="1">
            <a:spLocks noChangeArrowheads="1"/>
          </p:cNvSpPr>
          <p:nvPr/>
        </p:nvSpPr>
        <p:spPr bwMode="auto">
          <a:xfrm>
            <a:off x="4000500" y="2949575"/>
            <a:ext cx="468313"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BGP</a:t>
            </a:r>
          </a:p>
        </p:txBody>
      </p:sp>
      <p:sp>
        <p:nvSpPr>
          <p:cNvPr id="50191" name="AutoShape 39"/>
          <p:cNvSpPr>
            <a:spLocks noChangeArrowheads="1"/>
          </p:cNvSpPr>
          <p:nvPr/>
        </p:nvSpPr>
        <p:spPr bwMode="auto">
          <a:xfrm flipH="1">
            <a:off x="3352800" y="2514600"/>
            <a:ext cx="457200" cy="519113"/>
          </a:xfrm>
          <a:prstGeom prst="curvedLeftArrow">
            <a:avLst>
              <a:gd name="adj1" fmla="val 22708"/>
              <a:gd name="adj2" fmla="val 45417"/>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192" name="AutoShape 40"/>
          <p:cNvSpPr>
            <a:spLocks noChangeArrowheads="1"/>
          </p:cNvSpPr>
          <p:nvPr/>
        </p:nvSpPr>
        <p:spPr bwMode="auto">
          <a:xfrm>
            <a:off x="4038600" y="3205163"/>
            <a:ext cx="304800" cy="403225"/>
          </a:xfrm>
          <a:prstGeom prst="downArrow">
            <a:avLst>
              <a:gd name="adj1" fmla="val 50000"/>
              <a:gd name="adj2" fmla="val 3307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193" name="Text Box 41"/>
          <p:cNvSpPr txBox="1">
            <a:spLocks noChangeArrowheads="1"/>
          </p:cNvSpPr>
          <p:nvPr/>
        </p:nvSpPr>
        <p:spPr bwMode="auto">
          <a:xfrm>
            <a:off x="1574800" y="3463925"/>
            <a:ext cx="6302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a:t>
            </a:r>
          </a:p>
        </p:txBody>
      </p:sp>
      <p:sp>
        <p:nvSpPr>
          <p:cNvPr id="50194" name="Text Box 42"/>
          <p:cNvSpPr txBox="1">
            <a:spLocks noChangeArrowheads="1"/>
          </p:cNvSpPr>
          <p:nvPr/>
        </p:nvSpPr>
        <p:spPr bwMode="auto">
          <a:xfrm>
            <a:off x="4381500" y="3454400"/>
            <a:ext cx="6302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2</a:t>
            </a:r>
          </a:p>
        </p:txBody>
      </p:sp>
      <p:sp>
        <p:nvSpPr>
          <p:cNvPr id="50195" name="Text Box 43"/>
          <p:cNvSpPr txBox="1">
            <a:spLocks noChangeArrowheads="1"/>
          </p:cNvSpPr>
          <p:nvPr/>
        </p:nvSpPr>
        <p:spPr bwMode="auto">
          <a:xfrm>
            <a:off x="6667500" y="3348038"/>
            <a:ext cx="6302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3</a:t>
            </a:r>
          </a:p>
        </p:txBody>
      </p:sp>
      <p:sp>
        <p:nvSpPr>
          <p:cNvPr id="50196" name="Text Box 44"/>
          <p:cNvSpPr txBox="1">
            <a:spLocks noChangeArrowheads="1"/>
          </p:cNvSpPr>
          <p:nvPr/>
        </p:nvSpPr>
        <p:spPr bwMode="auto">
          <a:xfrm>
            <a:off x="774700" y="3294063"/>
            <a:ext cx="854075"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a:t>
            </a:r>
          </a:p>
          <a:p>
            <a:r>
              <a:rPr lang="en-US" sz="1000" b="1" baseline="0"/>
              <a:t>BGP Prefix</a:t>
            </a:r>
          </a:p>
          <a:p>
            <a:r>
              <a:rPr lang="en-US" sz="1000" b="1" baseline="0"/>
              <a:t>1.1.1.1</a:t>
            </a:r>
          </a:p>
        </p:txBody>
      </p:sp>
      <p:sp>
        <p:nvSpPr>
          <p:cNvPr id="50197" name="Text Box 45"/>
          <p:cNvSpPr txBox="1">
            <a:spLocks noChangeArrowheads="1"/>
          </p:cNvSpPr>
          <p:nvPr/>
        </p:nvSpPr>
        <p:spPr bwMode="auto">
          <a:xfrm>
            <a:off x="704850" y="2260600"/>
            <a:ext cx="995363"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Redistribute</a:t>
            </a:r>
          </a:p>
          <a:p>
            <a:r>
              <a:rPr lang="en-US" sz="1000" b="1" baseline="0"/>
              <a:t>learned route</a:t>
            </a:r>
          </a:p>
          <a:p>
            <a:r>
              <a:rPr lang="en-US" sz="1000" b="1" baseline="0"/>
              <a:t>into MP-BGP</a:t>
            </a:r>
          </a:p>
        </p:txBody>
      </p:sp>
      <p:sp>
        <p:nvSpPr>
          <p:cNvPr id="50198" name="Text Box 46"/>
          <p:cNvSpPr txBox="1">
            <a:spLocks noChangeArrowheads="1"/>
          </p:cNvSpPr>
          <p:nvPr/>
        </p:nvSpPr>
        <p:spPr bwMode="auto">
          <a:xfrm>
            <a:off x="1971675" y="1139825"/>
            <a:ext cx="1677988"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 this prefix </a:t>
            </a:r>
          </a:p>
          <a:p>
            <a:r>
              <a:rPr lang="en-US" sz="1000" b="1" baseline="0"/>
              <a:t>across MPLS Cloud </a:t>
            </a:r>
          </a:p>
          <a:p>
            <a:r>
              <a:rPr lang="en-US" sz="1000" b="1" baseline="0"/>
              <a:t>to all PEs using MP-BGP</a:t>
            </a:r>
          </a:p>
        </p:txBody>
      </p:sp>
      <p:sp>
        <p:nvSpPr>
          <p:cNvPr id="50199" name="Text Box 47"/>
          <p:cNvSpPr txBox="1">
            <a:spLocks noChangeArrowheads="1"/>
          </p:cNvSpPr>
          <p:nvPr/>
        </p:nvSpPr>
        <p:spPr bwMode="auto">
          <a:xfrm>
            <a:off x="7183438" y="1992313"/>
            <a:ext cx="701675" cy="249237"/>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MP-BGP</a:t>
            </a:r>
          </a:p>
        </p:txBody>
      </p:sp>
      <p:sp>
        <p:nvSpPr>
          <p:cNvPr id="50200" name="Text Box 48"/>
          <p:cNvSpPr txBox="1">
            <a:spLocks noChangeArrowheads="1"/>
          </p:cNvSpPr>
          <p:nvPr/>
        </p:nvSpPr>
        <p:spPr bwMode="auto">
          <a:xfrm>
            <a:off x="7299325" y="2720975"/>
            <a:ext cx="468313" cy="24923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BGP</a:t>
            </a:r>
          </a:p>
        </p:txBody>
      </p:sp>
      <p:sp>
        <p:nvSpPr>
          <p:cNvPr id="50201" name="AutoShape 49"/>
          <p:cNvSpPr>
            <a:spLocks noChangeArrowheads="1"/>
          </p:cNvSpPr>
          <p:nvPr/>
        </p:nvSpPr>
        <p:spPr bwMode="auto">
          <a:xfrm>
            <a:off x="7467600" y="2227263"/>
            <a:ext cx="457200" cy="519112"/>
          </a:xfrm>
          <a:prstGeom prst="curvedLeftArrow">
            <a:avLst>
              <a:gd name="adj1" fmla="val 22708"/>
              <a:gd name="adj2" fmla="val 45417"/>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202" name="AutoShape 50"/>
          <p:cNvSpPr>
            <a:spLocks noChangeArrowheads="1"/>
          </p:cNvSpPr>
          <p:nvPr/>
        </p:nvSpPr>
        <p:spPr bwMode="auto">
          <a:xfrm>
            <a:off x="7315200" y="2976563"/>
            <a:ext cx="304800" cy="401637"/>
          </a:xfrm>
          <a:prstGeom prst="downArrow">
            <a:avLst>
              <a:gd name="adj1" fmla="val 50000"/>
              <a:gd name="adj2" fmla="val 3294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203" name="Text Box 51"/>
          <p:cNvSpPr txBox="1">
            <a:spLocks noChangeArrowheads="1"/>
          </p:cNvSpPr>
          <p:nvPr/>
        </p:nvSpPr>
        <p:spPr bwMode="auto">
          <a:xfrm>
            <a:off x="5343525" y="1063625"/>
            <a:ext cx="1984375" cy="6953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spcBef>
                <a:spcPct val="30000"/>
              </a:spcBef>
              <a:buClr>
                <a:srgbClr val="FF555D"/>
              </a:buClr>
              <a:buFont typeface="Arial" charset="0"/>
              <a:buNone/>
            </a:pPr>
            <a:r>
              <a:rPr lang="en-GB" sz="1000" b="1" baseline="0">
                <a:cs typeface="Arial" charset="0"/>
              </a:rPr>
              <a:t>MP-iBGP Update:</a:t>
            </a:r>
            <a:br>
              <a:rPr lang="en-GB" sz="1000" b="1" baseline="0">
                <a:cs typeface="Arial" charset="0"/>
              </a:rPr>
            </a:br>
            <a:r>
              <a:rPr lang="en-GB" sz="1000" b="1" baseline="0">
                <a:cs typeface="Arial" charset="0"/>
              </a:rPr>
              <a:t>RD:11:1 Next-Hop=</a:t>
            </a:r>
            <a:r>
              <a:rPr lang="en-GB" sz="1000" b="1" baseline="0">
                <a:solidFill>
                  <a:srgbClr val="B21A1A"/>
                </a:solidFill>
                <a:cs typeface="Arial" charset="0"/>
              </a:rPr>
              <a:t>PE-1</a:t>
            </a:r>
            <a:br>
              <a:rPr lang="en-GB" sz="1000" b="1" baseline="0">
                <a:cs typeface="Arial" charset="0"/>
              </a:rPr>
            </a:br>
            <a:r>
              <a:rPr lang="en-GB" sz="1000" b="1" baseline="0">
                <a:cs typeface="Arial" charset="0"/>
              </a:rPr>
              <a:t>RT=</a:t>
            </a:r>
            <a:r>
              <a:rPr lang="en-GB" sz="1000" b="1" baseline="0">
                <a:solidFill>
                  <a:srgbClr val="B21A1A"/>
                </a:solidFill>
                <a:cs typeface="Arial" charset="0"/>
              </a:rPr>
              <a:t>All-Sites</a:t>
            </a:r>
            <a:r>
              <a:rPr lang="en-GB" sz="1000" b="1" baseline="0">
                <a:cs typeface="Arial" charset="0"/>
              </a:rPr>
              <a:t>, Label=100</a:t>
            </a:r>
          </a:p>
          <a:p>
            <a:pPr algn="l">
              <a:spcBef>
                <a:spcPct val="30000"/>
              </a:spcBef>
              <a:buClr>
                <a:srgbClr val="FF555D"/>
              </a:buClr>
              <a:buFont typeface="Arial" charset="0"/>
              <a:buNone/>
            </a:pPr>
            <a:r>
              <a:rPr lang="en-GB" sz="1000" b="1" baseline="0">
                <a:solidFill>
                  <a:srgbClr val="B21A1A"/>
                </a:solidFill>
                <a:cs typeface="Arial" charset="0"/>
              </a:rPr>
              <a:t>11:1:1.1.1.1/32</a:t>
            </a:r>
          </a:p>
        </p:txBody>
      </p:sp>
      <p:sp>
        <p:nvSpPr>
          <p:cNvPr id="50204" name="Text Box 52"/>
          <p:cNvSpPr txBox="1">
            <a:spLocks noChangeArrowheads="1"/>
          </p:cNvSpPr>
          <p:nvPr/>
        </p:nvSpPr>
        <p:spPr bwMode="auto">
          <a:xfrm>
            <a:off x="4600575" y="2219325"/>
            <a:ext cx="8826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1234</a:t>
            </a:r>
          </a:p>
        </p:txBody>
      </p:sp>
    </p:spTree>
    <p:extLst>
      <p:ext uri="{BB962C8B-B14F-4D97-AF65-F5344CB8AC3E}">
        <p14:creationId xmlns:p14="http://schemas.microsoft.com/office/powerpoint/2010/main" val="28092591"/>
      </p:ext>
    </p:extLst>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4"/>
          <p:cNvSpPr>
            <a:spLocks noGrp="1" noChangeArrowheads="1"/>
          </p:cNvSpPr>
          <p:nvPr>
            <p:ph type="title"/>
          </p:nvPr>
        </p:nvSpPr>
        <p:spPr>
          <a:xfrm>
            <a:off x="457200" y="304800"/>
            <a:ext cx="8915400" cy="990600"/>
          </a:xfrm>
        </p:spPr>
        <p:txBody>
          <a:bodyPr>
            <a:normAutofit/>
          </a:bodyPr>
          <a:lstStyle/>
          <a:p>
            <a:r>
              <a:rPr lang="en-US" dirty="0">
                <a:solidFill>
                  <a:srgbClr val="0070C0"/>
                </a:solidFill>
                <a:ea typeface="ＭＳ Ｐゴシック" pitchFamily="34" charset="-128"/>
              </a:rPr>
              <a:t>BGP PE-CE: </a:t>
            </a:r>
            <a:r>
              <a:rPr lang="en-US" sz="3300" dirty="0">
                <a:solidFill>
                  <a:srgbClr val="0070C0"/>
                </a:solidFill>
                <a:ea typeface="ＭＳ Ｐゴシック" pitchFamily="34" charset="-128"/>
              </a:rPr>
              <a:t>Different AS at Customer Sites</a:t>
            </a:r>
          </a:p>
        </p:txBody>
      </p:sp>
      <p:sp>
        <p:nvSpPr>
          <p:cNvPr id="51203" name="Rectangle 3"/>
          <p:cNvSpPr>
            <a:spLocks noGrp="1" noChangeArrowheads="1"/>
          </p:cNvSpPr>
          <p:nvPr>
            <p:ph type="body" idx="4294967295"/>
          </p:nvPr>
        </p:nvSpPr>
        <p:spPr>
          <a:xfrm>
            <a:off x="1295400" y="1143000"/>
            <a:ext cx="7848600" cy="838200"/>
          </a:xfrm>
          <a:ln>
            <a:solidFill>
              <a:srgbClr val="FC8932"/>
            </a:solidFill>
            <a:miter lim="800000"/>
            <a:headEnd/>
            <a:tailEnd/>
          </a:ln>
        </p:spPr>
        <p:txBody>
          <a:bodyPr/>
          <a:lstStyle/>
          <a:p>
            <a:pPr eaLnBrk="1" hangingPunct="1">
              <a:lnSpc>
                <a:spcPct val="55000"/>
              </a:lnSpc>
              <a:buFont typeface="Wingdings" pitchFamily="2" charset="2"/>
              <a:buNone/>
            </a:pPr>
            <a:r>
              <a:rPr lang="en-US" sz="1500" dirty="0" err="1">
                <a:latin typeface="Courier New" pitchFamily="49" charset="0"/>
                <a:ea typeface="ＭＳ Ｐゴシック" pitchFamily="34" charset="-128"/>
              </a:rPr>
              <a:t>CE2#</a:t>
            </a:r>
            <a:r>
              <a:rPr lang="en-US" sz="1500" b="1" dirty="0" err="1">
                <a:latin typeface="Courier New" pitchFamily="49" charset="0"/>
                <a:ea typeface="ＭＳ Ｐゴシック" pitchFamily="34" charset="-128"/>
              </a:rPr>
              <a:t>show</a:t>
            </a:r>
            <a:r>
              <a:rPr lang="en-US" sz="1500" b="1" dirty="0">
                <a:latin typeface="Courier New" pitchFamily="49" charset="0"/>
                <a:ea typeface="ＭＳ Ｐゴシック" pitchFamily="34" charset="-128"/>
              </a:rPr>
              <a:t> </a:t>
            </a:r>
            <a:r>
              <a:rPr lang="en-US" sz="1500" b="1" dirty="0" err="1">
                <a:latin typeface="Courier New" pitchFamily="49" charset="0"/>
                <a:ea typeface="ＭＳ Ｐゴシック" pitchFamily="34" charset="-128"/>
              </a:rPr>
              <a:t>ip</a:t>
            </a:r>
            <a:r>
              <a:rPr lang="en-US" sz="1500" b="1" dirty="0">
                <a:latin typeface="Courier New" pitchFamily="49" charset="0"/>
                <a:ea typeface="ＭＳ Ｐゴシック" pitchFamily="34" charset="-128"/>
              </a:rPr>
              <a:t> </a:t>
            </a:r>
            <a:r>
              <a:rPr lang="en-US" sz="1500" b="1" dirty="0" err="1">
                <a:latin typeface="Courier New" pitchFamily="49" charset="0"/>
                <a:ea typeface="ＭＳ Ｐゴシック" pitchFamily="34" charset="-128"/>
              </a:rPr>
              <a:t>bgp</a:t>
            </a:r>
            <a:endParaRPr lang="en-US" sz="1500" b="1" dirty="0">
              <a:latin typeface="Courier New" pitchFamily="49" charset="0"/>
              <a:ea typeface="ＭＳ Ｐゴシック" pitchFamily="34" charset="-128"/>
            </a:endParaRPr>
          </a:p>
          <a:p>
            <a:pPr eaLnBrk="1" hangingPunct="1">
              <a:lnSpc>
                <a:spcPct val="55000"/>
              </a:lnSpc>
              <a:buFont typeface="Wingdings" pitchFamily="2" charset="2"/>
              <a:buNone/>
            </a:pPr>
            <a:r>
              <a:rPr lang="en-US" sz="1500" dirty="0">
                <a:latin typeface="Courier New" pitchFamily="49" charset="0"/>
                <a:ea typeface="ＭＳ Ｐゴシック" pitchFamily="34" charset="-128"/>
              </a:rPr>
              <a:t>   Network       Next Hop      Metric </a:t>
            </a:r>
            <a:r>
              <a:rPr lang="en-US" sz="1500" dirty="0" err="1">
                <a:latin typeface="Courier New" pitchFamily="49" charset="0"/>
                <a:ea typeface="ＭＳ Ｐゴシック" pitchFamily="34" charset="-128"/>
              </a:rPr>
              <a:t>LocPrf</a:t>
            </a:r>
            <a:r>
              <a:rPr lang="en-US" sz="1500" dirty="0">
                <a:latin typeface="Courier New" pitchFamily="49" charset="0"/>
                <a:ea typeface="ＭＳ Ｐゴシック" pitchFamily="34" charset="-128"/>
              </a:rPr>
              <a:t> Weight Path</a:t>
            </a:r>
          </a:p>
          <a:p>
            <a:pPr eaLnBrk="1" hangingPunct="1">
              <a:lnSpc>
                <a:spcPct val="55000"/>
              </a:lnSpc>
              <a:buFont typeface="Wingdings" pitchFamily="2" charset="2"/>
              <a:buNone/>
            </a:pPr>
            <a:r>
              <a:rPr lang="en-US" sz="1500" dirty="0">
                <a:latin typeface="Courier New" pitchFamily="49" charset="0"/>
                <a:ea typeface="ＭＳ Ｐゴシック" pitchFamily="34" charset="-128"/>
              </a:rPr>
              <a:t>*&gt; 1.1.1.1/32    140.0.0.202                      0 </a:t>
            </a:r>
            <a:r>
              <a:rPr lang="en-US" sz="1500" b="1" dirty="0">
                <a:solidFill>
                  <a:srgbClr val="B21A1A"/>
                </a:solidFill>
                <a:latin typeface="Courier New" pitchFamily="49" charset="0"/>
                <a:ea typeface="ＭＳ Ｐゴシック" pitchFamily="34" charset="-128"/>
              </a:rPr>
              <a:t>65000  1</a:t>
            </a:r>
            <a:r>
              <a:rPr lang="en-US" sz="1500" dirty="0">
                <a:latin typeface="Courier New" pitchFamily="49" charset="0"/>
                <a:ea typeface="ＭＳ Ｐゴシック" pitchFamily="34" charset="-128"/>
              </a:rPr>
              <a:t> i</a:t>
            </a:r>
          </a:p>
        </p:txBody>
      </p:sp>
      <p:sp>
        <p:nvSpPr>
          <p:cNvPr id="51204" name="Rectangle 4"/>
          <p:cNvSpPr>
            <a:spLocks noChangeArrowheads="1"/>
          </p:cNvSpPr>
          <p:nvPr/>
        </p:nvSpPr>
        <p:spPr bwMode="auto">
          <a:xfrm>
            <a:off x="838200" y="2590800"/>
            <a:ext cx="6858000" cy="587375"/>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800" baseline="0">
                <a:latin typeface="Courier New" pitchFamily="49" charset="0"/>
              </a:rPr>
              <a:t>CE2#</a:t>
            </a:r>
            <a:r>
              <a:rPr lang="en-US" sz="1800" b="1" baseline="0">
                <a:latin typeface="Courier New" pitchFamily="49" charset="0"/>
              </a:rPr>
              <a:t>show ip route</a:t>
            </a:r>
          </a:p>
          <a:p>
            <a:pPr algn="l" defTabSz="814388"/>
            <a:r>
              <a:rPr lang="en-US" sz="1800" b="1" baseline="0">
                <a:solidFill>
                  <a:srgbClr val="B21A1A"/>
                </a:solidFill>
                <a:latin typeface="Courier New" pitchFamily="49" charset="0"/>
              </a:rPr>
              <a:t>B</a:t>
            </a:r>
            <a:r>
              <a:rPr lang="en-US" sz="1800" baseline="0">
                <a:solidFill>
                  <a:srgbClr val="B21A1A"/>
                </a:solidFill>
                <a:latin typeface="Courier New" pitchFamily="49" charset="0"/>
              </a:rPr>
              <a:t>       </a:t>
            </a:r>
            <a:r>
              <a:rPr lang="en-US" sz="1800" baseline="0">
                <a:latin typeface="Courier New" pitchFamily="49" charset="0"/>
              </a:rPr>
              <a:t>1.1.1.1 [</a:t>
            </a:r>
            <a:r>
              <a:rPr lang="en-US" sz="1800" b="1" baseline="0">
                <a:solidFill>
                  <a:srgbClr val="B21A1A"/>
                </a:solidFill>
                <a:latin typeface="Courier New" pitchFamily="49" charset="0"/>
              </a:rPr>
              <a:t>20</a:t>
            </a:r>
            <a:r>
              <a:rPr lang="en-US" sz="1800" baseline="0">
                <a:latin typeface="Courier New" pitchFamily="49" charset="0"/>
              </a:rPr>
              <a:t>/0] via 140.0.0.202, 00:03:14</a:t>
            </a:r>
          </a:p>
        </p:txBody>
      </p:sp>
      <p:sp>
        <p:nvSpPr>
          <p:cNvPr id="51205" name="Oval 5"/>
          <p:cNvSpPr>
            <a:spLocks noChangeArrowheads="1"/>
          </p:cNvSpPr>
          <p:nvPr/>
        </p:nvSpPr>
        <p:spPr bwMode="auto">
          <a:xfrm>
            <a:off x="7221538" y="1716088"/>
            <a:ext cx="1133475" cy="26511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1206" name="Arc 6"/>
          <p:cNvSpPr>
            <a:spLocks/>
          </p:cNvSpPr>
          <p:nvPr/>
        </p:nvSpPr>
        <p:spPr bwMode="auto">
          <a:xfrm rot="-358670">
            <a:off x="5746750" y="2054225"/>
            <a:ext cx="3165475" cy="1544638"/>
          </a:xfrm>
          <a:custGeom>
            <a:avLst/>
            <a:gdLst>
              <a:gd name="T0" fmla="*/ 2147483647 w 21600"/>
              <a:gd name="T1" fmla="*/ 0 h 32041"/>
              <a:gd name="T2" fmla="*/ 2147483647 w 21600"/>
              <a:gd name="T3" fmla="*/ 2147483647 h 32041"/>
              <a:gd name="T4" fmla="*/ 0 w 21600"/>
              <a:gd name="T5" fmla="*/ 2147483647 h 32041"/>
              <a:gd name="T6" fmla="*/ 0 60000 65536"/>
              <a:gd name="T7" fmla="*/ 0 60000 65536"/>
              <a:gd name="T8" fmla="*/ 0 60000 65536"/>
              <a:gd name="T9" fmla="*/ 0 w 21600"/>
              <a:gd name="T10" fmla="*/ 0 h 32041"/>
              <a:gd name="T11" fmla="*/ 21600 w 21600"/>
              <a:gd name="T12" fmla="*/ 32041 h 32041"/>
            </a:gdLst>
            <a:ahLst/>
            <a:cxnLst>
              <a:cxn ang="T6">
                <a:pos x="T0" y="T1"/>
              </a:cxn>
              <a:cxn ang="T7">
                <a:pos x="T2" y="T3"/>
              </a:cxn>
              <a:cxn ang="T8">
                <a:pos x="T4" y="T5"/>
              </a:cxn>
            </a:cxnLst>
            <a:rect l="T9" t="T10" r="T11" b="T12"/>
            <a:pathLst>
              <a:path w="21600" h="32041" fill="none" extrusionOk="0">
                <a:moveTo>
                  <a:pt x="17685" y="-1"/>
                </a:moveTo>
                <a:cubicBezTo>
                  <a:pt x="20233" y="3633"/>
                  <a:pt x="21600" y="7963"/>
                  <a:pt x="21600" y="12401"/>
                </a:cubicBezTo>
                <a:cubicBezTo>
                  <a:pt x="21600" y="20850"/>
                  <a:pt x="16673" y="28524"/>
                  <a:pt x="8990" y="32041"/>
                </a:cubicBezTo>
              </a:path>
              <a:path w="21600" h="32041" stroke="0" extrusionOk="0">
                <a:moveTo>
                  <a:pt x="17685" y="-1"/>
                </a:moveTo>
                <a:cubicBezTo>
                  <a:pt x="20233" y="3633"/>
                  <a:pt x="21600" y="7963"/>
                  <a:pt x="21600" y="12401"/>
                </a:cubicBezTo>
                <a:cubicBezTo>
                  <a:pt x="21600" y="20850"/>
                  <a:pt x="16673" y="28524"/>
                  <a:pt x="8990" y="32041"/>
                </a:cubicBezTo>
                <a:lnTo>
                  <a:pt x="0" y="12401"/>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1207" name="Text Box 9"/>
          <p:cNvSpPr txBox="1">
            <a:spLocks noChangeArrowheads="1"/>
          </p:cNvSpPr>
          <p:nvPr/>
        </p:nvSpPr>
        <p:spPr bwMode="auto">
          <a:xfrm>
            <a:off x="1600200" y="3505200"/>
            <a:ext cx="5394325" cy="339725"/>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The complete AS Path traversed by the IPv4 Prefix </a:t>
            </a:r>
          </a:p>
        </p:txBody>
      </p:sp>
      <p:sp>
        <p:nvSpPr>
          <p:cNvPr id="51208" name="Rectangle 10"/>
          <p:cNvSpPr>
            <a:spLocks noChangeArrowheads="1"/>
          </p:cNvSpPr>
          <p:nvPr/>
        </p:nvSpPr>
        <p:spPr bwMode="auto">
          <a:xfrm>
            <a:off x="609600" y="4419600"/>
            <a:ext cx="8001000" cy="896938"/>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lnSpc>
                <a:spcPct val="110000"/>
              </a:lnSpc>
            </a:pPr>
            <a:r>
              <a:rPr lang="en-US" sz="1600" baseline="0">
                <a:latin typeface="Courier New" pitchFamily="49" charset="0"/>
              </a:rPr>
              <a:t>CE3#</a:t>
            </a:r>
            <a:r>
              <a:rPr lang="en-US" sz="1600" b="1" baseline="0">
                <a:latin typeface="Courier New" pitchFamily="49" charset="0"/>
              </a:rPr>
              <a:t>show ip bgp</a:t>
            </a:r>
          </a:p>
          <a:p>
            <a:pPr algn="l" defTabSz="814388">
              <a:lnSpc>
                <a:spcPct val="110000"/>
              </a:lnSpc>
            </a:pPr>
            <a:r>
              <a:rPr lang="en-US" sz="1600" baseline="0">
                <a:latin typeface="Courier New" pitchFamily="49" charset="0"/>
              </a:rPr>
              <a:t>   Network          Next Hop    Metric LocPrf Weight Path</a:t>
            </a:r>
          </a:p>
          <a:p>
            <a:pPr algn="l" defTabSz="814388">
              <a:lnSpc>
                <a:spcPct val="110000"/>
              </a:lnSpc>
            </a:pPr>
            <a:r>
              <a:rPr lang="en-US" sz="1600" baseline="0">
                <a:latin typeface="Courier New" pitchFamily="49" charset="0"/>
              </a:rPr>
              <a:t>*&gt; 1.1.1.1/32    140.0.0.130                       0 </a:t>
            </a:r>
            <a:r>
              <a:rPr lang="en-US" sz="1600" b="1" baseline="0">
                <a:solidFill>
                  <a:srgbClr val="B21A1A"/>
                </a:solidFill>
                <a:latin typeface="Courier New" pitchFamily="49" charset="0"/>
              </a:rPr>
              <a:t>65000  1</a:t>
            </a:r>
            <a:r>
              <a:rPr lang="en-US" sz="1600" baseline="0">
                <a:latin typeface="Courier New" pitchFamily="49" charset="0"/>
              </a:rPr>
              <a:t> i</a:t>
            </a:r>
          </a:p>
        </p:txBody>
      </p:sp>
      <p:sp>
        <p:nvSpPr>
          <p:cNvPr id="51209" name="Rectangle 11"/>
          <p:cNvSpPr>
            <a:spLocks noChangeArrowheads="1"/>
          </p:cNvSpPr>
          <p:nvPr/>
        </p:nvSpPr>
        <p:spPr bwMode="auto">
          <a:xfrm>
            <a:off x="1066800" y="5562600"/>
            <a:ext cx="6858000" cy="587375"/>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800" baseline="0">
                <a:latin typeface="Courier New" pitchFamily="49" charset="0"/>
              </a:rPr>
              <a:t>CE3#</a:t>
            </a:r>
            <a:r>
              <a:rPr lang="en-US" sz="1800" b="1" baseline="0">
                <a:latin typeface="Courier New" pitchFamily="49" charset="0"/>
              </a:rPr>
              <a:t>show ip route</a:t>
            </a:r>
          </a:p>
          <a:p>
            <a:pPr algn="l" defTabSz="814388"/>
            <a:r>
              <a:rPr lang="en-US" sz="1800" b="1" baseline="0">
                <a:solidFill>
                  <a:srgbClr val="B21A1A"/>
                </a:solidFill>
                <a:latin typeface="Courier New" pitchFamily="49" charset="0"/>
              </a:rPr>
              <a:t>B</a:t>
            </a:r>
            <a:r>
              <a:rPr lang="en-US" sz="1800" baseline="0">
                <a:solidFill>
                  <a:srgbClr val="B21A1A"/>
                </a:solidFill>
                <a:latin typeface="Courier New" pitchFamily="49" charset="0"/>
              </a:rPr>
              <a:t>       </a:t>
            </a:r>
            <a:r>
              <a:rPr lang="en-US" sz="1800" baseline="0">
                <a:latin typeface="Courier New" pitchFamily="49" charset="0"/>
              </a:rPr>
              <a:t>1.1.1.1 [</a:t>
            </a:r>
            <a:r>
              <a:rPr lang="en-US" sz="1800" b="1" baseline="0">
                <a:solidFill>
                  <a:srgbClr val="B21A1A"/>
                </a:solidFill>
                <a:latin typeface="Courier New" pitchFamily="49" charset="0"/>
              </a:rPr>
              <a:t>20</a:t>
            </a:r>
            <a:r>
              <a:rPr lang="en-US" sz="1800" baseline="0">
                <a:latin typeface="Courier New" pitchFamily="49" charset="0"/>
              </a:rPr>
              <a:t>/0] via 140.0.0.130, 00:00:44</a:t>
            </a:r>
          </a:p>
        </p:txBody>
      </p:sp>
      <p:sp>
        <p:nvSpPr>
          <p:cNvPr id="51210" name="Oval 12"/>
          <p:cNvSpPr>
            <a:spLocks noChangeArrowheads="1"/>
          </p:cNvSpPr>
          <p:nvPr/>
        </p:nvSpPr>
        <p:spPr bwMode="auto">
          <a:xfrm>
            <a:off x="7073900" y="5013325"/>
            <a:ext cx="1158875" cy="300038"/>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1211" name="Arc 13"/>
          <p:cNvSpPr>
            <a:spLocks/>
          </p:cNvSpPr>
          <p:nvPr/>
        </p:nvSpPr>
        <p:spPr bwMode="auto">
          <a:xfrm rot="21241330" flipV="1">
            <a:off x="5702300" y="3690938"/>
            <a:ext cx="3057525" cy="1497012"/>
          </a:xfrm>
          <a:custGeom>
            <a:avLst/>
            <a:gdLst>
              <a:gd name="T0" fmla="*/ 2147483647 w 21600"/>
              <a:gd name="T1" fmla="*/ 0 h 31483"/>
              <a:gd name="T2" fmla="*/ 2147483647 w 21600"/>
              <a:gd name="T3" fmla="*/ 2147483647 h 31483"/>
              <a:gd name="T4" fmla="*/ 0 w 21600"/>
              <a:gd name="T5" fmla="*/ 2147483647 h 31483"/>
              <a:gd name="T6" fmla="*/ 0 60000 65536"/>
              <a:gd name="T7" fmla="*/ 0 60000 65536"/>
              <a:gd name="T8" fmla="*/ 0 60000 65536"/>
              <a:gd name="T9" fmla="*/ 0 w 21600"/>
              <a:gd name="T10" fmla="*/ 0 h 31483"/>
              <a:gd name="T11" fmla="*/ 21600 w 21600"/>
              <a:gd name="T12" fmla="*/ 31483 h 31483"/>
            </a:gdLst>
            <a:ahLst/>
            <a:cxnLst>
              <a:cxn ang="T6">
                <a:pos x="T0" y="T1"/>
              </a:cxn>
              <a:cxn ang="T7">
                <a:pos x="T2" y="T3"/>
              </a:cxn>
              <a:cxn ang="T8">
                <a:pos x="T4" y="T5"/>
              </a:cxn>
            </a:cxnLst>
            <a:rect l="T9" t="T10" r="T11" b="T12"/>
            <a:pathLst>
              <a:path w="21600" h="31483" fill="none" extrusionOk="0">
                <a:moveTo>
                  <a:pt x="17685" y="-1"/>
                </a:moveTo>
                <a:cubicBezTo>
                  <a:pt x="20233" y="3633"/>
                  <a:pt x="21600" y="7963"/>
                  <a:pt x="21600" y="12401"/>
                </a:cubicBezTo>
                <a:cubicBezTo>
                  <a:pt x="21600" y="20395"/>
                  <a:pt x="17184" y="27736"/>
                  <a:pt x="10121" y="31482"/>
                </a:cubicBezTo>
              </a:path>
              <a:path w="21600" h="31483" stroke="0" extrusionOk="0">
                <a:moveTo>
                  <a:pt x="17685" y="-1"/>
                </a:moveTo>
                <a:cubicBezTo>
                  <a:pt x="20233" y="3633"/>
                  <a:pt x="21600" y="7963"/>
                  <a:pt x="21600" y="12401"/>
                </a:cubicBezTo>
                <a:cubicBezTo>
                  <a:pt x="21600" y="20395"/>
                  <a:pt x="17184" y="27736"/>
                  <a:pt x="10121" y="31482"/>
                </a:cubicBezTo>
                <a:lnTo>
                  <a:pt x="0" y="12401"/>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1212" name="Oval 15"/>
          <p:cNvSpPr>
            <a:spLocks noChangeArrowheads="1"/>
          </p:cNvSpPr>
          <p:nvPr/>
        </p:nvSpPr>
        <p:spPr bwMode="auto">
          <a:xfrm>
            <a:off x="838200" y="2895600"/>
            <a:ext cx="3048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1213" name="Oval 16"/>
          <p:cNvSpPr>
            <a:spLocks noChangeArrowheads="1"/>
          </p:cNvSpPr>
          <p:nvPr/>
        </p:nvSpPr>
        <p:spPr bwMode="auto">
          <a:xfrm>
            <a:off x="1066800" y="5867400"/>
            <a:ext cx="3048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1214" name="Oval 17"/>
          <p:cNvSpPr>
            <a:spLocks noChangeArrowheads="1"/>
          </p:cNvSpPr>
          <p:nvPr/>
        </p:nvSpPr>
        <p:spPr bwMode="auto">
          <a:xfrm>
            <a:off x="3200400" y="2895600"/>
            <a:ext cx="381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1215" name="Arc 18"/>
          <p:cNvSpPr>
            <a:spLocks/>
          </p:cNvSpPr>
          <p:nvPr/>
        </p:nvSpPr>
        <p:spPr bwMode="auto">
          <a:xfrm rot="651042" flipH="1">
            <a:off x="700088" y="3117850"/>
            <a:ext cx="1065212" cy="541338"/>
          </a:xfrm>
          <a:custGeom>
            <a:avLst/>
            <a:gdLst>
              <a:gd name="T0" fmla="*/ 2147483647 w 21600"/>
              <a:gd name="T1" fmla="*/ 0 h 31344"/>
              <a:gd name="T2" fmla="*/ 2147483647 w 21600"/>
              <a:gd name="T3" fmla="*/ 2147483647 h 31344"/>
              <a:gd name="T4" fmla="*/ 0 w 21600"/>
              <a:gd name="T5" fmla="*/ 2147483647 h 31344"/>
              <a:gd name="T6" fmla="*/ 0 60000 65536"/>
              <a:gd name="T7" fmla="*/ 0 60000 65536"/>
              <a:gd name="T8" fmla="*/ 0 60000 65536"/>
              <a:gd name="T9" fmla="*/ 0 w 21600"/>
              <a:gd name="T10" fmla="*/ 0 h 31344"/>
              <a:gd name="T11" fmla="*/ 21600 w 21600"/>
              <a:gd name="T12" fmla="*/ 31344 h 31344"/>
            </a:gdLst>
            <a:ahLst/>
            <a:cxnLst>
              <a:cxn ang="T6">
                <a:pos x="T0" y="T1"/>
              </a:cxn>
              <a:cxn ang="T7">
                <a:pos x="T2" y="T3"/>
              </a:cxn>
              <a:cxn ang="T8">
                <a:pos x="T4" y="T5"/>
              </a:cxn>
            </a:cxnLst>
            <a:rect l="T9" t="T10" r="T11" b="T12"/>
            <a:pathLst>
              <a:path w="21600" h="31344" fill="none" extrusionOk="0">
                <a:moveTo>
                  <a:pt x="18957" y="0"/>
                </a:moveTo>
                <a:cubicBezTo>
                  <a:pt x="20691" y="3175"/>
                  <a:pt x="21600" y="6734"/>
                  <a:pt x="21600" y="10352"/>
                </a:cubicBezTo>
                <a:cubicBezTo>
                  <a:pt x="21600" y="20320"/>
                  <a:pt x="14777" y="28994"/>
                  <a:pt x="5089" y="31343"/>
                </a:cubicBezTo>
              </a:path>
              <a:path w="21600" h="31344" stroke="0" extrusionOk="0">
                <a:moveTo>
                  <a:pt x="18957" y="0"/>
                </a:moveTo>
                <a:cubicBezTo>
                  <a:pt x="20691" y="3175"/>
                  <a:pt x="21600" y="6734"/>
                  <a:pt x="21600" y="10352"/>
                </a:cubicBezTo>
                <a:cubicBezTo>
                  <a:pt x="21600" y="20320"/>
                  <a:pt x="14777" y="28994"/>
                  <a:pt x="5089" y="31343"/>
                </a:cubicBezTo>
                <a:lnTo>
                  <a:pt x="0" y="10352"/>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1216" name="Arc 19"/>
          <p:cNvSpPr>
            <a:spLocks/>
          </p:cNvSpPr>
          <p:nvPr/>
        </p:nvSpPr>
        <p:spPr bwMode="auto">
          <a:xfrm flipH="1">
            <a:off x="1143000" y="3124200"/>
            <a:ext cx="2286000" cy="45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51217" name="Arc 20"/>
          <p:cNvSpPr>
            <a:spLocks/>
          </p:cNvSpPr>
          <p:nvPr/>
        </p:nvSpPr>
        <p:spPr bwMode="auto">
          <a:xfrm rot="-358670" flipH="1" flipV="1">
            <a:off x="152400" y="3714750"/>
            <a:ext cx="3159125" cy="2238375"/>
          </a:xfrm>
          <a:custGeom>
            <a:avLst/>
            <a:gdLst>
              <a:gd name="T0" fmla="*/ 2147483647 w 21600"/>
              <a:gd name="T1" fmla="*/ 0 h 32567"/>
              <a:gd name="T2" fmla="*/ 2147483647 w 21600"/>
              <a:gd name="T3" fmla="*/ 2147483647 h 32567"/>
              <a:gd name="T4" fmla="*/ 0 w 21600"/>
              <a:gd name="T5" fmla="*/ 2147483647 h 32567"/>
              <a:gd name="T6" fmla="*/ 0 60000 65536"/>
              <a:gd name="T7" fmla="*/ 0 60000 65536"/>
              <a:gd name="T8" fmla="*/ 0 60000 65536"/>
              <a:gd name="T9" fmla="*/ 0 w 21600"/>
              <a:gd name="T10" fmla="*/ 0 h 32567"/>
              <a:gd name="T11" fmla="*/ 21600 w 21600"/>
              <a:gd name="T12" fmla="*/ 32567 h 32567"/>
            </a:gdLst>
            <a:ahLst/>
            <a:cxnLst>
              <a:cxn ang="T6">
                <a:pos x="T0" y="T1"/>
              </a:cxn>
              <a:cxn ang="T7">
                <a:pos x="T2" y="T3"/>
              </a:cxn>
              <a:cxn ang="T8">
                <a:pos x="T4" y="T5"/>
              </a:cxn>
            </a:cxnLst>
            <a:rect l="T9" t="T10" r="T11" b="T12"/>
            <a:pathLst>
              <a:path w="21600" h="32567" fill="none" extrusionOk="0">
                <a:moveTo>
                  <a:pt x="16240" y="-1"/>
                </a:moveTo>
                <a:cubicBezTo>
                  <a:pt x="19695" y="3939"/>
                  <a:pt x="21600" y="9000"/>
                  <a:pt x="21600" y="14241"/>
                </a:cubicBezTo>
                <a:cubicBezTo>
                  <a:pt x="21600" y="21694"/>
                  <a:pt x="17757" y="28621"/>
                  <a:pt x="11433" y="32566"/>
                </a:cubicBezTo>
              </a:path>
              <a:path w="21600" h="32567" stroke="0" extrusionOk="0">
                <a:moveTo>
                  <a:pt x="16240" y="-1"/>
                </a:moveTo>
                <a:cubicBezTo>
                  <a:pt x="19695" y="3939"/>
                  <a:pt x="21600" y="9000"/>
                  <a:pt x="21600" y="14241"/>
                </a:cubicBezTo>
                <a:cubicBezTo>
                  <a:pt x="21600" y="21694"/>
                  <a:pt x="17757" y="28621"/>
                  <a:pt x="11433" y="32566"/>
                </a:cubicBezTo>
                <a:lnTo>
                  <a:pt x="0" y="14241"/>
                </a:lnTo>
                <a:close/>
              </a:path>
            </a:pathLst>
          </a:custGeom>
          <a:noFill/>
          <a:ln w="28575">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1218" name="Oval 22"/>
          <p:cNvSpPr>
            <a:spLocks noChangeArrowheads="1"/>
          </p:cNvSpPr>
          <p:nvPr/>
        </p:nvSpPr>
        <p:spPr bwMode="auto">
          <a:xfrm>
            <a:off x="3429000" y="5867400"/>
            <a:ext cx="3810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1219" name="Arc 23"/>
          <p:cNvSpPr>
            <a:spLocks/>
          </p:cNvSpPr>
          <p:nvPr/>
        </p:nvSpPr>
        <p:spPr bwMode="auto">
          <a:xfrm flipH="1" flipV="1">
            <a:off x="763588" y="5868988"/>
            <a:ext cx="2733675" cy="455612"/>
          </a:xfrm>
          <a:custGeom>
            <a:avLst/>
            <a:gdLst>
              <a:gd name="T0" fmla="*/ 0 w 40785"/>
              <a:gd name="T1" fmla="*/ 2147483647 h 21600"/>
              <a:gd name="T2" fmla="*/ 2147483647 w 40785"/>
              <a:gd name="T3" fmla="*/ 2147483647 h 21600"/>
              <a:gd name="T4" fmla="*/ 2147483647 w 40785"/>
              <a:gd name="T5" fmla="*/ 2147483647 h 21600"/>
              <a:gd name="T6" fmla="*/ 0 60000 65536"/>
              <a:gd name="T7" fmla="*/ 0 60000 65536"/>
              <a:gd name="T8" fmla="*/ 0 60000 65536"/>
              <a:gd name="T9" fmla="*/ 0 w 40785"/>
              <a:gd name="T10" fmla="*/ 0 h 21600"/>
              <a:gd name="T11" fmla="*/ 40785 w 40785"/>
              <a:gd name="T12" fmla="*/ 21600 h 21600"/>
            </a:gdLst>
            <a:ahLst/>
            <a:cxnLst>
              <a:cxn ang="T6">
                <a:pos x="T0" y="T1"/>
              </a:cxn>
              <a:cxn ang="T7">
                <a:pos x="T2" y="T3"/>
              </a:cxn>
              <a:cxn ang="T8">
                <a:pos x="T4" y="T5"/>
              </a:cxn>
            </a:cxnLst>
            <a:rect l="T9" t="T10" r="T11" b="T12"/>
            <a:pathLst>
              <a:path w="40785" h="21600" fill="none" extrusionOk="0">
                <a:moveTo>
                  <a:pt x="-1" y="11675"/>
                </a:moveTo>
                <a:cubicBezTo>
                  <a:pt x="3709" y="4503"/>
                  <a:pt x="11110" y="-1"/>
                  <a:pt x="19185" y="-1"/>
                </a:cubicBezTo>
                <a:cubicBezTo>
                  <a:pt x="31114" y="-1"/>
                  <a:pt x="40785" y="9670"/>
                  <a:pt x="40785" y="21600"/>
                </a:cubicBezTo>
              </a:path>
              <a:path w="40785" h="21600" stroke="0" extrusionOk="0">
                <a:moveTo>
                  <a:pt x="-1" y="11675"/>
                </a:moveTo>
                <a:cubicBezTo>
                  <a:pt x="3709" y="4503"/>
                  <a:pt x="11110" y="-1"/>
                  <a:pt x="19185" y="-1"/>
                </a:cubicBezTo>
                <a:cubicBezTo>
                  <a:pt x="31114" y="-1"/>
                  <a:pt x="40785" y="9670"/>
                  <a:pt x="40785" y="21600"/>
                </a:cubicBezTo>
                <a:lnTo>
                  <a:pt x="19185"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Tree>
    <p:extLst>
      <p:ext uri="{BB962C8B-B14F-4D97-AF65-F5344CB8AC3E}">
        <p14:creationId xmlns:p14="http://schemas.microsoft.com/office/powerpoint/2010/main" val="2304196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5"/>
          <p:cNvSpPr>
            <a:spLocks noChangeArrowheads="1"/>
          </p:cNvSpPr>
          <p:nvPr/>
        </p:nvSpPr>
        <p:spPr bwMode="auto">
          <a:xfrm>
            <a:off x="1295400" y="1173163"/>
            <a:ext cx="6248400" cy="1409700"/>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grpSp>
        <p:nvGrpSpPr>
          <p:cNvPr id="52227" name="Group 60"/>
          <p:cNvGrpSpPr>
            <a:grpSpLocks/>
          </p:cNvGrpSpPr>
          <p:nvPr/>
        </p:nvGrpSpPr>
        <p:grpSpPr bwMode="auto">
          <a:xfrm>
            <a:off x="1066800" y="1833563"/>
            <a:ext cx="6572250" cy="2540000"/>
            <a:chOff x="672" y="1232"/>
            <a:chExt cx="4140" cy="1600"/>
          </a:xfrm>
        </p:grpSpPr>
        <p:sp>
          <p:nvSpPr>
            <p:cNvPr id="52260" name="Line 61"/>
            <p:cNvSpPr>
              <a:spLocks noChangeShapeType="1"/>
            </p:cNvSpPr>
            <p:nvPr/>
          </p:nvSpPr>
          <p:spPr bwMode="auto">
            <a:xfrm flipV="1">
              <a:off x="2928" y="1509"/>
              <a:ext cx="1" cy="86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2261" name="Oval 62"/>
            <p:cNvSpPr>
              <a:spLocks noChangeArrowheads="1"/>
            </p:cNvSpPr>
            <p:nvPr/>
          </p:nvSpPr>
          <p:spPr bwMode="auto">
            <a:xfrm>
              <a:off x="672" y="2247"/>
              <a:ext cx="1008" cy="579"/>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52262"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246"/>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3" name="Text Box 64"/>
            <p:cNvSpPr txBox="1">
              <a:spLocks noChangeArrowheads="1"/>
            </p:cNvSpPr>
            <p:nvPr/>
          </p:nvSpPr>
          <p:spPr bwMode="auto">
            <a:xfrm>
              <a:off x="1196" y="1427"/>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52264" name="Picture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1232"/>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5" name="Text Box 66"/>
            <p:cNvSpPr txBox="1">
              <a:spLocks noChangeArrowheads="1"/>
            </p:cNvSpPr>
            <p:nvPr/>
          </p:nvSpPr>
          <p:spPr bwMode="auto">
            <a:xfrm>
              <a:off x="4076" y="1410"/>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52266"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2355"/>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7" name="Text Box 68"/>
            <p:cNvSpPr txBox="1">
              <a:spLocks noChangeArrowheads="1"/>
            </p:cNvSpPr>
            <p:nvPr/>
          </p:nvSpPr>
          <p:spPr bwMode="auto">
            <a:xfrm>
              <a:off x="1004" y="2534"/>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52268" name="Picture 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 y="2283"/>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9" name="Text Box 70"/>
            <p:cNvSpPr txBox="1">
              <a:spLocks noChangeArrowheads="1"/>
            </p:cNvSpPr>
            <p:nvPr/>
          </p:nvSpPr>
          <p:spPr bwMode="auto">
            <a:xfrm>
              <a:off x="4124" y="2462"/>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52270" name="Line 71"/>
            <p:cNvSpPr>
              <a:spLocks noChangeShapeType="1"/>
            </p:cNvSpPr>
            <p:nvPr/>
          </p:nvSpPr>
          <p:spPr bwMode="auto">
            <a:xfrm flipV="1">
              <a:off x="1248" y="1522"/>
              <a:ext cx="1" cy="83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2271" name="Line 72"/>
            <p:cNvSpPr>
              <a:spLocks noChangeShapeType="1"/>
            </p:cNvSpPr>
            <p:nvPr/>
          </p:nvSpPr>
          <p:spPr bwMode="auto">
            <a:xfrm flipH="1" flipV="1">
              <a:off x="4416" y="1487"/>
              <a:ext cx="1" cy="83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2272" name="Oval 73"/>
            <p:cNvSpPr>
              <a:spLocks noChangeArrowheads="1"/>
            </p:cNvSpPr>
            <p:nvPr/>
          </p:nvSpPr>
          <p:spPr bwMode="auto">
            <a:xfrm>
              <a:off x="3804" y="2174"/>
              <a:ext cx="1008" cy="59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52273"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232"/>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4" name="Text Box 75"/>
            <p:cNvSpPr txBox="1">
              <a:spLocks noChangeArrowheads="1"/>
            </p:cNvSpPr>
            <p:nvPr/>
          </p:nvSpPr>
          <p:spPr bwMode="auto">
            <a:xfrm>
              <a:off x="2732" y="1410"/>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52275"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2341"/>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6" name="Text Box 77"/>
            <p:cNvSpPr txBox="1">
              <a:spLocks noChangeArrowheads="1"/>
            </p:cNvSpPr>
            <p:nvPr/>
          </p:nvSpPr>
          <p:spPr bwMode="auto">
            <a:xfrm>
              <a:off x="2780" y="2520"/>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sp>
          <p:nvSpPr>
            <p:cNvPr id="52277" name="Oval 78"/>
            <p:cNvSpPr>
              <a:spLocks noChangeArrowheads="1"/>
            </p:cNvSpPr>
            <p:nvPr/>
          </p:nvSpPr>
          <p:spPr bwMode="auto">
            <a:xfrm>
              <a:off x="2448" y="2247"/>
              <a:ext cx="1008" cy="585"/>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sp>
        <p:nvSpPr>
          <p:cNvPr id="52228" name="Rectangle 59"/>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BGP PE-CE: </a:t>
            </a:r>
            <a:r>
              <a:rPr lang="en-US" sz="3300" dirty="0">
                <a:solidFill>
                  <a:srgbClr val="0070C0"/>
                </a:solidFill>
                <a:ea typeface="ＭＳ Ｐゴシック" pitchFamily="34" charset="-128"/>
              </a:rPr>
              <a:t>With Back Door Connections</a:t>
            </a:r>
          </a:p>
        </p:txBody>
      </p:sp>
      <p:sp>
        <p:nvSpPr>
          <p:cNvPr id="52229" name="Content Placeholder 53"/>
          <p:cNvSpPr>
            <a:spLocks noGrp="1"/>
          </p:cNvSpPr>
          <p:nvPr>
            <p:ph idx="1"/>
          </p:nvPr>
        </p:nvSpPr>
        <p:spPr>
          <a:xfrm>
            <a:off x="793750" y="4656138"/>
            <a:ext cx="7537450" cy="1957387"/>
          </a:xfrm>
        </p:spPr>
        <p:txBody>
          <a:bodyPr/>
          <a:lstStyle/>
          <a:p>
            <a:pPr>
              <a:lnSpc>
                <a:spcPct val="90000"/>
              </a:lnSpc>
              <a:spcBef>
                <a:spcPts val="800"/>
              </a:spcBef>
            </a:pPr>
            <a:r>
              <a:rPr lang="en-US" sz="1600">
                <a:ea typeface="ＭＳ Ｐゴシック" pitchFamily="34" charset="-128"/>
              </a:rPr>
              <a:t>Mechanisms explained earlier are still valid   </a:t>
            </a:r>
          </a:p>
          <a:p>
            <a:pPr>
              <a:lnSpc>
                <a:spcPct val="90000"/>
              </a:lnSpc>
              <a:spcBef>
                <a:spcPts val="800"/>
              </a:spcBef>
            </a:pPr>
            <a:r>
              <a:rPr lang="en-US" sz="1600">
                <a:ea typeface="ＭＳ Ｐゴシック" pitchFamily="34" charset="-128"/>
              </a:rPr>
              <a:t>When the MP-BGP route on either PE2 or PE3 sent to CE2 or CE3 for CE1—the route will be learned as an external eBGP route with Admin. distance of 20   </a:t>
            </a:r>
          </a:p>
          <a:p>
            <a:pPr>
              <a:lnSpc>
                <a:spcPct val="90000"/>
              </a:lnSpc>
              <a:spcBef>
                <a:spcPts val="800"/>
              </a:spcBef>
            </a:pPr>
            <a:r>
              <a:rPr lang="en-US" sz="1600">
                <a:ea typeface="ＭＳ Ｐゴシック" pitchFamily="34" charset="-128"/>
              </a:rPr>
              <a:t>If via the back door the same route comes via either OSPF, IS-IS or EIGRP, Admin distance will come into the consideration </a:t>
            </a:r>
          </a:p>
          <a:p>
            <a:pPr>
              <a:lnSpc>
                <a:spcPct val="90000"/>
              </a:lnSpc>
              <a:spcBef>
                <a:spcPts val="800"/>
              </a:spcBef>
            </a:pPr>
            <a:r>
              <a:rPr lang="en-US" sz="1600">
                <a:ea typeface="ＭＳ Ｐゴシック" pitchFamily="34" charset="-128"/>
              </a:rPr>
              <a:t>Since eBGP has Admin. Distance of 20—MPLS-Core will be used to reach the destination </a:t>
            </a:r>
          </a:p>
        </p:txBody>
      </p:sp>
      <p:sp>
        <p:nvSpPr>
          <p:cNvPr id="52230" name="Text Box 18"/>
          <p:cNvSpPr txBox="1">
            <a:spLocks noChangeArrowheads="1"/>
          </p:cNvSpPr>
          <p:nvPr/>
        </p:nvSpPr>
        <p:spPr bwMode="auto">
          <a:xfrm>
            <a:off x="3886200" y="1317625"/>
            <a:ext cx="1447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52231" name="Text Box 22"/>
          <p:cNvSpPr txBox="1">
            <a:spLocks noChangeArrowheads="1"/>
          </p:cNvSpPr>
          <p:nvPr/>
        </p:nvSpPr>
        <p:spPr bwMode="auto">
          <a:xfrm>
            <a:off x="6538913" y="4011613"/>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sp>
        <p:nvSpPr>
          <p:cNvPr id="52232" name="Text Box 23"/>
          <p:cNvSpPr txBox="1">
            <a:spLocks noChangeArrowheads="1"/>
          </p:cNvSpPr>
          <p:nvPr/>
        </p:nvSpPr>
        <p:spPr bwMode="auto">
          <a:xfrm>
            <a:off x="1579563" y="4130675"/>
            <a:ext cx="5715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52233" name="AutoShape 24"/>
          <p:cNvSpPr>
            <a:spLocks noChangeArrowheads="1"/>
          </p:cNvSpPr>
          <p:nvPr/>
        </p:nvSpPr>
        <p:spPr bwMode="auto">
          <a:xfrm>
            <a:off x="1371600" y="2697163"/>
            <a:ext cx="304800" cy="344487"/>
          </a:xfrm>
          <a:prstGeom prst="upArrow">
            <a:avLst>
              <a:gd name="adj1" fmla="val 50000"/>
              <a:gd name="adj2" fmla="val 28255"/>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2234" name="AutoShape 25"/>
          <p:cNvSpPr>
            <a:spLocks noChangeArrowheads="1"/>
          </p:cNvSpPr>
          <p:nvPr/>
        </p:nvSpPr>
        <p:spPr bwMode="auto">
          <a:xfrm>
            <a:off x="1447800" y="1489075"/>
            <a:ext cx="609600" cy="5508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2235" name="AutoShape 26"/>
          <p:cNvSpPr>
            <a:spLocks noChangeArrowheads="1"/>
          </p:cNvSpPr>
          <p:nvPr/>
        </p:nvSpPr>
        <p:spPr bwMode="auto">
          <a:xfrm>
            <a:off x="2133600" y="1489075"/>
            <a:ext cx="838200" cy="287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2236" name="Text Box 35"/>
          <p:cNvSpPr txBox="1">
            <a:spLocks noChangeArrowheads="1"/>
          </p:cNvSpPr>
          <p:nvPr/>
        </p:nvSpPr>
        <p:spPr bwMode="auto">
          <a:xfrm>
            <a:off x="4351338" y="4100513"/>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2</a:t>
            </a:r>
          </a:p>
        </p:txBody>
      </p:sp>
      <p:sp>
        <p:nvSpPr>
          <p:cNvPr id="52237" name="Text Box 37"/>
          <p:cNvSpPr txBox="1">
            <a:spLocks noChangeArrowheads="1"/>
          </p:cNvSpPr>
          <p:nvPr/>
        </p:nvSpPr>
        <p:spPr bwMode="auto">
          <a:xfrm>
            <a:off x="4000500" y="2786063"/>
            <a:ext cx="468313"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BGP</a:t>
            </a:r>
          </a:p>
        </p:txBody>
      </p:sp>
      <p:sp>
        <p:nvSpPr>
          <p:cNvPr id="52238" name="AutoShape 38"/>
          <p:cNvSpPr>
            <a:spLocks noChangeArrowheads="1"/>
          </p:cNvSpPr>
          <p:nvPr/>
        </p:nvSpPr>
        <p:spPr bwMode="auto">
          <a:xfrm flipH="1">
            <a:off x="3340100" y="2425700"/>
            <a:ext cx="457200" cy="519113"/>
          </a:xfrm>
          <a:prstGeom prst="curvedLeftArrow">
            <a:avLst>
              <a:gd name="adj1" fmla="val 22708"/>
              <a:gd name="adj2" fmla="val 45417"/>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2239" name="AutoShape 39"/>
          <p:cNvSpPr>
            <a:spLocks noChangeArrowheads="1"/>
          </p:cNvSpPr>
          <p:nvPr/>
        </p:nvSpPr>
        <p:spPr bwMode="auto">
          <a:xfrm>
            <a:off x="4038600" y="3041650"/>
            <a:ext cx="304800" cy="403225"/>
          </a:xfrm>
          <a:prstGeom prst="downArrow">
            <a:avLst>
              <a:gd name="adj1" fmla="val 50000"/>
              <a:gd name="adj2" fmla="val 3307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2240" name="Text Box 40"/>
          <p:cNvSpPr txBox="1">
            <a:spLocks noChangeArrowheads="1"/>
          </p:cNvSpPr>
          <p:nvPr/>
        </p:nvSpPr>
        <p:spPr bwMode="auto">
          <a:xfrm>
            <a:off x="1574800" y="3300413"/>
            <a:ext cx="6302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a:t>
            </a:r>
          </a:p>
        </p:txBody>
      </p:sp>
      <p:sp>
        <p:nvSpPr>
          <p:cNvPr id="52241" name="Text Box 41"/>
          <p:cNvSpPr txBox="1">
            <a:spLocks noChangeArrowheads="1"/>
          </p:cNvSpPr>
          <p:nvPr/>
        </p:nvSpPr>
        <p:spPr bwMode="auto">
          <a:xfrm>
            <a:off x="4381500" y="3290888"/>
            <a:ext cx="6302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2</a:t>
            </a:r>
          </a:p>
        </p:txBody>
      </p:sp>
      <p:sp>
        <p:nvSpPr>
          <p:cNvPr id="52242" name="Text Box 42"/>
          <p:cNvSpPr txBox="1">
            <a:spLocks noChangeArrowheads="1"/>
          </p:cNvSpPr>
          <p:nvPr/>
        </p:nvSpPr>
        <p:spPr bwMode="auto">
          <a:xfrm>
            <a:off x="6667500" y="3184525"/>
            <a:ext cx="6302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3</a:t>
            </a:r>
          </a:p>
        </p:txBody>
      </p:sp>
      <p:sp>
        <p:nvSpPr>
          <p:cNvPr id="52243" name="Text Box 43"/>
          <p:cNvSpPr txBox="1">
            <a:spLocks noChangeArrowheads="1"/>
          </p:cNvSpPr>
          <p:nvPr/>
        </p:nvSpPr>
        <p:spPr bwMode="auto">
          <a:xfrm>
            <a:off x="774700" y="3130550"/>
            <a:ext cx="854075"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a:t>
            </a:r>
          </a:p>
          <a:p>
            <a:r>
              <a:rPr lang="en-US" sz="1000" b="1" baseline="0"/>
              <a:t>BGP Prefix</a:t>
            </a:r>
          </a:p>
          <a:p>
            <a:r>
              <a:rPr lang="en-US" sz="1000" b="1" baseline="0"/>
              <a:t>1.1.1.1</a:t>
            </a:r>
          </a:p>
        </p:txBody>
      </p:sp>
      <p:sp>
        <p:nvSpPr>
          <p:cNvPr id="52244" name="Text Box 44"/>
          <p:cNvSpPr txBox="1">
            <a:spLocks noChangeArrowheads="1"/>
          </p:cNvSpPr>
          <p:nvPr/>
        </p:nvSpPr>
        <p:spPr bwMode="auto">
          <a:xfrm>
            <a:off x="704850" y="2097088"/>
            <a:ext cx="995363"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Redistribute</a:t>
            </a:r>
          </a:p>
          <a:p>
            <a:r>
              <a:rPr lang="en-US" sz="1000" b="1" baseline="0"/>
              <a:t>learned route</a:t>
            </a:r>
          </a:p>
          <a:p>
            <a:r>
              <a:rPr lang="en-US" sz="1000" b="1" baseline="0"/>
              <a:t>into MP-BGP</a:t>
            </a:r>
          </a:p>
        </p:txBody>
      </p:sp>
      <p:sp>
        <p:nvSpPr>
          <p:cNvPr id="52245" name="Text Box 45"/>
          <p:cNvSpPr txBox="1">
            <a:spLocks noChangeArrowheads="1"/>
          </p:cNvSpPr>
          <p:nvPr/>
        </p:nvSpPr>
        <p:spPr bwMode="auto">
          <a:xfrm>
            <a:off x="2454275" y="1408113"/>
            <a:ext cx="1677988"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 this prefix </a:t>
            </a:r>
          </a:p>
          <a:p>
            <a:r>
              <a:rPr lang="en-US" sz="1000" b="1" baseline="0"/>
              <a:t>across MPLS Cloud </a:t>
            </a:r>
          </a:p>
          <a:p>
            <a:r>
              <a:rPr lang="en-US" sz="1000" b="1" baseline="0"/>
              <a:t>to all PEs using MP-BGP</a:t>
            </a:r>
          </a:p>
        </p:txBody>
      </p:sp>
      <p:sp>
        <p:nvSpPr>
          <p:cNvPr id="52246" name="Text Box 46"/>
          <p:cNvSpPr txBox="1">
            <a:spLocks noChangeArrowheads="1"/>
          </p:cNvSpPr>
          <p:nvPr/>
        </p:nvSpPr>
        <p:spPr bwMode="auto">
          <a:xfrm>
            <a:off x="7183438" y="1828800"/>
            <a:ext cx="701675" cy="24923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MP-BGP</a:t>
            </a:r>
          </a:p>
        </p:txBody>
      </p:sp>
      <p:sp>
        <p:nvSpPr>
          <p:cNvPr id="52247" name="Text Box 47"/>
          <p:cNvSpPr txBox="1">
            <a:spLocks noChangeArrowheads="1"/>
          </p:cNvSpPr>
          <p:nvPr/>
        </p:nvSpPr>
        <p:spPr bwMode="auto">
          <a:xfrm>
            <a:off x="7299325" y="2557463"/>
            <a:ext cx="468313" cy="249237"/>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BGP</a:t>
            </a:r>
          </a:p>
        </p:txBody>
      </p:sp>
      <p:sp>
        <p:nvSpPr>
          <p:cNvPr id="52248" name="AutoShape 48"/>
          <p:cNvSpPr>
            <a:spLocks noChangeArrowheads="1"/>
          </p:cNvSpPr>
          <p:nvPr/>
        </p:nvSpPr>
        <p:spPr bwMode="auto">
          <a:xfrm>
            <a:off x="7467600" y="2063750"/>
            <a:ext cx="457200" cy="519113"/>
          </a:xfrm>
          <a:prstGeom prst="curvedLeftArrow">
            <a:avLst>
              <a:gd name="adj1" fmla="val 22708"/>
              <a:gd name="adj2" fmla="val 45417"/>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2249" name="AutoShape 49"/>
          <p:cNvSpPr>
            <a:spLocks noChangeArrowheads="1"/>
          </p:cNvSpPr>
          <p:nvPr/>
        </p:nvSpPr>
        <p:spPr bwMode="auto">
          <a:xfrm>
            <a:off x="7315200" y="2813050"/>
            <a:ext cx="304800" cy="401638"/>
          </a:xfrm>
          <a:prstGeom prst="downArrow">
            <a:avLst>
              <a:gd name="adj1" fmla="val 50000"/>
              <a:gd name="adj2" fmla="val 3294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2250" name="Text Box 50"/>
          <p:cNvSpPr txBox="1">
            <a:spLocks noChangeArrowheads="1"/>
          </p:cNvSpPr>
          <p:nvPr/>
        </p:nvSpPr>
        <p:spPr bwMode="auto">
          <a:xfrm>
            <a:off x="5102225" y="1458913"/>
            <a:ext cx="1984375" cy="6953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spcBef>
                <a:spcPct val="30000"/>
              </a:spcBef>
              <a:buClr>
                <a:srgbClr val="FF555D"/>
              </a:buClr>
              <a:buFont typeface="Arial" charset="0"/>
              <a:buNone/>
            </a:pPr>
            <a:r>
              <a:rPr lang="en-GB" sz="1000" b="1" baseline="0">
                <a:cs typeface="Arial" charset="0"/>
              </a:rPr>
              <a:t>MP-iBGP Update:</a:t>
            </a:r>
            <a:br>
              <a:rPr lang="en-GB" sz="1000" b="1" baseline="0">
                <a:cs typeface="Arial" charset="0"/>
              </a:rPr>
            </a:br>
            <a:r>
              <a:rPr lang="en-GB" sz="1000" b="1" baseline="0">
                <a:cs typeface="Arial" charset="0"/>
              </a:rPr>
              <a:t>RD:11:1 Next-Hop=</a:t>
            </a:r>
            <a:r>
              <a:rPr lang="en-GB" sz="1000" b="1" baseline="0">
                <a:solidFill>
                  <a:srgbClr val="B21A1A"/>
                </a:solidFill>
                <a:cs typeface="Arial" charset="0"/>
              </a:rPr>
              <a:t>PE-1</a:t>
            </a:r>
            <a:br>
              <a:rPr lang="en-GB" sz="1000" b="1" baseline="0">
                <a:cs typeface="Arial" charset="0"/>
              </a:rPr>
            </a:br>
            <a:r>
              <a:rPr lang="en-GB" sz="1000" b="1" baseline="0">
                <a:cs typeface="Arial" charset="0"/>
              </a:rPr>
              <a:t>RT=</a:t>
            </a:r>
            <a:r>
              <a:rPr lang="en-GB" sz="1000" b="1" baseline="0">
                <a:solidFill>
                  <a:srgbClr val="B21A1A"/>
                </a:solidFill>
                <a:cs typeface="Arial" charset="0"/>
              </a:rPr>
              <a:t>All-Sites</a:t>
            </a:r>
            <a:r>
              <a:rPr lang="en-GB" sz="1000" b="1" baseline="0">
                <a:cs typeface="Arial" charset="0"/>
              </a:rPr>
              <a:t>, Label=100</a:t>
            </a:r>
          </a:p>
          <a:p>
            <a:pPr algn="l">
              <a:spcBef>
                <a:spcPct val="30000"/>
              </a:spcBef>
              <a:buClr>
                <a:srgbClr val="FF555D"/>
              </a:buClr>
              <a:buFont typeface="Arial" charset="0"/>
              <a:buNone/>
            </a:pPr>
            <a:r>
              <a:rPr lang="en-GB" sz="1000" b="1" baseline="0">
                <a:solidFill>
                  <a:srgbClr val="B21A1A"/>
                </a:solidFill>
                <a:cs typeface="Arial" charset="0"/>
              </a:rPr>
              <a:t>11:1:1.1.1.1/32</a:t>
            </a:r>
          </a:p>
        </p:txBody>
      </p:sp>
      <p:sp>
        <p:nvSpPr>
          <p:cNvPr id="52251" name="Text Box 51"/>
          <p:cNvSpPr txBox="1">
            <a:spLocks noChangeArrowheads="1"/>
          </p:cNvSpPr>
          <p:nvPr/>
        </p:nvSpPr>
        <p:spPr bwMode="auto">
          <a:xfrm>
            <a:off x="4600575" y="2055813"/>
            <a:ext cx="8826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1234</a:t>
            </a:r>
          </a:p>
        </p:txBody>
      </p:sp>
      <p:sp>
        <p:nvSpPr>
          <p:cNvPr id="52252" name="Line 52"/>
          <p:cNvSpPr>
            <a:spLocks noChangeShapeType="1"/>
          </p:cNvSpPr>
          <p:nvPr/>
        </p:nvSpPr>
        <p:spPr bwMode="auto">
          <a:xfrm>
            <a:off x="2290763" y="3840163"/>
            <a:ext cx="19050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52253" name="Line 53"/>
          <p:cNvSpPr>
            <a:spLocks noChangeShapeType="1"/>
          </p:cNvSpPr>
          <p:nvPr/>
        </p:nvSpPr>
        <p:spPr bwMode="auto">
          <a:xfrm>
            <a:off x="5124450" y="3840163"/>
            <a:ext cx="1219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52254" name="Text Box 54"/>
          <p:cNvSpPr txBox="1">
            <a:spLocks noChangeArrowheads="1"/>
          </p:cNvSpPr>
          <p:nvPr/>
        </p:nvSpPr>
        <p:spPr bwMode="auto">
          <a:xfrm>
            <a:off x="2514600" y="3611563"/>
            <a:ext cx="1323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IGP</a:t>
            </a:r>
          </a:p>
          <a:p>
            <a:endParaRPr lang="en-US" sz="1000" b="1" baseline="0"/>
          </a:p>
          <a:p>
            <a:r>
              <a:rPr lang="en-US" sz="1000" b="1" baseline="0"/>
              <a:t>IS-IS, OSPF, EIGRP</a:t>
            </a:r>
          </a:p>
        </p:txBody>
      </p:sp>
      <p:sp>
        <p:nvSpPr>
          <p:cNvPr id="52255" name="Text Box 55"/>
          <p:cNvSpPr txBox="1">
            <a:spLocks noChangeArrowheads="1"/>
          </p:cNvSpPr>
          <p:nvPr/>
        </p:nvSpPr>
        <p:spPr bwMode="auto">
          <a:xfrm>
            <a:off x="5057775" y="3611563"/>
            <a:ext cx="1323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IGP</a:t>
            </a:r>
          </a:p>
          <a:p>
            <a:endParaRPr lang="en-US" sz="1000" b="1" baseline="0"/>
          </a:p>
          <a:p>
            <a:r>
              <a:rPr lang="en-US" sz="1000" b="1" baseline="0"/>
              <a:t>IS-IS, OSPF, EIGRP</a:t>
            </a:r>
          </a:p>
        </p:txBody>
      </p:sp>
      <p:sp>
        <p:nvSpPr>
          <p:cNvPr id="52256" name="AutoShape 56"/>
          <p:cNvSpPr>
            <a:spLocks noChangeArrowheads="1"/>
          </p:cNvSpPr>
          <p:nvPr/>
        </p:nvSpPr>
        <p:spPr bwMode="auto">
          <a:xfrm>
            <a:off x="2743200" y="4068763"/>
            <a:ext cx="533400" cy="304800"/>
          </a:xfrm>
          <a:prstGeom prst="rightArrow">
            <a:avLst>
              <a:gd name="adj1" fmla="val 50000"/>
              <a:gd name="adj2" fmla="val 43750"/>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2257" name="AutoShape 57"/>
          <p:cNvSpPr>
            <a:spLocks noChangeArrowheads="1"/>
          </p:cNvSpPr>
          <p:nvPr/>
        </p:nvSpPr>
        <p:spPr bwMode="auto">
          <a:xfrm>
            <a:off x="5562600" y="4068763"/>
            <a:ext cx="533400" cy="304800"/>
          </a:xfrm>
          <a:prstGeom prst="leftArrow">
            <a:avLst>
              <a:gd name="adj1" fmla="val 50000"/>
              <a:gd name="adj2" fmla="val 43750"/>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2258" name="AutoShape 58"/>
          <p:cNvSpPr>
            <a:spLocks noChangeArrowheads="1"/>
          </p:cNvSpPr>
          <p:nvPr/>
        </p:nvSpPr>
        <p:spPr bwMode="auto">
          <a:xfrm flipH="1">
            <a:off x="5791200" y="3459163"/>
            <a:ext cx="762000" cy="428625"/>
          </a:xfrm>
          <a:prstGeom prst="curvedDownArrow">
            <a:avLst>
              <a:gd name="adj1" fmla="val 24626"/>
              <a:gd name="adj2" fmla="val 71111"/>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2259" name="Text Box 36"/>
          <p:cNvSpPr txBox="1">
            <a:spLocks noChangeArrowheads="1"/>
          </p:cNvSpPr>
          <p:nvPr/>
        </p:nvSpPr>
        <p:spPr bwMode="auto">
          <a:xfrm>
            <a:off x="3671888" y="2270125"/>
            <a:ext cx="701675" cy="24923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MP-BGP</a:t>
            </a:r>
          </a:p>
        </p:txBody>
      </p:sp>
    </p:spTree>
    <p:extLst>
      <p:ext uri="{BB962C8B-B14F-4D97-AF65-F5344CB8AC3E}">
        <p14:creationId xmlns:p14="http://schemas.microsoft.com/office/powerpoint/2010/main" val="3360692367"/>
      </p:ext>
    </p:extLst>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7"/>
          <p:cNvSpPr>
            <a:spLocks noGrp="1" noChangeArrowheads="1"/>
          </p:cNvSpPr>
          <p:nvPr>
            <p:ph type="title"/>
          </p:nvPr>
        </p:nvSpPr>
        <p:spPr>
          <a:xfrm>
            <a:off x="457200" y="457200"/>
            <a:ext cx="8229600" cy="990600"/>
          </a:xfrm>
        </p:spPr>
        <p:txBody>
          <a:bodyPr>
            <a:normAutofit/>
          </a:bodyPr>
          <a:lstStyle/>
          <a:p>
            <a:r>
              <a:rPr lang="en-US" dirty="0">
                <a:solidFill>
                  <a:srgbClr val="0070C0"/>
                </a:solidFill>
                <a:ea typeface="ＭＳ Ｐゴシック" pitchFamily="34" charset="-128"/>
              </a:rPr>
              <a:t>BGP PE-CE: </a:t>
            </a:r>
            <a:r>
              <a:rPr lang="en-US" sz="3300" dirty="0">
                <a:solidFill>
                  <a:srgbClr val="0070C0"/>
                </a:solidFill>
                <a:ea typeface="ＭＳ Ｐゴシック" pitchFamily="34" charset="-128"/>
              </a:rPr>
              <a:t>With Back Door Connections</a:t>
            </a:r>
          </a:p>
        </p:txBody>
      </p:sp>
      <p:sp>
        <p:nvSpPr>
          <p:cNvPr id="53251" name="Rectangle 2"/>
          <p:cNvSpPr>
            <a:spLocks noGrp="1" noChangeArrowheads="1"/>
          </p:cNvSpPr>
          <p:nvPr>
            <p:ph type="body" idx="4294967295"/>
          </p:nvPr>
        </p:nvSpPr>
        <p:spPr>
          <a:xfrm>
            <a:off x="457200" y="1357313"/>
            <a:ext cx="8686800" cy="1295400"/>
          </a:xfrm>
          <a:ln>
            <a:solidFill>
              <a:srgbClr val="FC8932"/>
            </a:solidFill>
            <a:miter lim="800000"/>
            <a:headEnd/>
            <a:tailEnd/>
          </a:ln>
        </p:spPr>
        <p:txBody>
          <a:bodyPr/>
          <a:lstStyle/>
          <a:p>
            <a:pPr eaLnBrk="1" hangingPunct="1">
              <a:lnSpc>
                <a:spcPct val="55000"/>
              </a:lnSpc>
              <a:buFont typeface="Wingdings" pitchFamily="2" charset="2"/>
              <a:buNone/>
            </a:pPr>
            <a:r>
              <a:rPr lang="en-US" sz="1800">
                <a:latin typeface="Courier New" pitchFamily="49" charset="0"/>
                <a:ea typeface="ＭＳ Ｐゴシック" pitchFamily="34" charset="-128"/>
              </a:rPr>
              <a:t>CE2#</a:t>
            </a:r>
            <a:r>
              <a:rPr lang="en-US" sz="1800" b="1">
                <a:latin typeface="Courier New" pitchFamily="49" charset="0"/>
                <a:ea typeface="ＭＳ Ｐゴシック" pitchFamily="34" charset="-128"/>
              </a:rPr>
              <a:t>show ip route 1.1.1.1</a:t>
            </a:r>
          </a:p>
          <a:p>
            <a:pPr eaLnBrk="1" hangingPunct="1">
              <a:lnSpc>
                <a:spcPct val="55000"/>
              </a:lnSpc>
              <a:buFont typeface="Wingdings" pitchFamily="2" charset="2"/>
              <a:buNone/>
            </a:pPr>
            <a:r>
              <a:rPr lang="en-US" sz="1800">
                <a:latin typeface="Courier New" pitchFamily="49" charset="0"/>
                <a:ea typeface="ＭＳ Ｐゴシック" pitchFamily="34" charset="-128"/>
              </a:rPr>
              <a:t>Routing entry for 1.1.1.1/32</a:t>
            </a:r>
          </a:p>
          <a:p>
            <a:pPr eaLnBrk="1" hangingPunct="1">
              <a:lnSpc>
                <a:spcPct val="55000"/>
              </a:lnSpc>
              <a:buFont typeface="Wingdings" pitchFamily="2" charset="2"/>
              <a:buNone/>
            </a:pPr>
            <a:r>
              <a:rPr lang="en-US" sz="1800">
                <a:latin typeface="Courier New" pitchFamily="49" charset="0"/>
                <a:ea typeface="ＭＳ Ｐゴシック" pitchFamily="34" charset="-128"/>
              </a:rPr>
              <a:t>  Known via "ospf 1", distance 110, metric 11, type intra area</a:t>
            </a:r>
          </a:p>
          <a:p>
            <a:pPr eaLnBrk="1" hangingPunct="1">
              <a:lnSpc>
                <a:spcPct val="55000"/>
              </a:lnSpc>
              <a:buFont typeface="Wingdings" pitchFamily="2" charset="2"/>
              <a:buNone/>
            </a:pPr>
            <a:r>
              <a:rPr lang="en-US" sz="1800">
                <a:latin typeface="Courier New" pitchFamily="49" charset="0"/>
                <a:ea typeface="ＭＳ Ｐゴシック" pitchFamily="34" charset="-128"/>
              </a:rPr>
              <a:t>  Last update from 140.0.0.194 on Ethernet0/0, 00:00:09 ago</a:t>
            </a:r>
          </a:p>
        </p:txBody>
      </p:sp>
      <p:sp>
        <p:nvSpPr>
          <p:cNvPr id="53252" name="Rectangle 4"/>
          <p:cNvSpPr>
            <a:spLocks noChangeArrowheads="1"/>
          </p:cNvSpPr>
          <p:nvPr/>
        </p:nvSpPr>
        <p:spPr bwMode="auto">
          <a:xfrm>
            <a:off x="685800" y="5486400"/>
            <a:ext cx="8004175" cy="835025"/>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800" baseline="0">
                <a:latin typeface="Courier New" pitchFamily="49" charset="0"/>
              </a:rPr>
              <a:t>%BGP-5-ADJCHANGE: neighbor 140.0.0.202 Up</a:t>
            </a:r>
          </a:p>
          <a:p>
            <a:pPr algn="l" defTabSz="814388"/>
            <a:r>
              <a:rPr lang="en-US" sz="1800" baseline="0">
                <a:latin typeface="Courier New" pitchFamily="49" charset="0"/>
              </a:rPr>
              <a:t>RT: closer admin distance for 1.1.1.1, flushing 1 route</a:t>
            </a:r>
          </a:p>
          <a:p>
            <a:pPr algn="l" defTabSz="814388"/>
            <a:r>
              <a:rPr lang="en-US" sz="1800" baseline="0">
                <a:latin typeface="Courier New" pitchFamily="49" charset="0"/>
              </a:rPr>
              <a:t>RT: add 1.1.1.1/32 via 140.0.0.202, bgp metric [20/0]</a:t>
            </a:r>
          </a:p>
        </p:txBody>
      </p:sp>
      <p:sp>
        <p:nvSpPr>
          <p:cNvPr id="53253" name="Oval 5"/>
          <p:cNvSpPr>
            <a:spLocks noChangeArrowheads="1"/>
          </p:cNvSpPr>
          <p:nvPr/>
        </p:nvSpPr>
        <p:spPr bwMode="auto">
          <a:xfrm>
            <a:off x="4706938" y="2014538"/>
            <a:ext cx="5334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3254" name="Oval 6"/>
          <p:cNvSpPr>
            <a:spLocks noChangeArrowheads="1"/>
          </p:cNvSpPr>
          <p:nvPr/>
        </p:nvSpPr>
        <p:spPr bwMode="auto">
          <a:xfrm>
            <a:off x="2138363" y="1992313"/>
            <a:ext cx="1165225" cy="257175"/>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3255" name="Oval 7"/>
          <p:cNvSpPr>
            <a:spLocks noChangeArrowheads="1"/>
          </p:cNvSpPr>
          <p:nvPr/>
        </p:nvSpPr>
        <p:spPr bwMode="auto">
          <a:xfrm>
            <a:off x="7315200" y="1981200"/>
            <a:ext cx="1828800" cy="303213"/>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3256" name="Text Box 8"/>
          <p:cNvSpPr txBox="1">
            <a:spLocks noChangeArrowheads="1"/>
          </p:cNvSpPr>
          <p:nvPr/>
        </p:nvSpPr>
        <p:spPr bwMode="auto">
          <a:xfrm>
            <a:off x="1092200" y="3048000"/>
            <a:ext cx="6537325" cy="339725"/>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We see 1.1.1.1/32 being learned via the backdoor path [OSPF]</a:t>
            </a:r>
          </a:p>
        </p:txBody>
      </p:sp>
      <p:sp>
        <p:nvSpPr>
          <p:cNvPr id="53257" name="Line 9"/>
          <p:cNvSpPr>
            <a:spLocks noChangeShapeType="1"/>
          </p:cNvSpPr>
          <p:nvPr/>
        </p:nvSpPr>
        <p:spPr bwMode="auto">
          <a:xfrm>
            <a:off x="2514600" y="2209800"/>
            <a:ext cx="457200" cy="7620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53258" name="Line 10"/>
          <p:cNvSpPr>
            <a:spLocks noChangeShapeType="1"/>
          </p:cNvSpPr>
          <p:nvPr/>
        </p:nvSpPr>
        <p:spPr bwMode="auto">
          <a:xfrm flipH="1">
            <a:off x="4343400" y="2209800"/>
            <a:ext cx="457200" cy="7620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3259" name="Line 11"/>
          <p:cNvSpPr>
            <a:spLocks noChangeShapeType="1"/>
          </p:cNvSpPr>
          <p:nvPr/>
        </p:nvSpPr>
        <p:spPr bwMode="auto">
          <a:xfrm flipH="1">
            <a:off x="7315200" y="2295525"/>
            <a:ext cx="573088" cy="600075"/>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3260" name="Text Box 12"/>
          <p:cNvSpPr txBox="1">
            <a:spLocks noChangeArrowheads="1"/>
          </p:cNvSpPr>
          <p:nvPr/>
        </p:nvSpPr>
        <p:spPr bwMode="auto">
          <a:xfrm>
            <a:off x="685800" y="4724400"/>
            <a:ext cx="5527675" cy="533400"/>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r>
              <a:rPr lang="en-US" sz="1600" baseline="0"/>
              <a:t>With the BGP session being UP, we see 1.1.1.1/32 being </a:t>
            </a:r>
          </a:p>
          <a:p>
            <a:pPr algn="l"/>
            <a:r>
              <a:rPr lang="en-US" sz="1600" baseline="0"/>
              <a:t>learned via BGP and installed into the RIB as a eBGP route</a:t>
            </a:r>
          </a:p>
        </p:txBody>
      </p:sp>
      <p:sp>
        <p:nvSpPr>
          <p:cNvPr id="53261" name="Oval 13"/>
          <p:cNvSpPr>
            <a:spLocks noChangeArrowheads="1"/>
          </p:cNvSpPr>
          <p:nvPr/>
        </p:nvSpPr>
        <p:spPr bwMode="auto">
          <a:xfrm>
            <a:off x="1219200" y="6034088"/>
            <a:ext cx="22098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53262" name="Oval 14"/>
          <p:cNvSpPr>
            <a:spLocks noChangeArrowheads="1"/>
          </p:cNvSpPr>
          <p:nvPr/>
        </p:nvSpPr>
        <p:spPr bwMode="auto">
          <a:xfrm>
            <a:off x="7315200" y="6019800"/>
            <a:ext cx="304800" cy="304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53263" name="Arc 15"/>
          <p:cNvSpPr>
            <a:spLocks/>
          </p:cNvSpPr>
          <p:nvPr/>
        </p:nvSpPr>
        <p:spPr bwMode="auto">
          <a:xfrm rot="-5400000" flipH="1" flipV="1">
            <a:off x="6173787" y="3732213"/>
            <a:ext cx="2511425" cy="2514600"/>
          </a:xfrm>
          <a:custGeom>
            <a:avLst/>
            <a:gdLst>
              <a:gd name="T0" fmla="*/ 2147483647 w 42590"/>
              <a:gd name="T1" fmla="*/ 2147483647 h 39849"/>
              <a:gd name="T2" fmla="*/ 2147483647 w 42590"/>
              <a:gd name="T3" fmla="*/ 2147483647 h 39849"/>
              <a:gd name="T4" fmla="*/ 2147483647 w 42590"/>
              <a:gd name="T5" fmla="*/ 2147483647 h 39849"/>
              <a:gd name="T6" fmla="*/ 0 60000 65536"/>
              <a:gd name="T7" fmla="*/ 0 60000 65536"/>
              <a:gd name="T8" fmla="*/ 0 60000 65536"/>
              <a:gd name="T9" fmla="*/ 0 w 42590"/>
              <a:gd name="T10" fmla="*/ 0 h 39849"/>
              <a:gd name="T11" fmla="*/ 42590 w 42590"/>
              <a:gd name="T12" fmla="*/ 39849 h 39849"/>
            </a:gdLst>
            <a:ahLst/>
            <a:cxnLst>
              <a:cxn ang="T6">
                <a:pos x="T0" y="T1"/>
              </a:cxn>
              <a:cxn ang="T7">
                <a:pos x="T2" y="T3"/>
              </a:cxn>
              <a:cxn ang="T8">
                <a:pos x="T4" y="T5"/>
              </a:cxn>
            </a:cxnLst>
            <a:rect l="T9" t="T10" r="T11" b="T12"/>
            <a:pathLst>
              <a:path w="42590" h="39849" fill="none" extrusionOk="0">
                <a:moveTo>
                  <a:pt x="10044" y="39848"/>
                </a:moveTo>
                <a:cubicBezTo>
                  <a:pt x="3790" y="35888"/>
                  <a:pt x="0" y="29002"/>
                  <a:pt x="0" y="21600"/>
                </a:cubicBezTo>
                <a:cubicBezTo>
                  <a:pt x="0" y="9670"/>
                  <a:pt x="9670" y="0"/>
                  <a:pt x="21600" y="0"/>
                </a:cubicBezTo>
                <a:cubicBezTo>
                  <a:pt x="31566" y="0"/>
                  <a:pt x="40238" y="6818"/>
                  <a:pt x="42590" y="16503"/>
                </a:cubicBezTo>
              </a:path>
              <a:path w="42590" h="39849" stroke="0" extrusionOk="0">
                <a:moveTo>
                  <a:pt x="10044" y="39848"/>
                </a:moveTo>
                <a:cubicBezTo>
                  <a:pt x="3790" y="35888"/>
                  <a:pt x="0" y="29002"/>
                  <a:pt x="0" y="21600"/>
                </a:cubicBezTo>
                <a:cubicBezTo>
                  <a:pt x="0" y="9670"/>
                  <a:pt x="9670" y="0"/>
                  <a:pt x="21600" y="0"/>
                </a:cubicBezTo>
                <a:cubicBezTo>
                  <a:pt x="31566" y="0"/>
                  <a:pt x="40238" y="6818"/>
                  <a:pt x="42590" y="16503"/>
                </a:cubicBezTo>
                <a:lnTo>
                  <a:pt x="21600" y="21600"/>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3264" name="Arc 16"/>
          <p:cNvSpPr>
            <a:spLocks/>
          </p:cNvSpPr>
          <p:nvPr/>
        </p:nvSpPr>
        <p:spPr bwMode="auto">
          <a:xfrm rot="5400000" flipV="1">
            <a:off x="-303213" y="4646613"/>
            <a:ext cx="2822575" cy="1454150"/>
          </a:xfrm>
          <a:custGeom>
            <a:avLst/>
            <a:gdLst>
              <a:gd name="T0" fmla="*/ 2147483647 w 43200"/>
              <a:gd name="T1" fmla="*/ 2147483647 h 39849"/>
              <a:gd name="T2" fmla="*/ 2147483647 w 43200"/>
              <a:gd name="T3" fmla="*/ 2147483647 h 39849"/>
              <a:gd name="T4" fmla="*/ 2147483647 w 43200"/>
              <a:gd name="T5" fmla="*/ 2147483647 h 39849"/>
              <a:gd name="T6" fmla="*/ 0 60000 65536"/>
              <a:gd name="T7" fmla="*/ 0 60000 65536"/>
              <a:gd name="T8" fmla="*/ 0 60000 65536"/>
              <a:gd name="T9" fmla="*/ 0 w 43200"/>
              <a:gd name="T10" fmla="*/ 0 h 39849"/>
              <a:gd name="T11" fmla="*/ 43200 w 43200"/>
              <a:gd name="T12" fmla="*/ 39849 h 39849"/>
            </a:gdLst>
            <a:ahLst/>
            <a:cxnLst>
              <a:cxn ang="T6">
                <a:pos x="T0" y="T1"/>
              </a:cxn>
              <a:cxn ang="T7">
                <a:pos x="T2" y="T3"/>
              </a:cxn>
              <a:cxn ang="T8">
                <a:pos x="T4" y="T5"/>
              </a:cxn>
            </a:cxnLst>
            <a:rect l="T9" t="T10" r="T11" b="T12"/>
            <a:pathLst>
              <a:path w="43200" h="39849" fill="none" extrusionOk="0">
                <a:moveTo>
                  <a:pt x="10044" y="39848"/>
                </a:moveTo>
                <a:cubicBezTo>
                  <a:pt x="3790" y="35888"/>
                  <a:pt x="0" y="29002"/>
                  <a:pt x="0" y="21600"/>
                </a:cubicBezTo>
                <a:cubicBezTo>
                  <a:pt x="0" y="9670"/>
                  <a:pt x="9670" y="0"/>
                  <a:pt x="21600" y="0"/>
                </a:cubicBezTo>
                <a:cubicBezTo>
                  <a:pt x="33529" y="0"/>
                  <a:pt x="43200" y="9670"/>
                  <a:pt x="43200" y="21600"/>
                </a:cubicBezTo>
                <a:cubicBezTo>
                  <a:pt x="43199" y="27215"/>
                  <a:pt x="41012" y="32610"/>
                  <a:pt x="37102" y="36641"/>
                </a:cubicBezTo>
              </a:path>
              <a:path w="43200" h="39849" stroke="0" extrusionOk="0">
                <a:moveTo>
                  <a:pt x="10044" y="39848"/>
                </a:moveTo>
                <a:cubicBezTo>
                  <a:pt x="3790" y="35888"/>
                  <a:pt x="0" y="29002"/>
                  <a:pt x="0" y="21600"/>
                </a:cubicBezTo>
                <a:cubicBezTo>
                  <a:pt x="0" y="9670"/>
                  <a:pt x="9670" y="0"/>
                  <a:pt x="21600" y="0"/>
                </a:cubicBezTo>
                <a:cubicBezTo>
                  <a:pt x="33529" y="0"/>
                  <a:pt x="43200" y="9670"/>
                  <a:pt x="43200" y="21600"/>
                </a:cubicBezTo>
                <a:cubicBezTo>
                  <a:pt x="43199" y="27215"/>
                  <a:pt x="41012" y="32610"/>
                  <a:pt x="37102" y="36641"/>
                </a:cubicBezTo>
                <a:lnTo>
                  <a:pt x="21600" y="21600"/>
                </a:lnTo>
                <a:close/>
              </a:path>
            </a:pathLst>
          </a:custGeom>
          <a:noFill/>
          <a:ln w="28575">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Tree>
    <p:extLst>
      <p:ext uri="{BB962C8B-B14F-4D97-AF65-F5344CB8AC3E}">
        <p14:creationId xmlns:p14="http://schemas.microsoft.com/office/powerpoint/2010/main" val="6381622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dirty="0">
                <a:solidFill>
                  <a:srgbClr val="0070C0"/>
                </a:solidFill>
                <a:ea typeface="ＭＳ Ｐゴシック" pitchFamily="34" charset="-128"/>
              </a:rPr>
              <a:t>BGP PE-CE: </a:t>
            </a:r>
            <a:br>
              <a:rPr lang="en-US" dirty="0">
                <a:solidFill>
                  <a:srgbClr val="0070C0"/>
                </a:solidFill>
                <a:ea typeface="ＭＳ Ｐゴシック" pitchFamily="34" charset="-128"/>
              </a:rPr>
            </a:br>
            <a:r>
              <a:rPr lang="en-US" dirty="0">
                <a:solidFill>
                  <a:srgbClr val="0070C0"/>
                </a:solidFill>
                <a:ea typeface="ＭＳ Ｐゴシック" pitchFamily="34" charset="-128"/>
              </a:rPr>
              <a:t>With Back Door Connections</a:t>
            </a:r>
          </a:p>
        </p:txBody>
      </p:sp>
      <p:sp>
        <p:nvSpPr>
          <p:cNvPr id="54275" name="Rectangle 3"/>
          <p:cNvSpPr>
            <a:spLocks noChangeArrowheads="1"/>
          </p:cNvSpPr>
          <p:nvPr/>
        </p:nvSpPr>
        <p:spPr bwMode="auto">
          <a:xfrm>
            <a:off x="1219200" y="1981200"/>
            <a:ext cx="6172200" cy="1330325"/>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spAutoFit/>
          </a:bodyPr>
          <a:lstStyle/>
          <a:p>
            <a:pPr algn="l" defTabSz="814388"/>
            <a:r>
              <a:rPr lang="en-US" sz="1800" baseline="0">
                <a:latin typeface="Courier New" pitchFamily="49" charset="0"/>
              </a:rPr>
              <a:t>CE2#</a:t>
            </a:r>
            <a:r>
              <a:rPr lang="en-US" sz="1800" b="1" baseline="0">
                <a:latin typeface="Courier New" pitchFamily="49" charset="0"/>
              </a:rPr>
              <a:t>show ip route 1.1.1.1</a:t>
            </a:r>
          </a:p>
          <a:p>
            <a:pPr algn="l" defTabSz="814388"/>
            <a:r>
              <a:rPr lang="en-US" sz="1800" baseline="0">
                <a:latin typeface="Courier New" pitchFamily="49" charset="0"/>
              </a:rPr>
              <a:t>Routing entry for 1.1.1.1/32</a:t>
            </a:r>
          </a:p>
          <a:p>
            <a:pPr algn="l" defTabSz="814388"/>
            <a:r>
              <a:rPr lang="en-US" sz="1800" baseline="0">
                <a:latin typeface="Courier New" pitchFamily="49" charset="0"/>
              </a:rPr>
              <a:t>  Known via "bgp 2", distance 20, metric 0</a:t>
            </a:r>
          </a:p>
          <a:p>
            <a:pPr algn="l" defTabSz="814388"/>
            <a:r>
              <a:rPr lang="en-US" sz="1800" baseline="0">
                <a:latin typeface="Courier New" pitchFamily="49" charset="0"/>
              </a:rPr>
              <a:t>  Tag 65000, type external</a:t>
            </a:r>
          </a:p>
          <a:p>
            <a:pPr algn="l" defTabSz="814388"/>
            <a:r>
              <a:rPr lang="en-US" sz="1800" baseline="0">
                <a:latin typeface="Courier New" pitchFamily="49" charset="0"/>
              </a:rPr>
              <a:t>  Last update from 140.0.0.202 00:02:05 ago</a:t>
            </a:r>
          </a:p>
        </p:txBody>
      </p:sp>
      <p:sp>
        <p:nvSpPr>
          <p:cNvPr id="54276" name="Text Box 4"/>
          <p:cNvSpPr txBox="1">
            <a:spLocks noChangeArrowheads="1"/>
          </p:cNvSpPr>
          <p:nvPr/>
        </p:nvSpPr>
        <p:spPr bwMode="auto">
          <a:xfrm>
            <a:off x="2035175" y="4627563"/>
            <a:ext cx="4594225" cy="339725"/>
          </a:xfrm>
          <a:prstGeom prst="rect">
            <a:avLst/>
          </a:prstGeom>
          <a:noFill/>
          <a:ln w="952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aseline="0"/>
              <a:t>Route Learned via MPLS-Core as expected</a:t>
            </a:r>
          </a:p>
        </p:txBody>
      </p:sp>
      <p:sp>
        <p:nvSpPr>
          <p:cNvPr id="54277" name="Oval 5"/>
          <p:cNvSpPr>
            <a:spLocks noChangeArrowheads="1"/>
          </p:cNvSpPr>
          <p:nvPr/>
        </p:nvSpPr>
        <p:spPr bwMode="auto">
          <a:xfrm>
            <a:off x="2919413" y="2514600"/>
            <a:ext cx="1077912" cy="269875"/>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4278" name="Oval 6"/>
          <p:cNvSpPr>
            <a:spLocks noChangeArrowheads="1"/>
          </p:cNvSpPr>
          <p:nvPr/>
        </p:nvSpPr>
        <p:spPr bwMode="auto">
          <a:xfrm>
            <a:off x="5334000" y="2514600"/>
            <a:ext cx="457200" cy="228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54279" name="Line 7"/>
          <p:cNvSpPr>
            <a:spLocks noChangeShapeType="1"/>
          </p:cNvSpPr>
          <p:nvPr/>
        </p:nvSpPr>
        <p:spPr bwMode="auto">
          <a:xfrm>
            <a:off x="3505200" y="2743200"/>
            <a:ext cx="0" cy="16002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54280" name="Line 8"/>
          <p:cNvSpPr>
            <a:spLocks noChangeShapeType="1"/>
          </p:cNvSpPr>
          <p:nvPr/>
        </p:nvSpPr>
        <p:spPr bwMode="auto">
          <a:xfrm>
            <a:off x="5562600" y="2743200"/>
            <a:ext cx="0" cy="16002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Tree>
    <p:extLst>
      <p:ext uri="{BB962C8B-B14F-4D97-AF65-F5344CB8AC3E}">
        <p14:creationId xmlns:p14="http://schemas.microsoft.com/office/powerpoint/2010/main" val="33531467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title"/>
          </p:nvPr>
        </p:nvSpPr>
        <p:spPr>
          <a:xfrm>
            <a:off x="793750" y="304800"/>
            <a:ext cx="7435850" cy="838200"/>
          </a:xfrm>
        </p:spPr>
        <p:txBody>
          <a:bodyPr>
            <a:normAutofit fontScale="90000"/>
          </a:bodyPr>
          <a:lstStyle/>
          <a:p>
            <a:r>
              <a:rPr lang="en-US" dirty="0">
                <a:solidFill>
                  <a:srgbClr val="0070C0"/>
                </a:solidFill>
                <a:ea typeface="ＭＳ Ｐゴシック" pitchFamily="34" charset="-128"/>
              </a:rPr>
              <a:t>BGP PE-CE: Private AS vs. Public AS</a:t>
            </a:r>
          </a:p>
        </p:txBody>
      </p:sp>
      <p:sp>
        <p:nvSpPr>
          <p:cNvPr id="55299" name="Rectangle 7"/>
          <p:cNvSpPr>
            <a:spLocks noGrp="1" noChangeArrowheads="1"/>
          </p:cNvSpPr>
          <p:nvPr>
            <p:ph idx="1"/>
          </p:nvPr>
        </p:nvSpPr>
        <p:spPr>
          <a:xfrm>
            <a:off x="793750" y="1600200"/>
            <a:ext cx="7435850" cy="4525963"/>
          </a:xfrm>
        </p:spPr>
        <p:txBody>
          <a:bodyPr/>
          <a:lstStyle/>
          <a:p>
            <a:r>
              <a:rPr lang="en-US">
                <a:ea typeface="ＭＳ Ｐゴシック" pitchFamily="34" charset="-128"/>
              </a:rPr>
              <a:t>Enterprises that get connected to the Service Provider MPLS-VPN Network can use a BGP Private-AS number </a:t>
            </a:r>
          </a:p>
          <a:p>
            <a:r>
              <a:rPr lang="en-US">
                <a:ea typeface="ＭＳ Ｐゴシック" pitchFamily="34" charset="-128"/>
              </a:rPr>
              <a:t>The Private BGP-AS number will be hidden from the Global Internet </a:t>
            </a:r>
          </a:p>
          <a:p>
            <a:r>
              <a:rPr lang="en-US">
                <a:ea typeface="ＭＳ Ｐゴシック" pitchFamily="34" charset="-128"/>
              </a:rPr>
              <a:t>The Customer BGP AS will only be used to connect </a:t>
            </a:r>
            <a:br>
              <a:rPr lang="en-US">
                <a:ea typeface="ＭＳ Ｐゴシック" pitchFamily="34" charset="-128"/>
              </a:rPr>
            </a:br>
            <a:r>
              <a:rPr lang="en-US">
                <a:ea typeface="ＭＳ Ｐゴシック" pitchFamily="34" charset="-128"/>
              </a:rPr>
              <a:t>the different customer entities </a:t>
            </a:r>
          </a:p>
        </p:txBody>
      </p:sp>
    </p:spTree>
    <p:extLst>
      <p:ext uri="{BB962C8B-B14F-4D97-AF65-F5344CB8AC3E}">
        <p14:creationId xmlns:p14="http://schemas.microsoft.com/office/powerpoint/2010/main" val="3399969589"/>
      </p:ext>
    </p:extLst>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title"/>
          </p:nvPr>
        </p:nvSpPr>
        <p:spPr>
          <a:xfrm>
            <a:off x="793750" y="304800"/>
            <a:ext cx="7435850" cy="838200"/>
          </a:xfrm>
        </p:spPr>
        <p:txBody>
          <a:bodyPr>
            <a:normAutofit/>
          </a:bodyPr>
          <a:lstStyle/>
          <a:p>
            <a:r>
              <a:rPr lang="en-US" dirty="0">
                <a:solidFill>
                  <a:srgbClr val="0070C0"/>
                </a:solidFill>
                <a:ea typeface="ＭＳ Ｐゴシック" pitchFamily="34" charset="-128"/>
              </a:rPr>
              <a:t>BGP PE-CE: MCS</a:t>
            </a:r>
          </a:p>
        </p:txBody>
      </p:sp>
      <p:sp>
        <p:nvSpPr>
          <p:cNvPr id="55299" name="Rectangle 7"/>
          <p:cNvSpPr>
            <a:spLocks noGrp="1" noChangeArrowheads="1"/>
          </p:cNvSpPr>
          <p:nvPr>
            <p:ph idx="1"/>
          </p:nvPr>
        </p:nvSpPr>
        <p:spPr>
          <a:xfrm>
            <a:off x="793750" y="1600200"/>
            <a:ext cx="7435850" cy="4525963"/>
          </a:xfrm>
        </p:spPr>
        <p:txBody>
          <a:bodyPr/>
          <a:lstStyle/>
          <a:p>
            <a:r>
              <a:rPr lang="en-US" dirty="0">
                <a:ea typeface="ＭＳ Ｐゴシック" pitchFamily="34" charset="-128"/>
              </a:rPr>
              <a:t>Certain customers have a mission critical site example a hub that needs to be connected to the MPLS VPN Service Provider to get maximum uptime</a:t>
            </a:r>
          </a:p>
          <a:p>
            <a:r>
              <a:rPr lang="en-US" dirty="0">
                <a:ea typeface="ＭＳ Ｐゴシック" pitchFamily="34" charset="-128"/>
              </a:rPr>
              <a:t>Such sites need added mechanisms to provide redundancy and at the same time avoid looping.</a:t>
            </a:r>
          </a:p>
        </p:txBody>
      </p:sp>
    </p:spTree>
    <p:extLst>
      <p:ext uri="{BB962C8B-B14F-4D97-AF65-F5344CB8AC3E}">
        <p14:creationId xmlns:p14="http://schemas.microsoft.com/office/powerpoint/2010/main" val="268779421"/>
      </p:ext>
    </p:extLst>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6"/>
          <p:cNvSpPr>
            <a:spLocks noChangeArrowheads="1"/>
          </p:cNvSpPr>
          <p:nvPr/>
        </p:nvSpPr>
        <p:spPr bwMode="auto">
          <a:xfrm>
            <a:off x="1295400" y="1336675"/>
            <a:ext cx="6248400" cy="1409700"/>
          </a:xfrm>
          <a:prstGeom prst="ellipse">
            <a:avLst/>
          </a:prstGeom>
          <a:solidFill>
            <a:srgbClr val="F0C566"/>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spAutoFit/>
          </a:bodyPr>
          <a:lstStyle/>
          <a:p>
            <a:endParaRPr lang="en-US"/>
          </a:p>
        </p:txBody>
      </p:sp>
      <p:grpSp>
        <p:nvGrpSpPr>
          <p:cNvPr id="50179" name="Group 54"/>
          <p:cNvGrpSpPr>
            <a:grpSpLocks/>
          </p:cNvGrpSpPr>
          <p:nvPr/>
        </p:nvGrpSpPr>
        <p:grpSpPr bwMode="auto">
          <a:xfrm>
            <a:off x="1066800" y="1997075"/>
            <a:ext cx="6572250" cy="2530475"/>
            <a:chOff x="672" y="1232"/>
            <a:chExt cx="4140" cy="1594"/>
          </a:xfrm>
        </p:grpSpPr>
        <p:sp>
          <p:nvSpPr>
            <p:cNvPr id="50205" name="Line 34"/>
            <p:cNvSpPr>
              <a:spLocks noChangeShapeType="1"/>
            </p:cNvSpPr>
            <p:nvPr/>
          </p:nvSpPr>
          <p:spPr bwMode="auto">
            <a:xfrm flipV="1">
              <a:off x="2928" y="1509"/>
              <a:ext cx="1" cy="86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0206" name="Oval 5"/>
            <p:cNvSpPr>
              <a:spLocks noChangeArrowheads="1"/>
            </p:cNvSpPr>
            <p:nvPr/>
          </p:nvSpPr>
          <p:spPr bwMode="auto">
            <a:xfrm>
              <a:off x="672" y="2247"/>
              <a:ext cx="2782" cy="579"/>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square" lIns="82124" tIns="41061" rIns="82124" bIns="41061" anchor="ctr">
              <a:spAutoFit/>
            </a:bodyPr>
            <a:lstStyle/>
            <a:p>
              <a:endParaRPr lang="en-US"/>
            </a:p>
          </p:txBody>
        </p:sp>
        <p:pic>
          <p:nvPicPr>
            <p:cNvPr id="502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246"/>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8" name="Text Box 9"/>
            <p:cNvSpPr txBox="1">
              <a:spLocks noChangeArrowheads="1"/>
            </p:cNvSpPr>
            <p:nvPr/>
          </p:nvSpPr>
          <p:spPr bwMode="auto">
            <a:xfrm>
              <a:off x="1196" y="1427"/>
              <a:ext cx="3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PE1</a:t>
              </a:r>
            </a:p>
          </p:txBody>
        </p:sp>
        <p:pic>
          <p:nvPicPr>
            <p:cNvPr id="5020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1232"/>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0" name="Text Box 12"/>
            <p:cNvSpPr txBox="1">
              <a:spLocks noChangeArrowheads="1"/>
            </p:cNvSpPr>
            <p:nvPr/>
          </p:nvSpPr>
          <p:spPr bwMode="auto">
            <a:xfrm>
              <a:off x="4076" y="1410"/>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PE3</a:t>
              </a:r>
            </a:p>
          </p:txBody>
        </p:sp>
        <p:pic>
          <p:nvPicPr>
            <p:cNvPr id="502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2355"/>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2" name="Text Box 15"/>
            <p:cNvSpPr txBox="1">
              <a:spLocks noChangeArrowheads="1"/>
            </p:cNvSpPr>
            <p:nvPr/>
          </p:nvSpPr>
          <p:spPr bwMode="auto">
            <a:xfrm>
              <a:off x="1004" y="2534"/>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CE1</a:t>
              </a:r>
            </a:p>
          </p:txBody>
        </p:sp>
        <p:pic>
          <p:nvPicPr>
            <p:cNvPr id="502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 y="2283"/>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4" name="Text Box 18"/>
            <p:cNvSpPr txBox="1">
              <a:spLocks noChangeArrowheads="1"/>
            </p:cNvSpPr>
            <p:nvPr/>
          </p:nvSpPr>
          <p:spPr bwMode="auto">
            <a:xfrm>
              <a:off x="4124" y="2462"/>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CE3</a:t>
              </a:r>
            </a:p>
          </p:txBody>
        </p:sp>
        <p:sp>
          <p:nvSpPr>
            <p:cNvPr id="50215" name="Line 20"/>
            <p:cNvSpPr>
              <a:spLocks noChangeShapeType="1"/>
            </p:cNvSpPr>
            <p:nvPr/>
          </p:nvSpPr>
          <p:spPr bwMode="auto">
            <a:xfrm flipV="1">
              <a:off x="1248" y="1522"/>
              <a:ext cx="1" cy="83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0216" name="Line 21"/>
            <p:cNvSpPr>
              <a:spLocks noChangeShapeType="1"/>
            </p:cNvSpPr>
            <p:nvPr/>
          </p:nvSpPr>
          <p:spPr bwMode="auto">
            <a:xfrm flipH="1" flipV="1">
              <a:off x="4416" y="1487"/>
              <a:ext cx="1" cy="83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50217" name="Oval 22"/>
            <p:cNvSpPr>
              <a:spLocks noChangeArrowheads="1"/>
            </p:cNvSpPr>
            <p:nvPr/>
          </p:nvSpPr>
          <p:spPr bwMode="auto">
            <a:xfrm>
              <a:off x="3804" y="2174"/>
              <a:ext cx="1008" cy="592"/>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pic>
          <p:nvPicPr>
            <p:cNvPr id="50218"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232"/>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9" name="Text Box 30"/>
            <p:cNvSpPr txBox="1">
              <a:spLocks noChangeArrowheads="1"/>
            </p:cNvSpPr>
            <p:nvPr/>
          </p:nvSpPr>
          <p:spPr bwMode="auto">
            <a:xfrm>
              <a:off x="2732" y="1410"/>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PE2</a:t>
              </a:r>
            </a:p>
          </p:txBody>
        </p:sp>
        <p:pic>
          <p:nvPicPr>
            <p:cNvPr id="5022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2341"/>
              <a:ext cx="5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1" name="Text Box 33"/>
            <p:cNvSpPr txBox="1">
              <a:spLocks noChangeArrowheads="1"/>
            </p:cNvSpPr>
            <p:nvPr/>
          </p:nvSpPr>
          <p:spPr bwMode="auto">
            <a:xfrm>
              <a:off x="2780" y="2520"/>
              <a:ext cx="3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spcBef>
                  <a:spcPct val="30000"/>
                </a:spcBef>
                <a:buClr>
                  <a:srgbClr val="FF555D"/>
                </a:buClr>
              </a:pPr>
              <a:r>
                <a:rPr lang="en-GB" sz="1200" b="1" baseline="0">
                  <a:solidFill>
                    <a:schemeClr val="bg1"/>
                  </a:solidFill>
                </a:rPr>
                <a:t>CE2</a:t>
              </a:r>
            </a:p>
          </p:txBody>
        </p:sp>
      </p:grpSp>
      <p:sp>
        <p:nvSpPr>
          <p:cNvPr id="50180" name="Rectangle 53"/>
          <p:cNvSpPr>
            <a:spLocks noGrp="1" noChangeArrowheads="1"/>
          </p:cNvSpPr>
          <p:nvPr>
            <p:ph type="title"/>
          </p:nvPr>
        </p:nvSpPr>
        <p:spPr>
          <a:xfrm>
            <a:off x="793750" y="304800"/>
            <a:ext cx="7893050" cy="838200"/>
          </a:xfrm>
        </p:spPr>
        <p:txBody>
          <a:bodyPr>
            <a:normAutofit/>
          </a:bodyPr>
          <a:lstStyle/>
          <a:p>
            <a:r>
              <a:rPr lang="en-US" dirty="0">
                <a:solidFill>
                  <a:srgbClr val="0070C0"/>
                </a:solidFill>
                <a:ea typeface="ＭＳ Ｐゴシック" pitchFamily="34" charset="-128"/>
              </a:rPr>
              <a:t>BGP PE-CE: </a:t>
            </a:r>
            <a:r>
              <a:rPr lang="en-US" sz="3300" dirty="0">
                <a:solidFill>
                  <a:srgbClr val="0070C0"/>
                </a:solidFill>
                <a:ea typeface="ＭＳ Ｐゴシック" pitchFamily="34" charset="-128"/>
              </a:rPr>
              <a:t>Loop in a MCS</a:t>
            </a:r>
          </a:p>
        </p:txBody>
      </p:sp>
      <p:sp>
        <p:nvSpPr>
          <p:cNvPr id="50181" name="Content Placeholder 46"/>
          <p:cNvSpPr>
            <a:spLocks noGrp="1"/>
          </p:cNvSpPr>
          <p:nvPr>
            <p:ph idx="1"/>
          </p:nvPr>
        </p:nvSpPr>
        <p:spPr>
          <a:xfrm>
            <a:off x="793750" y="4646613"/>
            <a:ext cx="7435850" cy="1897062"/>
          </a:xfrm>
        </p:spPr>
        <p:txBody>
          <a:bodyPr/>
          <a:lstStyle/>
          <a:p>
            <a:pPr>
              <a:lnSpc>
                <a:spcPct val="90000"/>
              </a:lnSpc>
            </a:pPr>
            <a:r>
              <a:rPr lang="en-US" sz="1600" dirty="0">
                <a:ea typeface="ＭＳ Ｐゴシック" pitchFamily="34" charset="-128"/>
              </a:rPr>
              <a:t>Customer Site 1 sends the BGP routes to </a:t>
            </a:r>
            <a:r>
              <a:rPr lang="en-US" sz="1600" dirty="0" err="1">
                <a:ea typeface="ＭＳ Ｐゴシック" pitchFamily="34" charset="-128"/>
              </a:rPr>
              <a:t>PE1</a:t>
            </a:r>
            <a:endParaRPr lang="en-US" sz="1600" dirty="0">
              <a:ea typeface="ＭＳ Ｐゴシック" pitchFamily="34" charset="-128"/>
            </a:endParaRPr>
          </a:p>
          <a:p>
            <a:pPr>
              <a:lnSpc>
                <a:spcPct val="90000"/>
              </a:lnSpc>
            </a:pPr>
            <a:r>
              <a:rPr lang="en-US" sz="1600" dirty="0" err="1">
                <a:ea typeface="ＭＳ Ｐゴシック" pitchFamily="34" charset="-128"/>
              </a:rPr>
              <a:t>PE1</a:t>
            </a:r>
            <a:r>
              <a:rPr lang="en-US" sz="1600" dirty="0">
                <a:ea typeface="ＭＳ Ｐゴシック" pitchFamily="34" charset="-128"/>
              </a:rPr>
              <a:t> advertises to all the iBGP-</a:t>
            </a:r>
            <a:r>
              <a:rPr lang="en-US" sz="1600" dirty="0" err="1">
                <a:ea typeface="ＭＳ Ｐゴシック" pitchFamily="34" charset="-128"/>
              </a:rPr>
              <a:t>VPNv4</a:t>
            </a:r>
            <a:r>
              <a:rPr lang="en-US" sz="1600" dirty="0">
                <a:ea typeface="ＭＳ Ｐゴシック" pitchFamily="34" charset="-128"/>
              </a:rPr>
              <a:t> peers </a:t>
            </a:r>
          </a:p>
          <a:p>
            <a:pPr>
              <a:lnSpc>
                <a:spcPct val="90000"/>
              </a:lnSpc>
            </a:pPr>
            <a:r>
              <a:rPr lang="en-US" sz="1600" dirty="0">
                <a:ea typeface="ＭＳ Ｐゴシック" pitchFamily="34" charset="-128"/>
              </a:rPr>
              <a:t>Remote PE (</a:t>
            </a:r>
            <a:r>
              <a:rPr lang="en-US" sz="1600" dirty="0" err="1">
                <a:ea typeface="ＭＳ Ｐゴシック" pitchFamily="34" charset="-128"/>
              </a:rPr>
              <a:t>PE2</a:t>
            </a:r>
            <a:r>
              <a:rPr lang="en-US" sz="1600" dirty="0">
                <a:ea typeface="ＭＳ Ｐゴシック" pitchFamily="34" charset="-128"/>
              </a:rPr>
              <a:t>) redistributes those routes into the local BGP peer at their sites because it has as-override configured so it will change the AS Path.</a:t>
            </a:r>
          </a:p>
          <a:p>
            <a:pPr>
              <a:lnSpc>
                <a:spcPct val="90000"/>
              </a:lnSpc>
            </a:pPr>
            <a:r>
              <a:rPr lang="en-US" sz="1600" dirty="0" err="1">
                <a:ea typeface="ＭＳ Ｐゴシック" pitchFamily="34" charset="-128"/>
              </a:rPr>
              <a:t>CE2</a:t>
            </a:r>
            <a:r>
              <a:rPr lang="en-US" sz="1600" dirty="0">
                <a:ea typeface="ＭＳ Ｐゴシック" pitchFamily="34" charset="-128"/>
              </a:rPr>
              <a:t> will accept this route because it doesn’t see its AS in the AS-Path and hence we have created a loop in the routing. Why? Because </a:t>
            </a:r>
            <a:r>
              <a:rPr lang="en-US" sz="1600" dirty="0" err="1">
                <a:ea typeface="ＭＳ Ｐゴシック" pitchFamily="34" charset="-128"/>
              </a:rPr>
              <a:t>CE2</a:t>
            </a:r>
            <a:r>
              <a:rPr lang="en-US" sz="1600" dirty="0">
                <a:ea typeface="ＭＳ Ｐゴシック" pitchFamily="34" charset="-128"/>
              </a:rPr>
              <a:t> would have the same route via an </a:t>
            </a:r>
            <a:r>
              <a:rPr lang="en-US" sz="1600" dirty="0" err="1">
                <a:ea typeface="ＭＳ Ｐゴシック" pitchFamily="34" charset="-128"/>
              </a:rPr>
              <a:t>IGP</a:t>
            </a:r>
            <a:r>
              <a:rPr lang="en-US" sz="1600" dirty="0">
                <a:ea typeface="ＭＳ Ｐゴシック" pitchFamily="34" charset="-128"/>
              </a:rPr>
              <a:t> and basis AD which route will win ????</a:t>
            </a:r>
          </a:p>
        </p:txBody>
      </p:sp>
      <p:sp>
        <p:nvSpPr>
          <p:cNvPr id="50182" name="Text Box 19"/>
          <p:cNvSpPr txBox="1">
            <a:spLocks noChangeArrowheads="1"/>
          </p:cNvSpPr>
          <p:nvPr/>
        </p:nvSpPr>
        <p:spPr bwMode="auto">
          <a:xfrm>
            <a:off x="3886200" y="1481138"/>
            <a:ext cx="1447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800" b="1" baseline="0"/>
              <a:t>MPLS VPN</a:t>
            </a:r>
          </a:p>
          <a:p>
            <a:r>
              <a:rPr lang="en-US" sz="1800" b="1" baseline="0"/>
              <a:t>Cloud</a:t>
            </a:r>
          </a:p>
        </p:txBody>
      </p:sp>
      <p:sp>
        <p:nvSpPr>
          <p:cNvPr id="50183" name="Text Box 23"/>
          <p:cNvSpPr txBox="1">
            <a:spLocks noChangeArrowheads="1"/>
          </p:cNvSpPr>
          <p:nvPr/>
        </p:nvSpPr>
        <p:spPr bwMode="auto">
          <a:xfrm>
            <a:off x="6515100" y="4187825"/>
            <a:ext cx="571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3</a:t>
            </a:r>
          </a:p>
        </p:txBody>
      </p:sp>
      <p:sp>
        <p:nvSpPr>
          <p:cNvPr id="50184" name="Text Box 24"/>
          <p:cNvSpPr txBox="1">
            <a:spLocks noChangeArrowheads="1"/>
          </p:cNvSpPr>
          <p:nvPr/>
        </p:nvSpPr>
        <p:spPr bwMode="auto">
          <a:xfrm>
            <a:off x="1562100" y="4265613"/>
            <a:ext cx="5715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Site 1</a:t>
            </a:r>
          </a:p>
        </p:txBody>
      </p:sp>
      <p:sp>
        <p:nvSpPr>
          <p:cNvPr id="50185" name="AutoShape 25"/>
          <p:cNvSpPr>
            <a:spLocks noChangeArrowheads="1"/>
          </p:cNvSpPr>
          <p:nvPr/>
        </p:nvSpPr>
        <p:spPr bwMode="auto">
          <a:xfrm>
            <a:off x="1371600" y="2860675"/>
            <a:ext cx="304800" cy="344488"/>
          </a:xfrm>
          <a:prstGeom prst="upArrow">
            <a:avLst>
              <a:gd name="adj1" fmla="val 50000"/>
              <a:gd name="adj2" fmla="val 28255"/>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186" name="AutoShape 26"/>
          <p:cNvSpPr>
            <a:spLocks noChangeArrowheads="1"/>
          </p:cNvSpPr>
          <p:nvPr/>
        </p:nvSpPr>
        <p:spPr bwMode="auto">
          <a:xfrm>
            <a:off x="1447800" y="1652588"/>
            <a:ext cx="609600" cy="5508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187" name="AutoShape 27"/>
          <p:cNvSpPr>
            <a:spLocks noChangeArrowheads="1"/>
          </p:cNvSpPr>
          <p:nvPr/>
        </p:nvSpPr>
        <p:spPr bwMode="auto">
          <a:xfrm>
            <a:off x="2133600" y="1652588"/>
            <a:ext cx="838200" cy="2873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189" name="Text Box 37"/>
          <p:cNvSpPr txBox="1">
            <a:spLocks noChangeArrowheads="1"/>
          </p:cNvSpPr>
          <p:nvPr/>
        </p:nvSpPr>
        <p:spPr bwMode="auto">
          <a:xfrm>
            <a:off x="3671888" y="2433638"/>
            <a:ext cx="701675" cy="249237"/>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dirty="0"/>
              <a:t>MP-BGP</a:t>
            </a:r>
          </a:p>
        </p:txBody>
      </p:sp>
      <p:sp>
        <p:nvSpPr>
          <p:cNvPr id="50190" name="Text Box 38"/>
          <p:cNvSpPr txBox="1">
            <a:spLocks noChangeArrowheads="1"/>
          </p:cNvSpPr>
          <p:nvPr/>
        </p:nvSpPr>
        <p:spPr bwMode="auto">
          <a:xfrm>
            <a:off x="4000500" y="2949575"/>
            <a:ext cx="468313" cy="24765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BGP</a:t>
            </a:r>
          </a:p>
        </p:txBody>
      </p:sp>
      <p:sp>
        <p:nvSpPr>
          <p:cNvPr id="50191" name="AutoShape 39"/>
          <p:cNvSpPr>
            <a:spLocks noChangeArrowheads="1"/>
          </p:cNvSpPr>
          <p:nvPr/>
        </p:nvSpPr>
        <p:spPr bwMode="auto">
          <a:xfrm flipH="1">
            <a:off x="3352800" y="2514600"/>
            <a:ext cx="457200" cy="519113"/>
          </a:xfrm>
          <a:prstGeom prst="curvedLeftArrow">
            <a:avLst>
              <a:gd name="adj1" fmla="val 22708"/>
              <a:gd name="adj2" fmla="val 45417"/>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192" name="AutoShape 40"/>
          <p:cNvSpPr>
            <a:spLocks noChangeArrowheads="1"/>
          </p:cNvSpPr>
          <p:nvPr/>
        </p:nvSpPr>
        <p:spPr bwMode="auto">
          <a:xfrm>
            <a:off x="4038600" y="3205163"/>
            <a:ext cx="304800" cy="403225"/>
          </a:xfrm>
          <a:prstGeom prst="downArrow">
            <a:avLst>
              <a:gd name="adj1" fmla="val 50000"/>
              <a:gd name="adj2" fmla="val 3307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193" name="Text Box 41"/>
          <p:cNvSpPr txBox="1">
            <a:spLocks noChangeArrowheads="1"/>
          </p:cNvSpPr>
          <p:nvPr/>
        </p:nvSpPr>
        <p:spPr bwMode="auto">
          <a:xfrm>
            <a:off x="1574800" y="3463925"/>
            <a:ext cx="6302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a:t>
            </a:r>
          </a:p>
        </p:txBody>
      </p:sp>
      <p:sp>
        <p:nvSpPr>
          <p:cNvPr id="50195" name="Text Box 43"/>
          <p:cNvSpPr txBox="1">
            <a:spLocks noChangeArrowheads="1"/>
          </p:cNvSpPr>
          <p:nvPr/>
        </p:nvSpPr>
        <p:spPr bwMode="auto">
          <a:xfrm>
            <a:off x="6667500" y="3348038"/>
            <a:ext cx="635532" cy="45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dirty="0"/>
              <a:t>BGP </a:t>
            </a:r>
          </a:p>
          <a:p>
            <a:r>
              <a:rPr lang="en-US" sz="1200" b="1" baseline="0" dirty="0"/>
              <a:t>AS # 1</a:t>
            </a:r>
          </a:p>
        </p:txBody>
      </p:sp>
      <p:sp>
        <p:nvSpPr>
          <p:cNvPr id="50196" name="Text Box 44"/>
          <p:cNvSpPr txBox="1">
            <a:spLocks noChangeArrowheads="1"/>
          </p:cNvSpPr>
          <p:nvPr/>
        </p:nvSpPr>
        <p:spPr bwMode="auto">
          <a:xfrm>
            <a:off x="774700" y="3294063"/>
            <a:ext cx="854075"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a:t>
            </a:r>
          </a:p>
          <a:p>
            <a:r>
              <a:rPr lang="en-US" sz="1000" b="1" baseline="0"/>
              <a:t>BGP Prefix</a:t>
            </a:r>
          </a:p>
          <a:p>
            <a:r>
              <a:rPr lang="en-US" sz="1000" b="1" baseline="0"/>
              <a:t>1.1.1.1</a:t>
            </a:r>
          </a:p>
        </p:txBody>
      </p:sp>
      <p:sp>
        <p:nvSpPr>
          <p:cNvPr id="50197" name="Text Box 45"/>
          <p:cNvSpPr txBox="1">
            <a:spLocks noChangeArrowheads="1"/>
          </p:cNvSpPr>
          <p:nvPr/>
        </p:nvSpPr>
        <p:spPr bwMode="auto">
          <a:xfrm>
            <a:off x="704850" y="2260600"/>
            <a:ext cx="975369" cy="544589"/>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dirty="0"/>
              <a:t>Redistribute</a:t>
            </a:r>
          </a:p>
          <a:p>
            <a:r>
              <a:rPr lang="en-US" sz="1000" b="1" baseline="0" dirty="0"/>
              <a:t>learned route</a:t>
            </a:r>
          </a:p>
          <a:p>
            <a:r>
              <a:rPr lang="en-US" sz="1000" b="1" baseline="0" dirty="0"/>
              <a:t>into MP-BGP</a:t>
            </a:r>
          </a:p>
        </p:txBody>
      </p:sp>
      <p:sp>
        <p:nvSpPr>
          <p:cNvPr id="50198" name="Text Box 46"/>
          <p:cNvSpPr txBox="1">
            <a:spLocks noChangeArrowheads="1"/>
          </p:cNvSpPr>
          <p:nvPr/>
        </p:nvSpPr>
        <p:spPr bwMode="auto">
          <a:xfrm>
            <a:off x="1971675" y="1139825"/>
            <a:ext cx="1677988" cy="520700"/>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Advertise this prefix </a:t>
            </a:r>
          </a:p>
          <a:p>
            <a:r>
              <a:rPr lang="en-US" sz="1000" b="1" baseline="0"/>
              <a:t>across MPLS Cloud </a:t>
            </a:r>
          </a:p>
          <a:p>
            <a:r>
              <a:rPr lang="en-US" sz="1000" b="1" baseline="0"/>
              <a:t>to all PEs using MP-BGP</a:t>
            </a:r>
          </a:p>
        </p:txBody>
      </p:sp>
      <p:sp>
        <p:nvSpPr>
          <p:cNvPr id="50199" name="Text Box 47"/>
          <p:cNvSpPr txBox="1">
            <a:spLocks noChangeArrowheads="1"/>
          </p:cNvSpPr>
          <p:nvPr/>
        </p:nvSpPr>
        <p:spPr bwMode="auto">
          <a:xfrm>
            <a:off x="7183438" y="1992313"/>
            <a:ext cx="701675" cy="249237"/>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MP-BGP</a:t>
            </a:r>
          </a:p>
        </p:txBody>
      </p:sp>
      <p:sp>
        <p:nvSpPr>
          <p:cNvPr id="50200" name="Text Box 48"/>
          <p:cNvSpPr txBox="1">
            <a:spLocks noChangeArrowheads="1"/>
          </p:cNvSpPr>
          <p:nvPr/>
        </p:nvSpPr>
        <p:spPr bwMode="auto">
          <a:xfrm>
            <a:off x="7299325" y="2720975"/>
            <a:ext cx="468313" cy="249238"/>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a:t>BGP</a:t>
            </a:r>
          </a:p>
        </p:txBody>
      </p:sp>
      <p:sp>
        <p:nvSpPr>
          <p:cNvPr id="50201" name="AutoShape 49"/>
          <p:cNvSpPr>
            <a:spLocks noChangeArrowheads="1"/>
          </p:cNvSpPr>
          <p:nvPr/>
        </p:nvSpPr>
        <p:spPr bwMode="auto">
          <a:xfrm>
            <a:off x="7467600" y="2227263"/>
            <a:ext cx="457200" cy="519112"/>
          </a:xfrm>
          <a:prstGeom prst="curvedLeftArrow">
            <a:avLst>
              <a:gd name="adj1" fmla="val 22708"/>
              <a:gd name="adj2" fmla="val 45417"/>
              <a:gd name="adj3" fmla="val 3333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202" name="AutoShape 50"/>
          <p:cNvSpPr>
            <a:spLocks noChangeArrowheads="1"/>
          </p:cNvSpPr>
          <p:nvPr/>
        </p:nvSpPr>
        <p:spPr bwMode="auto">
          <a:xfrm>
            <a:off x="7315200" y="2976563"/>
            <a:ext cx="304800" cy="401637"/>
          </a:xfrm>
          <a:prstGeom prst="downArrow">
            <a:avLst>
              <a:gd name="adj1" fmla="val 50000"/>
              <a:gd name="adj2" fmla="val 32943"/>
            </a:avLst>
          </a:prstGeom>
          <a:solidFill>
            <a:schemeClr val="accent1"/>
          </a:solidFill>
          <a:ln w="9525">
            <a:solidFill>
              <a:schemeClr val="tx2"/>
            </a:solidFill>
            <a:miter lim="800000"/>
            <a:headEnd/>
            <a:tailEnd/>
          </a:ln>
        </p:spPr>
        <p:txBody>
          <a:bodyPr lIns="82124" tIns="41061" rIns="82124" bIns="41061" anchor="ctr">
            <a:spAutoFit/>
          </a:bodyPr>
          <a:lstStyle/>
          <a:p>
            <a:endParaRPr lang="en-US"/>
          </a:p>
        </p:txBody>
      </p:sp>
      <p:sp>
        <p:nvSpPr>
          <p:cNvPr id="50203" name="Text Box 51"/>
          <p:cNvSpPr txBox="1">
            <a:spLocks noChangeArrowheads="1"/>
          </p:cNvSpPr>
          <p:nvPr/>
        </p:nvSpPr>
        <p:spPr bwMode="auto">
          <a:xfrm>
            <a:off x="5343525" y="1063625"/>
            <a:ext cx="1984375" cy="6953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pPr algn="l">
              <a:spcBef>
                <a:spcPct val="30000"/>
              </a:spcBef>
              <a:buClr>
                <a:srgbClr val="FF555D"/>
              </a:buClr>
              <a:buFont typeface="Arial" charset="0"/>
              <a:buNone/>
            </a:pPr>
            <a:r>
              <a:rPr lang="en-GB" sz="1000" b="1" baseline="0">
                <a:cs typeface="Arial" charset="0"/>
              </a:rPr>
              <a:t>MP-iBGP Update:</a:t>
            </a:r>
            <a:br>
              <a:rPr lang="en-GB" sz="1000" b="1" baseline="0">
                <a:cs typeface="Arial" charset="0"/>
              </a:rPr>
            </a:br>
            <a:r>
              <a:rPr lang="en-GB" sz="1000" b="1" baseline="0">
                <a:cs typeface="Arial" charset="0"/>
              </a:rPr>
              <a:t>RD:11:1 Next-Hop=</a:t>
            </a:r>
            <a:r>
              <a:rPr lang="en-GB" sz="1000" b="1" baseline="0">
                <a:solidFill>
                  <a:srgbClr val="B21A1A"/>
                </a:solidFill>
                <a:cs typeface="Arial" charset="0"/>
              </a:rPr>
              <a:t>PE-1</a:t>
            </a:r>
            <a:br>
              <a:rPr lang="en-GB" sz="1000" b="1" baseline="0">
                <a:cs typeface="Arial" charset="0"/>
              </a:rPr>
            </a:br>
            <a:r>
              <a:rPr lang="en-GB" sz="1000" b="1" baseline="0">
                <a:cs typeface="Arial" charset="0"/>
              </a:rPr>
              <a:t>RT=</a:t>
            </a:r>
            <a:r>
              <a:rPr lang="en-GB" sz="1000" b="1" baseline="0">
                <a:solidFill>
                  <a:srgbClr val="B21A1A"/>
                </a:solidFill>
                <a:cs typeface="Arial" charset="0"/>
              </a:rPr>
              <a:t>All-Sites</a:t>
            </a:r>
            <a:r>
              <a:rPr lang="en-GB" sz="1000" b="1" baseline="0">
                <a:cs typeface="Arial" charset="0"/>
              </a:rPr>
              <a:t>, Label=100</a:t>
            </a:r>
          </a:p>
          <a:p>
            <a:pPr algn="l">
              <a:spcBef>
                <a:spcPct val="30000"/>
              </a:spcBef>
              <a:buClr>
                <a:srgbClr val="FF555D"/>
              </a:buClr>
              <a:buFont typeface="Arial" charset="0"/>
              <a:buNone/>
            </a:pPr>
            <a:r>
              <a:rPr lang="en-GB" sz="1000" b="1" baseline="0">
                <a:solidFill>
                  <a:srgbClr val="B21A1A"/>
                </a:solidFill>
                <a:cs typeface="Arial" charset="0"/>
              </a:rPr>
              <a:t>11:1:1.1.1.1/32</a:t>
            </a:r>
          </a:p>
        </p:txBody>
      </p:sp>
      <p:sp>
        <p:nvSpPr>
          <p:cNvPr id="50204" name="Text Box 52"/>
          <p:cNvSpPr txBox="1">
            <a:spLocks noChangeArrowheads="1"/>
          </p:cNvSpPr>
          <p:nvPr/>
        </p:nvSpPr>
        <p:spPr bwMode="auto">
          <a:xfrm>
            <a:off x="4600575" y="2219325"/>
            <a:ext cx="8826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200" b="1" baseline="0"/>
              <a:t>BGP </a:t>
            </a:r>
          </a:p>
          <a:p>
            <a:r>
              <a:rPr lang="en-US" sz="1200" b="1" baseline="0"/>
              <a:t>AS # 1234</a:t>
            </a:r>
          </a:p>
        </p:txBody>
      </p:sp>
      <p:sp>
        <p:nvSpPr>
          <p:cNvPr id="47" name="Text Box 45"/>
          <p:cNvSpPr txBox="1">
            <a:spLocks noChangeArrowheads="1"/>
          </p:cNvSpPr>
          <p:nvPr/>
        </p:nvSpPr>
        <p:spPr bwMode="auto">
          <a:xfrm>
            <a:off x="4845050" y="2632792"/>
            <a:ext cx="1167729" cy="544589"/>
          </a:xfrm>
          <a:prstGeom prst="rect">
            <a:avLst/>
          </a:prstGeom>
          <a:noFill/>
          <a:ln w="28575">
            <a:solidFill>
              <a:srgbClr val="FC893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spAutoFit/>
          </a:bodyPr>
          <a:lstStyle>
            <a:lvl1pPr defTabSz="814388">
              <a:defRPr sz="2400" baseline="-25000">
                <a:solidFill>
                  <a:schemeClr val="tx1"/>
                </a:solidFill>
                <a:latin typeface="Arial" charset="0"/>
                <a:ea typeface="ＭＳ Ｐゴシック" pitchFamily="34" charset="-128"/>
              </a:defRPr>
            </a:lvl1pPr>
            <a:lvl2pPr marL="742950" indent="-285750" defTabSz="814388">
              <a:defRPr sz="2400" baseline="-25000">
                <a:solidFill>
                  <a:schemeClr val="tx1"/>
                </a:solidFill>
                <a:latin typeface="Arial" charset="0"/>
                <a:ea typeface="ＭＳ Ｐゴシック" pitchFamily="34" charset="-128"/>
              </a:defRPr>
            </a:lvl2pPr>
            <a:lvl3pPr marL="1143000" indent="-228600" defTabSz="814388">
              <a:defRPr sz="2400" baseline="-25000">
                <a:solidFill>
                  <a:schemeClr val="tx1"/>
                </a:solidFill>
                <a:latin typeface="Arial" charset="0"/>
                <a:ea typeface="ＭＳ Ｐゴシック" pitchFamily="34" charset="-128"/>
              </a:defRPr>
            </a:lvl3pPr>
            <a:lvl4pPr marL="1600200" indent="-228600" defTabSz="814388">
              <a:defRPr sz="2400" baseline="-25000">
                <a:solidFill>
                  <a:schemeClr val="tx1"/>
                </a:solidFill>
                <a:latin typeface="Arial" charset="0"/>
                <a:ea typeface="ＭＳ Ｐゴシック" pitchFamily="34" charset="-128"/>
              </a:defRPr>
            </a:lvl4pPr>
            <a:lvl5pPr marL="2057400" indent="-228600" defTabSz="814388">
              <a:defRPr sz="2400" baseline="-25000">
                <a:solidFill>
                  <a:schemeClr val="tx1"/>
                </a:solidFill>
                <a:latin typeface="Arial" charset="0"/>
                <a:ea typeface="ＭＳ Ｐゴシック" pitchFamily="34" charset="-128"/>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charset="0"/>
                <a:ea typeface="ＭＳ Ｐゴシック" pitchFamily="34" charset="-128"/>
              </a:defRPr>
            </a:lvl9pPr>
          </a:lstStyle>
          <a:p>
            <a:r>
              <a:rPr lang="en-US" sz="1000" b="1" baseline="0" dirty="0" err="1"/>
              <a:t>PE2</a:t>
            </a:r>
            <a:r>
              <a:rPr lang="en-US" sz="1000" b="1" baseline="0" dirty="0"/>
              <a:t> configured </a:t>
            </a:r>
          </a:p>
          <a:p>
            <a:r>
              <a:rPr lang="en-US" sz="1000" b="1" baseline="0" dirty="0"/>
              <a:t>With as-override</a:t>
            </a:r>
          </a:p>
          <a:p>
            <a:endParaRPr lang="en-US" sz="1000" b="1" baseline="0" dirty="0"/>
          </a:p>
        </p:txBody>
      </p:sp>
    </p:spTree>
    <p:extLst>
      <p:ext uri="{BB962C8B-B14F-4D97-AF65-F5344CB8AC3E}">
        <p14:creationId xmlns:p14="http://schemas.microsoft.com/office/powerpoint/2010/main" val="2200440547"/>
      </p:ext>
    </p:extLst>
  </p:cSld>
  <p:clrMapOvr>
    <a:masterClrMapping/>
  </p:clrMapOvr>
  <p:transition>
    <p:wipe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sco_White_Template_2009_HorzTitle1">
  <a:themeElements>
    <a:clrScheme name="Cisco_White_Template_2009_HorzTitle1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7B0D5"/>
      </a:hlink>
      <a:folHlink>
        <a:srgbClr val="C9A303"/>
      </a:folHlink>
    </a:clrScheme>
    <a:fontScheme name="Cisco_White_Template_2009_HorzTitl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prstShdw prst="shdw17" dist="17961" dir="2700000">
            <a:schemeClr val="tx2">
              <a:gamma/>
              <a:shade val="60000"/>
              <a:invGamma/>
            </a:schemeClr>
          </a:prstShdw>
        </a:effectLst>
      </a:spPr>
      <a:bodyPr vert="horz" wrap="none" lIns="82124" tIns="41061" rIns="82124" bIns="41061" numCol="1" anchor="ctr" anchorCtr="0" compatLnSpc="1">
        <a:prstTxWarp prst="textNoShape">
          <a:avLst/>
        </a:prstTxWarp>
        <a:spAutoFit/>
      </a:bodyPr>
      <a:lstStyle>
        <a:defPPr marL="0" marR="0" indent="0" algn="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prstShdw prst="shdw17" dist="17961" dir="2700000">
            <a:schemeClr val="tx2">
              <a:gamma/>
              <a:shade val="60000"/>
              <a:invGamma/>
            </a:schemeClr>
          </a:prstShdw>
        </a:effectLst>
      </a:spPr>
      <a:bodyPr vert="horz" wrap="none" lIns="82124" tIns="41061" rIns="82124" bIns="41061" numCol="1" anchor="ctr" anchorCtr="0" compatLnSpc="1">
        <a:prstTxWarp prst="textNoShape">
          <a:avLst/>
        </a:prstTxWarp>
        <a:spAutoFit/>
      </a:bodyPr>
      <a:lstStyle>
        <a:defPPr marL="0" marR="0" indent="0" algn="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isco_White_Template_2009_HorzTitle1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7B0D5"/>
        </a:hlink>
        <a:folHlink>
          <a:srgbClr val="C9A30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Blank">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Blank">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Blank">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Blank">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Blank">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2828</TotalTime>
  <Words>17009</Words>
  <Application>Microsoft Office PowerPoint</Application>
  <PresentationFormat>On-screen Show (4:3)</PresentationFormat>
  <Paragraphs>3025</Paragraphs>
  <Slides>182</Slides>
  <Notes>134</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182</vt:i4>
      </vt:variant>
    </vt:vector>
  </HeadingPairs>
  <TitlesOfParts>
    <vt:vector size="201" baseType="lpstr">
      <vt:lpstr>MS PGothic</vt:lpstr>
      <vt:lpstr>Apple LiGothic Medium</vt:lpstr>
      <vt:lpstr>Arial</vt:lpstr>
      <vt:lpstr>Arial Black</vt:lpstr>
      <vt:lpstr>Calibri</vt:lpstr>
      <vt:lpstr>Courier New</vt:lpstr>
      <vt:lpstr>Helvetica</vt:lpstr>
      <vt:lpstr>Times</vt:lpstr>
      <vt:lpstr>Times New Roman</vt:lpstr>
      <vt:lpstr>Wingdings</vt:lpstr>
      <vt:lpstr>Cisco_White_Template_2009_HorzTitle1</vt:lpstr>
      <vt:lpstr>Clarity</vt:lpstr>
      <vt:lpstr>Blank</vt:lpstr>
      <vt:lpstr>1_Blank</vt:lpstr>
      <vt:lpstr>2_Blank</vt:lpstr>
      <vt:lpstr>3_Blank</vt:lpstr>
      <vt:lpstr>4_Blank</vt:lpstr>
      <vt:lpstr>5_Blank</vt:lpstr>
      <vt:lpstr>6_Blank</vt:lpstr>
      <vt:lpstr>MPLS Layer 3 VPNs</vt:lpstr>
      <vt:lpstr>Agenda</vt:lpstr>
      <vt:lpstr>Agenda</vt:lpstr>
      <vt:lpstr>MPLS Layer 3 VPNs</vt:lpstr>
      <vt:lpstr>Driving Forces for MPLS L3-VPNs</vt:lpstr>
      <vt:lpstr>Driving Forces for MPLS L3-VPNs</vt:lpstr>
      <vt:lpstr>Terminology</vt:lpstr>
      <vt:lpstr>MPLS VPN Architecture</vt:lpstr>
      <vt:lpstr>MPLS VPN Architecture (Cont.) Terminology</vt:lpstr>
      <vt:lpstr>PE Router Architecture</vt:lpstr>
      <vt:lpstr>Propagation of Routing Information Across the P-Network</vt:lpstr>
      <vt:lpstr>Propagation of Routing Information Across the P-Network (Cont.)</vt:lpstr>
      <vt:lpstr>Propagation of Routing Information Across the P-Network (Cont.)</vt:lpstr>
      <vt:lpstr>Propagation Routing Information Across the P-Network (Cont.)</vt:lpstr>
      <vt:lpstr>Propagation of Routing Information Across the P-Network (Cont.)</vt:lpstr>
      <vt:lpstr>Route Distinguishers </vt:lpstr>
      <vt:lpstr>Route Distinguishers (Cont.)</vt:lpstr>
      <vt:lpstr>Route Distinguishers (Cont.)</vt:lpstr>
      <vt:lpstr>Route Distinguishers (Cont.)</vt:lpstr>
      <vt:lpstr>Route Distinguishers (Cont.)</vt:lpstr>
      <vt:lpstr>Route Distinguishers (Cont.) Usage in an MPLS VPN</vt:lpstr>
      <vt:lpstr>Route Targets Why Are They Needed?</vt:lpstr>
      <vt:lpstr>Route Targets (Cont.) What Are They?</vt:lpstr>
      <vt:lpstr>Route Targets (Cont.) How Do They Work?</vt:lpstr>
      <vt:lpstr>Virtual Private Networks Redefined</vt:lpstr>
      <vt:lpstr>Impact of Complex VPN Topologies on Virtual Routing Tables</vt:lpstr>
      <vt:lpstr>Important points to note for RT and RD</vt:lpstr>
      <vt:lpstr>MP-BGP Extensions</vt:lpstr>
      <vt:lpstr>MP-BGP Extensions</vt:lpstr>
      <vt:lpstr>MPLS VPN Routing Requirements</vt:lpstr>
      <vt:lpstr>MPLS VPN Routing CE Router Perspective</vt:lpstr>
      <vt:lpstr>MPLS VPN Routing (cont.) Overall Customer Perspective</vt:lpstr>
      <vt:lpstr>MPLS VPN Routing (Cont.) P Router Perspective</vt:lpstr>
      <vt:lpstr>MPLS VPN Routing (Cont.) PE Router Perspective</vt:lpstr>
      <vt:lpstr>Support for Existing Internet Routing</vt:lpstr>
      <vt:lpstr>Routing Tables on PE Routers</vt:lpstr>
      <vt:lpstr>End-to-End Routing Update Flow</vt:lpstr>
      <vt:lpstr>End-to-End Routing Update Flow (Cont.)</vt:lpstr>
      <vt:lpstr>End-to-End Routing Update Flow (Cont.)  MP-BGP Update</vt:lpstr>
      <vt:lpstr>End-to-End Routing Update Flow (Cont.)</vt:lpstr>
      <vt:lpstr>VPN Packet Forwarding Across an MPLS VPN Backbone</vt:lpstr>
      <vt:lpstr>VPN Packet Forwarding Across an MPLS VPN Backbone</vt:lpstr>
      <vt:lpstr>VPN Packet Forwarding Across an MPLS VPN Backbone (Cont.)</vt:lpstr>
      <vt:lpstr>VPN Label Propagation</vt:lpstr>
      <vt:lpstr>VPN Label Propagation (Cont.)</vt:lpstr>
      <vt:lpstr>MPLS VPNs and Label Propagation</vt:lpstr>
      <vt:lpstr>MPLS VPN Label Stack</vt:lpstr>
      <vt:lpstr>MPLS VPN Operation</vt:lpstr>
      <vt:lpstr>MPLS VPN Forwarding Example</vt:lpstr>
      <vt:lpstr>Virtual Routing and Forwarding</vt:lpstr>
      <vt:lpstr>Provider Edge VRFs (PE VRFs)</vt:lpstr>
      <vt:lpstr>VPN-Aware Routing Protocols</vt:lpstr>
      <vt:lpstr>VRF Routing Table</vt:lpstr>
      <vt:lpstr>Routing Contexts, VRF, and MP-BGP Interaction: 1/9 </vt:lpstr>
      <vt:lpstr>Routing Contexts, VRF, and MP-BGP Interaction: 2/9</vt:lpstr>
      <vt:lpstr>Routing Contexts, VRF, and MP-BGP Interaction: 3/9</vt:lpstr>
      <vt:lpstr>Routing Contexts, VRF, and MP-BGP Interaction: 4/9</vt:lpstr>
      <vt:lpstr>Routing Contexts, VRF, and MP-BGP Interaction: 5/9</vt:lpstr>
      <vt:lpstr>Routing Contexts, VRF, and MP-BGP Interaction: 6/9</vt:lpstr>
      <vt:lpstr>Routing Contexts, VRF, and MP-BGP Interaction: 7/9</vt:lpstr>
      <vt:lpstr>Routing Contexts, VRF, and MP-BGP Interaction: 8/9</vt:lpstr>
      <vt:lpstr>Routing Contexts, VRF, and MP-BGP Interaction: 9/9</vt:lpstr>
      <vt:lpstr>Traceroute in an MPLS VPN</vt:lpstr>
      <vt:lpstr>TTL Field in Labels</vt:lpstr>
      <vt:lpstr>Copying of TTL field</vt:lpstr>
      <vt:lpstr>Traceroute in IP Network</vt:lpstr>
      <vt:lpstr>Traceroute in IP Network</vt:lpstr>
      <vt:lpstr>Traceroute in IP Network</vt:lpstr>
      <vt:lpstr>Traceroute in IP Network</vt:lpstr>
      <vt:lpstr>Traceroute in MPLS VPN Network</vt:lpstr>
      <vt:lpstr>Traceroute in MPLS VPN Network</vt:lpstr>
      <vt:lpstr>Traceroute in MPLS VPN Network</vt:lpstr>
      <vt:lpstr>Traceroute in MPLS VPN Network</vt:lpstr>
      <vt:lpstr>Traceroute : Example</vt:lpstr>
      <vt:lpstr>TTL Commands</vt:lpstr>
      <vt:lpstr>No Tag IP Propagate-ttl Forwarded</vt:lpstr>
      <vt:lpstr>Traceroute in MPLS VPN Network</vt:lpstr>
      <vt:lpstr>PE-CE Routing Protocols</vt:lpstr>
      <vt:lpstr>Configuring PE-CE Routing Protocols</vt:lpstr>
      <vt:lpstr>PowerPoint Presentation</vt:lpstr>
      <vt:lpstr>Static Routing</vt:lpstr>
      <vt:lpstr>Static PE-CE: </vt:lpstr>
      <vt:lpstr>PowerPoint Presentation</vt:lpstr>
      <vt:lpstr>RIPv2</vt:lpstr>
      <vt:lpstr>RIPv2 PE-CE: </vt:lpstr>
      <vt:lpstr>PowerPoint Presentation</vt:lpstr>
      <vt:lpstr>BGP PE-CE Requirements</vt:lpstr>
      <vt:lpstr>BGP PE-CE: Same AS at Customer Sites</vt:lpstr>
      <vt:lpstr>BGP PE-CE:  Same AS at Customer Sites</vt:lpstr>
      <vt:lpstr>BGP PE-CE: Same AS at Customer Sites</vt:lpstr>
      <vt:lpstr>BGP PE-CE: Same AS at Customer Sites</vt:lpstr>
      <vt:lpstr>BGP PE-CE: Different AS at Customer Sites</vt:lpstr>
      <vt:lpstr>BGP PE-CE: Different AS at Customer Sites</vt:lpstr>
      <vt:lpstr>BGP PE-CE: With Back Door Connections</vt:lpstr>
      <vt:lpstr>BGP PE-CE: With Back Door Connections</vt:lpstr>
      <vt:lpstr>BGP PE-CE:  With Back Door Connections</vt:lpstr>
      <vt:lpstr>BGP PE-CE: Private AS vs. Public AS</vt:lpstr>
      <vt:lpstr>BGP PE-CE: MCS</vt:lpstr>
      <vt:lpstr>BGP PE-CE: Loop in a MCS</vt:lpstr>
      <vt:lpstr>BGP PE-CE: Site-of-Origin</vt:lpstr>
      <vt:lpstr>BGP PE-CE: Site-of-Origin</vt:lpstr>
      <vt:lpstr>PowerPoint Presentation</vt:lpstr>
      <vt:lpstr>OSPF PE-CE Requirements</vt:lpstr>
      <vt:lpstr>OSPF PE-CE—MP-BGP Extensions</vt:lpstr>
      <vt:lpstr>OSPF PE-CE—MP-BGP Extensions</vt:lpstr>
      <vt:lpstr>OSPF PE-CE Operation</vt:lpstr>
      <vt:lpstr>OSPF PE-CE Operation : Down BIT and Tag</vt:lpstr>
      <vt:lpstr>OSPF - Routing Loop</vt:lpstr>
      <vt:lpstr>OSPF Down Bit and Tag</vt:lpstr>
      <vt:lpstr>OSPF - Routing Loop avoidance</vt:lpstr>
      <vt:lpstr>OSPF - Down bit example</vt:lpstr>
      <vt:lpstr>OSPF - VPN Route Tag</vt:lpstr>
      <vt:lpstr>OSPF - Routing loop avoidance</vt:lpstr>
      <vt:lpstr>OSPF - Tag example </vt:lpstr>
      <vt:lpstr>Customer Sites Are All in Area 0 </vt:lpstr>
      <vt:lpstr>Customer Sites Are All in Area 0</vt:lpstr>
      <vt:lpstr>Customer Sites Are All in Area 0</vt:lpstr>
      <vt:lpstr>Customer Sites Are in Different Areas</vt:lpstr>
      <vt:lpstr>Customer Sites Are in Different Areas</vt:lpstr>
      <vt:lpstr>Customer Sites With Back Door Links</vt:lpstr>
      <vt:lpstr>Customer Sites With Back Door Links</vt:lpstr>
      <vt:lpstr>Sham-Link Support for the Back Door Links</vt:lpstr>
      <vt:lpstr>Requirements for Creating Sham-Links</vt:lpstr>
      <vt:lpstr>Checking the Status of Sham-Links</vt:lpstr>
      <vt:lpstr>Checking the Status of Sham-Links</vt:lpstr>
      <vt:lpstr>Sham-Links Configuration Example</vt:lpstr>
      <vt:lpstr>PowerPoint Presentation</vt:lpstr>
      <vt:lpstr>EIGRP PE-CE Goals</vt:lpstr>
      <vt:lpstr>EIGRP PE-CE: Operation</vt:lpstr>
      <vt:lpstr>EIGRP PE-CE:  New Extended Communities </vt:lpstr>
      <vt:lpstr>EIGRP PE-CE: Looking for Cost Communities</vt:lpstr>
      <vt:lpstr>EIGRP PE-CE: Looking for Cost Communities</vt:lpstr>
      <vt:lpstr>Customer Sites in the Same EIGRP AS</vt:lpstr>
      <vt:lpstr>Customer Sites in the Same EIGRP AS</vt:lpstr>
      <vt:lpstr>Customer Sites in the Same EIGRP AS</vt:lpstr>
      <vt:lpstr>Customer Sites in the Same EIGRP AS</vt:lpstr>
      <vt:lpstr>Customer Sites in Different EIGRP AS</vt:lpstr>
      <vt:lpstr>Customer Sites in Different EIGRP AS</vt:lpstr>
      <vt:lpstr>Customer Sites in Different EIGRP AS</vt:lpstr>
      <vt:lpstr>Customer Sites in Different EIGRP AS</vt:lpstr>
      <vt:lpstr>Customer Sites With Backdoor Links</vt:lpstr>
      <vt:lpstr>Customer Sites Have One or More  Non-EIGRP Site(s)</vt:lpstr>
      <vt:lpstr>Customer Sites Have One or More  Non-EIGRP Site(s)</vt:lpstr>
      <vt:lpstr>Customer Sites Have One or More  Non-EIGRP Site(s)</vt:lpstr>
      <vt:lpstr>Customer Sites Have One or More  Non-EIGRP Site(s)</vt:lpstr>
      <vt:lpstr>PowerPoint Presentation</vt:lpstr>
      <vt:lpstr>Multi-Homing and Load Balancing Options</vt:lpstr>
      <vt:lpstr>Multi-Homing and Load Balancing Options</vt:lpstr>
      <vt:lpstr>Multi-Homing and Load Balancing Options</vt:lpstr>
      <vt:lpstr>Multi-Homing and Load Balancing Options</vt:lpstr>
      <vt:lpstr>eiBGP: At the PE Router</vt:lpstr>
      <vt:lpstr>eiBGP: At the PE Router</vt:lpstr>
      <vt:lpstr>eiBGP: PE Router Configuration</vt:lpstr>
      <vt:lpstr>Loadbalancing Across Dual Providers</vt:lpstr>
      <vt:lpstr>Loadbalancing Across Dual Providers</vt:lpstr>
      <vt:lpstr>Loadbalancing Across Dual Providers</vt:lpstr>
      <vt:lpstr>Loadbalancing Across Dual Providers</vt:lpstr>
      <vt:lpstr>Loadbalancing Across Dual Providers</vt:lpstr>
      <vt:lpstr>PowerPoint Presentation</vt:lpstr>
      <vt:lpstr>OSPF Area 0 Placement</vt:lpstr>
      <vt:lpstr>OSPF Area 0 Placement</vt:lpstr>
      <vt:lpstr>OSPF Area 0 Placement—Sham Link </vt:lpstr>
      <vt:lpstr>PowerPoint Presentation</vt:lpstr>
      <vt:lpstr>Default-Gateway Using EIGRP PE-CE</vt:lpstr>
      <vt:lpstr>Default-Gateway Using EIGRP PE-CE</vt:lpstr>
      <vt:lpstr>Default-Gateway Using EIGRP PE-CE</vt:lpstr>
      <vt:lpstr>Default-Gateway Using EIGRP PE-CE</vt:lpstr>
      <vt:lpstr>Default-Gateway Using EIGRP PE-CE</vt:lpstr>
      <vt:lpstr>Default-Gateway Using EIGRP PE-CE</vt:lpstr>
      <vt:lpstr>Default-Gateway Using EIGRP PE-CE</vt:lpstr>
      <vt:lpstr>Using RT for the Default Gateway</vt:lpstr>
      <vt:lpstr>Using RT for the Default Gateway</vt:lpstr>
      <vt:lpstr>Using RT for the Default Gateway</vt:lpstr>
      <vt:lpstr>6vPE</vt:lpstr>
      <vt:lpstr>IPv6 VPN 6VPE (RFC 4659)</vt:lpstr>
      <vt:lpstr>6vPE Control Plane</vt:lpstr>
      <vt:lpstr>6vPE Data Plane</vt:lpstr>
      <vt:lpstr>CE1 Configuration</vt:lpstr>
      <vt:lpstr>New Multi-AF VRF Configuration</vt:lpstr>
      <vt:lpstr>6VPE1 General Configuration</vt:lpstr>
      <vt:lpstr>6VPE1 BGP Configuration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 Carrier Ethernet Network Mobile RAN Transport</dc:title>
  <dc:creator>Vivek Ruhil (vruhil)</dc:creator>
  <cp:lastModifiedBy>Vasile  Dadarlat</cp:lastModifiedBy>
  <cp:revision>71</cp:revision>
  <dcterms:created xsi:type="dcterms:W3CDTF">2006-08-16T00:00:00Z</dcterms:created>
  <dcterms:modified xsi:type="dcterms:W3CDTF">2024-09-23T09:11:55Z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racking">
    <vt:lpwstr>true</vt:lpwstr>
  </property>
  <property fmtid="{D5CDD505-2E9C-101B-9397-08002B2CF9AE}" pid="3" name="DV.DocumentId">
    <vt:lpwstr>nDzUTHjvnSwQwSndUZLvwG</vt:lpwstr>
  </property>
  <property fmtid="{D5CDD505-2E9C-101B-9397-08002B2CF9AE}" pid="4" name="DV.VersionId">
    <vt:lpwstr>TQgZQO1VQWMnQo0o9oPZUU</vt:lpwstr>
  </property>
  <property fmtid="{D5CDD505-2E9C-101B-9397-08002B2CF9AE}" pid="5" name="DV.MergeIncapabilityFlags">
    <vt:i4>0</vt:i4>
  </property>
</Properties>
</file>