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62"/>
  </p:notesMasterIdLst>
  <p:sldIdLst>
    <p:sldId id="256" r:id="rId4"/>
    <p:sldId id="257" r:id="rId5"/>
    <p:sldId id="258" r:id="rId6"/>
    <p:sldId id="259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39" r:id="rId34"/>
    <p:sldId id="340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4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C6AB-466C-412E-901A-2DD404B2BD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3B05-6F51-4CA6-AAF7-0C3E45A09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6F401-8476-40E2-96F8-E78208DB7639}" type="slidenum">
              <a:rPr lang="en-US"/>
              <a:pPr/>
              <a:t>30</a:t>
            </a:fld>
            <a:endParaRPr lang="en-US"/>
          </a:p>
        </p:txBody>
      </p:sp>
      <p:sp>
        <p:nvSpPr>
          <p:cNvPr id="715778" name="Rectangle 2"/>
          <p:cNvSpPr>
            <a:spLocks noChangeArrowheads="1"/>
          </p:cNvSpPr>
          <p:nvPr/>
        </p:nvSpPr>
        <p:spPr bwMode="auto">
          <a:xfrm>
            <a:off x="3884123" y="-1564"/>
            <a:ext cx="2976995" cy="45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940" tIns="44970" rIns="89940" bIns="44970" anchor="ctr"/>
          <a:lstStyle/>
          <a:p>
            <a:endParaRPr lang="en-US"/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-3117" y="-1564"/>
            <a:ext cx="2973878" cy="45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940" tIns="44970" rIns="89940" bIns="44970" anchor="ctr"/>
          <a:lstStyle/>
          <a:p>
            <a:endParaRPr lang="en-US"/>
          </a:p>
        </p:txBody>
      </p:sp>
      <p:sp>
        <p:nvSpPr>
          <p:cNvPr id="7157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563563"/>
            <a:ext cx="5846763" cy="3289300"/>
          </a:xfrm>
          <a:ln/>
        </p:spPr>
      </p:sp>
      <p:sp>
        <p:nvSpPr>
          <p:cNvPr id="71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58809" y="3998155"/>
            <a:ext cx="5160645" cy="4307749"/>
          </a:xfrm>
        </p:spPr>
        <p:txBody>
          <a:bodyPr lIns="86631" tIns="43316" rIns="86631" bIns="43316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886397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886397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886397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886397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09B4A0B-6BBF-429F-BCAC-466C4F921864}" type="slidenum">
              <a:rPr lang="en-US" sz="800" baseline="0"/>
              <a:pPr/>
              <a:t>33</a:t>
            </a:fld>
            <a:endParaRPr lang="en-US" sz="800" baseline="0"/>
          </a:p>
        </p:txBody>
      </p:sp>
      <p:sp>
        <p:nvSpPr>
          <p:cNvPr id="136195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F43E0-C94E-4D8E-95EF-C3B5B4298CF2}" type="slidenum">
              <a:rPr lang="en-US"/>
              <a:pPr/>
              <a:t>51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60620-8D8F-4A06-AE28-A4B43D3D3DA7}" type="slidenum">
              <a:rPr lang="en-US"/>
              <a:pPr/>
              <a:t>52</a:t>
            </a:fld>
            <a:endParaRPr lang="en-US"/>
          </a:p>
        </p:txBody>
      </p:sp>
      <p:sp>
        <p:nvSpPr>
          <p:cNvPr id="16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47B27-FFE9-428C-B749-7DCF71D4ECAB}" type="slidenum">
              <a:rPr lang="en-US"/>
              <a:pPr/>
              <a:t>53</a:t>
            </a:fld>
            <a:endParaRPr lang="en-US"/>
          </a:p>
        </p:txBody>
      </p:sp>
      <p:sp>
        <p:nvSpPr>
          <p:cNvPr id="167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163" y="241300"/>
            <a:ext cx="6975476" cy="3924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13" y="4304988"/>
            <a:ext cx="5988326" cy="4184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 txBox="1">
            <a:spLocks noGrp="1" noChangeArrowheads="1"/>
          </p:cNvSpPr>
          <p:nvPr/>
        </p:nvSpPr>
        <p:spPr bwMode="auto">
          <a:xfrm>
            <a:off x="5800782" y="8537910"/>
            <a:ext cx="794963" cy="2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08" tIns="0" rIns="18508" bIns="0" anchor="b"/>
          <a:lstStyle/>
          <a:p>
            <a:pPr algn="r" defTabSz="8884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E63421-ADEB-4DFC-B00F-FA8A746F9EE9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88847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163" y="241300"/>
            <a:ext cx="6973888" cy="39243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662" y="4305802"/>
            <a:ext cx="5987638" cy="4183982"/>
          </a:xfrm>
          <a:noFill/>
          <a:ln/>
        </p:spPr>
        <p:txBody>
          <a:bodyPr lIns="94088" tIns="49357" rIns="94088" bIns="49357"/>
          <a:lstStyle/>
          <a:p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9B-F82D-4BA7-5D0A-1C748D59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B5A66-75E0-6465-69E7-71E1FD226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DF9F7-0A59-0CAB-87ED-9BCCE0BA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EBF9B-943F-16C5-AC80-2F1B55AA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BF3C2-09EC-69DD-C1D5-3C9D3CDB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0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6D28-E2B2-6E90-E67A-58EF41EA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99F6E-0C2A-5404-AEFA-8EAD8EBC7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FF843-0A93-5A7D-3560-38EA98C9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773E5-AAE4-10F5-3E36-FEBFD0E2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964EA-921D-414D-C0EB-B8324BED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E3A5B-CFAA-FD96-44F8-C0D986DC2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505D8-2A52-1613-5715-8FD7E22C7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12A99-D87D-B322-408A-B97C88FD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85756-3433-2970-C962-3D01187D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5FD9-A8C3-260A-4820-582AD49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54000"/>
            <a:ext cx="1016423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965325"/>
            <a:ext cx="10966449" cy="1709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85" y="3827464"/>
            <a:ext cx="10966449" cy="170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24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36" y="304800"/>
            <a:ext cx="9914465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6" y="1600201"/>
            <a:ext cx="9914465" cy="4525963"/>
          </a:xfrm>
        </p:spPr>
        <p:txBody>
          <a:bodyPr/>
          <a:lstStyle>
            <a:lvl2pPr marL="457200" indent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58336" y="1186542"/>
            <a:ext cx="9914465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58334" y="6372424"/>
            <a:ext cx="9948333" cy="307777"/>
          </a:xfrm>
        </p:spPr>
        <p:txBody>
          <a:bodyPr wrap="square"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21672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36" y="304800"/>
            <a:ext cx="9914465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6" y="1600201"/>
            <a:ext cx="9914465" cy="4525963"/>
          </a:xfrm>
        </p:spPr>
        <p:txBody>
          <a:bodyPr/>
          <a:lstStyle>
            <a:lvl2pPr marL="457200" indent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58336" y="1186542"/>
            <a:ext cx="9914465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58334" y="6372424"/>
            <a:ext cx="9948333" cy="307777"/>
          </a:xfrm>
        </p:spPr>
        <p:txBody>
          <a:bodyPr wrap="square"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83824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3"/>
          <p:cNvGrpSpPr>
            <a:grpSpLocks/>
          </p:cNvGrpSpPr>
          <p:nvPr/>
        </p:nvGrpSpPr>
        <p:grpSpPr bwMode="auto">
          <a:xfrm>
            <a:off x="817033" y="419100"/>
            <a:ext cx="1930400" cy="769938"/>
            <a:chOff x="3272" y="1316"/>
            <a:chExt cx="1889" cy="1002"/>
          </a:xfrm>
        </p:grpSpPr>
        <p:sp>
          <p:nvSpPr>
            <p:cNvPr id="5" name="AutoShape 284"/>
            <p:cNvSpPr>
              <a:spLocks noChangeAspect="1" noChangeArrowheads="1" noTextEdit="1"/>
            </p:cNvSpPr>
            <p:nvPr userDrawn="1"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285"/>
            <p:cNvSpPr>
              <a:spLocks noChangeArrowheads="1"/>
            </p:cNvSpPr>
            <p:nvPr userDrawn="1"/>
          </p:nvSpPr>
          <p:spPr bwMode="auto">
            <a:xfrm>
              <a:off x="3802" y="1979"/>
              <a:ext cx="87" cy="326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286"/>
            <p:cNvSpPr>
              <a:spLocks/>
            </p:cNvSpPr>
            <p:nvPr userDrawn="1"/>
          </p:nvSpPr>
          <p:spPr bwMode="auto">
            <a:xfrm>
              <a:off x="4303" y="1971"/>
              <a:ext cx="249" cy="343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1 w 58"/>
                <a:gd name="T13" fmla="*/ 80 h 80"/>
                <a:gd name="T14" fmla="*/ 0 w 58"/>
                <a:gd name="T15" fmla="*/ 40 h 80"/>
                <a:gd name="T16" fmla="*/ 41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287"/>
            <p:cNvSpPr>
              <a:spLocks/>
            </p:cNvSpPr>
            <p:nvPr userDrawn="1"/>
          </p:nvSpPr>
          <p:spPr bwMode="auto">
            <a:xfrm>
              <a:off x="3444" y="1971"/>
              <a:ext cx="249" cy="343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0 w 58"/>
                <a:gd name="T13" fmla="*/ 80 h 80"/>
                <a:gd name="T14" fmla="*/ 0 w 58"/>
                <a:gd name="T15" fmla="*/ 40 h 80"/>
                <a:gd name="T16" fmla="*/ 40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288"/>
            <p:cNvSpPr>
              <a:spLocks noEditPoints="1"/>
            </p:cNvSpPr>
            <p:nvPr userDrawn="1"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80 w 80"/>
                <a:gd name="T1" fmla="*/ 40 h 80"/>
                <a:gd name="T2" fmla="*/ 40 w 80"/>
                <a:gd name="T3" fmla="*/ 80 h 80"/>
                <a:gd name="T4" fmla="*/ 0 w 80"/>
                <a:gd name="T5" fmla="*/ 40 h 80"/>
                <a:gd name="T6" fmla="*/ 40 w 80"/>
                <a:gd name="T7" fmla="*/ 0 h 80"/>
                <a:gd name="T8" fmla="*/ 80 w 80"/>
                <a:gd name="T9" fmla="*/ 40 h 80"/>
                <a:gd name="T10" fmla="*/ 40 w 80"/>
                <a:gd name="T11" fmla="*/ 20 h 80"/>
                <a:gd name="T12" fmla="*/ 20 w 80"/>
                <a:gd name="T13" fmla="*/ 40 h 80"/>
                <a:gd name="T14" fmla="*/ 40 w 80"/>
                <a:gd name="T15" fmla="*/ 60 h 80"/>
                <a:gd name="T16" fmla="*/ 60 w 80"/>
                <a:gd name="T17" fmla="*/ 40 h 80"/>
                <a:gd name="T18" fmla="*/ 40 w 80"/>
                <a:gd name="T19" fmla="*/ 2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89"/>
            <p:cNvSpPr>
              <a:spLocks/>
            </p:cNvSpPr>
            <p:nvPr userDrawn="1"/>
          </p:nvSpPr>
          <p:spPr bwMode="auto">
            <a:xfrm>
              <a:off x="3999" y="1971"/>
              <a:ext cx="224" cy="343"/>
            </a:xfrm>
            <a:custGeom>
              <a:avLst/>
              <a:gdLst>
                <a:gd name="T0" fmla="*/ 47 w 52"/>
                <a:gd name="T1" fmla="*/ 19 h 80"/>
                <a:gd name="T2" fmla="*/ 32 w 52"/>
                <a:gd name="T3" fmla="*/ 17 h 80"/>
                <a:gd name="T4" fmla="*/ 20 w 52"/>
                <a:gd name="T5" fmla="*/ 23 h 80"/>
                <a:gd name="T6" fmla="*/ 29 w 52"/>
                <a:gd name="T7" fmla="*/ 30 h 80"/>
                <a:gd name="T8" fmla="*/ 34 w 52"/>
                <a:gd name="T9" fmla="*/ 32 h 80"/>
                <a:gd name="T10" fmla="*/ 52 w 52"/>
                <a:gd name="T11" fmla="*/ 54 h 80"/>
                <a:gd name="T12" fmla="*/ 21 w 52"/>
                <a:gd name="T13" fmla="*/ 80 h 80"/>
                <a:gd name="T14" fmla="*/ 0 w 52"/>
                <a:gd name="T15" fmla="*/ 77 h 80"/>
                <a:gd name="T16" fmla="*/ 0 w 52"/>
                <a:gd name="T17" fmla="*/ 60 h 80"/>
                <a:gd name="T18" fmla="*/ 18 w 52"/>
                <a:gd name="T19" fmla="*/ 63 h 80"/>
                <a:gd name="T20" fmla="*/ 32 w 52"/>
                <a:gd name="T21" fmla="*/ 56 h 80"/>
                <a:gd name="T22" fmla="*/ 23 w 52"/>
                <a:gd name="T23" fmla="*/ 48 h 80"/>
                <a:gd name="T24" fmla="*/ 19 w 52"/>
                <a:gd name="T25" fmla="*/ 47 h 80"/>
                <a:gd name="T26" fmla="*/ 0 w 52"/>
                <a:gd name="T27" fmla="*/ 24 h 80"/>
                <a:gd name="T28" fmla="*/ 28 w 52"/>
                <a:gd name="T29" fmla="*/ 0 h 80"/>
                <a:gd name="T30" fmla="*/ 47 w 52"/>
                <a:gd name="T31" fmla="*/ 3 h 80"/>
                <a:gd name="T32" fmla="*/ 47 w 52"/>
                <a:gd name="T33" fmla="*/ 1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90"/>
            <p:cNvSpPr>
              <a:spLocks/>
            </p:cNvSpPr>
            <p:nvPr userDrawn="1"/>
          </p:nvSpPr>
          <p:spPr bwMode="auto">
            <a:xfrm>
              <a:off x="3272" y="1587"/>
              <a:ext cx="81" cy="167"/>
            </a:xfrm>
            <a:custGeom>
              <a:avLst/>
              <a:gdLst>
                <a:gd name="T0" fmla="*/ 19 w 19"/>
                <a:gd name="T1" fmla="*/ 10 h 39"/>
                <a:gd name="T2" fmla="*/ 10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10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91"/>
            <p:cNvSpPr>
              <a:spLocks/>
            </p:cNvSpPr>
            <p:nvPr userDrawn="1"/>
          </p:nvSpPr>
          <p:spPr bwMode="auto">
            <a:xfrm>
              <a:off x="3500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92"/>
            <p:cNvSpPr>
              <a:spLocks/>
            </p:cNvSpPr>
            <p:nvPr userDrawn="1"/>
          </p:nvSpPr>
          <p:spPr bwMode="auto">
            <a:xfrm>
              <a:off x="3721" y="1320"/>
              <a:ext cx="81" cy="514"/>
            </a:xfrm>
            <a:custGeom>
              <a:avLst/>
              <a:gdLst>
                <a:gd name="T0" fmla="*/ 19 w 19"/>
                <a:gd name="T1" fmla="*/ 9 h 120"/>
                <a:gd name="T2" fmla="*/ 10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10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93"/>
            <p:cNvSpPr>
              <a:spLocks/>
            </p:cNvSpPr>
            <p:nvPr userDrawn="1"/>
          </p:nvSpPr>
          <p:spPr bwMode="auto">
            <a:xfrm>
              <a:off x="3949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94"/>
            <p:cNvSpPr>
              <a:spLocks/>
            </p:cNvSpPr>
            <p:nvPr userDrawn="1"/>
          </p:nvSpPr>
          <p:spPr bwMode="auto">
            <a:xfrm>
              <a:off x="4171" y="1587"/>
              <a:ext cx="87" cy="167"/>
            </a:xfrm>
            <a:custGeom>
              <a:avLst/>
              <a:gdLst>
                <a:gd name="T0" fmla="*/ 20 w 20"/>
                <a:gd name="T1" fmla="*/ 10 h 39"/>
                <a:gd name="T2" fmla="*/ 10 w 20"/>
                <a:gd name="T3" fmla="*/ 0 h 39"/>
                <a:gd name="T4" fmla="*/ 0 w 20"/>
                <a:gd name="T5" fmla="*/ 10 h 39"/>
                <a:gd name="T6" fmla="*/ 0 w 20"/>
                <a:gd name="T7" fmla="*/ 30 h 39"/>
                <a:gd name="T8" fmla="*/ 10 w 20"/>
                <a:gd name="T9" fmla="*/ 39 h 39"/>
                <a:gd name="T10" fmla="*/ 20 w 20"/>
                <a:gd name="T11" fmla="*/ 30 h 39"/>
                <a:gd name="T12" fmla="*/ 20 w 20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95"/>
            <p:cNvSpPr>
              <a:spLocks/>
            </p:cNvSpPr>
            <p:nvPr userDrawn="1"/>
          </p:nvSpPr>
          <p:spPr bwMode="auto">
            <a:xfrm>
              <a:off x="4399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296"/>
            <p:cNvSpPr>
              <a:spLocks/>
            </p:cNvSpPr>
            <p:nvPr userDrawn="1"/>
          </p:nvSpPr>
          <p:spPr bwMode="auto">
            <a:xfrm>
              <a:off x="4625" y="1320"/>
              <a:ext cx="83" cy="514"/>
            </a:xfrm>
            <a:custGeom>
              <a:avLst/>
              <a:gdLst>
                <a:gd name="T0" fmla="*/ 19 w 19"/>
                <a:gd name="T1" fmla="*/ 9 h 120"/>
                <a:gd name="T2" fmla="*/ 9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9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297"/>
            <p:cNvSpPr>
              <a:spLocks/>
            </p:cNvSpPr>
            <p:nvPr userDrawn="1"/>
          </p:nvSpPr>
          <p:spPr bwMode="auto">
            <a:xfrm>
              <a:off x="4848" y="1473"/>
              <a:ext cx="81" cy="281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298"/>
            <p:cNvSpPr>
              <a:spLocks/>
            </p:cNvSpPr>
            <p:nvPr userDrawn="1"/>
          </p:nvSpPr>
          <p:spPr bwMode="auto">
            <a:xfrm>
              <a:off x="5074" y="1587"/>
              <a:ext cx="83" cy="167"/>
            </a:xfrm>
            <a:custGeom>
              <a:avLst/>
              <a:gdLst>
                <a:gd name="T0" fmla="*/ 19 w 19"/>
                <a:gd name="T1" fmla="*/ 10 h 39"/>
                <a:gd name="T2" fmla="*/ 9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9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25" descr="MAI65475"/>
          <p:cNvPicPr>
            <a:picLocks noChangeAspect="1" noChangeArrowheads="1"/>
          </p:cNvPicPr>
          <p:nvPr/>
        </p:nvPicPr>
        <p:blipFill>
          <a:blip r:embed="rId2"/>
          <a:srcRect r="2834"/>
          <a:stretch>
            <a:fillRect/>
          </a:stretch>
        </p:blipFill>
        <p:spPr bwMode="auto">
          <a:xfrm>
            <a:off x="0" y="1633538"/>
            <a:ext cx="1219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34585" y="6672263"/>
            <a:ext cx="2721820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1">
            <a:spAutoFit/>
          </a:bodyPr>
          <a:lstStyle/>
          <a:p>
            <a:pPr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8E8E95"/>
                </a:solidFill>
              </a:rPr>
              <a:t>© 2010 Cisco Systems, Inc. All rights reserved.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231218" y="6672263"/>
            <a:ext cx="1170516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58234" y="6672263"/>
            <a:ext cx="1282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8E8E95"/>
                </a:solidFill>
              </a:rPr>
              <a:t>Presentation_ID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0" y="1628775"/>
            <a:ext cx="12192000" cy="0"/>
          </a:xfrm>
          <a:prstGeom prst="line">
            <a:avLst/>
          </a:prstGeom>
          <a:noFill/>
          <a:ln w="19050">
            <a:solidFill>
              <a:srgbClr val="C0C0C4"/>
            </a:solidFill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0" y="3995738"/>
            <a:ext cx="12192000" cy="0"/>
          </a:xfrm>
          <a:prstGeom prst="line">
            <a:avLst/>
          </a:prstGeom>
          <a:noFill/>
          <a:ln w="19050">
            <a:solidFill>
              <a:srgbClr val="C0C0C4"/>
            </a:solidFill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3254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867834" y="4140200"/>
            <a:ext cx="10850033" cy="996950"/>
          </a:xfrm>
          <a:ln/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325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867834" y="5483225"/>
            <a:ext cx="605790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0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1E1A-5080-2EF5-8CE9-AC2B4192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55A-A9D3-99F4-BD91-80399D14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56C45-E2DF-D9EC-CB9D-D59A1FCA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F7868-4F87-6C1C-2345-96DBEDB1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FF8B-2916-5750-C563-F586CD16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B023-9D75-1616-C520-F853C774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DC4AC-E607-C4A0-44CD-1F4DFE63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FAB78-01C6-F4D7-DC3A-0F779724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16E0-A186-85A5-AAF4-A8EFFB1D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4872-750B-8FFF-888F-30B5ED85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02CB-B592-4826-D7EC-D650E450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8E96-6D51-C483-3F8B-764604B90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90D48-B398-F7B0-E98D-DF42AF9BD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34AF-3F6E-E25A-7037-6FEB69C8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EDD81-CEEC-638D-878E-DED924C8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195E1-FE6B-3D6F-2A10-7842D6D6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DC15-AE0B-4EE2-8FF0-82D3A26D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9ABD-3B90-3137-6207-B8210018E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14CC8-3BE6-1330-1197-48A1ED64F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432AC-DD18-1928-0FAA-B27A22DD9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FCD05-2F29-E7E2-A073-4C34F02A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BC16F-A115-9546-0F1D-619D8879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FEB0E-A139-ADD9-E804-BB1290DB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B1AF6-4C7A-2647-F7C1-3C419867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23C5-23A5-2816-E67E-F3C5FBD7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77750-E9F7-2125-C28F-B94DF884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6A952-974A-7660-BD03-4146A1BA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438EA-553A-C41D-B4D9-7F3A6C3E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F0830-10D2-2079-8C4F-16AD951F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FEAC5-8957-5D3E-85E9-78905738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E8EC-2E85-D2D0-AD7B-7C8C8AE6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7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5A97-074F-7108-DBD1-7C8CF7F8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062D0-6F38-2406-3B32-6469DD54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0D4B1-42F1-B0EF-79D7-835DC5A3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D5C46-D948-AF40-8CC4-2D44E511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E73A-6001-70D6-386C-1079834F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BF061-10E2-3829-3685-DC2C4A3F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6F63-B04F-854C-64C0-F3F6B800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A734-B388-E59D-D0F6-CF0031068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FD92-1B7C-C2E5-6748-D054AF827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8C297-B969-83CF-3F4B-5C1135B9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71EE7-088B-08ED-C3CC-6C4A4FE1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1FE11-62E7-56BC-9EC4-487E0402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7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AB741-CBFD-C2E0-CB3A-141DA53D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B490-5394-7DB3-2D92-AD6DC236B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F055C-5DBD-DF7D-04A9-8393307C5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F8C1D-34C2-48CD-98ED-8FAE20A480A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72FC-7C15-FAF7-58EE-6B3E53387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49A98-9D40-6EB7-4EC5-AA63C25DD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9EACB-45F4-4340-8D65-577AB11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5" r:id="rId2"/>
    <p:sldLayoutId id="2147483678" r:id="rId3"/>
    <p:sldLayoutId id="2147483674" r:id="rId4"/>
    <p:sldLayoutId id="214748369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8334" y="304800"/>
            <a:ext cx="10276417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0" y="0"/>
            <a:ext cx="12192000" cy="177800"/>
          </a:xfrm>
          <a:prstGeom prst="rect">
            <a:avLst/>
          </a:prstGeom>
          <a:solidFill>
            <a:srgbClr val="0183B7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1534585" y="6672263"/>
            <a:ext cx="2721820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1">
            <a:spAutoFit/>
          </a:bodyPr>
          <a:lstStyle/>
          <a:p>
            <a:pPr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8E8E95"/>
                </a:solidFill>
              </a:rPr>
              <a:t>© 2010 Cisco Systems, Inc. All rights reserved.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4231218" y="6672263"/>
            <a:ext cx="1170516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258234" y="6672263"/>
            <a:ext cx="1282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8E8E95"/>
                </a:solidFill>
              </a:rPr>
              <a:t>Presentation_ID</a:t>
            </a: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11461751" y="6626225"/>
            <a:ext cx="427567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3D628F-ACCD-43C4-A999-E14A1CD52DEC}" type="slidenum">
              <a:rPr lang="en-US" sz="1000">
                <a:solidFill>
                  <a:srgbClr val="8E8E95"/>
                </a:solidFill>
              </a:rPr>
              <a:pPr algn="r" defTabSz="814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334" y="1520826"/>
            <a:ext cx="10240433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7" name="Picture 9" descr="GSP_BI_logo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0167" y="265114"/>
            <a:ext cx="204046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4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7072-ACB1-144C-BF19-5E50BE6E0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78820"/>
          </a:xfrm>
        </p:spPr>
        <p:txBody>
          <a:bodyPr>
            <a:normAutofit/>
          </a:bodyPr>
          <a:lstStyle/>
          <a:p>
            <a:r>
              <a:rPr lang="en-US" dirty="0"/>
              <a:t>Virtual Private Networks</a:t>
            </a:r>
            <a:br>
              <a:rPr lang="en-US" dirty="0"/>
            </a:br>
            <a:r>
              <a:rPr lang="en-US" dirty="0"/>
              <a:t>Based on  MPLS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12E2-09CC-9ED3-C2E1-FD9A57630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813" y="460118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MPLS VPN</a:t>
            </a:r>
          </a:p>
        </p:txBody>
      </p:sp>
    </p:spTree>
    <p:extLst>
      <p:ext uri="{BB962C8B-B14F-4D97-AF65-F5344CB8AC3E}">
        <p14:creationId xmlns:p14="http://schemas.microsoft.com/office/powerpoint/2010/main" val="182848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AB56-51EC-BB31-DE84-03142A7B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B25B7-7C98-3D05-040E-C1E47A5F2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level 2 protocol, connection oriented (Frame Relay/ATM)</a:t>
            </a:r>
          </a:p>
          <a:p>
            <a:pPr marL="0" indent="0">
              <a:buNone/>
            </a:pPr>
            <a:r>
              <a:rPr lang="en-US" dirty="0"/>
              <a:t>• site linked to provider’s network by VC (virtual circuit): Private Virtual Circuit</a:t>
            </a:r>
          </a:p>
          <a:p>
            <a:pPr marL="0" indent="0">
              <a:buNone/>
            </a:pPr>
            <a:r>
              <a:rPr lang="en-US" dirty="0"/>
              <a:t>• PVC switched in provider’s network for connectivity with other sites</a:t>
            </a:r>
          </a:p>
          <a:p>
            <a:pPr marL="0" indent="0">
              <a:buNone/>
            </a:pPr>
            <a:r>
              <a:rPr lang="en-US" dirty="0"/>
              <a:t>• routing topology invisible for provider</a:t>
            </a:r>
          </a:p>
          <a:p>
            <a:pPr marL="0" indent="0">
              <a:buNone/>
            </a:pPr>
            <a:r>
              <a:rPr lang="en-US" dirty="0"/>
              <a:t>• complexity at user’s side</a:t>
            </a:r>
          </a:p>
          <a:p>
            <a:pPr marL="0" indent="0">
              <a:buNone/>
            </a:pPr>
            <a:r>
              <a:rPr lang="en-US" dirty="0"/>
              <a:t>• problem with scalability</a:t>
            </a:r>
          </a:p>
          <a:p>
            <a:pPr marL="0" indent="0">
              <a:buNone/>
            </a:pPr>
            <a:r>
              <a:rPr lang="en-US" dirty="0"/>
              <a:t>• traffic matrix updated</a:t>
            </a:r>
          </a:p>
          <a:p>
            <a:pPr marL="0" indent="0">
              <a:buNone/>
            </a:pPr>
            <a:r>
              <a:rPr lang="en-US" dirty="0"/>
              <a:t>• PVC mesh to be updated</a:t>
            </a:r>
          </a:p>
          <a:p>
            <a:pPr marL="0" indent="0">
              <a:buNone/>
            </a:pPr>
            <a:r>
              <a:rPr lang="en-US" dirty="0"/>
              <a:t>• routers reconfiguration in case of topology changes</a:t>
            </a:r>
          </a:p>
        </p:txBody>
      </p:sp>
    </p:spTree>
    <p:extLst>
      <p:ext uri="{BB962C8B-B14F-4D97-AF65-F5344CB8AC3E}">
        <p14:creationId xmlns:p14="http://schemas.microsoft.com/office/powerpoint/2010/main" val="63263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59B4-C111-C118-CE0A-DFD0EDF6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C377-06C0-555A-71FF-D4C60483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Characteristics: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Diverse routing protocols for users networks and provider network</a:t>
            </a:r>
          </a:p>
          <a:p>
            <a:r>
              <a:rPr lang="en-US" dirty="0"/>
              <a:t>User routers maintain routing adjacency with provider’s routers</a:t>
            </a:r>
          </a:p>
          <a:p>
            <a:r>
              <a:rPr lang="en-US" dirty="0"/>
              <a:t>Complexity shared between user and backbone</a:t>
            </a:r>
          </a:p>
          <a:p>
            <a:r>
              <a:rPr lang="en-US" dirty="0"/>
              <a:t>problem: private addresses not allowed</a:t>
            </a:r>
          </a:p>
        </p:txBody>
      </p:sp>
    </p:spTree>
    <p:extLst>
      <p:ext uri="{BB962C8B-B14F-4D97-AF65-F5344CB8AC3E}">
        <p14:creationId xmlns:p14="http://schemas.microsoft.com/office/powerpoint/2010/main" val="134295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verlay and Peer-to-peer VPN Model :: Chapter 7. Virtual Private ...">
            <a:extLst>
              <a:ext uri="{FF2B5EF4-FFF2-40B4-BE49-F238E27FC236}">
                <a16:creationId xmlns:a16="http://schemas.microsoft.com/office/drawing/2014/main" id="{7D0BF1A5-69FC-DF30-0C4F-F707F027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10" y="1457666"/>
            <a:ext cx="9538979" cy="45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5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MPLS VPN Architecture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65326"/>
            <a:ext cx="8223250" cy="367347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An MPLS VPN combines the best features of an overlay VPN and a peer-to-peer VPN:</a:t>
            </a:r>
          </a:p>
          <a:p>
            <a:endParaRPr lang="en-US" sz="2600" dirty="0"/>
          </a:p>
          <a:p>
            <a:pPr lvl="1"/>
            <a:r>
              <a:rPr lang="en-US" sz="2200" dirty="0"/>
              <a:t>PE routers participate in customer routing, guaranteeing optimum routing between sites and easy provisioning.</a:t>
            </a:r>
          </a:p>
          <a:p>
            <a:pPr lvl="1"/>
            <a:r>
              <a:rPr lang="en-US" sz="2200" dirty="0"/>
              <a:t>PE routers carry a separate set of routes for each customer (similar to the dedicated PE router approach).</a:t>
            </a:r>
          </a:p>
          <a:p>
            <a:pPr lvl="1"/>
            <a:r>
              <a:rPr lang="en-US" sz="2200" dirty="0"/>
              <a:t>Customers can use overlapping addresses.</a:t>
            </a:r>
          </a:p>
          <a:p>
            <a:pPr lvl="1"/>
            <a:r>
              <a:rPr lang="en-US" sz="2200" dirty="0"/>
              <a:t>PE routers deal only with connected VPNs</a:t>
            </a:r>
          </a:p>
          <a:p>
            <a:pPr lvl="1"/>
            <a:r>
              <a:rPr lang="en-US" sz="2200" dirty="0"/>
              <a:t>MPLS in backbone</a:t>
            </a:r>
          </a:p>
          <a:p>
            <a:pPr lvl="1"/>
            <a:r>
              <a:rPr lang="en-US" sz="2200" dirty="0"/>
              <a:t>independent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24058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Propagation of Routing Information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Across the P-Network</a:t>
            </a:r>
          </a:p>
        </p:txBody>
      </p:sp>
      <p:pic>
        <p:nvPicPr>
          <p:cNvPr id="681987" name="Picture 3" descr="020G_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4" y="1614488"/>
            <a:ext cx="8847137" cy="2881312"/>
          </a:xfrm>
          <a:prstGeom prst="rect">
            <a:avLst/>
          </a:prstGeom>
          <a:noFill/>
        </p:spPr>
      </p:pic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752600" y="4572001"/>
            <a:ext cx="8915400" cy="20304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3208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Question:   	How will PE routers exchange customer routing information?</a:t>
            </a:r>
          </a:p>
          <a:p>
            <a:pPr defTabSz="13208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Answer #1: 	Run a dedicated Interior Gateway Protocol (IGP) for each customer</a:t>
            </a:r>
            <a:br>
              <a:rPr lang="en-US" sz="1800"/>
            </a:br>
            <a:r>
              <a:rPr lang="en-US" sz="1800"/>
              <a:t>       	across the P-network.</a:t>
            </a:r>
          </a:p>
          <a:p>
            <a:pPr defTabSz="1320800">
              <a:lnSpc>
                <a:spcPct val="95000"/>
              </a:lnSpc>
              <a:spcBef>
                <a:spcPct val="35000"/>
              </a:spcBef>
            </a:pPr>
            <a:endParaRPr lang="en-US" sz="1200"/>
          </a:p>
          <a:p>
            <a:pPr defTabSz="1320800"/>
            <a:r>
              <a:rPr lang="en-US" sz="1800">
                <a:solidFill>
                  <a:schemeClr val="accent2"/>
                </a:solidFill>
              </a:rPr>
              <a:t>This is the wrong answer for the following reasons:</a:t>
            </a:r>
          </a:p>
          <a:p>
            <a:pPr marL="682625" lvl="2" indent="-217488" defTabSz="1320800">
              <a:buClr>
                <a:schemeClr val="folHlink"/>
              </a:buClr>
              <a:buFontTx/>
              <a:buChar char="•"/>
            </a:pPr>
            <a:r>
              <a:rPr lang="en-US" sz="1800"/>
              <a:t>The solution does not scale.</a:t>
            </a:r>
          </a:p>
          <a:p>
            <a:pPr marL="682625" lvl="2" indent="-217488" defTabSz="1320800">
              <a:buClr>
                <a:schemeClr val="folHlink"/>
              </a:buClr>
              <a:buFontTx/>
              <a:buChar char="•"/>
            </a:pPr>
            <a:r>
              <a:rPr lang="en-US" sz="1800"/>
              <a:t>P routers carry all customer routes.</a:t>
            </a:r>
          </a:p>
        </p:txBody>
      </p:sp>
    </p:spTree>
    <p:extLst>
      <p:ext uri="{BB962C8B-B14F-4D97-AF65-F5344CB8AC3E}">
        <p14:creationId xmlns:p14="http://schemas.microsoft.com/office/powerpoint/2010/main" val="146751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Propagation of Routing Information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Across the P-Network (Cont.)</a:t>
            </a:r>
          </a:p>
        </p:txBody>
      </p:sp>
      <p:pic>
        <p:nvPicPr>
          <p:cNvPr id="685059" name="Picture 3" descr="020G_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1563688"/>
            <a:ext cx="8767762" cy="2855912"/>
          </a:xfrm>
          <a:prstGeom prst="rect">
            <a:avLst/>
          </a:prstGeom>
          <a:noFill/>
        </p:spPr>
      </p:pic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1689100" y="4724400"/>
            <a:ext cx="8464550" cy="16843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3208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Question:   	How will PE routers exchange customer routing information?</a:t>
            </a:r>
          </a:p>
          <a:p>
            <a:pPr defTabSz="13208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Answer #2: 	Run a single routing protocol that will carry all customer routes </a:t>
            </a:r>
            <a:br>
              <a:rPr lang="en-US" sz="1800"/>
            </a:br>
            <a:r>
              <a:rPr lang="en-US" sz="1800"/>
              <a:t>	inside the provider backbone.</a:t>
            </a:r>
          </a:p>
          <a:p>
            <a:pPr defTabSz="1320800">
              <a:lnSpc>
                <a:spcPct val="95000"/>
              </a:lnSpc>
              <a:spcBef>
                <a:spcPct val="35000"/>
              </a:spcBef>
            </a:pPr>
            <a:r>
              <a:rPr lang="en-US" sz="1800">
                <a:solidFill>
                  <a:schemeClr val="accent2"/>
                </a:solidFill>
              </a:rPr>
              <a:t>Better answer, but still not good enough:</a:t>
            </a:r>
            <a:endParaRPr lang="en-US" sz="1800"/>
          </a:p>
          <a:p>
            <a:pPr marL="682625" lvl="2" indent="-217488" defTabSz="1320800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FontTx/>
              <a:buChar char="•"/>
            </a:pPr>
            <a:r>
              <a:rPr lang="en-US" sz="1800"/>
              <a:t>P routers carry all customer routes.</a:t>
            </a:r>
          </a:p>
        </p:txBody>
      </p:sp>
    </p:spTree>
    <p:extLst>
      <p:ext uri="{BB962C8B-B14F-4D97-AF65-F5344CB8AC3E}">
        <p14:creationId xmlns:p14="http://schemas.microsoft.com/office/powerpoint/2010/main" val="319397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Propagation of Routing Information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Across the P-Network (Cont.)</a:t>
            </a:r>
          </a:p>
        </p:txBody>
      </p:sp>
      <p:pic>
        <p:nvPicPr>
          <p:cNvPr id="688131" name="Picture 3" descr="020G_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87500"/>
            <a:ext cx="8694738" cy="2832100"/>
          </a:xfrm>
          <a:prstGeom prst="rect">
            <a:avLst/>
          </a:prstGeom>
          <a:noFill/>
        </p:spPr>
      </p:pic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1752600" y="45720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rIns="82124"/>
          <a:lstStyle/>
          <a:p>
            <a:pPr defTabSz="1320800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100000"/>
              <a:buFont typeface="Arial" pitchFamily="34" charset="0"/>
              <a:buNone/>
            </a:pPr>
            <a:r>
              <a:rPr lang="en-US" sz="1800"/>
              <a:t>Question:   	How will PE routers exchange customer routing information?</a:t>
            </a:r>
          </a:p>
          <a:p>
            <a:pPr defTabSz="1320800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100000"/>
              <a:buFont typeface="Arial" pitchFamily="34" charset="0"/>
              <a:buNone/>
            </a:pPr>
            <a:r>
              <a:rPr lang="en-US" sz="1800"/>
              <a:t>Answer #3: 	Run a single routing protocol that will carry all customer routes 	between PE routers. Use MPLS labels to exchange packets </a:t>
            </a:r>
            <a:br>
              <a:rPr lang="en-US" sz="1800"/>
            </a:br>
            <a:r>
              <a:rPr lang="en-US" sz="1800"/>
              <a:t>	between PE routers.</a:t>
            </a:r>
          </a:p>
          <a:p>
            <a:pPr defTabSz="1320800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100000"/>
              <a:buFont typeface="Arial" pitchFamily="34" charset="0"/>
              <a:buNone/>
            </a:pPr>
            <a:r>
              <a:rPr lang="en-US" sz="1800">
                <a:solidFill>
                  <a:schemeClr val="accent2"/>
                </a:solidFill>
              </a:rPr>
              <a:t>The best answer:</a:t>
            </a:r>
          </a:p>
          <a:p>
            <a:pPr marL="344488" lvl="1" indent="-230188" defTabSz="1320800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FontTx/>
              <a:buChar char="•"/>
            </a:pPr>
            <a:r>
              <a:rPr lang="en-US" sz="1800"/>
              <a:t>P routers do not carry customer routes; the solution is scalable.</a:t>
            </a:r>
          </a:p>
        </p:txBody>
      </p:sp>
    </p:spTree>
    <p:extLst>
      <p:ext uri="{BB962C8B-B14F-4D97-AF65-F5344CB8AC3E}">
        <p14:creationId xmlns:p14="http://schemas.microsoft.com/office/powerpoint/2010/main" val="297314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Propagation Routing Information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Across the P-Network (Cont.)</a:t>
            </a:r>
          </a:p>
        </p:txBody>
      </p:sp>
      <p:sp>
        <p:nvSpPr>
          <p:cNvPr id="691203" name="Text Box 3"/>
          <p:cNvSpPr txBox="1">
            <a:spLocks noChangeArrowheads="1"/>
          </p:cNvSpPr>
          <p:nvPr/>
        </p:nvSpPr>
        <p:spPr bwMode="auto">
          <a:xfrm>
            <a:off x="1828800" y="4506914"/>
            <a:ext cx="8578850" cy="210519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Question: 	Which protocol can be used to carry customer routes between </a:t>
            </a:r>
            <a:br>
              <a:rPr lang="en-US" sz="1800"/>
            </a:br>
            <a:r>
              <a:rPr lang="en-US" sz="1800"/>
              <a:t>	PE routers?</a:t>
            </a:r>
          </a:p>
          <a:p>
            <a:pPr marL="457200" indent="-457200" defTabSz="12065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Answer: 	The number of customer routes can be very large. BGP is the only</a:t>
            </a:r>
            <a:br>
              <a:rPr lang="en-US" sz="1800"/>
            </a:br>
            <a:r>
              <a:rPr lang="en-US" sz="1800"/>
              <a:t>	routing protocol that can scale to a very large number of routes.</a:t>
            </a:r>
          </a:p>
          <a:p>
            <a:pPr marL="457200" indent="-457200" defTabSz="1206500">
              <a:lnSpc>
                <a:spcPct val="95000"/>
              </a:lnSpc>
              <a:spcBef>
                <a:spcPct val="35000"/>
              </a:spcBef>
            </a:pPr>
            <a:endParaRPr lang="en-US" sz="1200">
              <a:solidFill>
                <a:schemeClr val="accent2"/>
              </a:solidFill>
            </a:endParaRPr>
          </a:p>
          <a:p>
            <a:pPr marL="457200" indent="-457200" defTabSz="1206500">
              <a:lnSpc>
                <a:spcPct val="95000"/>
              </a:lnSpc>
              <a:spcBef>
                <a:spcPct val="35000"/>
              </a:spcBef>
            </a:pPr>
            <a:r>
              <a:rPr lang="en-US" sz="1800">
                <a:solidFill>
                  <a:schemeClr val="accent2"/>
                </a:solidFill>
              </a:rPr>
              <a:t>Conclusion: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/>
              <a:t>BGP is used to exchange customer routes directly between PE routers.</a:t>
            </a:r>
          </a:p>
        </p:txBody>
      </p:sp>
      <p:pic>
        <p:nvPicPr>
          <p:cNvPr id="691204" name="Picture 4" descr="020G_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87500"/>
            <a:ext cx="8694738" cy="283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6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Propagation of Routing Information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Across the P-Network (Cont.)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1828800" y="4495801"/>
            <a:ext cx="8305800" cy="96996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Question: 	</a:t>
            </a:r>
            <a:r>
              <a:rPr lang="en-US" sz="1800">
                <a:cs typeface="Times New Roman" pitchFamily="18" charset="0"/>
              </a:rPr>
              <a:t>How will information about the overlapping subnets of two 	customers be propagated via a single routing protocol?</a:t>
            </a:r>
            <a:r>
              <a:rPr lang="en-US" sz="1800"/>
              <a:t> </a:t>
            </a:r>
          </a:p>
          <a:p>
            <a:pPr marL="457200" indent="-457200" defTabSz="1206500">
              <a:lnSpc>
                <a:spcPct val="95000"/>
              </a:lnSpc>
              <a:spcBef>
                <a:spcPct val="35000"/>
              </a:spcBef>
            </a:pPr>
            <a:r>
              <a:rPr lang="en-US" sz="1800"/>
              <a:t>Answer: 	Extend the customer addresses to make them unique. </a:t>
            </a:r>
          </a:p>
        </p:txBody>
      </p:sp>
      <p:pic>
        <p:nvPicPr>
          <p:cNvPr id="693252" name="Picture 4" descr="020G_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87500"/>
            <a:ext cx="8694738" cy="283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3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Route Distinguishers 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1181" y="3657601"/>
            <a:ext cx="8224838" cy="3571875"/>
          </a:xfrm>
        </p:spPr>
        <p:txBody>
          <a:bodyPr/>
          <a:lstStyle/>
          <a:p>
            <a:pPr lvl="1"/>
            <a:r>
              <a:rPr lang="en-US" dirty="0"/>
              <a:t>The 64-bit route distinguisher (RD) is prepended to an </a:t>
            </a:r>
            <a:r>
              <a:rPr lang="en-US" dirty="0" err="1"/>
              <a:t>IPv4</a:t>
            </a:r>
            <a:r>
              <a:rPr lang="en-US" dirty="0"/>
              <a:t> address to make it globally unique. </a:t>
            </a:r>
          </a:p>
          <a:p>
            <a:pPr lvl="1"/>
            <a:r>
              <a:rPr lang="en-US" dirty="0"/>
              <a:t>The resulting address is a  </a:t>
            </a:r>
            <a:r>
              <a:rPr lang="en-US" dirty="0" err="1"/>
              <a:t>VPNv4</a:t>
            </a:r>
            <a:r>
              <a:rPr lang="en-US" dirty="0"/>
              <a:t> address. </a:t>
            </a:r>
          </a:p>
          <a:p>
            <a:pPr lvl="1"/>
            <a:r>
              <a:rPr lang="en-US" dirty="0" err="1"/>
              <a:t>VPNv4</a:t>
            </a:r>
            <a:r>
              <a:rPr lang="en-US" dirty="0"/>
              <a:t> addresses are exchanged between PE routers via BGP. </a:t>
            </a:r>
          </a:p>
          <a:p>
            <a:pPr lvl="2"/>
            <a:r>
              <a:rPr lang="en-US" sz="2200" dirty="0"/>
              <a:t>BGP that supports address families other than </a:t>
            </a:r>
            <a:r>
              <a:rPr lang="en-US" sz="2200" dirty="0" err="1"/>
              <a:t>IPv4</a:t>
            </a:r>
            <a:r>
              <a:rPr lang="en-US" sz="2200" dirty="0"/>
              <a:t> addresses is called Multiprotocol BGP (MP-BGP). </a:t>
            </a: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2922588" y="2036763"/>
            <a:ext cx="1878012" cy="3476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4277" name="Line 5"/>
          <p:cNvSpPr>
            <a:spLocks noChangeShapeType="1"/>
          </p:cNvSpPr>
          <p:nvPr/>
        </p:nvSpPr>
        <p:spPr bwMode="auto">
          <a:xfrm>
            <a:off x="2971800" y="182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694278" name="Text Box 6"/>
          <p:cNvSpPr txBox="1">
            <a:spLocks noChangeArrowheads="1"/>
          </p:cNvSpPr>
          <p:nvPr/>
        </p:nvSpPr>
        <p:spPr bwMode="auto">
          <a:xfrm>
            <a:off x="2971801" y="2057400"/>
            <a:ext cx="1484313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          100:1        </a:t>
            </a:r>
          </a:p>
        </p:txBody>
      </p:sp>
      <p:sp>
        <p:nvSpPr>
          <p:cNvPr id="694279" name="Text Box 7"/>
          <p:cNvSpPr txBox="1">
            <a:spLocks noChangeArrowheads="1"/>
          </p:cNvSpPr>
          <p:nvPr/>
        </p:nvSpPr>
        <p:spPr bwMode="auto">
          <a:xfrm>
            <a:off x="3962401" y="1524000"/>
            <a:ext cx="874713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12 Bytes</a:t>
            </a:r>
          </a:p>
        </p:txBody>
      </p:sp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3578226" y="2341563"/>
            <a:ext cx="403225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RD</a:t>
            </a:r>
          </a:p>
        </p:txBody>
      </p:sp>
      <p:sp>
        <p:nvSpPr>
          <p:cNvPr id="694281" name="Text Box 9"/>
          <p:cNvSpPr txBox="1">
            <a:spLocks noChangeArrowheads="1"/>
          </p:cNvSpPr>
          <p:nvPr/>
        </p:nvSpPr>
        <p:spPr bwMode="auto">
          <a:xfrm>
            <a:off x="4217988" y="2341563"/>
            <a:ext cx="16002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+ 	IPv4</a:t>
            </a:r>
          </a:p>
        </p:txBody>
      </p:sp>
      <p:sp>
        <p:nvSpPr>
          <p:cNvPr id="694282" name="AutoShape 10"/>
          <p:cNvSpPr>
            <a:spLocks/>
          </p:cNvSpPr>
          <p:nvPr/>
        </p:nvSpPr>
        <p:spPr bwMode="auto">
          <a:xfrm rot="16200000">
            <a:off x="4381501" y="1111251"/>
            <a:ext cx="103187" cy="3021012"/>
          </a:xfrm>
          <a:prstGeom prst="leftBrace">
            <a:avLst>
              <a:gd name="adj1" fmla="val 2439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73025" tIns="36512" rIns="73025" bIns="36512" anchor="ctr"/>
          <a:lstStyle/>
          <a:p>
            <a:pPr algn="ctr"/>
            <a:endParaRPr lang="en-US" sz="1400" i="1"/>
          </a:p>
        </p:txBody>
      </p:sp>
      <p:sp>
        <p:nvSpPr>
          <p:cNvPr id="694283" name="Text Box 11"/>
          <p:cNvSpPr txBox="1">
            <a:spLocks noChangeArrowheads="1"/>
          </p:cNvSpPr>
          <p:nvPr/>
        </p:nvSpPr>
        <p:spPr bwMode="auto">
          <a:xfrm>
            <a:off x="3733800" y="2667000"/>
            <a:ext cx="1468438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>
                <a:solidFill>
                  <a:srgbClr val="00252E"/>
                </a:solidFill>
              </a:rPr>
              <a:t>VPNv4 Address</a:t>
            </a:r>
          </a:p>
        </p:txBody>
      </p:sp>
      <p:sp>
        <p:nvSpPr>
          <p:cNvPr id="694284" name="Rectangle 12"/>
          <p:cNvSpPr>
            <a:spLocks noChangeArrowheads="1"/>
          </p:cNvSpPr>
          <p:nvPr/>
        </p:nvSpPr>
        <p:spPr bwMode="auto">
          <a:xfrm>
            <a:off x="4827588" y="2036763"/>
            <a:ext cx="1039812" cy="347662"/>
          </a:xfrm>
          <a:prstGeom prst="rect">
            <a:avLst/>
          </a:prstGeom>
          <a:solidFill>
            <a:srgbClr val="99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4285" name="Text Box 13"/>
          <p:cNvSpPr txBox="1">
            <a:spLocks noChangeArrowheads="1"/>
          </p:cNvSpPr>
          <p:nvPr/>
        </p:nvSpPr>
        <p:spPr bwMode="auto">
          <a:xfrm>
            <a:off x="4906963" y="2057400"/>
            <a:ext cx="982662" cy="50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10.10.10.0</a:t>
            </a:r>
          </a:p>
        </p:txBody>
      </p:sp>
    </p:spTree>
    <p:extLst>
      <p:ext uri="{BB962C8B-B14F-4D97-AF65-F5344CB8AC3E}">
        <p14:creationId xmlns:p14="http://schemas.microsoft.com/office/powerpoint/2010/main" val="28099889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F377-9F31-6271-D44D-DF9B6593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0F47-CCBC-EDE3-CFBF-348184B5F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MPLS Concept</a:t>
            </a:r>
          </a:p>
          <a:p>
            <a:r>
              <a:rPr lang="en-US" dirty="0"/>
              <a:t>MPLS-VPN</a:t>
            </a:r>
          </a:p>
          <a:p>
            <a:r>
              <a:rPr lang="en-US" dirty="0"/>
              <a:t>Terminology MPLS-VPN</a:t>
            </a:r>
          </a:p>
          <a:p>
            <a:r>
              <a:rPr lang="en-US" dirty="0"/>
              <a:t>MPLS-VPN Model</a:t>
            </a:r>
          </a:p>
          <a:p>
            <a:r>
              <a:rPr lang="en-US" dirty="0"/>
              <a:t>Forwarding Mechanism</a:t>
            </a:r>
          </a:p>
          <a:p>
            <a:r>
              <a:rPr lang="en-US" dirty="0"/>
              <a:t>MPLS-VPN Design steps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9169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Route Distinguishers (Cont.)</a:t>
            </a:r>
          </a:p>
        </p:txBody>
      </p:sp>
      <p:sp>
        <p:nvSpPr>
          <p:cNvPr id="695299" name="Line 3"/>
          <p:cNvSpPr>
            <a:spLocks noChangeShapeType="1"/>
          </p:cNvSpPr>
          <p:nvPr/>
        </p:nvSpPr>
        <p:spPr bwMode="auto">
          <a:xfrm>
            <a:off x="2667000" y="36576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4267200" y="3810000"/>
            <a:ext cx="776288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8 Bytes</a:t>
            </a:r>
          </a:p>
        </p:txBody>
      </p:sp>
      <p:sp>
        <p:nvSpPr>
          <p:cNvPr id="695301" name="Rectangle 5"/>
          <p:cNvSpPr>
            <a:spLocks noChangeArrowheads="1"/>
          </p:cNvSpPr>
          <p:nvPr/>
        </p:nvSpPr>
        <p:spPr bwMode="auto">
          <a:xfrm>
            <a:off x="2667000" y="2133600"/>
            <a:ext cx="4191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2438400" y="2209800"/>
            <a:ext cx="22860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ctr"/>
            <a:r>
              <a:rPr lang="en-US" sz="1400"/>
              <a:t>  Autonomous System</a:t>
            </a:r>
          </a:p>
        </p:txBody>
      </p:sp>
      <p:sp>
        <p:nvSpPr>
          <p:cNvPr id="695303" name="Line 7"/>
          <p:cNvSpPr>
            <a:spLocks noChangeShapeType="1"/>
          </p:cNvSpPr>
          <p:nvPr/>
        </p:nvSpPr>
        <p:spPr bwMode="auto">
          <a:xfrm>
            <a:off x="4724400" y="2133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4724400" y="2209800"/>
            <a:ext cx="22860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ctr"/>
            <a:r>
              <a:rPr lang="en-US" sz="1400"/>
              <a:t> VPN Identifier</a:t>
            </a:r>
          </a:p>
        </p:txBody>
      </p:sp>
      <p:sp>
        <p:nvSpPr>
          <p:cNvPr id="695305" name="Rectangle 9"/>
          <p:cNvSpPr>
            <a:spLocks noChangeArrowheads="1"/>
          </p:cNvSpPr>
          <p:nvPr/>
        </p:nvSpPr>
        <p:spPr bwMode="auto">
          <a:xfrm>
            <a:off x="2667000" y="2971800"/>
            <a:ext cx="4191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5306" name="Text Box 10"/>
          <p:cNvSpPr txBox="1">
            <a:spLocks noChangeArrowheads="1"/>
          </p:cNvSpPr>
          <p:nvPr/>
        </p:nvSpPr>
        <p:spPr bwMode="auto">
          <a:xfrm>
            <a:off x="2667000" y="3048000"/>
            <a:ext cx="22860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ctr"/>
            <a:r>
              <a:rPr lang="en-US" sz="1400"/>
              <a:t>  IP Address</a:t>
            </a:r>
          </a:p>
        </p:txBody>
      </p:sp>
      <p:sp>
        <p:nvSpPr>
          <p:cNvPr id="695307" name="Line 11"/>
          <p:cNvSpPr>
            <a:spLocks noChangeShapeType="1"/>
          </p:cNvSpPr>
          <p:nvPr/>
        </p:nvSpPr>
        <p:spPr bwMode="auto">
          <a:xfrm>
            <a:off x="47244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4724400" y="3048000"/>
            <a:ext cx="22860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ctr"/>
            <a:r>
              <a:rPr lang="en-US" sz="1400"/>
              <a:t> VPN Identifier</a:t>
            </a:r>
          </a:p>
        </p:txBody>
      </p:sp>
      <p:sp>
        <p:nvSpPr>
          <p:cNvPr id="695309" name="Text Box 13"/>
          <p:cNvSpPr txBox="1">
            <a:spLocks noChangeArrowheads="1"/>
          </p:cNvSpPr>
          <p:nvPr/>
        </p:nvSpPr>
        <p:spPr bwMode="auto">
          <a:xfrm>
            <a:off x="2667000" y="1524000"/>
            <a:ext cx="5562600" cy="4430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Route Distinguisher Format</a:t>
            </a:r>
          </a:p>
        </p:txBody>
      </p:sp>
      <p:sp>
        <p:nvSpPr>
          <p:cNvPr id="695310" name="Text Box 14"/>
          <p:cNvSpPr txBox="1">
            <a:spLocks noChangeArrowheads="1"/>
          </p:cNvSpPr>
          <p:nvPr/>
        </p:nvSpPr>
        <p:spPr bwMode="auto">
          <a:xfrm>
            <a:off x="1905000" y="4267200"/>
            <a:ext cx="8153400" cy="17357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Service Providers can use their BGP AS along with VPN customer identifier</a:t>
            </a:r>
          </a:p>
          <a:p>
            <a:pPr>
              <a:spcBef>
                <a:spcPct val="50000"/>
              </a:spcBef>
            </a:pPr>
            <a:r>
              <a:rPr lang="en-US" sz="2400"/>
              <a:t>Service Provider who do not have BGP AS, can use an IP address</a:t>
            </a:r>
          </a:p>
        </p:txBody>
      </p:sp>
    </p:spTree>
    <p:extLst>
      <p:ext uri="{BB962C8B-B14F-4D97-AF65-F5344CB8AC3E}">
        <p14:creationId xmlns:p14="http://schemas.microsoft.com/office/powerpoint/2010/main" val="31768338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AutoShape 2"/>
          <p:cNvSpPr>
            <a:spLocks noChangeArrowheads="1"/>
          </p:cNvSpPr>
          <p:nvPr/>
        </p:nvSpPr>
        <p:spPr bwMode="auto">
          <a:xfrm>
            <a:off x="3276600" y="1524000"/>
            <a:ext cx="5334000" cy="1676400"/>
          </a:xfrm>
          <a:prstGeom prst="parallelogram">
            <a:avLst>
              <a:gd name="adj" fmla="val 70457"/>
            </a:avLst>
          </a:prstGeom>
          <a:solidFill>
            <a:srgbClr val="FF0000">
              <a:alpha val="14999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Route Distinguishers (Cont.)</a:t>
            </a:r>
          </a:p>
        </p:txBody>
      </p:sp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1981200" y="4038601"/>
            <a:ext cx="8153400" cy="22897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Customer A has RD of 100:1</a:t>
            </a:r>
          </a:p>
          <a:p>
            <a:pPr>
              <a:spcBef>
                <a:spcPct val="50000"/>
              </a:spcBef>
            </a:pPr>
            <a:r>
              <a:rPr lang="en-US" sz="2400"/>
              <a:t>Customer B has RD of 100:2</a:t>
            </a:r>
          </a:p>
          <a:p>
            <a:pPr>
              <a:spcBef>
                <a:spcPct val="50000"/>
              </a:spcBef>
            </a:pPr>
            <a:r>
              <a:rPr lang="en-US" sz="2400"/>
              <a:t>Route Distinguisher keeps Customer A’s update unique from Customer B in the MP-iBGP update, although they use the same IP address</a:t>
            </a:r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4419600" y="2341563"/>
            <a:ext cx="1828800" cy="3476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4419601" y="2362200"/>
            <a:ext cx="1484313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          100:1        </a:t>
            </a:r>
          </a:p>
        </p:txBody>
      </p:sp>
      <p:sp>
        <p:nvSpPr>
          <p:cNvPr id="696327" name="Text Box 7"/>
          <p:cNvSpPr txBox="1">
            <a:spLocks noChangeArrowheads="1"/>
          </p:cNvSpPr>
          <p:nvPr/>
        </p:nvSpPr>
        <p:spPr bwMode="auto">
          <a:xfrm>
            <a:off x="5181600" y="2743200"/>
            <a:ext cx="1665288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>
                <a:solidFill>
                  <a:srgbClr val="00252E"/>
                </a:solidFill>
              </a:rPr>
              <a:t>VPNv4 Addresses</a:t>
            </a:r>
          </a:p>
        </p:txBody>
      </p:sp>
      <p:sp>
        <p:nvSpPr>
          <p:cNvPr id="696328" name="Rectangle 8"/>
          <p:cNvSpPr>
            <a:spLocks noChangeArrowheads="1"/>
          </p:cNvSpPr>
          <p:nvPr/>
        </p:nvSpPr>
        <p:spPr bwMode="auto">
          <a:xfrm>
            <a:off x="6248400" y="2341563"/>
            <a:ext cx="1066800" cy="347662"/>
          </a:xfrm>
          <a:prstGeom prst="rect">
            <a:avLst/>
          </a:prstGeom>
          <a:solidFill>
            <a:srgbClr val="99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6329" name="Text Box 9"/>
          <p:cNvSpPr txBox="1">
            <a:spLocks noChangeArrowheads="1"/>
          </p:cNvSpPr>
          <p:nvPr/>
        </p:nvSpPr>
        <p:spPr bwMode="auto">
          <a:xfrm>
            <a:off x="6354763" y="2362200"/>
            <a:ext cx="982662" cy="50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10.10.10.0</a:t>
            </a:r>
          </a:p>
        </p:txBody>
      </p:sp>
      <p:sp>
        <p:nvSpPr>
          <p:cNvPr id="696330" name="Rectangle 10"/>
          <p:cNvSpPr>
            <a:spLocks noChangeArrowheads="1"/>
          </p:cNvSpPr>
          <p:nvPr/>
        </p:nvSpPr>
        <p:spPr bwMode="auto">
          <a:xfrm>
            <a:off x="4419601" y="1752601"/>
            <a:ext cx="1878013" cy="3476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6331" name="Text Box 11"/>
          <p:cNvSpPr txBox="1">
            <a:spLocks noChangeArrowheads="1"/>
          </p:cNvSpPr>
          <p:nvPr/>
        </p:nvSpPr>
        <p:spPr bwMode="auto">
          <a:xfrm>
            <a:off x="4392614" y="1773238"/>
            <a:ext cx="1385887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          100:2      </a:t>
            </a:r>
          </a:p>
        </p:txBody>
      </p:sp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6248401" y="1752601"/>
            <a:ext cx="1039813" cy="347663"/>
          </a:xfrm>
          <a:prstGeom prst="rect">
            <a:avLst/>
          </a:prstGeom>
          <a:solidFill>
            <a:srgbClr val="E57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6327776" y="1773238"/>
            <a:ext cx="982663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10.10.10.0</a:t>
            </a:r>
          </a:p>
        </p:txBody>
      </p:sp>
      <p:sp>
        <p:nvSpPr>
          <p:cNvPr id="696334" name="Text Box 14"/>
          <p:cNvSpPr txBox="1">
            <a:spLocks noChangeArrowheads="1"/>
          </p:cNvSpPr>
          <p:nvPr/>
        </p:nvSpPr>
        <p:spPr bwMode="auto">
          <a:xfrm>
            <a:off x="5105400" y="3433763"/>
            <a:ext cx="1936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800">
                <a:solidFill>
                  <a:srgbClr val="00252E"/>
                </a:solidFill>
              </a:rPr>
              <a:t>MP-iBGP update</a:t>
            </a:r>
          </a:p>
        </p:txBody>
      </p:sp>
    </p:spTree>
    <p:extLst>
      <p:ext uri="{BB962C8B-B14F-4D97-AF65-F5344CB8AC3E}">
        <p14:creationId xmlns:p14="http://schemas.microsoft.com/office/powerpoint/2010/main" val="39350558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394" name="Picture 2" descr="020G_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6664" y="1666876"/>
            <a:ext cx="7170737" cy="4670425"/>
          </a:xfrm>
          <a:prstGeom prst="rect">
            <a:avLst/>
          </a:prstGeom>
          <a:noFill/>
        </p:spPr>
      </p:pic>
      <p:sp>
        <p:nvSpPr>
          <p:cNvPr id="69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Route Distinguishers (Cont.)</a:t>
            </a:r>
          </a:p>
        </p:txBody>
      </p:sp>
    </p:spTree>
    <p:extLst>
      <p:ext uri="{BB962C8B-B14F-4D97-AF65-F5344CB8AC3E}">
        <p14:creationId xmlns:p14="http://schemas.microsoft.com/office/powerpoint/2010/main" val="5573096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Route Distinguishers (Cont.)</a:t>
            </a:r>
          </a:p>
        </p:txBody>
      </p:sp>
      <p:pic>
        <p:nvPicPr>
          <p:cNvPr id="701443" name="Picture 3" descr="020G_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1900238"/>
            <a:ext cx="6273800" cy="40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2252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Route Distinguishers (Cont.)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Usage in an MPLS VPN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2286000"/>
            <a:ext cx="8224837" cy="297180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accent2"/>
                </a:solidFill>
              </a:rPr>
              <a:t>The RD </a:t>
            </a:r>
            <a:r>
              <a:rPr lang="sl-SI" dirty="0">
                <a:solidFill>
                  <a:schemeClr val="accent2"/>
                </a:solidFill>
              </a:rPr>
              <a:t>has no special meaning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dirty="0"/>
              <a:t>Used</a:t>
            </a:r>
            <a:r>
              <a:rPr lang="sl-SI" dirty="0"/>
              <a:t> only </a:t>
            </a:r>
            <a:r>
              <a:rPr lang="en-US" dirty="0"/>
              <a:t>to make potentially overlapping </a:t>
            </a:r>
            <a:r>
              <a:rPr lang="en-US" dirty="0" err="1"/>
              <a:t>IPv4</a:t>
            </a:r>
            <a:r>
              <a:rPr lang="en-US" dirty="0"/>
              <a:t> addresses globally unique.</a:t>
            </a:r>
          </a:p>
          <a:p>
            <a:pPr lvl="1"/>
            <a:r>
              <a:rPr lang="en-US" dirty="0"/>
              <a:t>The </a:t>
            </a:r>
            <a:r>
              <a:rPr lang="sl-SI" dirty="0"/>
              <a:t>RD could serve as </a:t>
            </a:r>
            <a:r>
              <a:rPr lang="en-US" dirty="0"/>
              <a:t>a </a:t>
            </a:r>
            <a:r>
              <a:rPr lang="sl-SI" dirty="0"/>
              <a:t>VPN identifier, but this design could not support all topologies required by the customers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81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Route Targets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Why Are They Needed?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Some sites have to participate in more than one VPN.</a:t>
            </a:r>
          </a:p>
          <a:p>
            <a:pPr lvl="1"/>
            <a:r>
              <a:rPr lang="en-US" dirty="0"/>
              <a:t>The RD cannot identify participation in more than one VPN.</a:t>
            </a:r>
          </a:p>
          <a:p>
            <a:pPr lvl="1"/>
            <a:r>
              <a:rPr lang="en-US" dirty="0" err="1"/>
              <a:t>RTs</a:t>
            </a:r>
            <a:r>
              <a:rPr lang="en-US" dirty="0"/>
              <a:t> were introduced in the MPLS VPN architecture to support complex VPN topologies.</a:t>
            </a:r>
          </a:p>
          <a:p>
            <a:pPr lvl="2"/>
            <a:r>
              <a:rPr lang="en-US" sz="2200" dirty="0"/>
              <a:t>A different method is needed in which a set of identifiers can be attached to a route.</a:t>
            </a:r>
          </a:p>
        </p:txBody>
      </p:sp>
    </p:spTree>
    <p:extLst>
      <p:ext uri="{BB962C8B-B14F-4D97-AF65-F5344CB8AC3E}">
        <p14:creationId xmlns:p14="http://schemas.microsoft.com/office/powerpoint/2010/main" val="3967477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Route Targets (Cont.)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What Are They?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657600"/>
            <a:ext cx="8686800" cy="2870200"/>
          </a:xfrm>
        </p:spPr>
        <p:txBody>
          <a:bodyPr/>
          <a:lstStyle/>
          <a:p>
            <a:pPr lvl="1"/>
            <a:r>
              <a:rPr lang="en-US" sz="2000"/>
              <a:t>RTs are additional attributes attached to VPNv4 BGP routes to indicate VPN membership.</a:t>
            </a:r>
          </a:p>
          <a:p>
            <a:pPr lvl="1"/>
            <a:r>
              <a:rPr lang="en-US" sz="2000"/>
              <a:t>Format is same as Route Distinguisher</a:t>
            </a:r>
          </a:p>
          <a:p>
            <a:pPr lvl="1"/>
            <a:r>
              <a:rPr lang="en-US" sz="2000"/>
              <a:t>Extended BGP communities are used to encode these attributes.</a:t>
            </a:r>
          </a:p>
          <a:p>
            <a:pPr lvl="2"/>
            <a:r>
              <a:rPr lang="en-US" sz="2000"/>
              <a:t>Extended communities carry the meaning of the attribute together with its value.</a:t>
            </a:r>
          </a:p>
          <a:p>
            <a:pPr lvl="1"/>
            <a:r>
              <a:rPr lang="en-US" sz="2000"/>
              <a:t>Any number of RTs can be attached to a single route.</a:t>
            </a:r>
          </a:p>
        </p:txBody>
      </p:sp>
      <p:sp>
        <p:nvSpPr>
          <p:cNvPr id="707588" name="AutoShape 4"/>
          <p:cNvSpPr>
            <a:spLocks noChangeArrowheads="1"/>
          </p:cNvSpPr>
          <p:nvPr/>
        </p:nvSpPr>
        <p:spPr bwMode="auto">
          <a:xfrm>
            <a:off x="1752600" y="1371600"/>
            <a:ext cx="7924800" cy="1676400"/>
          </a:xfrm>
          <a:prstGeom prst="parallelogram">
            <a:avLst>
              <a:gd name="adj" fmla="val 13219"/>
            </a:avLst>
          </a:prstGeom>
          <a:solidFill>
            <a:srgbClr val="FF0000">
              <a:alpha val="14999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2846388" y="2570163"/>
            <a:ext cx="1497012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VPNv4 update</a:t>
            </a:r>
          </a:p>
        </p:txBody>
      </p:sp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2084388" y="1579563"/>
            <a:ext cx="1878012" cy="3476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2057400" y="1600200"/>
            <a:ext cx="1385888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          100:2      </a:t>
            </a:r>
          </a:p>
        </p:txBody>
      </p:sp>
      <p:sp>
        <p:nvSpPr>
          <p:cNvPr id="707592" name="Rectangle 8"/>
          <p:cNvSpPr>
            <a:spLocks noChangeArrowheads="1"/>
          </p:cNvSpPr>
          <p:nvPr/>
        </p:nvSpPr>
        <p:spPr bwMode="auto">
          <a:xfrm>
            <a:off x="3913188" y="1579563"/>
            <a:ext cx="1039812" cy="347662"/>
          </a:xfrm>
          <a:prstGeom prst="rect">
            <a:avLst/>
          </a:prstGeom>
          <a:solidFill>
            <a:srgbClr val="E57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707593" name="Text Box 9"/>
          <p:cNvSpPr txBox="1">
            <a:spLocks noChangeArrowheads="1"/>
          </p:cNvSpPr>
          <p:nvPr/>
        </p:nvSpPr>
        <p:spPr bwMode="auto">
          <a:xfrm>
            <a:off x="3992563" y="1600200"/>
            <a:ext cx="982662" cy="50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10.10.10.0</a:t>
            </a:r>
          </a:p>
        </p:txBody>
      </p:sp>
      <p:sp>
        <p:nvSpPr>
          <p:cNvPr id="707594" name="Text Box 10"/>
          <p:cNvSpPr txBox="1">
            <a:spLocks noChangeArrowheads="1"/>
          </p:cNvSpPr>
          <p:nvPr/>
        </p:nvSpPr>
        <p:spPr bwMode="auto">
          <a:xfrm>
            <a:off x="4876800" y="3124201"/>
            <a:ext cx="1936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800">
                <a:solidFill>
                  <a:srgbClr val="00252E"/>
                </a:solidFill>
              </a:rPr>
              <a:t>MP-iBGP update</a:t>
            </a:r>
          </a:p>
        </p:txBody>
      </p:sp>
      <p:sp>
        <p:nvSpPr>
          <p:cNvPr id="707595" name="Rectangle 11"/>
          <p:cNvSpPr>
            <a:spLocks noChangeArrowheads="1"/>
          </p:cNvSpPr>
          <p:nvPr/>
        </p:nvSpPr>
        <p:spPr bwMode="auto">
          <a:xfrm>
            <a:off x="5257800" y="1600200"/>
            <a:ext cx="1905000" cy="304800"/>
          </a:xfrm>
          <a:prstGeom prst="rect">
            <a:avLst/>
          </a:prstGeom>
          <a:solidFill>
            <a:srgbClr val="F1F5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6705601" y="2590800"/>
            <a:ext cx="1395413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Route-Targets </a:t>
            </a:r>
          </a:p>
        </p:txBody>
      </p:sp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5334000" y="1600200"/>
            <a:ext cx="13589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Customer B: 2</a:t>
            </a:r>
          </a:p>
        </p:txBody>
      </p:sp>
      <p:sp>
        <p:nvSpPr>
          <p:cNvPr id="707598" name="AutoShape 14"/>
          <p:cNvSpPr>
            <a:spLocks/>
          </p:cNvSpPr>
          <p:nvPr/>
        </p:nvSpPr>
        <p:spPr bwMode="auto">
          <a:xfrm rot="16200000">
            <a:off x="7124700" y="266700"/>
            <a:ext cx="381000" cy="4114800"/>
          </a:xfrm>
          <a:prstGeom prst="leftBrace">
            <a:avLst>
              <a:gd name="adj1" fmla="val 9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vert="eaVert" wrap="none" lIns="73025" tIns="36512" rIns="73025" bIns="36512" anchor="ctr"/>
          <a:lstStyle/>
          <a:p>
            <a:pPr algn="ctr"/>
            <a:endParaRPr lang="en-US" sz="1400" i="1"/>
          </a:p>
        </p:txBody>
      </p:sp>
      <p:sp>
        <p:nvSpPr>
          <p:cNvPr id="707599" name="Rectangle 15"/>
          <p:cNvSpPr>
            <a:spLocks noChangeArrowheads="1"/>
          </p:cNvSpPr>
          <p:nvPr/>
        </p:nvSpPr>
        <p:spPr bwMode="auto">
          <a:xfrm>
            <a:off x="7391400" y="1600200"/>
            <a:ext cx="1905000" cy="304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7467600" y="1600200"/>
            <a:ext cx="1163638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r>
              <a:rPr lang="en-US" sz="1400"/>
              <a:t>VoIP VPN: 2</a:t>
            </a:r>
          </a:p>
        </p:txBody>
      </p:sp>
    </p:spTree>
    <p:extLst>
      <p:ext uri="{BB962C8B-B14F-4D97-AF65-F5344CB8AC3E}">
        <p14:creationId xmlns:p14="http://schemas.microsoft.com/office/powerpoint/2010/main" val="37664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C1D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C1D3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6" grpId="0"/>
      <p:bldP spid="7075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Route Targets (Cont.)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How Do They Work?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5000"/>
              </a:lnSpc>
            </a:pPr>
            <a:r>
              <a:rPr lang="en-US" sz="2200"/>
              <a:t>Export RTs:</a:t>
            </a:r>
          </a:p>
          <a:p>
            <a:pPr lvl="2">
              <a:lnSpc>
                <a:spcPct val="85000"/>
              </a:lnSpc>
            </a:pPr>
            <a:r>
              <a:rPr lang="en-US" sz="2200"/>
              <a:t>Identifying VPN membership</a:t>
            </a:r>
          </a:p>
          <a:p>
            <a:pPr lvl="2">
              <a:lnSpc>
                <a:spcPct val="85000"/>
              </a:lnSpc>
            </a:pPr>
            <a:r>
              <a:rPr lang="en-US" sz="2200"/>
              <a:t>Appended to the customer route when it is converted into a VPNv4 route</a:t>
            </a:r>
          </a:p>
          <a:p>
            <a:pPr lvl="1">
              <a:lnSpc>
                <a:spcPct val="85000"/>
              </a:lnSpc>
            </a:pPr>
            <a:r>
              <a:rPr lang="en-US" sz="2200"/>
              <a:t>Import RTs:</a:t>
            </a:r>
          </a:p>
          <a:p>
            <a:pPr lvl="2">
              <a:lnSpc>
                <a:spcPct val="85000"/>
              </a:lnSpc>
            </a:pPr>
            <a:r>
              <a:rPr lang="en-US" sz="2200"/>
              <a:t>Associated with each virtual routing table</a:t>
            </a:r>
          </a:p>
          <a:p>
            <a:pPr lvl="2">
              <a:lnSpc>
                <a:spcPct val="85000"/>
              </a:lnSpc>
            </a:pPr>
            <a:r>
              <a:rPr lang="en-US" sz="2200"/>
              <a:t>Select routes to be inserted into the virtual routing table</a:t>
            </a:r>
          </a:p>
        </p:txBody>
      </p:sp>
    </p:spTree>
    <p:extLst>
      <p:ext uri="{BB962C8B-B14F-4D97-AF65-F5344CB8AC3E}">
        <p14:creationId xmlns:p14="http://schemas.microsoft.com/office/powerpoint/2010/main" val="150109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Virtual Private Networks Redefined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With the introduction of complex VPN topologies, VPNs have had to be redefined:</a:t>
            </a:r>
          </a:p>
          <a:p>
            <a:pPr lvl="1"/>
            <a:r>
              <a:rPr lang="en-US" sz="2200"/>
              <a:t>A VPN is a collection of sites sharing common routing information.</a:t>
            </a:r>
          </a:p>
          <a:p>
            <a:pPr lvl="1"/>
            <a:r>
              <a:rPr lang="en-US" sz="2200"/>
              <a:t>A site can be part of different VPNs.</a:t>
            </a:r>
          </a:p>
          <a:p>
            <a:pPr lvl="1"/>
            <a:r>
              <a:rPr lang="en-US" sz="2200"/>
              <a:t>A VPN can be seen as a community of interest (closed user group, or CUG).</a:t>
            </a:r>
          </a:p>
          <a:p>
            <a:pPr lvl="1"/>
            <a:r>
              <a:rPr lang="en-US" sz="2200"/>
              <a:t>Complex VPN topologies are supported by multiple virtual routing tables on the PE routers.</a:t>
            </a:r>
          </a:p>
        </p:txBody>
      </p:sp>
    </p:spTree>
    <p:extLst>
      <p:ext uri="{BB962C8B-B14F-4D97-AF65-F5344CB8AC3E}">
        <p14:creationId xmlns:p14="http://schemas.microsoft.com/office/powerpoint/2010/main" val="366036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Impact of Complex VPN Topologies on Virtual Routing Tables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1752600"/>
            <a:ext cx="8224837" cy="3784600"/>
          </a:xfrm>
        </p:spPr>
        <p:txBody>
          <a:bodyPr/>
          <a:lstStyle/>
          <a:p>
            <a:pPr lvl="1"/>
            <a:r>
              <a:rPr lang="en-US"/>
              <a:t>A virtual routing table in a PE router can be used only for sites with identical connectivity requirements.</a:t>
            </a:r>
          </a:p>
          <a:p>
            <a:pPr lvl="1"/>
            <a:r>
              <a:rPr lang="en-US"/>
              <a:t>Complex VPN topologies require more than one virtual routing table per VPN.</a:t>
            </a:r>
          </a:p>
          <a:p>
            <a:pPr lvl="1"/>
            <a:r>
              <a:rPr lang="en-US"/>
              <a:t>As each virtual routing table requires a distinct RD value, the number of RDs in the MPLS VPN network increases.</a:t>
            </a:r>
          </a:p>
        </p:txBody>
      </p:sp>
    </p:spTree>
    <p:extLst>
      <p:ext uri="{BB962C8B-B14F-4D97-AF65-F5344CB8AC3E}">
        <p14:creationId xmlns:p14="http://schemas.microsoft.com/office/powerpoint/2010/main" val="35061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38F5-A745-A5FE-0C04-F0FE97BF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MPLS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05951-48C0-CE13-35F6-0C5FFCFF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Combines the ‘two worlds’ best characteristics:</a:t>
            </a:r>
          </a:p>
          <a:p>
            <a:pPr lvl="1"/>
            <a:r>
              <a:rPr lang="en-US" sz="3200" dirty="0"/>
              <a:t> security and QoS from connection-oriented networks ATM, Frame </a:t>
            </a:r>
            <a:r>
              <a:rPr lang="en-US" sz="3600" dirty="0"/>
              <a:t>Relay</a:t>
            </a:r>
          </a:p>
          <a:p>
            <a:pPr lvl="1"/>
            <a:r>
              <a:rPr lang="en-US" sz="3200" dirty="0"/>
              <a:t>flexibility and scalability of connectionless  IP</a:t>
            </a:r>
          </a:p>
          <a:p>
            <a:pPr marL="0" indent="0">
              <a:buNone/>
            </a:pPr>
            <a:r>
              <a:rPr lang="en-US" sz="3600" dirty="0"/>
              <a:t>MPLS looks like: </a:t>
            </a:r>
          </a:p>
          <a:p>
            <a:pPr marL="0" indent="0">
              <a:buNone/>
            </a:pPr>
            <a:r>
              <a:rPr lang="en-US" sz="3600" dirty="0"/>
              <a:t>IP connectionless network + Switching mechanism connection oriented</a:t>
            </a:r>
          </a:p>
        </p:txBody>
      </p:sp>
    </p:spTree>
    <p:extLst>
      <p:ext uri="{BB962C8B-B14F-4D97-AF65-F5344CB8AC3E}">
        <p14:creationId xmlns:p14="http://schemas.microsoft.com/office/powerpoint/2010/main" val="404628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Important points to note for </a:t>
            </a:r>
            <a:r>
              <a:rPr lang="en-US" sz="2800" dirty="0" err="1">
                <a:solidFill>
                  <a:srgbClr val="0070C0"/>
                </a:solidFill>
              </a:rPr>
              <a:t>RT</a:t>
            </a:r>
            <a:r>
              <a:rPr lang="en-US" sz="2800" dirty="0">
                <a:solidFill>
                  <a:srgbClr val="0070C0"/>
                </a:solidFill>
              </a:rPr>
              <a:t> and RD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4" y="1524000"/>
            <a:ext cx="8224837" cy="4191000"/>
          </a:xfrm>
        </p:spPr>
        <p:txBody>
          <a:bodyPr/>
          <a:lstStyle/>
          <a:p>
            <a:pPr lvl="1"/>
            <a:r>
              <a:rPr lang="en-US" sz="2200"/>
              <a:t>Route Distinguishers (RD) are only used to make ipv4 VPN addresses unique when advertising them over MP-iBGP, by making them vpnv4 prefixes</a:t>
            </a:r>
          </a:p>
          <a:p>
            <a:pPr lvl="1"/>
            <a:r>
              <a:rPr lang="en-US" sz="2200"/>
              <a:t>We can have one RD per vrf</a:t>
            </a:r>
          </a:p>
          <a:p>
            <a:pPr lvl="1"/>
            <a:r>
              <a:rPr lang="en-US" sz="2200"/>
              <a:t>Only one vrf can be assigned to an interface</a:t>
            </a:r>
          </a:p>
          <a:p>
            <a:pPr lvl="1"/>
            <a:r>
              <a:rPr lang="en-US" sz="2200"/>
              <a:t>Route Targets (RT) are used for VPN membership, so that complex scenarios can be addressed</a:t>
            </a:r>
          </a:p>
          <a:p>
            <a:pPr lvl="1"/>
            <a:r>
              <a:rPr lang="en-US" sz="2200"/>
              <a:t>VPN is the set of rules for customer connectivity and can be very complex</a:t>
            </a:r>
          </a:p>
          <a:p>
            <a:pPr lvl="1"/>
            <a:r>
              <a:rPr lang="en-US" sz="2200"/>
              <a:t>A VPN may have several RTs</a:t>
            </a:r>
          </a:p>
        </p:txBody>
      </p:sp>
    </p:spTree>
    <p:extLst>
      <p:ext uri="{BB962C8B-B14F-4D97-AF65-F5344CB8AC3E}">
        <p14:creationId xmlns:p14="http://schemas.microsoft.com/office/powerpoint/2010/main" val="3375519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36D52-9DBE-D0BF-A52C-A1263D43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643466"/>
            <a:ext cx="90725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59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9E73B2-5F96-4324-5DDA-941090CF3A8F}"/>
              </a:ext>
            </a:extLst>
          </p:cNvPr>
          <p:cNvSpPr txBox="1"/>
          <p:nvPr/>
        </p:nvSpPr>
        <p:spPr>
          <a:xfrm>
            <a:off x="308345" y="197346"/>
            <a:ext cx="1158948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Distribuirea</a:t>
            </a:r>
            <a:r>
              <a:rPr lang="en-US" sz="2400" dirty="0"/>
              <a:t> </a:t>
            </a:r>
            <a:r>
              <a:rPr lang="en-US" sz="2400" dirty="0" err="1"/>
              <a:t>informatiei</a:t>
            </a:r>
            <a:r>
              <a:rPr lang="en-US" sz="2400" dirty="0"/>
              <a:t> de </a:t>
            </a:r>
            <a:r>
              <a:rPr lang="en-US" sz="2400" dirty="0" err="1"/>
              <a:t>rutare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Distribuire</a:t>
            </a:r>
            <a:r>
              <a:rPr lang="en-US" sz="2400" dirty="0"/>
              <a:t> </a:t>
            </a:r>
            <a:r>
              <a:rPr lang="en-US" sz="2400" dirty="0" err="1"/>
              <a:t>constransa</a:t>
            </a:r>
            <a:r>
              <a:rPr lang="en-US" sz="2400" dirty="0"/>
              <a:t> a </a:t>
            </a:r>
            <a:r>
              <a:rPr lang="en-US" sz="2400" dirty="0" err="1"/>
              <a:t>informatiei</a:t>
            </a:r>
            <a:r>
              <a:rPr lang="en-US" sz="2400" dirty="0"/>
              <a:t> de </a:t>
            </a:r>
            <a:r>
              <a:rPr lang="en-US" sz="2400" dirty="0" err="1"/>
              <a:t>rutare</a:t>
            </a:r>
            <a:r>
              <a:rPr lang="en-US" sz="2400" dirty="0"/>
              <a:t> ( </a:t>
            </a:r>
            <a:r>
              <a:rPr lang="en-US" sz="2400" dirty="0" err="1"/>
              <a:t>conectivitatea</a:t>
            </a:r>
            <a:r>
              <a:rPr lang="en-US" sz="2400" dirty="0"/>
              <a:t> site-</a:t>
            </a:r>
            <a:r>
              <a:rPr lang="en-US" sz="2400" dirty="0" err="1"/>
              <a:t>uri</a:t>
            </a:r>
            <a:endParaRPr lang="en-US" sz="2400" dirty="0"/>
          </a:p>
          <a:p>
            <a:r>
              <a:rPr lang="en-US" sz="2400" dirty="0" err="1"/>
              <a:t>determinata</a:t>
            </a:r>
            <a:r>
              <a:rPr lang="en-US" sz="2400" dirty="0"/>
              <a:t> de </a:t>
            </a:r>
            <a:r>
              <a:rPr lang="en-US" sz="2400" dirty="0" err="1"/>
              <a:t>distribuirea</a:t>
            </a:r>
            <a:r>
              <a:rPr lang="en-US" sz="2400" dirty="0"/>
              <a:t> </a:t>
            </a:r>
            <a:r>
              <a:rPr lang="en-US" sz="2400" dirty="0" err="1"/>
              <a:t>informatie</a:t>
            </a:r>
            <a:r>
              <a:rPr lang="en-US" sz="2400" dirty="0"/>
              <a:t> </a:t>
            </a:r>
            <a:r>
              <a:rPr lang="en-US" sz="2400" dirty="0" err="1"/>
              <a:t>rutare</a:t>
            </a:r>
            <a:r>
              <a:rPr lang="en-US" sz="2400" dirty="0"/>
              <a:t>)</a:t>
            </a:r>
          </a:p>
          <a:p>
            <a:r>
              <a:rPr lang="en-US" sz="2400" dirty="0"/>
              <a:t>Step 1 : de la site (de la CE </a:t>
            </a:r>
            <a:r>
              <a:rPr lang="en-US" sz="2400" dirty="0" err="1"/>
              <a:t>asociat</a:t>
            </a:r>
            <a:r>
              <a:rPr lang="en-US" sz="2400" dirty="0"/>
              <a:t>) la service provider (la </a:t>
            </a:r>
            <a:r>
              <a:rPr lang="en-US" sz="2400" dirty="0" err="1"/>
              <a:t>interfata</a:t>
            </a:r>
            <a:r>
              <a:rPr lang="en-US" sz="2400" dirty="0"/>
              <a:t> PE</a:t>
            </a:r>
          </a:p>
          <a:p>
            <a:r>
              <a:rPr lang="en-US" sz="2400" dirty="0" err="1"/>
              <a:t>corespunzatoare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Prin</a:t>
            </a:r>
            <a:r>
              <a:rPr lang="en-US" sz="2400" dirty="0"/>
              <a:t> RIP, static routing, BGP, </a:t>
            </a:r>
            <a:r>
              <a:rPr lang="en-US" sz="2400" dirty="0" err="1"/>
              <a:t>sau</a:t>
            </a:r>
            <a:r>
              <a:rPr lang="en-US" sz="2400" dirty="0"/>
              <a:t> OSPF</a:t>
            </a:r>
          </a:p>
          <a:p>
            <a:r>
              <a:rPr lang="en-US" sz="2400" dirty="0"/>
              <a:t>Step 2 : </a:t>
            </a:r>
            <a:r>
              <a:rPr lang="en-US" sz="2400" dirty="0" err="1"/>
              <a:t>pentru</a:t>
            </a:r>
            <a:r>
              <a:rPr lang="en-US" sz="2400" dirty="0"/>
              <a:t> PE ingress: export </a:t>
            </a:r>
            <a:r>
              <a:rPr lang="en-US" sz="2400" dirty="0" err="1"/>
              <a:t>informatie</a:t>
            </a:r>
            <a:r>
              <a:rPr lang="en-US" sz="2400" dirty="0"/>
              <a:t> de </a:t>
            </a:r>
            <a:r>
              <a:rPr lang="en-US" sz="2400" dirty="0" err="1"/>
              <a:t>rutare</a:t>
            </a:r>
            <a:r>
              <a:rPr lang="en-US" sz="2400" dirty="0"/>
              <a:t> (</a:t>
            </a:r>
            <a:r>
              <a:rPr lang="en-US" sz="2400" dirty="0" err="1"/>
              <a:t>bazata</a:t>
            </a:r>
            <a:r>
              <a:rPr lang="en-US" sz="2400" dirty="0"/>
              <a:t> pe IP) la</a:t>
            </a:r>
          </a:p>
          <a:p>
            <a:r>
              <a:rPr lang="en-US" sz="2400" dirty="0" err="1"/>
              <a:t>protocolul</a:t>
            </a:r>
            <a:r>
              <a:rPr lang="en-US" sz="2400" dirty="0"/>
              <a:t> MP-iBGP </a:t>
            </a:r>
            <a:r>
              <a:rPr lang="en-US" sz="2400" dirty="0" err="1"/>
              <a:t>rulat</a:t>
            </a:r>
            <a:r>
              <a:rPr lang="en-US" sz="2400" dirty="0"/>
              <a:t> in </a:t>
            </a:r>
            <a:r>
              <a:rPr lang="en-US" sz="2400" dirty="0" err="1"/>
              <a:t>retea</a:t>
            </a:r>
            <a:r>
              <a:rPr lang="en-US" sz="2400" dirty="0"/>
              <a:t> provider (</a:t>
            </a:r>
            <a:r>
              <a:rPr lang="en-US" sz="2400" dirty="0" err="1"/>
              <a:t>intre</a:t>
            </a:r>
            <a:r>
              <a:rPr lang="en-US" sz="2400" dirty="0"/>
              <a:t> </a:t>
            </a:r>
            <a:r>
              <a:rPr lang="en-US" sz="2400" dirty="0" err="1"/>
              <a:t>rutere</a:t>
            </a:r>
            <a:r>
              <a:rPr lang="en-US" sz="2400" dirty="0"/>
              <a:t> PE),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formare</a:t>
            </a:r>
            <a:endParaRPr lang="en-US" sz="2400" dirty="0"/>
          </a:p>
          <a:p>
            <a:r>
              <a:rPr lang="en-US" sz="2400" dirty="0" err="1"/>
              <a:t>adresa</a:t>
            </a:r>
            <a:r>
              <a:rPr lang="en-US" sz="2400" dirty="0"/>
              <a:t> VPN-IP;</a:t>
            </a:r>
          </a:p>
          <a:p>
            <a:r>
              <a:rPr lang="en-US" sz="2400" dirty="0"/>
              <a:t>Step 3 : </a:t>
            </a:r>
            <a:r>
              <a:rPr lang="en-US" sz="2400" dirty="0" err="1"/>
              <a:t>transmisie</a:t>
            </a:r>
            <a:r>
              <a:rPr lang="en-US" sz="2400" dirty="0"/>
              <a:t> in </a:t>
            </a:r>
            <a:r>
              <a:rPr lang="en-US" sz="2400" dirty="0" err="1"/>
              <a:t>cadrul</a:t>
            </a:r>
            <a:r>
              <a:rPr lang="en-US" sz="2400" dirty="0"/>
              <a:t>/</a:t>
            </a:r>
            <a:r>
              <a:rPr lang="en-US" sz="2400" dirty="0" err="1"/>
              <a:t>intre</a:t>
            </a:r>
            <a:r>
              <a:rPr lang="en-US" sz="2400" dirty="0"/>
              <a:t> </a:t>
            </a:r>
            <a:r>
              <a:rPr lang="en-US" sz="2400" dirty="0" err="1"/>
              <a:t>domenii</a:t>
            </a:r>
            <a:r>
              <a:rPr lang="en-US" sz="2400" dirty="0"/>
              <a:t> </a:t>
            </a:r>
            <a:r>
              <a:rPr lang="en-US" sz="2400" dirty="0" err="1"/>
              <a:t>providerilor</a:t>
            </a:r>
            <a:r>
              <a:rPr lang="en-US" sz="2400" dirty="0"/>
              <a:t> (</a:t>
            </a:r>
            <a:r>
              <a:rPr lang="en-US" sz="2400" dirty="0" err="1"/>
              <a:t>intre</a:t>
            </a:r>
            <a:r>
              <a:rPr lang="en-US" sz="2400" dirty="0"/>
              <a:t> PEs) – de</a:t>
            </a:r>
          </a:p>
          <a:p>
            <a:r>
              <a:rPr lang="en-US" sz="2400" dirty="0" err="1"/>
              <a:t>obicei</a:t>
            </a:r>
            <a:r>
              <a:rPr lang="en-US" sz="2400" dirty="0"/>
              <a:t> in backbone (</a:t>
            </a:r>
            <a:r>
              <a:rPr lang="en-US" sz="2400" dirty="0" err="1"/>
              <a:t>aici</a:t>
            </a:r>
            <a:r>
              <a:rPr lang="en-US" sz="2400" dirty="0"/>
              <a:t> MPLS backbone)</a:t>
            </a:r>
          </a:p>
          <a:p>
            <a:r>
              <a:rPr lang="en-US" sz="2400" dirty="0"/>
              <a:t>Step 4 : </a:t>
            </a:r>
            <a:r>
              <a:rPr lang="en-US" sz="2400" dirty="0" err="1"/>
              <a:t>informatia</a:t>
            </a:r>
            <a:r>
              <a:rPr lang="en-US" sz="2400" dirty="0"/>
              <a:t> de </a:t>
            </a:r>
            <a:r>
              <a:rPr lang="en-US" sz="2400" dirty="0" err="1"/>
              <a:t>rutare</a:t>
            </a:r>
            <a:r>
              <a:rPr lang="en-US" sz="2400" dirty="0"/>
              <a:t> (VPN-IP) </a:t>
            </a:r>
            <a:r>
              <a:rPr lang="en-US" sz="2400" dirty="0" err="1"/>
              <a:t>importata</a:t>
            </a:r>
            <a:r>
              <a:rPr lang="en-US" sz="2400" dirty="0"/>
              <a:t> de la MP-iBGP provider </a:t>
            </a:r>
            <a:r>
              <a:rPr lang="en-US" sz="2400" dirty="0" err="1"/>
              <a:t>si</a:t>
            </a:r>
            <a:endParaRPr lang="en-US" sz="2400" dirty="0"/>
          </a:p>
          <a:p>
            <a:r>
              <a:rPr lang="en-US" sz="2400" dirty="0" err="1"/>
              <a:t>transmisa</a:t>
            </a:r>
            <a:r>
              <a:rPr lang="en-US" sz="2400" dirty="0"/>
              <a:t> </a:t>
            </a:r>
            <a:r>
              <a:rPr lang="en-US" sz="2400" dirty="0" err="1"/>
              <a:t>catre</a:t>
            </a:r>
            <a:r>
              <a:rPr lang="en-US" sz="2400" dirty="0"/>
              <a:t> egress PE (</a:t>
            </a:r>
            <a:r>
              <a:rPr lang="en-US" sz="2400" dirty="0" err="1"/>
              <a:t>adresa</a:t>
            </a:r>
            <a:r>
              <a:rPr lang="en-US" sz="2400" dirty="0"/>
              <a:t> IP </a:t>
            </a:r>
            <a:r>
              <a:rPr lang="en-US" sz="2400" dirty="0" err="1"/>
              <a:t>folosita</a:t>
            </a:r>
            <a:r>
              <a:rPr lang="en-US" sz="2400" dirty="0"/>
              <a:t> in </a:t>
            </a:r>
            <a:r>
              <a:rPr lang="en-US" sz="2400" dirty="0" err="1"/>
              <a:t>tabela</a:t>
            </a:r>
            <a:r>
              <a:rPr lang="en-US" sz="2400" dirty="0"/>
              <a:t> de </a:t>
            </a:r>
            <a:r>
              <a:rPr lang="en-US" sz="2400" dirty="0" err="1"/>
              <a:t>inaintare</a:t>
            </a:r>
            <a:r>
              <a:rPr lang="en-US" sz="2400" dirty="0"/>
              <a:t> (VRF)</a:t>
            </a:r>
          </a:p>
          <a:p>
            <a:r>
              <a:rPr lang="en-US" sz="2400" dirty="0" err="1"/>
              <a:t>corespunzatoare</a:t>
            </a:r>
            <a:r>
              <a:rPr lang="en-US" sz="2400" dirty="0"/>
              <a:t>)</a:t>
            </a:r>
          </a:p>
          <a:p>
            <a:r>
              <a:rPr lang="en-US" sz="2400" dirty="0"/>
              <a:t>Step 5 : de la provider (PE) la site (CE)</a:t>
            </a:r>
          </a:p>
          <a:p>
            <a:r>
              <a:rPr lang="en-US" sz="2400" dirty="0"/>
              <a:t>e.g., via RIP, static routing, BGP, </a:t>
            </a:r>
            <a:r>
              <a:rPr lang="en-US" sz="2400" dirty="0" err="1"/>
              <a:t>sau</a:t>
            </a:r>
            <a:r>
              <a:rPr lang="en-US" sz="2400" dirty="0"/>
              <a:t> OSPF</a:t>
            </a:r>
          </a:p>
        </p:txBody>
      </p:sp>
    </p:spTree>
    <p:extLst>
      <p:ext uri="{BB962C8B-B14F-4D97-AF65-F5344CB8AC3E}">
        <p14:creationId xmlns:p14="http://schemas.microsoft.com/office/powerpoint/2010/main" val="70492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Grp="1" noChangeArrowheads="1"/>
          </p:cNvSpPr>
          <p:nvPr>
            <p:ph type="title"/>
          </p:nvPr>
        </p:nvSpPr>
        <p:spPr>
          <a:xfrm>
            <a:off x="2317750" y="457200"/>
            <a:ext cx="7435850" cy="838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a typeface="ＭＳ Ｐゴシック" pitchFamily="34" charset="-128"/>
              </a:rPr>
              <a:t>MP-BGP Extensions</a:t>
            </a:r>
          </a:p>
        </p:txBody>
      </p:sp>
      <p:sp>
        <p:nvSpPr>
          <p:cNvPr id="27651" name="Rectangle 34"/>
          <p:cNvSpPr>
            <a:spLocks noGrp="1" noChangeArrowheads="1"/>
          </p:cNvSpPr>
          <p:nvPr>
            <p:ph idx="1"/>
          </p:nvPr>
        </p:nvSpPr>
        <p:spPr>
          <a:xfrm>
            <a:off x="2317750" y="1600201"/>
            <a:ext cx="74358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BGP has been extended in the form in Multi-protocol (MP)-BGP to carry routes from multiple “address families” in the form of VPNv4-AF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VPNv4-AF is a 12-byte field of the form:  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 Route-Distinguisher [RD] 8-byte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 IPv4-Address 4-byte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Route-Target Attribute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Label value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38463" y="5019675"/>
            <a:ext cx="6248400" cy="1524000"/>
          </a:xfrm>
          <a:prstGeom prst="rect">
            <a:avLst/>
          </a:prstGeom>
          <a:solidFill>
            <a:srgbClr val="EE680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8318500" y="52752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42300" y="5019675"/>
            <a:ext cx="68580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3 Bytes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318500" y="5478463"/>
            <a:ext cx="609600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320088" y="5659439"/>
            <a:ext cx="544512" cy="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Label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187825" y="6226175"/>
            <a:ext cx="39322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baseline="0"/>
              <a:t>MP-IBGP update with RD, RT, and label</a:t>
            </a:r>
          </a:p>
        </p:txBody>
      </p:sp>
      <p:sp>
        <p:nvSpPr>
          <p:cNvPr id="27658" name="AutoShape 10"/>
          <p:cNvSpPr>
            <a:spLocks/>
          </p:cNvSpPr>
          <p:nvPr/>
        </p:nvSpPr>
        <p:spPr bwMode="auto">
          <a:xfrm rot="-5400000">
            <a:off x="5973763" y="3254375"/>
            <a:ext cx="254000" cy="5715000"/>
          </a:xfrm>
          <a:prstGeom prst="leftBrace">
            <a:avLst>
              <a:gd name="adj1" fmla="val 187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3025" tIns="36512" rIns="73025" bIns="36512" anchor="ctr"/>
          <a:lstStyle/>
          <a:p>
            <a:pPr>
              <a:lnSpc>
                <a:spcPct val="100000"/>
              </a:lnSpc>
            </a:pPr>
            <a:endParaRPr lang="en-US" sz="1400" b="1" i="1" baseline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243263" y="5476875"/>
            <a:ext cx="1905000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213100" y="5273675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118100" y="527367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40113" y="5419725"/>
            <a:ext cx="1250950" cy="2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baseline="0"/>
              <a:t>          </a:t>
            </a:r>
            <a:r>
              <a:rPr lang="en-US" sz="1200" b="1" baseline="0"/>
              <a:t>1:1</a:t>
            </a:r>
            <a:r>
              <a:rPr lang="en-US" sz="1400" b="1" baseline="0"/>
              <a:t>        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822700" y="5019675"/>
            <a:ext cx="68580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8 Bytes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270500" y="5032375"/>
            <a:ext cx="68580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4 Bytes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898901" y="5645150"/>
            <a:ext cx="365125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RD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349875" y="5659439"/>
            <a:ext cx="458788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IPv4</a:t>
            </a:r>
          </a:p>
        </p:txBody>
      </p:sp>
      <p:sp>
        <p:nvSpPr>
          <p:cNvPr id="27667" name="AutoShape 19"/>
          <p:cNvSpPr>
            <a:spLocks/>
          </p:cNvSpPr>
          <p:nvPr/>
        </p:nvSpPr>
        <p:spPr bwMode="auto">
          <a:xfrm rot="-5400000">
            <a:off x="4589463" y="4497388"/>
            <a:ext cx="50800" cy="2743200"/>
          </a:xfrm>
          <a:prstGeom prst="leftBrace">
            <a:avLst>
              <a:gd name="adj1" fmla="val 4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3025" tIns="36512" rIns="73025" bIns="36512" anchor="ctr"/>
          <a:lstStyle/>
          <a:p>
            <a:pPr>
              <a:lnSpc>
                <a:spcPct val="100000"/>
              </a:lnSpc>
            </a:pPr>
            <a:endParaRPr lang="en-US" sz="1400" b="1" i="1" baseline="0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310063" y="5845175"/>
            <a:ext cx="709612" cy="50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b="1" baseline="0">
                <a:solidFill>
                  <a:srgbClr val="00252E"/>
                </a:solidFill>
              </a:rPr>
              <a:t>VPNv4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148263" y="5476875"/>
            <a:ext cx="838200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227639" y="5476875"/>
            <a:ext cx="695325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10.1.1.0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900864" y="5476875"/>
            <a:ext cx="365125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2:2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8428039" y="5476875"/>
            <a:ext cx="314325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50</a:t>
            </a:r>
          </a:p>
        </p:txBody>
      </p:sp>
      <p:sp>
        <p:nvSpPr>
          <p:cNvPr id="27673" name="AutoShape 25"/>
          <p:cNvSpPr>
            <a:spLocks/>
          </p:cNvSpPr>
          <p:nvPr/>
        </p:nvSpPr>
        <p:spPr bwMode="auto">
          <a:xfrm rot="-5400000">
            <a:off x="8589963" y="5627688"/>
            <a:ext cx="50800" cy="533400"/>
          </a:xfrm>
          <a:prstGeom prst="leftBrace">
            <a:avLst>
              <a:gd name="adj1" fmla="val 87500"/>
              <a:gd name="adj2" fmla="val 52884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3025" tIns="36512" rIns="73025" bIns="36512" anchor="ctr"/>
          <a:lstStyle/>
          <a:p>
            <a:pPr>
              <a:lnSpc>
                <a:spcPct val="100000"/>
              </a:lnSpc>
            </a:pPr>
            <a:endParaRPr lang="en-US" sz="1200" b="1" i="1" baseline="0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6184900" y="5275263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6718300" y="5019675"/>
            <a:ext cx="68580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8 Bytes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184900" y="5478463"/>
            <a:ext cx="1905000" cy="20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413500" y="5646739"/>
            <a:ext cx="1093788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b="1" baseline="0"/>
              <a:t>Route-Target</a:t>
            </a:r>
          </a:p>
        </p:txBody>
      </p:sp>
      <p:sp>
        <p:nvSpPr>
          <p:cNvPr id="27678" name="AutoShape 30"/>
          <p:cNvSpPr>
            <a:spLocks/>
          </p:cNvSpPr>
          <p:nvPr/>
        </p:nvSpPr>
        <p:spPr bwMode="auto">
          <a:xfrm rot="-5400000">
            <a:off x="7065963" y="5018088"/>
            <a:ext cx="50800" cy="1752600"/>
          </a:xfrm>
          <a:prstGeom prst="leftBrace">
            <a:avLst>
              <a:gd name="adj1" fmla="val 287500"/>
              <a:gd name="adj2" fmla="val 50000"/>
            </a:avLst>
          </a:prstGeom>
          <a:noFill/>
          <a:ln w="25400">
            <a:solidFill>
              <a:srgbClr val="0025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3025" tIns="36512" rIns="73025" bIns="36512" anchor="ctr"/>
          <a:lstStyle/>
          <a:p>
            <a:pPr>
              <a:lnSpc>
                <a:spcPct val="100000"/>
              </a:lnSpc>
            </a:pPr>
            <a:endParaRPr lang="en-US" sz="1200" b="1" i="1" baseline="0"/>
          </a:p>
        </p:txBody>
      </p:sp>
    </p:spTree>
    <p:extLst>
      <p:ext uri="{BB962C8B-B14F-4D97-AF65-F5344CB8AC3E}">
        <p14:creationId xmlns:p14="http://schemas.microsoft.com/office/powerpoint/2010/main" val="4089247881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MPLS VPN Routing Requirements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CE routers have to run standard IP routing software.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 routers have to support MPLS VPN services and Internet routing.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 routers have no VPN routes.</a:t>
            </a:r>
          </a:p>
        </p:txBody>
      </p:sp>
    </p:spTree>
    <p:extLst>
      <p:ext uri="{BB962C8B-B14F-4D97-AF65-F5344CB8AC3E}">
        <p14:creationId xmlns:p14="http://schemas.microsoft.com/office/powerpoint/2010/main" val="595426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946" name="Picture 2" descr="020G_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4" y="1371601"/>
            <a:ext cx="6097587" cy="2981325"/>
          </a:xfrm>
          <a:prstGeom prst="rect">
            <a:avLst/>
          </a:prstGeom>
          <a:noFill/>
        </p:spPr>
      </p:pic>
      <p:sp>
        <p:nvSpPr>
          <p:cNvPr id="72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MPLS VPN Routing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CE Router Perspective</a:t>
            </a:r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4305300"/>
            <a:ext cx="8616950" cy="2476500"/>
          </a:xfrm>
        </p:spPr>
        <p:txBody>
          <a:bodyPr/>
          <a:lstStyle/>
          <a:p>
            <a:pPr marL="565150" lvl="1" defTabSz="915988"/>
            <a:r>
              <a:rPr lang="en-US" sz="2200" dirty="0">
                <a:cs typeface="Times New Roman" pitchFamily="18" charset="0"/>
              </a:rPr>
              <a:t>The CE routers run standard IP routing software and exchange routing updates with the PE router.</a:t>
            </a:r>
            <a:r>
              <a:rPr lang="en-US" sz="2200" dirty="0"/>
              <a:t> </a:t>
            </a:r>
          </a:p>
          <a:p>
            <a:pPr marL="908050" lvl="2" defTabSz="915988"/>
            <a:r>
              <a:rPr lang="en-US" sz="2200" dirty="0">
                <a:cs typeface="Times New Roman" pitchFamily="18" charset="0"/>
              </a:rPr>
              <a:t>PE-CE protocols can be </a:t>
            </a:r>
            <a:r>
              <a:rPr lang="en-US" sz="2200" dirty="0" err="1">
                <a:cs typeface="Times New Roman" pitchFamily="18" charset="0"/>
              </a:rPr>
              <a:t>EBGP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dirty="0" err="1">
                <a:cs typeface="Times New Roman" pitchFamily="18" charset="0"/>
              </a:rPr>
              <a:t>OSPF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dirty="0" err="1">
                <a:cs typeface="Times New Roman" pitchFamily="18" charset="0"/>
              </a:rPr>
              <a:t>RIPv2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dirty="0" err="1">
                <a:cs typeface="Times New Roman" pitchFamily="18" charset="0"/>
              </a:rPr>
              <a:t>EIGRP</a:t>
            </a:r>
            <a:r>
              <a:rPr lang="en-US" sz="2200" dirty="0">
                <a:cs typeface="Times New Roman" pitchFamily="18" charset="0"/>
              </a:rPr>
              <a:t>, and static routes. </a:t>
            </a:r>
            <a:endParaRPr lang="en-US" sz="2200" dirty="0"/>
          </a:p>
          <a:p>
            <a:pPr marL="565150" lvl="1" defTabSz="915988"/>
            <a:r>
              <a:rPr lang="en-US" sz="2200" dirty="0">
                <a:cs typeface="Times New Roman" pitchFamily="18" charset="0"/>
              </a:rPr>
              <a:t>The PE router appears as another router in the C-network.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549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020G_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026" y="1447801"/>
            <a:ext cx="5694363" cy="2805113"/>
          </a:xfrm>
          <a:prstGeom prst="rect">
            <a:avLst/>
          </a:prstGeom>
          <a:noFill/>
        </p:spPr>
      </p:pic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1" y="457200"/>
            <a:ext cx="7623175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MPLS VPN Routing (cont.)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Overall Customer Perspective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4495800"/>
            <a:ext cx="8224838" cy="1709738"/>
          </a:xfrm>
        </p:spPr>
        <p:txBody>
          <a:bodyPr/>
          <a:lstStyle/>
          <a:p>
            <a:pPr lvl="1"/>
            <a:r>
              <a:rPr lang="en-US" sz="2200"/>
              <a:t>To the customer, the PE routers appear as core routers connected via a BGP backbone. </a:t>
            </a:r>
          </a:p>
          <a:p>
            <a:pPr lvl="1"/>
            <a:r>
              <a:rPr lang="en-US" sz="2200"/>
              <a:t>The usual BGP and IGP design rules apply. </a:t>
            </a:r>
          </a:p>
          <a:p>
            <a:pPr lvl="1"/>
            <a:r>
              <a:rPr lang="en-US" sz="2200"/>
              <a:t>The P routers are hidden from the customer. </a:t>
            </a:r>
          </a:p>
        </p:txBody>
      </p:sp>
    </p:spTree>
    <p:extLst>
      <p:ext uri="{BB962C8B-B14F-4D97-AF65-F5344CB8AC3E}">
        <p14:creationId xmlns:p14="http://schemas.microsoft.com/office/powerpoint/2010/main" val="3907339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4" name="Picture 2" descr="020G_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1676400"/>
            <a:ext cx="6883400" cy="1981200"/>
          </a:xfrm>
          <a:prstGeom prst="rect">
            <a:avLst/>
          </a:prstGeom>
          <a:noFill/>
        </p:spPr>
      </p:pic>
      <p:sp>
        <p:nvSpPr>
          <p:cNvPr id="724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MPLS VPN Routing (Cont.)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 Router Perspective</a:t>
            </a:r>
          </a:p>
        </p:txBody>
      </p:sp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2362200" y="4114801"/>
            <a:ext cx="75057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1275" rIns="82550" bIns="41275"/>
          <a:lstStyle/>
          <a:p>
            <a:pPr marL="342900" lvl="1" indent="-228600" defTabSz="915988">
              <a:lnSpc>
                <a:spcPct val="85000"/>
              </a:lnSpc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US" sz="2600"/>
              <a:t>P routers do not participate in MPLS VPN routing and do not carry VPN routes.</a:t>
            </a:r>
          </a:p>
          <a:p>
            <a:pPr marL="342900" lvl="1" indent="-228600" defTabSz="915988">
              <a:lnSpc>
                <a:spcPct val="85000"/>
              </a:lnSpc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n-US" sz="2600"/>
              <a:t>P routers run backbone IGP with the PE routers and exchange information about global subnets (core links and loopbacks).</a:t>
            </a:r>
          </a:p>
        </p:txBody>
      </p:sp>
    </p:spTree>
    <p:extLst>
      <p:ext uri="{BB962C8B-B14F-4D97-AF65-F5344CB8AC3E}">
        <p14:creationId xmlns:p14="http://schemas.microsoft.com/office/powerpoint/2010/main" val="4043863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1981200" y="4800600"/>
            <a:ext cx="82248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marL="565150" lvl="1" indent="-228600" defTabSz="915988">
              <a:lnSpc>
                <a:spcPct val="85000"/>
              </a:lnSpc>
              <a:spcBef>
                <a:spcPct val="35000"/>
              </a:spcBef>
              <a:buClr>
                <a:schemeClr val="folHlink"/>
              </a:buClr>
              <a:buFontTx/>
              <a:buChar char="•"/>
            </a:pPr>
            <a:r>
              <a:rPr lang="en-US" sz="1800"/>
              <a:t>Exchange VPN routes with CE routers via per-VPN routing protocols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MPLS VPN Routing (Cont.)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PE Router Perspective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5964" y="5562600"/>
            <a:ext cx="8224837" cy="882650"/>
          </a:xfrm>
          <a:noFill/>
        </p:spPr>
        <p:txBody>
          <a:bodyPr anchor="t" anchorCtr="0">
            <a:normAutofit/>
          </a:bodyPr>
          <a:lstStyle/>
          <a:p>
            <a:pPr marL="565150" lvl="1" defTabSz="915988"/>
            <a:r>
              <a:rPr lang="en-US" sz="1800"/>
              <a:t>Exchange VPNv4 routes with other PE routers via MP-IBGP sessions</a:t>
            </a:r>
          </a:p>
        </p:txBody>
      </p: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1981200" y="4343400"/>
            <a:ext cx="8224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defTabSz="915988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100000"/>
              <a:buFont typeface="Arial" pitchFamily="34" charset="0"/>
              <a:buNone/>
            </a:pPr>
            <a:r>
              <a:rPr lang="en-US" sz="2000"/>
              <a:t>PE routers:</a:t>
            </a:r>
          </a:p>
        </p:txBody>
      </p:sp>
      <p:pic>
        <p:nvPicPr>
          <p:cNvPr id="726023" name="Picture 7" descr="020G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394" y="1729014"/>
            <a:ext cx="7664450" cy="2603500"/>
          </a:xfrm>
          <a:prstGeom prst="rect">
            <a:avLst/>
          </a:prstGeom>
          <a:noFill/>
        </p:spPr>
      </p:pic>
      <p:sp>
        <p:nvSpPr>
          <p:cNvPr id="726024" name="Rectangle 8"/>
          <p:cNvSpPr>
            <a:spLocks noChangeArrowheads="1"/>
          </p:cNvSpPr>
          <p:nvPr/>
        </p:nvSpPr>
        <p:spPr bwMode="auto">
          <a:xfrm>
            <a:off x="1981200" y="5181600"/>
            <a:ext cx="8224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marL="565150" lvl="1" indent="-228600" defTabSz="915988"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FontTx/>
              <a:buChar char="•"/>
            </a:pPr>
            <a:r>
              <a:rPr lang="en-US" sz="1800"/>
              <a:t>Exchange core routes with P routers and PE routers via core IGP</a:t>
            </a:r>
          </a:p>
        </p:txBody>
      </p:sp>
    </p:spTree>
    <p:extLst>
      <p:ext uri="{BB962C8B-B14F-4D97-AF65-F5344CB8AC3E}">
        <p14:creationId xmlns:p14="http://schemas.microsoft.com/office/powerpoint/2010/main" val="198233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020G_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1371600"/>
            <a:ext cx="7664450" cy="2603500"/>
          </a:xfrm>
          <a:prstGeom prst="rect">
            <a:avLst/>
          </a:prstGeom>
          <a:noFill/>
        </p:spPr>
      </p:pic>
      <p:sp>
        <p:nvSpPr>
          <p:cNvPr id="72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990600"/>
          </a:xfrm>
          <a:noFill/>
          <a:ln/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Support for </a:t>
            </a:r>
            <a:r>
              <a:rPr lang="en-US" dirty="0">
                <a:solidFill>
                  <a:srgbClr val="0070C0"/>
                </a:solidFill>
              </a:rPr>
              <a:t>Existing </a:t>
            </a:r>
            <a:r>
              <a:rPr lang="sl-SI" dirty="0">
                <a:solidFill>
                  <a:srgbClr val="0070C0"/>
                </a:solidFill>
              </a:rPr>
              <a:t>Internet Routing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270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9764" y="4298950"/>
            <a:ext cx="8224837" cy="1720850"/>
          </a:xfrm>
        </p:spPr>
        <p:txBody>
          <a:bodyPr/>
          <a:lstStyle/>
          <a:p>
            <a:r>
              <a:rPr lang="en-US" sz="2000"/>
              <a:t>PE routers</a:t>
            </a:r>
            <a:r>
              <a:rPr lang="sl-SI" sz="2000"/>
              <a:t> can run standard IPv4 BGP in </a:t>
            </a:r>
            <a:r>
              <a:rPr lang="en-US" sz="2000"/>
              <a:t>the </a:t>
            </a:r>
            <a:r>
              <a:rPr lang="sl-SI" sz="2000"/>
              <a:t>global routing table</a:t>
            </a:r>
            <a:r>
              <a:rPr lang="en-US" sz="2000"/>
              <a:t>:</a:t>
            </a:r>
          </a:p>
          <a:p>
            <a:pPr lvl="1"/>
            <a:r>
              <a:rPr lang="en-US" sz="1800"/>
              <a:t>PE routers exchange </a:t>
            </a:r>
            <a:r>
              <a:rPr lang="sl-SI" sz="1800"/>
              <a:t>Internet routes with other PE routers</a:t>
            </a:r>
            <a:r>
              <a:rPr lang="en-US" sz="1800"/>
              <a:t>.</a:t>
            </a:r>
            <a:endParaRPr lang="sl-SI" sz="1800"/>
          </a:p>
          <a:p>
            <a:pPr lvl="1"/>
            <a:r>
              <a:rPr lang="sl-SI" sz="1800"/>
              <a:t>CE</a:t>
            </a:r>
            <a:r>
              <a:rPr lang="en-US" sz="1800"/>
              <a:t> </a:t>
            </a:r>
            <a:r>
              <a:rPr lang="sl-SI" sz="1800"/>
              <a:t>routers do not participate in Internet routing</a:t>
            </a:r>
            <a:r>
              <a:rPr lang="en-US" sz="1800"/>
              <a:t>.</a:t>
            </a:r>
            <a:endParaRPr lang="sl-SI" sz="1800"/>
          </a:p>
          <a:p>
            <a:pPr lvl="1"/>
            <a:r>
              <a:rPr lang="sl-SI" sz="1800"/>
              <a:t>P</a:t>
            </a:r>
            <a:r>
              <a:rPr lang="en-US" sz="1800"/>
              <a:t> </a:t>
            </a:r>
            <a:r>
              <a:rPr lang="sl-SI" sz="1800"/>
              <a:t>routers do not need to participate in Internet routing</a:t>
            </a:r>
            <a:r>
              <a:rPr 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86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8149-9BC9-1374-ECAA-049AC7F7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86"/>
            <a:ext cx="10515600" cy="429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MPLS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BAB0-E33A-9973-7067-81BF9DB4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8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	Why MPLS-VPN</a:t>
            </a:r>
          </a:p>
          <a:p>
            <a:r>
              <a:rPr lang="en-US" sz="2400" dirty="0"/>
              <a:t>VPN = private services based on a public infrastructure</a:t>
            </a:r>
          </a:p>
          <a:p>
            <a:r>
              <a:rPr lang="en-US" sz="2400" dirty="0"/>
              <a:t>VPN = Set of sites allowed to communicate</a:t>
            </a:r>
          </a:p>
          <a:p>
            <a:r>
              <a:rPr lang="en-US" sz="2400" dirty="0"/>
              <a:t>VPN defined as a set of administrative/economical policies:</a:t>
            </a:r>
          </a:p>
          <a:p>
            <a:pPr lvl="1"/>
            <a:r>
              <a:rPr lang="en-US" sz="2000" dirty="0"/>
              <a:t>– provide connectivity and QoS services between sites</a:t>
            </a:r>
          </a:p>
          <a:p>
            <a:pPr lvl="1"/>
            <a:r>
              <a:rPr lang="en-US" sz="2000" dirty="0"/>
              <a:t>– policies set by users</a:t>
            </a:r>
          </a:p>
          <a:p>
            <a:pPr lvl="1"/>
            <a:r>
              <a:rPr lang="en-US" sz="2000" dirty="0"/>
              <a:t>– implemented policies by </a:t>
            </a:r>
            <a:r>
              <a:rPr lang="en-US" sz="2400" dirty="0"/>
              <a:t>BGP/MPLS VPN mechanisms</a:t>
            </a:r>
          </a:p>
          <a:p>
            <a:pPr marL="0" indent="0">
              <a:buNone/>
            </a:pPr>
            <a:r>
              <a:rPr lang="en-US" sz="2400" dirty="0"/>
              <a:t>	 VPN models</a:t>
            </a:r>
          </a:p>
          <a:p>
            <a:pPr marL="0" indent="0">
              <a:buNone/>
            </a:pPr>
            <a:r>
              <a:rPr lang="en-US" sz="2400" dirty="0"/>
              <a:t>• overlay model: VPN level 2</a:t>
            </a:r>
          </a:p>
          <a:p>
            <a:pPr marL="0" indent="0">
              <a:buNone/>
            </a:pPr>
            <a:r>
              <a:rPr lang="en-US" sz="2400" dirty="0"/>
              <a:t>• peer model: VPN level 3</a:t>
            </a:r>
          </a:p>
        </p:txBody>
      </p:sp>
    </p:spTree>
    <p:extLst>
      <p:ext uri="{BB962C8B-B14F-4D97-AF65-F5344CB8AC3E}">
        <p14:creationId xmlns:p14="http://schemas.microsoft.com/office/powerpoint/2010/main" val="2198137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Picture 2" descr="020G_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447801"/>
            <a:ext cx="7688263" cy="2640013"/>
          </a:xfrm>
          <a:prstGeom prst="rect">
            <a:avLst/>
          </a:prstGeom>
          <a:noFill/>
        </p:spPr>
      </p:pic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Routing Tables on PE Routers</a:t>
            </a:r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1" y="4219576"/>
            <a:ext cx="8221663" cy="2333625"/>
          </a:xfrm>
        </p:spPr>
        <p:txBody>
          <a:bodyPr/>
          <a:lstStyle/>
          <a:p>
            <a:r>
              <a:rPr lang="en-US" sz="2000"/>
              <a:t>PE routers contain a number of routing tables:</a:t>
            </a:r>
          </a:p>
          <a:p>
            <a:pPr lvl="1"/>
            <a:r>
              <a:rPr lang="en-US" sz="1800">
                <a:solidFill>
                  <a:schemeClr val="accent2"/>
                </a:solidFill>
              </a:rPr>
              <a:t>Global routing table,</a:t>
            </a:r>
            <a:r>
              <a:rPr lang="en-US" sz="1800"/>
              <a:t> which contains core routes (filled with core IGP)</a:t>
            </a:r>
            <a:r>
              <a:rPr lang="sl-SI" sz="1800"/>
              <a:t> and Internet routes (filled with IPv4 BGP)</a:t>
            </a:r>
            <a:endParaRPr lang="en-US" sz="1800"/>
          </a:p>
          <a:p>
            <a:pPr lvl="1"/>
            <a:r>
              <a:rPr lang="en-US" sz="1800">
                <a:solidFill>
                  <a:schemeClr val="accent2"/>
                </a:solidFill>
              </a:rPr>
              <a:t>VRF tables</a:t>
            </a:r>
            <a:r>
              <a:rPr lang="en-US" sz="1800"/>
              <a:t> for sets of sites with identical routing requirements</a:t>
            </a:r>
          </a:p>
          <a:p>
            <a:pPr lvl="1"/>
            <a:r>
              <a:rPr lang="en-US" sz="1800">
                <a:solidFill>
                  <a:schemeClr val="accent2"/>
                </a:solidFill>
              </a:rPr>
              <a:t>VRFs</a:t>
            </a:r>
            <a:r>
              <a:rPr lang="en-US" sz="1800"/>
              <a:t> filled with information from CE routers and MP-BGP information from other PE routers</a:t>
            </a:r>
          </a:p>
        </p:txBody>
      </p:sp>
    </p:spTree>
    <p:extLst>
      <p:ext uri="{BB962C8B-B14F-4D97-AF65-F5344CB8AC3E}">
        <p14:creationId xmlns:p14="http://schemas.microsoft.com/office/powerpoint/2010/main" val="1062171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0" name="Picture 2" descr="020G_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076" y="1524000"/>
            <a:ext cx="7688263" cy="2622550"/>
          </a:xfrm>
          <a:prstGeom prst="rect">
            <a:avLst/>
          </a:prstGeom>
          <a:noFill/>
        </p:spPr>
      </p:pic>
      <p:sp>
        <p:nvSpPr>
          <p:cNvPr id="72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9906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End-to-End Routing Update Flow</a:t>
            </a:r>
          </a:p>
        </p:txBody>
      </p:sp>
      <p:sp>
        <p:nvSpPr>
          <p:cNvPr id="7290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9764" y="4222750"/>
            <a:ext cx="8224837" cy="1720850"/>
          </a:xfrm>
          <a:noFill/>
          <a:ln/>
        </p:spPr>
        <p:txBody>
          <a:bodyPr>
            <a:normAutofit/>
          </a:bodyPr>
          <a:lstStyle/>
          <a:p>
            <a:pPr marL="228600" indent="-228600" defTabSz="915988">
              <a:buFont typeface="Arial" pitchFamily="34" charset="0"/>
              <a:buChar char="•"/>
            </a:pPr>
            <a:r>
              <a:rPr lang="en-US" sz="2200">
                <a:cs typeface="Times New Roman" pitchFamily="18" charset="0"/>
              </a:rPr>
              <a:t>PE routers receive IPv4 routing updates from CE routers and install them in the appropriate VRF table. </a:t>
            </a:r>
          </a:p>
        </p:txBody>
      </p:sp>
    </p:spTree>
    <p:extLst>
      <p:ext uri="{BB962C8B-B14F-4D97-AF65-F5344CB8AC3E}">
        <p14:creationId xmlns:p14="http://schemas.microsoft.com/office/powerpoint/2010/main" val="3213365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54000"/>
            <a:ext cx="8077200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End-to-End Routing Update Flow (Cont.)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4191000"/>
            <a:ext cx="8224838" cy="1416050"/>
          </a:xfrm>
        </p:spPr>
        <p:txBody>
          <a:bodyPr/>
          <a:lstStyle/>
          <a:p>
            <a:pPr marL="228600" indent="-228600" defTabSz="915988">
              <a:buFont typeface="Arial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PE routers export </a:t>
            </a:r>
            <a:r>
              <a:rPr lang="en-US" sz="2200" dirty="0" err="1">
                <a:cs typeface="Times New Roman" pitchFamily="18" charset="0"/>
              </a:rPr>
              <a:t>VPN</a:t>
            </a:r>
            <a:r>
              <a:rPr lang="en-US" sz="2200" dirty="0">
                <a:cs typeface="Times New Roman" pitchFamily="18" charset="0"/>
              </a:rPr>
              <a:t> routes from </a:t>
            </a:r>
            <a:r>
              <a:rPr lang="en-US" sz="2200" dirty="0" err="1">
                <a:cs typeface="Times New Roman" pitchFamily="18" charset="0"/>
              </a:rPr>
              <a:t>VRF</a:t>
            </a:r>
            <a:r>
              <a:rPr lang="en-US" sz="2200" dirty="0">
                <a:cs typeface="Times New Roman" pitchFamily="18" charset="0"/>
              </a:rPr>
              <a:t> tables into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MP-</a:t>
            </a:r>
            <a:r>
              <a:rPr lang="en-US" sz="2200" dirty="0" err="1">
                <a:cs typeface="Times New Roman" pitchFamily="18" charset="0"/>
              </a:rPr>
              <a:t>BGP</a:t>
            </a:r>
            <a:r>
              <a:rPr lang="en-US" sz="2200" dirty="0">
                <a:cs typeface="Times New Roman" pitchFamily="18" charset="0"/>
              </a:rPr>
              <a:t> and propagate them as </a:t>
            </a:r>
            <a:r>
              <a:rPr lang="en-US" sz="2200" dirty="0" err="1">
                <a:cs typeface="Times New Roman" pitchFamily="18" charset="0"/>
              </a:rPr>
              <a:t>VPNv4</a:t>
            </a:r>
            <a:r>
              <a:rPr lang="en-US" sz="2200" dirty="0">
                <a:cs typeface="Times New Roman" pitchFamily="18" charset="0"/>
              </a:rPr>
              <a:t> routes to other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PE routers.</a:t>
            </a:r>
            <a:r>
              <a:rPr lang="en-US" sz="2200" dirty="0"/>
              <a:t> </a:t>
            </a:r>
          </a:p>
        </p:txBody>
      </p:sp>
      <p:pic>
        <p:nvPicPr>
          <p:cNvPr id="730116" name="Picture 4" descr="020G_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26" y="1524000"/>
            <a:ext cx="7700963" cy="262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382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8153400" cy="838200"/>
          </a:xfrm>
          <a:noFill/>
          <a:ln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End-to-End Routing Update Flow (Cont.)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dirty="0">
                <a:solidFill>
                  <a:srgbClr val="0070C0"/>
                </a:solidFill>
              </a:rPr>
              <a:t>MP-</a:t>
            </a:r>
            <a:r>
              <a:rPr lang="en-GB" sz="3200" dirty="0" err="1">
                <a:solidFill>
                  <a:srgbClr val="0070C0"/>
                </a:solidFill>
              </a:rPr>
              <a:t>BGP</a:t>
            </a:r>
            <a:r>
              <a:rPr lang="en-GB" sz="3200" dirty="0">
                <a:solidFill>
                  <a:srgbClr val="0070C0"/>
                </a:solidFill>
              </a:rPr>
              <a:t> Update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An MP-BGP update contains the following:</a:t>
            </a:r>
          </a:p>
          <a:p>
            <a:pPr lvl="1"/>
            <a:r>
              <a:rPr lang="en-GB" sz="2200"/>
              <a:t>VPNv4 address</a:t>
            </a:r>
          </a:p>
          <a:p>
            <a:pPr lvl="1"/>
            <a:r>
              <a:rPr lang="en-GB" sz="2200"/>
              <a:t>Extended communities </a:t>
            </a:r>
            <a:br>
              <a:rPr lang="en-GB" sz="2200"/>
            </a:br>
            <a:r>
              <a:rPr lang="en-GB" sz="2200"/>
              <a:t>(route targets, optionally SOO)</a:t>
            </a:r>
          </a:p>
          <a:p>
            <a:pPr lvl="1"/>
            <a:r>
              <a:rPr lang="en-GB" sz="2200"/>
              <a:t>Label used for VPN packet forwarding</a:t>
            </a:r>
          </a:p>
          <a:p>
            <a:pPr lvl="1"/>
            <a:r>
              <a:rPr lang="en-US" sz="2200"/>
              <a:t>Any other BGP attribute (for example, AS path, local preference, MED, standard community)</a:t>
            </a:r>
            <a:r>
              <a:rPr lang="en-US"/>
              <a:t> </a:t>
            </a:r>
            <a:endParaRPr lang="en-GB"/>
          </a:p>
        </p:txBody>
      </p:sp>
      <p:sp>
        <p:nvSpPr>
          <p:cNvPr id="731140" name="Rectangle 4"/>
          <p:cNvSpPr>
            <a:spLocks noChangeArrowheads="1"/>
          </p:cNvSpPr>
          <p:nvPr/>
        </p:nvSpPr>
        <p:spPr bwMode="auto">
          <a:xfrm>
            <a:off x="2306638" y="2997200"/>
            <a:ext cx="79565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62" tIns="46038" rIns="93662" bIns="46038"/>
          <a:lstStyle/>
          <a:p>
            <a:pPr marL="346075" indent="-346075" defTabSz="923925">
              <a:lnSpc>
                <a:spcPct val="85000"/>
              </a:lnSpc>
            </a:pPr>
            <a:endParaRPr lang="en-GB" sz="2400" b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2447925" y="1635126"/>
            <a:ext cx="79565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62" tIns="46038" rIns="93662" bIns="46038"/>
          <a:lstStyle/>
          <a:p>
            <a:pPr marL="346075" indent="-346075" defTabSz="923925">
              <a:lnSpc>
                <a:spcPct val="85000"/>
              </a:lnSpc>
            </a:pPr>
            <a:endParaRPr lang="en-GB" sz="24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1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54000"/>
            <a:ext cx="8153400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End-to-End Routing Update Flow (Cont.)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1" y="4229100"/>
            <a:ext cx="8221663" cy="2019300"/>
          </a:xfrm>
        </p:spPr>
        <p:txBody>
          <a:bodyPr/>
          <a:lstStyle/>
          <a:p>
            <a:pPr marL="228600" indent="-228600" defTabSz="915988">
              <a:lnSpc>
                <a:spcPct val="85000"/>
              </a:lnSpc>
              <a:buFont typeface="Arial" pitchFamily="34" charset="0"/>
              <a:buChar char="•"/>
            </a:pPr>
            <a:r>
              <a:rPr lang="en-US" sz="2600"/>
              <a:t>Receiving PE router imports incoming VPNv4 routes into the appropriate VRF based on route targets attached to the routes.</a:t>
            </a:r>
          </a:p>
          <a:p>
            <a:pPr marL="228600" indent="-228600" defTabSz="915988">
              <a:lnSpc>
                <a:spcPct val="85000"/>
              </a:lnSpc>
              <a:buFont typeface="Arial" pitchFamily="34" charset="0"/>
              <a:buChar char="•"/>
            </a:pPr>
            <a:r>
              <a:rPr lang="en-US" sz="2600"/>
              <a:t>Routes installed in VRF are propagated to CE routers.</a:t>
            </a:r>
          </a:p>
        </p:txBody>
      </p:sp>
      <p:pic>
        <p:nvPicPr>
          <p:cNvPr id="732164" name="Picture 4" descr="020G_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524000"/>
            <a:ext cx="7677150" cy="262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79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70C0"/>
                </a:solidFill>
              </a:rPr>
              <a:t>VPN Packet Forwarding Across </a:t>
            </a:r>
            <a:r>
              <a:rPr lang="en-US" dirty="0">
                <a:solidFill>
                  <a:srgbClr val="0070C0"/>
                </a:solidFill>
              </a:rPr>
              <a:t>an </a:t>
            </a:r>
            <a:r>
              <a:rPr lang="sl-SI" dirty="0">
                <a:solidFill>
                  <a:srgbClr val="0070C0"/>
                </a:solidFill>
              </a:rPr>
              <a:t>MPLS VPN Backbone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39331" name="Picture 3" descr="020G_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08126"/>
            <a:ext cx="7391400" cy="2225675"/>
          </a:xfrm>
          <a:prstGeom prst="rect">
            <a:avLst/>
          </a:prstGeom>
          <a:noFill/>
        </p:spPr>
      </p:pic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1828800" y="3813175"/>
            <a:ext cx="8458200" cy="61118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/>
            <a:r>
              <a:rPr lang="en-US" sz="1600" dirty="0">
                <a:latin typeface="Helvetica" pitchFamily="34" charset="0"/>
              </a:rPr>
              <a:t>Question: 	</a:t>
            </a:r>
            <a:r>
              <a:rPr lang="en-US" sz="1600" dirty="0">
                <a:latin typeface="Helvetica" pitchFamily="34" charset="0"/>
                <a:cs typeface="Times New Roman" pitchFamily="18" charset="0"/>
              </a:rPr>
              <a:t>How will the PE routers forward the VPN packets across the </a:t>
            </a:r>
            <a:br>
              <a:rPr lang="en-US" sz="1600" dirty="0">
                <a:latin typeface="Helvetica" pitchFamily="34" charset="0"/>
                <a:cs typeface="Times New Roman" pitchFamily="18" charset="0"/>
              </a:rPr>
            </a:br>
            <a:r>
              <a:rPr lang="en-US" sz="1600" dirty="0">
                <a:latin typeface="Helvetica" pitchFamily="34" charset="0"/>
                <a:cs typeface="Times New Roman" pitchFamily="18" charset="0"/>
              </a:rPr>
              <a:t>	MPLS VPN backbone?</a:t>
            </a:r>
            <a:r>
              <a:rPr lang="en-US" sz="1800" dirty="0">
                <a:latin typeface="Helvetica" pitchFamily="34" charset="0"/>
              </a:rPr>
              <a:t> </a:t>
            </a:r>
          </a:p>
        </p:txBody>
      </p:sp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1828800" y="4371976"/>
            <a:ext cx="8275638" cy="58102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/>
            <a:r>
              <a:rPr lang="en-US" sz="1600" dirty="0">
                <a:latin typeface="Helvetica" pitchFamily="34" charset="0"/>
              </a:rPr>
              <a:t>Answer #1: 	</a:t>
            </a:r>
            <a:r>
              <a:rPr lang="en-US" sz="1600" dirty="0">
                <a:latin typeface="Helvetica" pitchFamily="34" charset="0"/>
                <a:cs typeface="Times New Roman" pitchFamily="18" charset="0"/>
              </a:rPr>
              <a:t>They will label the VPN packets with an LDP label for the egress </a:t>
            </a:r>
            <a:br>
              <a:rPr lang="en-US" sz="1600" dirty="0">
                <a:latin typeface="Helvetica" pitchFamily="34" charset="0"/>
                <a:cs typeface="Times New Roman" pitchFamily="18" charset="0"/>
              </a:rPr>
            </a:br>
            <a:r>
              <a:rPr lang="en-US" sz="1600" dirty="0">
                <a:latin typeface="Helvetica" pitchFamily="34" charset="0"/>
                <a:cs typeface="Times New Roman" pitchFamily="18" charset="0"/>
              </a:rPr>
              <a:t>	PE router and forward the labeled packets across the MPLS backbone.</a:t>
            </a:r>
            <a:r>
              <a:rPr lang="en-US" sz="1600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981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70C0"/>
                </a:solidFill>
              </a:rPr>
              <a:t>VPN Packet Forwarding Across </a:t>
            </a:r>
            <a:r>
              <a:rPr lang="en-US" dirty="0">
                <a:solidFill>
                  <a:srgbClr val="0070C0"/>
                </a:solidFill>
              </a:rPr>
              <a:t>an </a:t>
            </a:r>
            <a:r>
              <a:rPr lang="sl-SI" dirty="0">
                <a:solidFill>
                  <a:srgbClr val="0070C0"/>
                </a:solidFill>
              </a:rPr>
              <a:t>MPLS VPN Backbone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1828800" y="3581400"/>
            <a:ext cx="8458200" cy="61118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/>
            <a:r>
              <a:rPr lang="en-US" sz="1600">
                <a:latin typeface="Helvetica" pitchFamily="34" charset="0"/>
              </a:rPr>
              <a:t>Question: 	</a:t>
            </a:r>
            <a:r>
              <a:rPr lang="en-US" sz="1600">
                <a:latin typeface="Helvetica" pitchFamily="34" charset="0"/>
                <a:cs typeface="Times New Roman" pitchFamily="18" charset="0"/>
              </a:rPr>
              <a:t>How will the PE routers forward the VPN packets across the </a:t>
            </a:r>
            <a:br>
              <a:rPr lang="en-US" sz="1600">
                <a:latin typeface="Helvetica" pitchFamily="34" charset="0"/>
                <a:cs typeface="Times New Roman" pitchFamily="18" charset="0"/>
              </a:rPr>
            </a:br>
            <a:r>
              <a:rPr lang="en-US" sz="1600">
                <a:latin typeface="Helvetica" pitchFamily="34" charset="0"/>
                <a:cs typeface="Times New Roman" pitchFamily="18" charset="0"/>
              </a:rPr>
              <a:t>	MPLS VPN backbone?</a:t>
            </a:r>
            <a:r>
              <a:rPr lang="en-US" sz="1800">
                <a:latin typeface="Helvetica" pitchFamily="34" charset="0"/>
              </a:rPr>
              <a:t> 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1828800" y="5664200"/>
            <a:ext cx="7689850" cy="8255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25425" indent="-225425">
              <a:buClr>
                <a:schemeClr val="folHlink"/>
              </a:buClr>
              <a:buFontTx/>
              <a:buChar char="•"/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However, the egress PE router does not know which VRF to use for packet </a:t>
            </a:r>
          </a:p>
          <a:p>
            <a:pPr marL="225425" indent="-225425">
              <a:buClr>
                <a:schemeClr val="folHlink"/>
              </a:buClr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	switching, so the packet is dropped.</a:t>
            </a:r>
            <a:r>
              <a:rPr lang="en-US" sz="1600">
                <a:latin typeface="Helvetica" pitchFamily="34" charset="0"/>
              </a:rPr>
              <a:t> </a:t>
            </a:r>
          </a:p>
          <a:p>
            <a:pPr marL="225425" indent="-225425">
              <a:buClr>
                <a:schemeClr val="folHlink"/>
              </a:buClr>
              <a:buFontTx/>
              <a:buChar char="•"/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How about using a label stack?</a:t>
            </a:r>
            <a:r>
              <a:rPr lang="en-US" sz="1600">
                <a:latin typeface="Helvetica" pitchFamily="34" charset="0"/>
              </a:rPr>
              <a:t> </a:t>
            </a:r>
          </a:p>
        </p:txBody>
      </p:sp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1828800" y="4140201"/>
            <a:ext cx="8275638" cy="58102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/>
            <a:r>
              <a:rPr lang="en-US" sz="1600">
                <a:latin typeface="Helvetica" pitchFamily="34" charset="0"/>
              </a:rPr>
              <a:t>Answer #1: 	</a:t>
            </a:r>
            <a:r>
              <a:rPr lang="en-US" sz="1600">
                <a:latin typeface="Helvetica" pitchFamily="34" charset="0"/>
                <a:cs typeface="Times New Roman" pitchFamily="18" charset="0"/>
              </a:rPr>
              <a:t>They will label the VPN packets with an LDP label for the egress </a:t>
            </a:r>
            <a:br>
              <a:rPr lang="en-US" sz="1600">
                <a:latin typeface="Helvetica" pitchFamily="34" charset="0"/>
                <a:cs typeface="Times New Roman" pitchFamily="18" charset="0"/>
              </a:rPr>
            </a:br>
            <a:r>
              <a:rPr lang="en-US" sz="1600">
                <a:latin typeface="Helvetica" pitchFamily="34" charset="0"/>
                <a:cs typeface="Times New Roman" pitchFamily="18" charset="0"/>
              </a:rPr>
              <a:t>	PE router and forward the labeled packets across the MPLS backbone.</a:t>
            </a:r>
            <a:r>
              <a:rPr lang="en-US" sz="1600">
                <a:latin typeface="Helvetica" pitchFamily="34" charset="0"/>
              </a:rPr>
              <a:t> </a:t>
            </a:r>
          </a:p>
        </p:txBody>
      </p:sp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1828800" y="4889500"/>
            <a:ext cx="7208838" cy="8255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25425" indent="-225425">
              <a:buClr>
                <a:schemeClr val="folHlink"/>
              </a:buClr>
            </a:pPr>
            <a:r>
              <a:rPr lang="en-US" sz="1600">
                <a:solidFill>
                  <a:schemeClr val="accent2"/>
                </a:solidFill>
                <a:latin typeface="Helvetica" pitchFamily="34" charset="0"/>
              </a:rPr>
              <a:t>Results:</a:t>
            </a:r>
          </a:p>
          <a:p>
            <a:pPr marL="225425" indent="-225425">
              <a:buClr>
                <a:schemeClr val="folHlink"/>
              </a:buClr>
              <a:buFontTx/>
              <a:buChar char="•"/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The P routers perform the label switching, and the packet reaches the </a:t>
            </a:r>
          </a:p>
          <a:p>
            <a:pPr marL="225425" indent="-225425">
              <a:buClr>
                <a:schemeClr val="folHlink"/>
              </a:buClr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	egress PE router.</a:t>
            </a:r>
            <a:r>
              <a:rPr lang="en-US" sz="1600">
                <a:latin typeface="Helvetica" pitchFamily="34" charset="0"/>
              </a:rPr>
              <a:t> </a:t>
            </a:r>
            <a:endParaRPr lang="sl-SI" sz="1600">
              <a:latin typeface="Helvetica" pitchFamily="34" charset="0"/>
            </a:endParaRPr>
          </a:p>
        </p:txBody>
      </p:sp>
      <p:pic>
        <p:nvPicPr>
          <p:cNvPr id="740359" name="Picture 7" descr="020G_5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4" y="1433514"/>
            <a:ext cx="7386637" cy="222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483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70C0"/>
                </a:solidFill>
              </a:rPr>
              <a:t>VPN Packet Forwarding Across </a:t>
            </a:r>
            <a:r>
              <a:rPr lang="en-US" dirty="0">
                <a:solidFill>
                  <a:srgbClr val="0070C0"/>
                </a:solidFill>
              </a:rPr>
              <a:t>an </a:t>
            </a:r>
            <a:r>
              <a:rPr lang="sl-SI" dirty="0">
                <a:solidFill>
                  <a:srgbClr val="0070C0"/>
                </a:solidFill>
              </a:rPr>
              <a:t>MPLS VPN Backbone</a:t>
            </a:r>
            <a:r>
              <a:rPr lang="en-US" dirty="0">
                <a:solidFill>
                  <a:srgbClr val="0070C0"/>
                </a:solidFill>
              </a:rPr>
              <a:t> (Cont.)</a:t>
            </a:r>
          </a:p>
        </p:txBody>
      </p:sp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1828800" y="3835401"/>
            <a:ext cx="7253288" cy="58102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/>
            <a:r>
              <a:rPr lang="en-US" sz="1600">
                <a:latin typeface="Helvetica" pitchFamily="34" charset="0"/>
              </a:rPr>
              <a:t>Question: 	</a:t>
            </a:r>
            <a:r>
              <a:rPr lang="en-US" sz="1600">
                <a:latin typeface="Helvetica" pitchFamily="34" charset="0"/>
                <a:cs typeface="Times New Roman" pitchFamily="18" charset="0"/>
              </a:rPr>
              <a:t>How will the PE routers forward the VPN packets across the </a:t>
            </a:r>
            <a:br>
              <a:rPr lang="en-US" sz="1600">
                <a:latin typeface="Helvetica" pitchFamily="34" charset="0"/>
                <a:cs typeface="Times New Roman" pitchFamily="18" charset="0"/>
              </a:rPr>
            </a:br>
            <a:r>
              <a:rPr lang="en-US" sz="1600">
                <a:latin typeface="Helvetica" pitchFamily="34" charset="0"/>
                <a:cs typeface="Times New Roman" pitchFamily="18" charset="0"/>
              </a:rPr>
              <a:t>	MPLS VPN backbone?</a:t>
            </a:r>
            <a:r>
              <a:rPr lang="en-US" sz="1600">
                <a:latin typeface="Helvetica" pitchFamily="34" charset="0"/>
              </a:rPr>
              <a:t> </a:t>
            </a: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1828800" y="5105401"/>
            <a:ext cx="8402638" cy="13446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25425" indent="-225425">
              <a:buClr>
                <a:schemeClr val="folHlink"/>
              </a:buClr>
            </a:pPr>
            <a:r>
              <a:rPr lang="en-US" sz="1800">
                <a:solidFill>
                  <a:schemeClr val="accent2"/>
                </a:solidFill>
                <a:latin typeface="Helvetica" pitchFamily="34" charset="0"/>
              </a:rPr>
              <a:t>Result:</a:t>
            </a:r>
          </a:p>
          <a:p>
            <a:pPr marL="225425" indent="-225425">
              <a:buClr>
                <a:schemeClr val="folHlink"/>
              </a:buClr>
              <a:buFontTx/>
              <a:buChar char="•"/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The P routers perform label switching, and the packet reaches the egress</a:t>
            </a:r>
          </a:p>
          <a:p>
            <a:pPr marL="225425" indent="-225425">
              <a:buClr>
                <a:schemeClr val="folHlink"/>
              </a:buClr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	PE router.</a:t>
            </a:r>
            <a:r>
              <a:rPr lang="en-US" sz="1600">
                <a:latin typeface="Helvetica" pitchFamily="34" charset="0"/>
              </a:rPr>
              <a:t> </a:t>
            </a:r>
          </a:p>
          <a:p>
            <a:pPr marL="225425" indent="-225425">
              <a:buClr>
                <a:schemeClr val="folHlink"/>
              </a:buClr>
              <a:buFontTx/>
              <a:buChar char="•"/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The egress PE router performs a lookup on the VPN label and forwards the packet </a:t>
            </a:r>
          </a:p>
          <a:p>
            <a:pPr marL="225425" indent="-225425">
              <a:buClr>
                <a:schemeClr val="folHlink"/>
              </a:buClr>
            </a:pPr>
            <a:r>
              <a:rPr lang="en-US" sz="1600">
                <a:latin typeface="Helvetica" pitchFamily="34" charset="0"/>
                <a:cs typeface="Times New Roman" pitchFamily="18" charset="0"/>
              </a:rPr>
              <a:t>	toward the CE router.</a:t>
            </a:r>
            <a:r>
              <a:rPr lang="en-US" sz="1600">
                <a:latin typeface="Helvetica" pitchFamily="34" charset="0"/>
              </a:rPr>
              <a:t> </a:t>
            </a:r>
            <a:endParaRPr lang="sl-SI" sz="1600">
              <a:latin typeface="Helvetica" pitchFamily="34" charset="0"/>
            </a:endParaRPr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1828800" y="4325938"/>
            <a:ext cx="8547100" cy="85566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06500"/>
            <a:r>
              <a:rPr lang="en-US" sz="1600">
                <a:latin typeface="Helvetica" pitchFamily="34" charset="0"/>
              </a:rPr>
              <a:t>Answer #2:</a:t>
            </a:r>
            <a:r>
              <a:rPr lang="en-US" sz="1800">
                <a:latin typeface="Helvetica" pitchFamily="34" charset="0"/>
              </a:rPr>
              <a:t> </a:t>
            </a:r>
            <a:r>
              <a:rPr lang="en-US" sz="1600">
                <a:latin typeface="Helvetica" pitchFamily="34" charset="0"/>
              </a:rPr>
              <a:t>	They will l</a:t>
            </a:r>
            <a:r>
              <a:rPr lang="en-US" sz="1600">
                <a:latin typeface="Helvetica" pitchFamily="34" charset="0"/>
                <a:cs typeface="Times New Roman" pitchFamily="18" charset="0"/>
              </a:rPr>
              <a:t>abel the VPN packets with a label stack, using the LDP label for </a:t>
            </a:r>
            <a:br>
              <a:rPr lang="en-US" sz="1600">
                <a:latin typeface="Helvetica" pitchFamily="34" charset="0"/>
                <a:cs typeface="Times New Roman" pitchFamily="18" charset="0"/>
              </a:rPr>
            </a:br>
            <a:r>
              <a:rPr lang="en-US" sz="1600">
                <a:latin typeface="Helvetica" pitchFamily="34" charset="0"/>
                <a:cs typeface="Times New Roman" pitchFamily="18" charset="0"/>
              </a:rPr>
              <a:t>	the egress PE router as the top label, and the VPN label assigned by the </a:t>
            </a:r>
            <a:br>
              <a:rPr lang="en-US" sz="1600">
                <a:latin typeface="Helvetica" pitchFamily="34" charset="0"/>
                <a:cs typeface="Times New Roman" pitchFamily="18" charset="0"/>
              </a:rPr>
            </a:br>
            <a:r>
              <a:rPr lang="en-US" sz="1600">
                <a:latin typeface="Helvetica" pitchFamily="34" charset="0"/>
                <a:cs typeface="Times New Roman" pitchFamily="18" charset="0"/>
              </a:rPr>
              <a:t>	egress PE router as the second label in the stack.</a:t>
            </a:r>
            <a:r>
              <a:rPr lang="en-US" sz="1600">
                <a:latin typeface="Helvetica" pitchFamily="34" charset="0"/>
              </a:rPr>
              <a:t> </a:t>
            </a:r>
          </a:p>
        </p:txBody>
      </p:sp>
      <p:pic>
        <p:nvPicPr>
          <p:cNvPr id="742406" name="Picture 6" descr="020G_5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6" y="1463676"/>
            <a:ext cx="7534275" cy="227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713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VPN Label Propagation</a:t>
            </a:r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1828801" y="4586288"/>
            <a:ext cx="7737475" cy="6413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57300"/>
            <a:r>
              <a:rPr lang="en-US" sz="1800">
                <a:latin typeface="Helvetica" pitchFamily="34" charset="0"/>
              </a:rPr>
              <a:t>Question: 	How will the ingress PE router get the second label in the </a:t>
            </a:r>
            <a:br>
              <a:rPr lang="en-US" sz="1800">
                <a:latin typeface="Helvetica" pitchFamily="34" charset="0"/>
              </a:rPr>
            </a:br>
            <a:r>
              <a:rPr lang="en-US" sz="1800">
                <a:latin typeface="Helvetica" pitchFamily="34" charset="0"/>
              </a:rPr>
              <a:t>	label stack from the egress PE router?</a:t>
            </a:r>
          </a:p>
        </p:txBody>
      </p:sp>
      <p:sp>
        <p:nvSpPr>
          <p:cNvPr id="744452" name="Text Box 4"/>
          <p:cNvSpPr txBox="1">
            <a:spLocks noChangeArrowheads="1"/>
          </p:cNvSpPr>
          <p:nvPr/>
        </p:nvSpPr>
        <p:spPr bwMode="auto">
          <a:xfrm>
            <a:off x="1828801" y="5348288"/>
            <a:ext cx="7762875" cy="3667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defTabSz="1257300"/>
            <a:r>
              <a:rPr lang="en-US" sz="1800">
                <a:latin typeface="Helvetica" pitchFamily="34" charset="0"/>
              </a:rPr>
              <a:t>Answer: 	Labels are propagated in MP-BGP VPNv4 routing updates.</a:t>
            </a:r>
          </a:p>
        </p:txBody>
      </p:sp>
      <p:pic>
        <p:nvPicPr>
          <p:cNvPr id="744453" name="Picture 5" descr="020G_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4" y="1371601"/>
            <a:ext cx="8524875" cy="298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556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 Box 2"/>
          <p:cNvSpPr txBox="1">
            <a:spLocks noChangeArrowheads="1"/>
          </p:cNvSpPr>
          <p:nvPr/>
        </p:nvSpPr>
        <p:spPr bwMode="auto">
          <a:xfrm>
            <a:off x="1946276" y="4419600"/>
            <a:ext cx="7502525" cy="6413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092200" indent="-1092200"/>
            <a:r>
              <a:rPr lang="en-US" sz="1800">
                <a:latin typeface="Helvetica" pitchFamily="34" charset="0"/>
              </a:rPr>
              <a:t>Step 1:	A VPN label is assigned to every VPN route by the egress</a:t>
            </a:r>
            <a:br>
              <a:rPr lang="en-US" sz="1800">
                <a:latin typeface="Helvetica" pitchFamily="34" charset="0"/>
              </a:rPr>
            </a:br>
            <a:r>
              <a:rPr lang="en-US" sz="1800">
                <a:latin typeface="Helvetica" pitchFamily="34" charset="0"/>
              </a:rPr>
              <a:t>PE router.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VPN Label Propagation (Cont.)</a:t>
            </a:r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1927226" y="4997450"/>
            <a:ext cx="8283575" cy="6413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092200" indent="-1092200"/>
            <a:r>
              <a:rPr lang="en-US" sz="1800">
                <a:latin typeface="Helvetica" pitchFamily="34" charset="0"/>
              </a:rPr>
              <a:t>Step 2:	The VPN label is advertised to all other PE routers in an MP-BGP</a:t>
            </a:r>
            <a:br>
              <a:rPr lang="en-US" sz="1800">
                <a:latin typeface="Helvetica" pitchFamily="34" charset="0"/>
              </a:rPr>
            </a:br>
            <a:r>
              <a:rPr lang="en-US" sz="1800">
                <a:latin typeface="Helvetica" pitchFamily="34" charset="0"/>
              </a:rPr>
              <a:t>update.</a:t>
            </a:r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1905000" y="5576888"/>
            <a:ext cx="5321300" cy="3667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092200" indent="-1092200"/>
            <a:r>
              <a:rPr lang="en-US" sz="1800">
                <a:latin typeface="Helvetica" pitchFamily="34" charset="0"/>
              </a:rPr>
              <a:t>Step 3:	A label stack is built in the VRF table.</a:t>
            </a:r>
          </a:p>
        </p:txBody>
      </p:sp>
      <p:pic>
        <p:nvPicPr>
          <p:cNvPr id="747526" name="Picture 6" descr="020G_5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264" y="1460501"/>
            <a:ext cx="8524875" cy="298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9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317750" y="304800"/>
            <a:ext cx="7435850" cy="838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a typeface="ＭＳ Ｐゴシック" pitchFamily="34" charset="-128"/>
              </a:rPr>
              <a:t>Terminology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17750" y="1600201"/>
            <a:ext cx="743585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LSR: label switch router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LSP: label switched path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1400">
                <a:ea typeface="ＭＳ Ｐゴシック" pitchFamily="34" charset="-128"/>
              </a:rPr>
              <a:t>The chain of labels that are swapped at each hop to get from one LSR to another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VRF: VPN routing and forwarding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1400">
                <a:ea typeface="ＭＳ Ｐゴシック" pitchFamily="34" charset="-128"/>
              </a:rPr>
              <a:t>Mechanism in Cisco IOS</a:t>
            </a:r>
            <a:r>
              <a:rPr lang="en-US" sz="1400" baseline="30000">
                <a:ea typeface="ＭＳ Ｐゴシック" pitchFamily="34" charset="-128"/>
              </a:rPr>
              <a:t>®</a:t>
            </a:r>
            <a:r>
              <a:rPr lang="en-US" sz="1400">
                <a:ea typeface="ＭＳ Ｐゴシック" pitchFamily="34" charset="-128"/>
              </a:rPr>
              <a:t> used to build per-customer RIB and FIB</a:t>
            </a:r>
            <a:endParaRPr lang="en-US" sz="160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MP-BGP: multiprotocol BGP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PE: provider edge router interfaces with CE routers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P: provider (core) router, without knowledge of VPN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VPNv4: address family used in BGP to carry MPLS-VPN routes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RD: route distinguisher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1400">
                <a:ea typeface="ＭＳ Ｐゴシック" pitchFamily="34" charset="-128"/>
              </a:rPr>
              <a:t>Distinguish same network/mask prefix in different VRFs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RT: route target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1400">
                <a:ea typeface="ＭＳ Ｐゴシック" pitchFamily="34" charset="-128"/>
              </a:rPr>
              <a:t>Extended community attribute used to control import and export policies of VPN routes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LFIB: label forwarding information base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00">
                <a:ea typeface="ＭＳ Ｐゴシック" pitchFamily="34" charset="-128"/>
              </a:rPr>
              <a:t>FIB: forwarding information base</a:t>
            </a:r>
          </a:p>
        </p:txBody>
      </p:sp>
    </p:spTree>
    <p:extLst>
      <p:ext uri="{BB962C8B-B14F-4D97-AF65-F5344CB8AC3E}">
        <p14:creationId xmlns:p14="http://schemas.microsoft.com/office/powerpoint/2010/main" val="983043643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MPLS </a:t>
            </a:r>
            <a:r>
              <a:rPr lang="en-US" dirty="0" err="1">
                <a:solidFill>
                  <a:srgbClr val="0070C0"/>
                </a:solidFill>
              </a:rPr>
              <a:t>VPNs</a:t>
            </a:r>
            <a:r>
              <a:rPr lang="en-US" dirty="0">
                <a:solidFill>
                  <a:srgbClr val="0070C0"/>
                </a:solidFill>
              </a:rPr>
              <a:t> and Label Propagation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19326"/>
            <a:ext cx="8688388" cy="3571875"/>
          </a:xfrm>
        </p:spPr>
        <p:txBody>
          <a:bodyPr>
            <a:normAutofit/>
          </a:bodyPr>
          <a:lstStyle/>
          <a:p>
            <a:pPr lvl="1">
              <a:lnSpc>
                <a:spcPct val="85000"/>
              </a:lnSpc>
            </a:pPr>
            <a:r>
              <a:rPr lang="en-US" sz="2400" dirty="0"/>
              <a:t>The VPN label must be assigned by the BGP next hop. 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The BGP next hop should not be changed in the MP-IBGP update propagation. 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The PE router must be the BGP next hop. 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The label must be </a:t>
            </a:r>
            <a:r>
              <a:rPr lang="en-US" sz="2400" dirty="0" err="1"/>
              <a:t>reoriginated</a:t>
            </a:r>
            <a:r>
              <a:rPr lang="en-US" sz="2400" dirty="0"/>
              <a:t> if the next hop is changed. </a:t>
            </a:r>
          </a:p>
          <a:p>
            <a:pPr lvl="2">
              <a:lnSpc>
                <a:spcPct val="85000"/>
              </a:lnSpc>
            </a:pPr>
            <a:r>
              <a:rPr lang="en-US" sz="2400" dirty="0"/>
              <a:t>A new label is assigned every time that the MP-BGP update crosses the AS boundary where the next hop is changed.</a:t>
            </a:r>
          </a:p>
        </p:txBody>
      </p:sp>
    </p:spTree>
    <p:extLst>
      <p:ext uri="{BB962C8B-B14F-4D97-AF65-F5344CB8AC3E}">
        <p14:creationId xmlns:p14="http://schemas.microsoft.com/office/powerpoint/2010/main" val="2494483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MPLS VPN Label Stack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gray"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GB" dirty="0"/>
              <a:t>There are at least two labels when using MPLS-VPN</a:t>
            </a:r>
          </a:p>
          <a:p>
            <a:pPr>
              <a:lnSpc>
                <a:spcPct val="85000"/>
              </a:lnSpc>
            </a:pPr>
            <a:endParaRPr lang="en-GB" dirty="0"/>
          </a:p>
          <a:p>
            <a:pPr>
              <a:lnSpc>
                <a:spcPct val="85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first label</a:t>
            </a:r>
            <a:r>
              <a:rPr lang="en-GB" dirty="0"/>
              <a:t> is distributed by </a:t>
            </a:r>
            <a:r>
              <a:rPr lang="en-GB" dirty="0" err="1"/>
              <a:t>TDP</a:t>
            </a:r>
            <a:r>
              <a:rPr lang="en-GB" dirty="0"/>
              <a:t>/LDP</a:t>
            </a:r>
          </a:p>
          <a:p>
            <a:pPr lvl="1">
              <a:lnSpc>
                <a:spcPct val="85000"/>
              </a:lnSpc>
            </a:pPr>
            <a:r>
              <a:rPr lang="en-GB" dirty="0"/>
              <a:t>Derived from an </a:t>
            </a:r>
            <a:r>
              <a:rPr lang="en-GB" dirty="0" err="1"/>
              <a:t>IGP</a:t>
            </a:r>
            <a:r>
              <a:rPr lang="en-GB" dirty="0"/>
              <a:t> route</a:t>
            </a:r>
          </a:p>
          <a:p>
            <a:pPr lvl="1">
              <a:lnSpc>
                <a:spcPct val="85000"/>
              </a:lnSpc>
            </a:pPr>
            <a:r>
              <a:rPr lang="en-GB" dirty="0"/>
              <a:t>Corresponds to a PE address (VPN egress point)</a:t>
            </a:r>
          </a:p>
          <a:p>
            <a:pPr lvl="1">
              <a:lnSpc>
                <a:spcPct val="85000"/>
              </a:lnSpc>
            </a:pPr>
            <a:r>
              <a:rPr lang="en-GB" dirty="0"/>
              <a:t>PE addresses are MP-BGP next-hops of VPN routes</a:t>
            </a:r>
          </a:p>
          <a:p>
            <a:pPr lvl="1">
              <a:lnSpc>
                <a:spcPct val="85000"/>
              </a:lnSpc>
            </a:pPr>
            <a:endParaRPr lang="en-GB" dirty="0"/>
          </a:p>
          <a:p>
            <a:pPr>
              <a:lnSpc>
                <a:spcPct val="85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second label</a:t>
            </a:r>
            <a:r>
              <a:rPr lang="en-GB" dirty="0"/>
              <a:t> is distributed by MP-BGP</a:t>
            </a:r>
          </a:p>
          <a:p>
            <a:pPr lvl="1">
              <a:lnSpc>
                <a:spcPct val="85000"/>
              </a:lnSpc>
            </a:pPr>
            <a:r>
              <a:rPr lang="en-GB" dirty="0"/>
              <a:t>Corresponds to the actual VPN route</a:t>
            </a:r>
          </a:p>
          <a:p>
            <a:pPr lvl="1">
              <a:lnSpc>
                <a:spcPct val="85000"/>
              </a:lnSpc>
            </a:pPr>
            <a:r>
              <a:rPr lang="en-GB" dirty="0"/>
              <a:t>Identifies the PE outgoing interface or routing table</a:t>
            </a:r>
            <a:endParaRPr lang="en-AU" dirty="0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813300" y="5661026"/>
            <a:ext cx="1066800" cy="354013"/>
          </a:xfrm>
          <a:prstGeom prst="rect">
            <a:avLst/>
          </a:prstGeom>
          <a:solidFill>
            <a:srgbClr val="B92B38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Label 2</a:t>
            </a:r>
            <a:endParaRPr lang="en-US" sz="1800" b="1"/>
          </a:p>
        </p:txBody>
      </p:sp>
      <p:sp>
        <p:nvSpPr>
          <p:cNvPr id="715781" name="Text Box 5"/>
          <p:cNvSpPr txBox="1">
            <a:spLocks noChangeArrowheads="1"/>
          </p:cNvSpPr>
          <p:nvPr/>
        </p:nvSpPr>
        <p:spPr bwMode="auto">
          <a:xfrm>
            <a:off x="5880100" y="5661026"/>
            <a:ext cx="1295400" cy="354013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1"/>
              <a:t>L3 Header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7175500" y="5661026"/>
            <a:ext cx="1828800" cy="354013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1"/>
              <a:t>Data</a:t>
            </a:r>
          </a:p>
        </p:txBody>
      </p:sp>
      <p:sp>
        <p:nvSpPr>
          <p:cNvPr id="715783" name="AutoShape 7"/>
          <p:cNvSpPr>
            <a:spLocks/>
          </p:cNvSpPr>
          <p:nvPr/>
        </p:nvSpPr>
        <p:spPr bwMode="auto">
          <a:xfrm rot="-5400000">
            <a:off x="7289800" y="3586163"/>
            <a:ext cx="304800" cy="3124200"/>
          </a:xfrm>
          <a:prstGeom prst="rightBrace">
            <a:avLst>
              <a:gd name="adj1" fmla="val 8541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5784" name="Text Box 8"/>
          <p:cNvSpPr txBox="1">
            <a:spLocks noChangeArrowheads="1"/>
          </p:cNvSpPr>
          <p:nvPr/>
        </p:nvSpPr>
        <p:spPr bwMode="auto">
          <a:xfrm>
            <a:off x="3746500" y="5661026"/>
            <a:ext cx="1066800" cy="354013"/>
          </a:xfrm>
          <a:prstGeom prst="rect">
            <a:avLst/>
          </a:prstGeom>
          <a:solidFill>
            <a:srgbClr val="66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Label 1</a:t>
            </a:r>
            <a:endParaRPr lang="en-US" sz="1800" b="1"/>
          </a:p>
        </p:txBody>
      </p:sp>
      <p:sp>
        <p:nvSpPr>
          <p:cNvPr id="715785" name="Text Box 9"/>
          <p:cNvSpPr txBox="1">
            <a:spLocks noChangeArrowheads="1"/>
          </p:cNvSpPr>
          <p:nvPr/>
        </p:nvSpPr>
        <p:spPr bwMode="auto">
          <a:xfrm>
            <a:off x="2451100" y="5661026"/>
            <a:ext cx="1295400" cy="354013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1"/>
              <a:t>L2 Header</a:t>
            </a:r>
          </a:p>
        </p:txBody>
      </p:sp>
      <p:sp>
        <p:nvSpPr>
          <p:cNvPr id="715786" name="AutoShape 10"/>
          <p:cNvSpPr>
            <a:spLocks/>
          </p:cNvSpPr>
          <p:nvPr/>
        </p:nvSpPr>
        <p:spPr bwMode="auto">
          <a:xfrm rot="-5400000" flipH="1" flipV="1">
            <a:off x="5575300" y="2917825"/>
            <a:ext cx="304800" cy="6553200"/>
          </a:xfrm>
          <a:prstGeom prst="rightBrace">
            <a:avLst>
              <a:gd name="adj1" fmla="val 17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4440239" y="6381750"/>
            <a:ext cx="3240087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/>
              <a:t>Frame, e.g. HDLC, PPP, Ethernet</a:t>
            </a:r>
          </a:p>
        </p:txBody>
      </p:sp>
    </p:spTree>
    <p:extLst>
      <p:ext uri="{BB962C8B-B14F-4D97-AF65-F5344CB8AC3E}">
        <p14:creationId xmlns:p14="http://schemas.microsoft.com/office/powerpoint/2010/main" val="248026289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989138"/>
            <a:ext cx="6616700" cy="4595812"/>
            <a:chOff x="336" y="1253"/>
            <a:chExt cx="4168" cy="2895"/>
          </a:xfrm>
        </p:grpSpPr>
        <p:sp>
          <p:nvSpPr>
            <p:cNvPr id="1675267" name="AutoShape 3"/>
            <p:cNvSpPr>
              <a:spLocks noChangeArrowheads="1"/>
            </p:cNvSpPr>
            <p:nvPr/>
          </p:nvSpPr>
          <p:spPr bwMode="gray">
            <a:xfrm rot="16188896" flipV="1">
              <a:off x="2411" y="1812"/>
              <a:ext cx="680" cy="106"/>
            </a:xfrm>
            <a:prstGeom prst="leftRightArrow">
              <a:avLst>
                <a:gd name="adj1" fmla="val 50000"/>
                <a:gd name="adj2" fmla="val 128302"/>
              </a:avLst>
            </a:prstGeom>
            <a:solidFill>
              <a:srgbClr val="9A99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268" name="AutoShape 4"/>
            <p:cNvSpPr>
              <a:spLocks noChangeArrowheads="1"/>
            </p:cNvSpPr>
            <p:nvPr/>
          </p:nvSpPr>
          <p:spPr bwMode="gray">
            <a:xfrm rot="21594448" flipV="1">
              <a:off x="1700" y="1253"/>
              <a:ext cx="816" cy="106"/>
            </a:xfrm>
            <a:prstGeom prst="leftRightArrow">
              <a:avLst>
                <a:gd name="adj1" fmla="val 50000"/>
                <a:gd name="adj2" fmla="val 153962"/>
              </a:avLst>
            </a:prstGeom>
            <a:solidFill>
              <a:srgbClr val="9A99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269" name="AutoShape 5"/>
            <p:cNvSpPr>
              <a:spLocks noChangeArrowheads="1"/>
            </p:cNvSpPr>
            <p:nvPr/>
          </p:nvSpPr>
          <p:spPr bwMode="gray">
            <a:xfrm rot="-5552">
              <a:off x="336" y="3968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9A99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270" name="Text Box 6"/>
            <p:cNvSpPr txBox="1">
              <a:spLocks noChangeArrowheads="1"/>
            </p:cNvSpPr>
            <p:nvPr/>
          </p:nvSpPr>
          <p:spPr bwMode="gray">
            <a:xfrm>
              <a:off x="1104" y="3968"/>
              <a:ext cx="340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1"/>
                <a:t>MP-BGP between PE router to distribute routes between VPNs</a:t>
              </a:r>
            </a:p>
          </p:txBody>
        </p:sp>
        <p:sp>
          <p:nvSpPr>
            <p:cNvPr id="1675271" name="AutoShape 7"/>
            <p:cNvSpPr>
              <a:spLocks noChangeArrowheads="1"/>
            </p:cNvSpPr>
            <p:nvPr/>
          </p:nvSpPr>
          <p:spPr bwMode="gray">
            <a:xfrm rot="21594448" flipV="1">
              <a:off x="3016" y="1253"/>
              <a:ext cx="816" cy="106"/>
            </a:xfrm>
            <a:prstGeom prst="leftRightArrow">
              <a:avLst>
                <a:gd name="adj1" fmla="val 50000"/>
                <a:gd name="adj2" fmla="val 153962"/>
              </a:avLst>
            </a:prstGeom>
            <a:solidFill>
              <a:srgbClr val="9A99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272" name="AutoShape 8"/>
            <p:cNvSpPr>
              <a:spLocks noChangeArrowheads="1"/>
            </p:cNvSpPr>
            <p:nvPr/>
          </p:nvSpPr>
          <p:spPr bwMode="gray">
            <a:xfrm rot="21594448" flipV="1">
              <a:off x="3016" y="2387"/>
              <a:ext cx="816" cy="106"/>
            </a:xfrm>
            <a:prstGeom prst="leftRightArrow">
              <a:avLst>
                <a:gd name="adj1" fmla="val 50000"/>
                <a:gd name="adj2" fmla="val 153962"/>
              </a:avLst>
            </a:prstGeom>
            <a:solidFill>
              <a:srgbClr val="9A99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273" name="AutoShape 9"/>
            <p:cNvSpPr>
              <a:spLocks noChangeArrowheads="1"/>
            </p:cNvSpPr>
            <p:nvPr/>
          </p:nvSpPr>
          <p:spPr bwMode="gray">
            <a:xfrm rot="21594448" flipV="1">
              <a:off x="1700" y="2387"/>
              <a:ext cx="816" cy="106"/>
            </a:xfrm>
            <a:prstGeom prst="leftRightArrow">
              <a:avLst>
                <a:gd name="adj1" fmla="val 50000"/>
                <a:gd name="adj2" fmla="val 153962"/>
              </a:avLst>
            </a:prstGeom>
            <a:solidFill>
              <a:srgbClr val="9A99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1675274" name="Line 10"/>
          <p:cNvSpPr>
            <a:spLocks noChangeShapeType="1"/>
          </p:cNvSpPr>
          <p:nvPr/>
        </p:nvSpPr>
        <p:spPr bwMode="gray">
          <a:xfrm flipH="1">
            <a:off x="8763000" y="1879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75" name="Line 11"/>
          <p:cNvSpPr>
            <a:spLocks noChangeShapeType="1"/>
          </p:cNvSpPr>
          <p:nvPr/>
        </p:nvSpPr>
        <p:spPr bwMode="gray">
          <a:xfrm flipH="1" flipV="1">
            <a:off x="8763000" y="2260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76" name="Line 12"/>
          <p:cNvSpPr>
            <a:spLocks noChangeShapeType="1"/>
          </p:cNvSpPr>
          <p:nvPr/>
        </p:nvSpPr>
        <p:spPr bwMode="gray">
          <a:xfrm flipH="1" flipV="1">
            <a:off x="8763000" y="2413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77" name="Line 13"/>
          <p:cNvSpPr>
            <a:spLocks noChangeShapeType="1"/>
          </p:cNvSpPr>
          <p:nvPr/>
        </p:nvSpPr>
        <p:spPr bwMode="gray">
          <a:xfrm flipH="1">
            <a:off x="8763000" y="3403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gray">
          <a:xfrm flipH="1" flipV="1">
            <a:off x="8763000" y="378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gray">
          <a:xfrm flipH="1" flipV="1">
            <a:off x="8763000" y="3937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gray">
          <a:xfrm>
            <a:off x="2133600" y="3403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gray">
          <a:xfrm>
            <a:off x="2057400" y="378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gray">
          <a:xfrm flipV="1">
            <a:off x="2133600" y="3937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gray">
          <a:xfrm flipH="1">
            <a:off x="6858000" y="2336800"/>
            <a:ext cx="1371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gray">
          <a:xfrm flipH="1" flipV="1">
            <a:off x="6781800" y="3022600"/>
            <a:ext cx="1371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gray">
          <a:xfrm>
            <a:off x="3733800" y="21844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gray">
          <a:xfrm>
            <a:off x="5105400" y="2946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287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MPLS VPN Operation</a:t>
            </a:r>
          </a:p>
        </p:txBody>
      </p:sp>
      <p:pic>
        <p:nvPicPr>
          <p:cNvPr id="1675288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924801" y="2032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289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924801" y="3556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5290" name="Line 26"/>
          <p:cNvSpPr>
            <a:spLocks noChangeShapeType="1"/>
          </p:cNvSpPr>
          <p:nvPr/>
        </p:nvSpPr>
        <p:spPr bwMode="gray">
          <a:xfrm flipV="1">
            <a:off x="3581400" y="30988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pic>
        <p:nvPicPr>
          <p:cNvPr id="1675291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048001" y="3556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5292" name="Text Box 28"/>
          <p:cNvSpPr txBox="1">
            <a:spLocks noChangeArrowheads="1"/>
          </p:cNvSpPr>
          <p:nvPr/>
        </p:nvSpPr>
        <p:spPr bwMode="gray">
          <a:xfrm>
            <a:off x="6705600" y="2260601"/>
            <a:ext cx="2984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</a:t>
            </a:r>
          </a:p>
        </p:txBody>
      </p:sp>
      <p:sp>
        <p:nvSpPr>
          <p:cNvPr id="1675293" name="Text Box 29"/>
          <p:cNvSpPr txBox="1">
            <a:spLocks noChangeArrowheads="1"/>
          </p:cNvSpPr>
          <p:nvPr/>
        </p:nvSpPr>
        <p:spPr bwMode="gray">
          <a:xfrm>
            <a:off x="4876800" y="2260601"/>
            <a:ext cx="2984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</a:t>
            </a:r>
          </a:p>
        </p:txBody>
      </p:sp>
      <p:sp>
        <p:nvSpPr>
          <p:cNvPr id="1675294" name="Text Box 30"/>
          <p:cNvSpPr txBox="1">
            <a:spLocks noChangeArrowheads="1"/>
          </p:cNvSpPr>
          <p:nvPr/>
        </p:nvSpPr>
        <p:spPr bwMode="gray">
          <a:xfrm>
            <a:off x="3276600" y="36322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sp>
        <p:nvSpPr>
          <p:cNvPr id="1675295" name="Text Box 31"/>
          <p:cNvSpPr txBox="1">
            <a:spLocks noChangeArrowheads="1"/>
          </p:cNvSpPr>
          <p:nvPr/>
        </p:nvSpPr>
        <p:spPr bwMode="gray">
          <a:xfrm>
            <a:off x="8153400" y="36322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sp>
        <p:nvSpPr>
          <p:cNvPr id="1675296" name="Text Box 32"/>
          <p:cNvSpPr txBox="1">
            <a:spLocks noChangeArrowheads="1"/>
          </p:cNvSpPr>
          <p:nvPr/>
        </p:nvSpPr>
        <p:spPr bwMode="gray">
          <a:xfrm>
            <a:off x="8153400" y="21082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1" y="2641600"/>
            <a:ext cx="7319963" cy="2952750"/>
            <a:chOff x="336" y="1536"/>
            <a:chExt cx="4611" cy="1860"/>
          </a:xfrm>
        </p:grpSpPr>
        <p:sp>
          <p:nvSpPr>
            <p:cNvPr id="1675298" name="Rectangle 34"/>
            <p:cNvSpPr>
              <a:spLocks noChangeArrowheads="1"/>
            </p:cNvSpPr>
            <p:nvPr/>
          </p:nvSpPr>
          <p:spPr bwMode="gray">
            <a:xfrm>
              <a:off x="1104" y="3216"/>
              <a:ext cx="384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1"/>
                <a:t>IGP (OSPF,ISIS) used to establish reachability to destination networks.</a:t>
              </a:r>
            </a:p>
          </p:txBody>
        </p:sp>
        <p:sp>
          <p:nvSpPr>
            <p:cNvPr id="1675299" name="AutoShape 35"/>
            <p:cNvSpPr>
              <a:spLocks noChangeArrowheads="1"/>
            </p:cNvSpPr>
            <p:nvPr/>
          </p:nvSpPr>
          <p:spPr bwMode="gray">
            <a:xfrm>
              <a:off x="2448" y="1776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0" name="AutoShape 36"/>
            <p:cNvSpPr>
              <a:spLocks noChangeArrowheads="1"/>
            </p:cNvSpPr>
            <p:nvPr/>
          </p:nvSpPr>
          <p:spPr bwMode="gray">
            <a:xfrm rot="-1541326">
              <a:off x="1536" y="2112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1" name="AutoShape 37"/>
            <p:cNvSpPr>
              <a:spLocks noChangeArrowheads="1"/>
            </p:cNvSpPr>
            <p:nvPr/>
          </p:nvSpPr>
          <p:spPr bwMode="gray">
            <a:xfrm rot="1750002">
              <a:off x="3408" y="2112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2" name="AutoShape 38"/>
            <p:cNvSpPr>
              <a:spLocks noChangeArrowheads="1"/>
            </p:cNvSpPr>
            <p:nvPr/>
          </p:nvSpPr>
          <p:spPr bwMode="gray">
            <a:xfrm rot="1750002">
              <a:off x="1440" y="1536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3" name="AutoShape 39"/>
            <p:cNvSpPr>
              <a:spLocks noChangeArrowheads="1"/>
            </p:cNvSpPr>
            <p:nvPr/>
          </p:nvSpPr>
          <p:spPr bwMode="gray">
            <a:xfrm rot="-1541326">
              <a:off x="3504" y="1584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4" name="AutoShape 40"/>
            <p:cNvSpPr>
              <a:spLocks noChangeArrowheads="1"/>
            </p:cNvSpPr>
            <p:nvPr/>
          </p:nvSpPr>
          <p:spPr bwMode="gray">
            <a:xfrm>
              <a:off x="336" y="3264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057401" y="2260600"/>
            <a:ext cx="7083425" cy="3638550"/>
            <a:chOff x="336" y="1296"/>
            <a:chExt cx="4462" cy="2292"/>
          </a:xfrm>
        </p:grpSpPr>
        <p:sp>
          <p:nvSpPr>
            <p:cNvPr id="1675306" name="Rectangle 42"/>
            <p:cNvSpPr>
              <a:spLocks noChangeArrowheads="1"/>
            </p:cNvSpPr>
            <p:nvPr/>
          </p:nvSpPr>
          <p:spPr bwMode="gray">
            <a:xfrm>
              <a:off x="1104" y="3408"/>
              <a:ext cx="369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1"/>
                <a:t>Label Distribution Protocol establishes mappings to IGP addresses </a:t>
              </a:r>
            </a:p>
          </p:txBody>
        </p:sp>
        <p:sp>
          <p:nvSpPr>
            <p:cNvPr id="1675307" name="AutoShape 43"/>
            <p:cNvSpPr>
              <a:spLocks noChangeArrowheads="1"/>
            </p:cNvSpPr>
            <p:nvPr/>
          </p:nvSpPr>
          <p:spPr bwMode="gray">
            <a:xfrm>
              <a:off x="2448" y="1536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8" name="AutoShape 44"/>
            <p:cNvSpPr>
              <a:spLocks noChangeArrowheads="1"/>
            </p:cNvSpPr>
            <p:nvPr/>
          </p:nvSpPr>
          <p:spPr bwMode="gray">
            <a:xfrm rot="-1541326">
              <a:off x="1392" y="1920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09" name="AutoShape 45"/>
            <p:cNvSpPr>
              <a:spLocks noChangeArrowheads="1"/>
            </p:cNvSpPr>
            <p:nvPr/>
          </p:nvSpPr>
          <p:spPr bwMode="gray">
            <a:xfrm rot="1750002">
              <a:off x="3552" y="1920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10" name="AutoShape 46"/>
            <p:cNvSpPr>
              <a:spLocks noChangeArrowheads="1"/>
            </p:cNvSpPr>
            <p:nvPr/>
          </p:nvSpPr>
          <p:spPr bwMode="gray">
            <a:xfrm rot="1750002">
              <a:off x="1488" y="1296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11" name="AutoShape 47"/>
            <p:cNvSpPr>
              <a:spLocks noChangeArrowheads="1"/>
            </p:cNvSpPr>
            <p:nvPr/>
          </p:nvSpPr>
          <p:spPr bwMode="gray">
            <a:xfrm rot="-1541326">
              <a:off x="3456" y="1296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12" name="AutoShape 48"/>
            <p:cNvSpPr>
              <a:spLocks noChangeArrowheads="1"/>
            </p:cNvSpPr>
            <p:nvPr/>
          </p:nvSpPr>
          <p:spPr bwMode="gray">
            <a:xfrm>
              <a:off x="336" y="3456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pic>
        <p:nvPicPr>
          <p:cNvPr id="1675313" name="Picture 4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752600" y="3251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14" name="Picture 5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752600" y="363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15" name="Picture 5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752600" y="401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16" name="Picture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677400" y="1727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17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677400" y="2108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18" name="Picture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677400" y="2489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19" name="Picture 5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677400" y="3251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20" name="Picture 5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677400" y="363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21" name="Picture 5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677400" y="401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5322" name="Line 58"/>
          <p:cNvSpPr>
            <a:spLocks noChangeShapeType="1"/>
          </p:cNvSpPr>
          <p:nvPr/>
        </p:nvSpPr>
        <p:spPr bwMode="gray">
          <a:xfrm>
            <a:off x="2133600" y="18034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323" name="Line 59"/>
          <p:cNvSpPr>
            <a:spLocks noChangeShapeType="1"/>
          </p:cNvSpPr>
          <p:nvPr/>
        </p:nvSpPr>
        <p:spPr bwMode="gray">
          <a:xfrm>
            <a:off x="2057400" y="218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324" name="Line 60"/>
          <p:cNvSpPr>
            <a:spLocks noChangeShapeType="1"/>
          </p:cNvSpPr>
          <p:nvPr/>
        </p:nvSpPr>
        <p:spPr bwMode="gray">
          <a:xfrm flipV="1">
            <a:off x="2133600" y="2336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pic>
        <p:nvPicPr>
          <p:cNvPr id="1675325" name="Picture 6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752600" y="203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26" name="Picture 6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752600" y="1651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27" name="Picture 6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752600" y="2413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28" name="Picture 6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048001" y="19558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5329" name="Text Box 65"/>
          <p:cNvSpPr txBox="1">
            <a:spLocks noChangeArrowheads="1"/>
          </p:cNvSpPr>
          <p:nvPr/>
        </p:nvSpPr>
        <p:spPr bwMode="gray">
          <a:xfrm>
            <a:off x="1752600" y="12700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sp>
        <p:nvSpPr>
          <p:cNvPr id="1675330" name="Text Box 66"/>
          <p:cNvSpPr txBox="1">
            <a:spLocks noChangeArrowheads="1"/>
          </p:cNvSpPr>
          <p:nvPr/>
        </p:nvSpPr>
        <p:spPr bwMode="gray">
          <a:xfrm>
            <a:off x="9677400" y="13462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sp>
        <p:nvSpPr>
          <p:cNvPr id="1675331" name="Text Box 67"/>
          <p:cNvSpPr txBox="1">
            <a:spLocks noChangeArrowheads="1"/>
          </p:cNvSpPr>
          <p:nvPr/>
        </p:nvSpPr>
        <p:spPr bwMode="gray">
          <a:xfrm>
            <a:off x="9677400" y="43942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sp>
        <p:nvSpPr>
          <p:cNvPr id="1675332" name="Text Box 68"/>
          <p:cNvSpPr txBox="1">
            <a:spLocks noChangeArrowheads="1"/>
          </p:cNvSpPr>
          <p:nvPr/>
        </p:nvSpPr>
        <p:spPr bwMode="gray">
          <a:xfrm>
            <a:off x="1752600" y="43180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057400" y="2489200"/>
            <a:ext cx="7543800" cy="3735388"/>
            <a:chOff x="336" y="1440"/>
            <a:chExt cx="4752" cy="2353"/>
          </a:xfrm>
        </p:grpSpPr>
        <p:sp>
          <p:nvSpPr>
            <p:cNvPr id="1675334" name="AutoShape 70"/>
            <p:cNvSpPr>
              <a:spLocks noChangeArrowheads="1"/>
            </p:cNvSpPr>
            <p:nvPr/>
          </p:nvSpPr>
          <p:spPr bwMode="gray">
            <a:xfrm rot="-5552">
              <a:off x="336" y="3648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rgbClr val="008BC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35" name="AutoShape 71"/>
            <p:cNvSpPr>
              <a:spLocks noChangeArrowheads="1"/>
            </p:cNvSpPr>
            <p:nvPr/>
          </p:nvSpPr>
          <p:spPr bwMode="gray">
            <a:xfrm rot="-788445">
              <a:off x="480" y="1440"/>
              <a:ext cx="432" cy="48"/>
            </a:xfrm>
            <a:prstGeom prst="leftRightArrow">
              <a:avLst>
                <a:gd name="adj1" fmla="val 50000"/>
                <a:gd name="adj2" fmla="val 180000"/>
              </a:avLst>
            </a:prstGeom>
            <a:solidFill>
              <a:srgbClr val="008BC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36" name="AutoShape 72"/>
            <p:cNvSpPr>
              <a:spLocks noChangeArrowheads="1"/>
            </p:cNvSpPr>
            <p:nvPr/>
          </p:nvSpPr>
          <p:spPr bwMode="gray">
            <a:xfrm rot="-984453">
              <a:off x="4656" y="2112"/>
              <a:ext cx="432" cy="48"/>
            </a:xfrm>
            <a:prstGeom prst="leftRightArrow">
              <a:avLst>
                <a:gd name="adj1" fmla="val 50000"/>
                <a:gd name="adj2" fmla="val 180000"/>
              </a:avLst>
            </a:prstGeom>
            <a:solidFill>
              <a:srgbClr val="008BC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37" name="AutoShape 73"/>
            <p:cNvSpPr>
              <a:spLocks noChangeArrowheads="1"/>
            </p:cNvSpPr>
            <p:nvPr/>
          </p:nvSpPr>
          <p:spPr bwMode="gray">
            <a:xfrm rot="1036172">
              <a:off x="4656" y="1536"/>
              <a:ext cx="432" cy="48"/>
            </a:xfrm>
            <a:prstGeom prst="leftRightArrow">
              <a:avLst>
                <a:gd name="adj1" fmla="val 50000"/>
                <a:gd name="adj2" fmla="val 180000"/>
              </a:avLst>
            </a:prstGeom>
            <a:solidFill>
              <a:srgbClr val="008BC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38" name="Text Box 74"/>
            <p:cNvSpPr txBox="1">
              <a:spLocks noChangeArrowheads="1"/>
            </p:cNvSpPr>
            <p:nvPr/>
          </p:nvSpPr>
          <p:spPr bwMode="gray">
            <a:xfrm>
              <a:off x="1106" y="3613"/>
              <a:ext cx="358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1"/>
                <a:t>CE-PE dynamic routing (or static) populate the VRF routing tables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2362200" y="1955800"/>
            <a:ext cx="6553200" cy="3276600"/>
            <a:chOff x="528" y="1104"/>
            <a:chExt cx="4128" cy="2064"/>
          </a:xfrm>
        </p:grpSpPr>
        <p:sp>
          <p:nvSpPr>
            <p:cNvPr id="1675340" name="Oval 76"/>
            <p:cNvSpPr>
              <a:spLocks noChangeArrowheads="1"/>
            </p:cNvSpPr>
            <p:nvPr/>
          </p:nvSpPr>
          <p:spPr bwMode="gray">
            <a:xfrm>
              <a:off x="912" y="2208"/>
              <a:ext cx="192" cy="96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1" name="Oval 77"/>
            <p:cNvSpPr>
              <a:spLocks noChangeArrowheads="1"/>
            </p:cNvSpPr>
            <p:nvPr/>
          </p:nvSpPr>
          <p:spPr bwMode="gray">
            <a:xfrm>
              <a:off x="912" y="2112"/>
              <a:ext cx="192" cy="96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2" name="Oval 78"/>
            <p:cNvSpPr>
              <a:spLocks noChangeArrowheads="1"/>
            </p:cNvSpPr>
            <p:nvPr/>
          </p:nvSpPr>
          <p:spPr bwMode="gray">
            <a:xfrm>
              <a:off x="912" y="2304"/>
              <a:ext cx="192" cy="96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3" name="Oval 79"/>
            <p:cNvSpPr>
              <a:spLocks noChangeArrowheads="1"/>
            </p:cNvSpPr>
            <p:nvPr/>
          </p:nvSpPr>
          <p:spPr bwMode="gray">
            <a:xfrm>
              <a:off x="912" y="1200"/>
              <a:ext cx="192" cy="9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4" name="Oval 80"/>
            <p:cNvSpPr>
              <a:spLocks noChangeArrowheads="1"/>
            </p:cNvSpPr>
            <p:nvPr/>
          </p:nvSpPr>
          <p:spPr bwMode="gray">
            <a:xfrm>
              <a:off x="912" y="1104"/>
              <a:ext cx="192" cy="96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5" name="Oval 81"/>
            <p:cNvSpPr>
              <a:spLocks noChangeArrowheads="1"/>
            </p:cNvSpPr>
            <p:nvPr/>
          </p:nvSpPr>
          <p:spPr bwMode="gray">
            <a:xfrm>
              <a:off x="912" y="1296"/>
              <a:ext cx="192" cy="96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6" name="Oval 82"/>
            <p:cNvSpPr>
              <a:spLocks noChangeArrowheads="1"/>
            </p:cNvSpPr>
            <p:nvPr/>
          </p:nvSpPr>
          <p:spPr bwMode="gray">
            <a:xfrm>
              <a:off x="4464" y="1248"/>
              <a:ext cx="192" cy="9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7" name="Oval 83"/>
            <p:cNvSpPr>
              <a:spLocks noChangeArrowheads="1"/>
            </p:cNvSpPr>
            <p:nvPr/>
          </p:nvSpPr>
          <p:spPr bwMode="gray">
            <a:xfrm>
              <a:off x="4464" y="1152"/>
              <a:ext cx="192" cy="9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8" name="Oval 84"/>
            <p:cNvSpPr>
              <a:spLocks noChangeArrowheads="1"/>
            </p:cNvSpPr>
            <p:nvPr/>
          </p:nvSpPr>
          <p:spPr bwMode="gray">
            <a:xfrm>
              <a:off x="4464" y="1344"/>
              <a:ext cx="192" cy="96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49" name="Oval 85"/>
            <p:cNvSpPr>
              <a:spLocks noChangeArrowheads="1"/>
            </p:cNvSpPr>
            <p:nvPr/>
          </p:nvSpPr>
          <p:spPr bwMode="gray">
            <a:xfrm>
              <a:off x="4464" y="2208"/>
              <a:ext cx="192" cy="9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0" name="Oval 86"/>
            <p:cNvSpPr>
              <a:spLocks noChangeArrowheads="1"/>
            </p:cNvSpPr>
            <p:nvPr/>
          </p:nvSpPr>
          <p:spPr bwMode="gray">
            <a:xfrm>
              <a:off x="4464" y="2112"/>
              <a:ext cx="192" cy="96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1" name="Oval 87"/>
            <p:cNvSpPr>
              <a:spLocks noChangeArrowheads="1"/>
            </p:cNvSpPr>
            <p:nvPr/>
          </p:nvSpPr>
          <p:spPr bwMode="gray">
            <a:xfrm>
              <a:off x="4464" y="2304"/>
              <a:ext cx="192" cy="96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2" name="Oval 88"/>
            <p:cNvSpPr>
              <a:spLocks noChangeArrowheads="1"/>
            </p:cNvSpPr>
            <p:nvPr/>
          </p:nvSpPr>
          <p:spPr bwMode="gray">
            <a:xfrm>
              <a:off x="528" y="3072"/>
              <a:ext cx="192" cy="96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3" name="Oval 89"/>
            <p:cNvSpPr>
              <a:spLocks noChangeArrowheads="1"/>
            </p:cNvSpPr>
            <p:nvPr/>
          </p:nvSpPr>
          <p:spPr bwMode="gray">
            <a:xfrm>
              <a:off x="576" y="3024"/>
              <a:ext cx="192" cy="9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4" name="Oval 90"/>
            <p:cNvSpPr>
              <a:spLocks noChangeArrowheads="1"/>
            </p:cNvSpPr>
            <p:nvPr/>
          </p:nvSpPr>
          <p:spPr bwMode="gray">
            <a:xfrm>
              <a:off x="624" y="2976"/>
              <a:ext cx="192" cy="96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5" name="Rectangle 91"/>
            <p:cNvSpPr>
              <a:spLocks noChangeArrowheads="1"/>
            </p:cNvSpPr>
            <p:nvPr/>
          </p:nvSpPr>
          <p:spPr bwMode="gray">
            <a:xfrm>
              <a:off x="1104" y="2976"/>
              <a:ext cx="329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1"/>
                <a:t>Customer routes placed into separate VRF tables at each PE</a:t>
              </a:r>
            </a:p>
          </p:txBody>
        </p:sp>
      </p:grpSp>
      <p:sp>
        <p:nvSpPr>
          <p:cNvPr id="1675356" name="Text Box 92"/>
          <p:cNvSpPr txBox="1">
            <a:spLocks noChangeArrowheads="1"/>
          </p:cNvSpPr>
          <p:nvPr/>
        </p:nvSpPr>
        <p:spPr bwMode="gray">
          <a:xfrm>
            <a:off x="3276600" y="20320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2438400" y="1346200"/>
            <a:ext cx="6324600" cy="3581400"/>
            <a:chOff x="576" y="720"/>
            <a:chExt cx="3984" cy="2256"/>
          </a:xfrm>
        </p:grpSpPr>
        <p:sp>
          <p:nvSpPr>
            <p:cNvPr id="1675358" name="AutoShape 94"/>
            <p:cNvSpPr>
              <a:spLocks noChangeArrowheads="1"/>
            </p:cNvSpPr>
            <p:nvPr/>
          </p:nvSpPr>
          <p:spPr bwMode="gray">
            <a:xfrm>
              <a:off x="3936" y="960"/>
              <a:ext cx="624" cy="336"/>
            </a:xfrm>
            <a:custGeom>
              <a:avLst/>
              <a:gdLst>
                <a:gd name="G0" fmla="+- -513964 0 0"/>
                <a:gd name="G1" fmla="+- -11599718 0 0"/>
                <a:gd name="G2" fmla="+- -513964 0 -11599718"/>
                <a:gd name="G3" fmla="+- 10800 0 0"/>
                <a:gd name="G4" fmla="+- 0 0 -51396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79 0 0"/>
                <a:gd name="G9" fmla="+- 0 0 -11599718"/>
                <a:gd name="G10" fmla="+- 8479 0 2700"/>
                <a:gd name="G11" fmla="cos G10 -513964"/>
                <a:gd name="G12" fmla="sin G10 -513964"/>
                <a:gd name="G13" fmla="cos 13500 -513964"/>
                <a:gd name="G14" fmla="sin 13500 -513964"/>
                <a:gd name="G15" fmla="+- G11 10800 0"/>
                <a:gd name="G16" fmla="+- G12 10800 0"/>
                <a:gd name="G17" fmla="+- G13 10800 0"/>
                <a:gd name="G18" fmla="+- G14 10800 0"/>
                <a:gd name="G19" fmla="*/ 8479 1 2"/>
                <a:gd name="G20" fmla="+- G19 5400 0"/>
                <a:gd name="G21" fmla="cos G20 -513964"/>
                <a:gd name="G22" fmla="sin G20 -513964"/>
                <a:gd name="G23" fmla="+- G21 10800 0"/>
                <a:gd name="G24" fmla="+- G12 G23 G22"/>
                <a:gd name="G25" fmla="+- G22 G23 G11"/>
                <a:gd name="G26" fmla="cos 10800 -513964"/>
                <a:gd name="G27" fmla="sin 10800 -513964"/>
                <a:gd name="G28" fmla="cos 8479 -513964"/>
                <a:gd name="G29" fmla="sin 8479 -51396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599718"/>
                <a:gd name="G36" fmla="sin G34 -11599718"/>
                <a:gd name="G37" fmla="+/ -11599718 -51396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79 G39"/>
                <a:gd name="G43" fmla="sin 847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343 w 21600"/>
                <a:gd name="T5" fmla="*/ 9 h 21600"/>
                <a:gd name="T6" fmla="*/ 1173 w 21600"/>
                <a:gd name="T7" fmla="*/ 10295 h 21600"/>
                <a:gd name="T8" fmla="*/ 10441 w 21600"/>
                <a:gd name="T9" fmla="*/ 2328 h 21600"/>
                <a:gd name="T10" fmla="*/ 24173 w 21600"/>
                <a:gd name="T11" fmla="*/ 8957 h 21600"/>
                <a:gd name="T12" fmla="*/ 20876 w 21600"/>
                <a:gd name="T13" fmla="*/ 13309 h 21600"/>
                <a:gd name="T14" fmla="*/ 16524 w 21600"/>
                <a:gd name="T15" fmla="*/ 1001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199" y="9643"/>
                  </a:moveTo>
                  <a:cubicBezTo>
                    <a:pt x="18621" y="5446"/>
                    <a:pt x="15035" y="2321"/>
                    <a:pt x="10800" y="2321"/>
                  </a:cubicBezTo>
                  <a:cubicBezTo>
                    <a:pt x="6289" y="2320"/>
                    <a:pt x="2568" y="5851"/>
                    <a:pt x="2332" y="10355"/>
                  </a:cubicBezTo>
                  <a:lnTo>
                    <a:pt x="14" y="10234"/>
                  </a:lnTo>
                  <a:cubicBezTo>
                    <a:pt x="315" y="4497"/>
                    <a:pt x="5055" y="-1"/>
                    <a:pt x="10800" y="0"/>
                  </a:cubicBezTo>
                  <a:cubicBezTo>
                    <a:pt x="16195" y="0"/>
                    <a:pt x="20762" y="3981"/>
                    <a:pt x="21498" y="9326"/>
                  </a:cubicBezTo>
                  <a:lnTo>
                    <a:pt x="24173" y="8957"/>
                  </a:lnTo>
                  <a:lnTo>
                    <a:pt x="20876" y="13309"/>
                  </a:lnTo>
                  <a:lnTo>
                    <a:pt x="16524" y="10011"/>
                  </a:lnTo>
                  <a:lnTo>
                    <a:pt x="19199" y="9643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59" name="Text Box 95"/>
            <p:cNvSpPr txBox="1">
              <a:spLocks noChangeArrowheads="1"/>
            </p:cNvSpPr>
            <p:nvPr/>
          </p:nvSpPr>
          <p:spPr bwMode="gray">
            <a:xfrm>
              <a:off x="4032" y="768"/>
              <a:ext cx="49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1"/>
                <a:t>= RT?</a:t>
              </a:r>
            </a:p>
          </p:txBody>
        </p:sp>
        <p:sp>
          <p:nvSpPr>
            <p:cNvPr id="1675360" name="AutoShape 96"/>
            <p:cNvSpPr>
              <a:spLocks noChangeArrowheads="1"/>
            </p:cNvSpPr>
            <p:nvPr/>
          </p:nvSpPr>
          <p:spPr bwMode="gray">
            <a:xfrm flipH="1">
              <a:off x="1008" y="912"/>
              <a:ext cx="624" cy="336"/>
            </a:xfrm>
            <a:custGeom>
              <a:avLst/>
              <a:gdLst>
                <a:gd name="G0" fmla="+- -513964 0 0"/>
                <a:gd name="G1" fmla="+- -11599718 0 0"/>
                <a:gd name="G2" fmla="+- -513964 0 -11599718"/>
                <a:gd name="G3" fmla="+- 10800 0 0"/>
                <a:gd name="G4" fmla="+- 0 0 -51396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79 0 0"/>
                <a:gd name="G9" fmla="+- 0 0 -11599718"/>
                <a:gd name="G10" fmla="+- 8479 0 2700"/>
                <a:gd name="G11" fmla="cos G10 -513964"/>
                <a:gd name="G12" fmla="sin G10 -513964"/>
                <a:gd name="G13" fmla="cos 13500 -513964"/>
                <a:gd name="G14" fmla="sin 13500 -513964"/>
                <a:gd name="G15" fmla="+- G11 10800 0"/>
                <a:gd name="G16" fmla="+- G12 10800 0"/>
                <a:gd name="G17" fmla="+- G13 10800 0"/>
                <a:gd name="G18" fmla="+- G14 10800 0"/>
                <a:gd name="G19" fmla="*/ 8479 1 2"/>
                <a:gd name="G20" fmla="+- G19 5400 0"/>
                <a:gd name="G21" fmla="cos G20 -513964"/>
                <a:gd name="G22" fmla="sin G20 -513964"/>
                <a:gd name="G23" fmla="+- G21 10800 0"/>
                <a:gd name="G24" fmla="+- G12 G23 G22"/>
                <a:gd name="G25" fmla="+- G22 G23 G11"/>
                <a:gd name="G26" fmla="cos 10800 -513964"/>
                <a:gd name="G27" fmla="sin 10800 -513964"/>
                <a:gd name="G28" fmla="cos 8479 -513964"/>
                <a:gd name="G29" fmla="sin 8479 -51396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599718"/>
                <a:gd name="G36" fmla="sin G34 -11599718"/>
                <a:gd name="G37" fmla="+/ -11599718 -51396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79 G39"/>
                <a:gd name="G43" fmla="sin 847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343 w 21600"/>
                <a:gd name="T5" fmla="*/ 9 h 21600"/>
                <a:gd name="T6" fmla="*/ 1173 w 21600"/>
                <a:gd name="T7" fmla="*/ 10295 h 21600"/>
                <a:gd name="T8" fmla="*/ 10441 w 21600"/>
                <a:gd name="T9" fmla="*/ 2328 h 21600"/>
                <a:gd name="T10" fmla="*/ 24173 w 21600"/>
                <a:gd name="T11" fmla="*/ 8957 h 21600"/>
                <a:gd name="T12" fmla="*/ 20876 w 21600"/>
                <a:gd name="T13" fmla="*/ 13309 h 21600"/>
                <a:gd name="T14" fmla="*/ 16524 w 21600"/>
                <a:gd name="T15" fmla="*/ 1001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199" y="9643"/>
                  </a:moveTo>
                  <a:cubicBezTo>
                    <a:pt x="18621" y="5446"/>
                    <a:pt x="15035" y="2321"/>
                    <a:pt x="10800" y="2321"/>
                  </a:cubicBezTo>
                  <a:cubicBezTo>
                    <a:pt x="6289" y="2320"/>
                    <a:pt x="2568" y="5851"/>
                    <a:pt x="2332" y="10355"/>
                  </a:cubicBezTo>
                  <a:lnTo>
                    <a:pt x="14" y="10234"/>
                  </a:lnTo>
                  <a:cubicBezTo>
                    <a:pt x="315" y="4497"/>
                    <a:pt x="5055" y="-1"/>
                    <a:pt x="10800" y="0"/>
                  </a:cubicBezTo>
                  <a:cubicBezTo>
                    <a:pt x="16195" y="0"/>
                    <a:pt x="20762" y="3981"/>
                    <a:pt x="21498" y="9326"/>
                  </a:cubicBezTo>
                  <a:lnTo>
                    <a:pt x="24173" y="8957"/>
                  </a:lnTo>
                  <a:lnTo>
                    <a:pt x="20876" y="13309"/>
                  </a:lnTo>
                  <a:lnTo>
                    <a:pt x="16524" y="10011"/>
                  </a:lnTo>
                  <a:lnTo>
                    <a:pt x="19199" y="9643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61" name="Text Box 97"/>
            <p:cNvSpPr txBox="1">
              <a:spLocks noChangeArrowheads="1"/>
            </p:cNvSpPr>
            <p:nvPr/>
          </p:nvSpPr>
          <p:spPr bwMode="gray">
            <a:xfrm>
              <a:off x="1056" y="720"/>
              <a:ext cx="49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1"/>
                <a:t>= RT?</a:t>
              </a:r>
            </a:p>
          </p:txBody>
        </p:sp>
        <p:sp>
          <p:nvSpPr>
            <p:cNvPr id="1675362" name="AutoShape 98"/>
            <p:cNvSpPr>
              <a:spLocks noChangeArrowheads="1"/>
            </p:cNvSpPr>
            <p:nvPr/>
          </p:nvSpPr>
          <p:spPr bwMode="gray">
            <a:xfrm flipH="1">
              <a:off x="576" y="2784"/>
              <a:ext cx="288" cy="192"/>
            </a:xfrm>
            <a:custGeom>
              <a:avLst/>
              <a:gdLst>
                <a:gd name="G0" fmla="+- -513964 0 0"/>
                <a:gd name="G1" fmla="+- -11599718 0 0"/>
                <a:gd name="G2" fmla="+- -513964 0 -11599718"/>
                <a:gd name="G3" fmla="+- 10800 0 0"/>
                <a:gd name="G4" fmla="+- 0 0 -51396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79 0 0"/>
                <a:gd name="G9" fmla="+- 0 0 -11599718"/>
                <a:gd name="G10" fmla="+- 8479 0 2700"/>
                <a:gd name="G11" fmla="cos G10 -513964"/>
                <a:gd name="G12" fmla="sin G10 -513964"/>
                <a:gd name="G13" fmla="cos 13500 -513964"/>
                <a:gd name="G14" fmla="sin 13500 -513964"/>
                <a:gd name="G15" fmla="+- G11 10800 0"/>
                <a:gd name="G16" fmla="+- G12 10800 0"/>
                <a:gd name="G17" fmla="+- G13 10800 0"/>
                <a:gd name="G18" fmla="+- G14 10800 0"/>
                <a:gd name="G19" fmla="*/ 8479 1 2"/>
                <a:gd name="G20" fmla="+- G19 5400 0"/>
                <a:gd name="G21" fmla="cos G20 -513964"/>
                <a:gd name="G22" fmla="sin G20 -513964"/>
                <a:gd name="G23" fmla="+- G21 10800 0"/>
                <a:gd name="G24" fmla="+- G12 G23 G22"/>
                <a:gd name="G25" fmla="+- G22 G23 G11"/>
                <a:gd name="G26" fmla="cos 10800 -513964"/>
                <a:gd name="G27" fmla="sin 10800 -513964"/>
                <a:gd name="G28" fmla="cos 8479 -513964"/>
                <a:gd name="G29" fmla="sin 8479 -51396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599718"/>
                <a:gd name="G36" fmla="sin G34 -11599718"/>
                <a:gd name="G37" fmla="+/ -11599718 -51396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79 G39"/>
                <a:gd name="G43" fmla="sin 847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343 w 21600"/>
                <a:gd name="T5" fmla="*/ 9 h 21600"/>
                <a:gd name="T6" fmla="*/ 1173 w 21600"/>
                <a:gd name="T7" fmla="*/ 10295 h 21600"/>
                <a:gd name="T8" fmla="*/ 10441 w 21600"/>
                <a:gd name="T9" fmla="*/ 2328 h 21600"/>
                <a:gd name="T10" fmla="*/ 24173 w 21600"/>
                <a:gd name="T11" fmla="*/ 8957 h 21600"/>
                <a:gd name="T12" fmla="*/ 20876 w 21600"/>
                <a:gd name="T13" fmla="*/ 13309 h 21600"/>
                <a:gd name="T14" fmla="*/ 16524 w 21600"/>
                <a:gd name="T15" fmla="*/ 1001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199" y="9643"/>
                  </a:moveTo>
                  <a:cubicBezTo>
                    <a:pt x="18621" y="5446"/>
                    <a:pt x="15035" y="2321"/>
                    <a:pt x="10800" y="2321"/>
                  </a:cubicBezTo>
                  <a:cubicBezTo>
                    <a:pt x="6289" y="2320"/>
                    <a:pt x="2568" y="5851"/>
                    <a:pt x="2332" y="10355"/>
                  </a:cubicBezTo>
                  <a:lnTo>
                    <a:pt x="14" y="10234"/>
                  </a:lnTo>
                  <a:cubicBezTo>
                    <a:pt x="315" y="4497"/>
                    <a:pt x="5055" y="-1"/>
                    <a:pt x="10800" y="0"/>
                  </a:cubicBezTo>
                  <a:cubicBezTo>
                    <a:pt x="16195" y="0"/>
                    <a:pt x="20762" y="3981"/>
                    <a:pt x="21498" y="9326"/>
                  </a:cubicBezTo>
                  <a:lnTo>
                    <a:pt x="24173" y="8957"/>
                  </a:lnTo>
                  <a:lnTo>
                    <a:pt x="20876" y="13309"/>
                  </a:lnTo>
                  <a:lnTo>
                    <a:pt x="16524" y="10011"/>
                  </a:lnTo>
                  <a:lnTo>
                    <a:pt x="19199" y="9643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5363" name="Rectangle 99"/>
            <p:cNvSpPr>
              <a:spLocks noChangeArrowheads="1"/>
            </p:cNvSpPr>
            <p:nvPr/>
          </p:nvSpPr>
          <p:spPr bwMode="gray">
            <a:xfrm>
              <a:off x="1104" y="2784"/>
              <a:ext cx="340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1"/>
                <a:t>Import routes into VRF if route-targets match (export = import)</a:t>
              </a: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4648201" y="1422401"/>
            <a:ext cx="2962275" cy="3243263"/>
            <a:chOff x="1968" y="768"/>
            <a:chExt cx="1866" cy="2043"/>
          </a:xfrm>
        </p:grpSpPr>
        <p:grpSp>
          <p:nvGrpSpPr>
            <p:cNvPr id="9" name="Group 101"/>
            <p:cNvGrpSpPr>
              <a:grpSpLocks/>
            </p:cNvGrpSpPr>
            <p:nvPr/>
          </p:nvGrpSpPr>
          <p:grpSpPr bwMode="auto">
            <a:xfrm>
              <a:off x="2225" y="768"/>
              <a:ext cx="1242" cy="219"/>
              <a:chOff x="1920" y="912"/>
              <a:chExt cx="1242" cy="219"/>
            </a:xfrm>
          </p:grpSpPr>
          <p:sp>
            <p:nvSpPr>
              <p:cNvPr id="1675366" name="Oval 102"/>
              <p:cNvSpPr>
                <a:spLocks noChangeArrowheads="1"/>
              </p:cNvSpPr>
              <p:nvPr/>
            </p:nvSpPr>
            <p:spPr bwMode="gray">
              <a:xfrm>
                <a:off x="2970" y="978"/>
                <a:ext cx="192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1675367" name="Text Box 103"/>
              <p:cNvSpPr txBox="1">
                <a:spLocks noChangeArrowheads="1"/>
              </p:cNvSpPr>
              <p:nvPr/>
            </p:nvSpPr>
            <p:spPr bwMode="gray">
              <a:xfrm>
                <a:off x="2544" y="912"/>
                <a:ext cx="4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1"/>
                  <a:t>RD +</a:t>
                </a:r>
              </a:p>
            </p:txBody>
          </p:sp>
          <p:sp>
            <p:nvSpPr>
              <p:cNvPr id="1675368" name="Oval 104"/>
              <p:cNvSpPr>
                <a:spLocks noChangeArrowheads="1"/>
              </p:cNvSpPr>
              <p:nvPr/>
            </p:nvSpPr>
            <p:spPr bwMode="gray">
              <a:xfrm>
                <a:off x="2346" y="978"/>
                <a:ext cx="192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1675369" name="Text Box 105"/>
              <p:cNvSpPr txBox="1">
                <a:spLocks noChangeArrowheads="1"/>
              </p:cNvSpPr>
              <p:nvPr/>
            </p:nvSpPr>
            <p:spPr bwMode="gray">
              <a:xfrm>
                <a:off x="1920" y="912"/>
                <a:ext cx="4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1"/>
                  <a:t>RD +</a:t>
                </a:r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1968" y="2448"/>
              <a:ext cx="1866" cy="219"/>
              <a:chOff x="2112" y="2448"/>
              <a:chExt cx="1866" cy="219"/>
            </a:xfrm>
          </p:grpSpPr>
          <p:sp>
            <p:nvSpPr>
              <p:cNvPr id="1675371" name="Oval 107"/>
              <p:cNvSpPr>
                <a:spLocks noChangeArrowheads="1"/>
              </p:cNvSpPr>
              <p:nvPr/>
            </p:nvSpPr>
            <p:spPr bwMode="gray">
              <a:xfrm>
                <a:off x="3162" y="2514"/>
                <a:ext cx="192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1675372" name="Text Box 108"/>
              <p:cNvSpPr txBox="1">
                <a:spLocks noChangeArrowheads="1"/>
              </p:cNvSpPr>
              <p:nvPr/>
            </p:nvSpPr>
            <p:spPr bwMode="gray">
              <a:xfrm>
                <a:off x="2736" y="2448"/>
                <a:ext cx="4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1"/>
                  <a:t>RD +</a:t>
                </a:r>
              </a:p>
            </p:txBody>
          </p:sp>
          <p:sp>
            <p:nvSpPr>
              <p:cNvPr id="1675373" name="Oval 109"/>
              <p:cNvSpPr>
                <a:spLocks noChangeArrowheads="1"/>
              </p:cNvSpPr>
              <p:nvPr/>
            </p:nvSpPr>
            <p:spPr bwMode="gray">
              <a:xfrm>
                <a:off x="2538" y="2514"/>
                <a:ext cx="192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1675374" name="Text Box 110"/>
              <p:cNvSpPr txBox="1">
                <a:spLocks noChangeArrowheads="1"/>
              </p:cNvSpPr>
              <p:nvPr/>
            </p:nvSpPr>
            <p:spPr bwMode="gray">
              <a:xfrm>
                <a:off x="2112" y="2448"/>
                <a:ext cx="4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1"/>
                  <a:t>RD +</a:t>
                </a:r>
              </a:p>
            </p:txBody>
          </p:sp>
          <p:sp>
            <p:nvSpPr>
              <p:cNvPr id="1675375" name="Oval 111"/>
              <p:cNvSpPr>
                <a:spLocks noChangeArrowheads="1"/>
              </p:cNvSpPr>
              <p:nvPr/>
            </p:nvSpPr>
            <p:spPr bwMode="gray">
              <a:xfrm>
                <a:off x="3786" y="2514"/>
                <a:ext cx="192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1675376" name="Text Box 112"/>
              <p:cNvSpPr txBox="1">
                <a:spLocks noChangeArrowheads="1"/>
              </p:cNvSpPr>
              <p:nvPr/>
            </p:nvSpPr>
            <p:spPr bwMode="gray">
              <a:xfrm>
                <a:off x="3360" y="2448"/>
                <a:ext cx="4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1"/>
                  <a:t>RD +</a:t>
                </a:r>
              </a:p>
            </p:txBody>
          </p:sp>
        </p:grpSp>
        <p:sp>
          <p:nvSpPr>
            <p:cNvPr id="1675377" name="Text Box 113"/>
            <p:cNvSpPr txBox="1">
              <a:spLocks noChangeArrowheads="1"/>
            </p:cNvSpPr>
            <p:nvPr/>
          </p:nvSpPr>
          <p:spPr bwMode="gray">
            <a:xfrm>
              <a:off x="2232" y="912"/>
              <a:ext cx="118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1"/>
                <a:t>VPN labels, RTs</a:t>
              </a:r>
            </a:p>
          </p:txBody>
        </p:sp>
        <p:sp>
          <p:nvSpPr>
            <p:cNvPr id="1675378" name="Text Box 114"/>
            <p:cNvSpPr txBox="1">
              <a:spLocks noChangeArrowheads="1"/>
            </p:cNvSpPr>
            <p:nvPr/>
          </p:nvSpPr>
          <p:spPr bwMode="gray">
            <a:xfrm>
              <a:off x="2304" y="2592"/>
              <a:ext cx="118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1"/>
                <a:t>VPN labels, RTs</a:t>
              </a:r>
            </a:p>
          </p:txBody>
        </p:sp>
      </p:grpSp>
      <p:sp>
        <p:nvSpPr>
          <p:cNvPr id="1675379" name="Line 115"/>
          <p:cNvSpPr>
            <a:spLocks noChangeShapeType="1"/>
          </p:cNvSpPr>
          <p:nvPr/>
        </p:nvSpPr>
        <p:spPr bwMode="gray">
          <a:xfrm>
            <a:off x="5087938" y="2997200"/>
            <a:ext cx="792162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380" name="Line 116"/>
          <p:cNvSpPr>
            <a:spLocks noChangeShapeType="1"/>
          </p:cNvSpPr>
          <p:nvPr/>
        </p:nvSpPr>
        <p:spPr bwMode="gray">
          <a:xfrm>
            <a:off x="5880100" y="2205038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381" name="Line 117"/>
          <p:cNvSpPr>
            <a:spLocks noChangeShapeType="1"/>
          </p:cNvSpPr>
          <p:nvPr/>
        </p:nvSpPr>
        <p:spPr bwMode="gray">
          <a:xfrm flipV="1">
            <a:off x="5087938" y="2205039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5382" name="Line 118"/>
          <p:cNvSpPr>
            <a:spLocks noChangeShapeType="1"/>
          </p:cNvSpPr>
          <p:nvPr/>
        </p:nvSpPr>
        <p:spPr bwMode="gray">
          <a:xfrm flipV="1">
            <a:off x="5880100" y="2997200"/>
            <a:ext cx="86360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pic>
        <p:nvPicPr>
          <p:cNvPr id="1675383" name="Picture 11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4800601" y="2565400"/>
            <a:ext cx="53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84" name="Picture 1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553201" y="2565400"/>
            <a:ext cx="53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85" name="Picture 1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5591176" y="3573464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5386" name="Picture 1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5591176" y="2060576"/>
            <a:ext cx="576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5387" name="Text Box 123"/>
          <p:cNvSpPr txBox="1">
            <a:spLocks noChangeArrowheads="1"/>
          </p:cNvSpPr>
          <p:nvPr/>
        </p:nvSpPr>
        <p:spPr bwMode="gray">
          <a:xfrm>
            <a:off x="5664200" y="3644900"/>
            <a:ext cx="4318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512" rIns="0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/>
              <a:t>RR</a:t>
            </a:r>
          </a:p>
        </p:txBody>
      </p:sp>
      <p:sp>
        <p:nvSpPr>
          <p:cNvPr id="1675388" name="Text Box 124"/>
          <p:cNvSpPr txBox="1">
            <a:spLocks noChangeArrowheads="1"/>
          </p:cNvSpPr>
          <p:nvPr/>
        </p:nvSpPr>
        <p:spPr bwMode="gray">
          <a:xfrm>
            <a:off x="5664200" y="2133600"/>
            <a:ext cx="431800" cy="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512" rIns="0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3733281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4800" y="4191001"/>
            <a:ext cx="1143000" cy="371475"/>
            <a:chOff x="1680" y="3072"/>
            <a:chExt cx="720" cy="234"/>
          </a:xfrm>
        </p:grpSpPr>
        <p:sp>
          <p:nvSpPr>
            <p:cNvPr id="1677315" name="Rectangle 3"/>
            <p:cNvSpPr>
              <a:spLocks noChangeArrowheads="1"/>
            </p:cNvSpPr>
            <p:nvPr/>
          </p:nvSpPr>
          <p:spPr bwMode="auto">
            <a:xfrm rot="-1643232">
              <a:off x="1680" y="3210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316" name="Rectangle 4"/>
            <p:cNvSpPr>
              <a:spLocks noChangeArrowheads="1"/>
            </p:cNvSpPr>
            <p:nvPr/>
          </p:nvSpPr>
          <p:spPr bwMode="auto">
            <a:xfrm rot="-1681141">
              <a:off x="1903" y="3143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317" name="Rectangle 5"/>
            <p:cNvSpPr>
              <a:spLocks noChangeArrowheads="1"/>
            </p:cNvSpPr>
            <p:nvPr/>
          </p:nvSpPr>
          <p:spPr bwMode="auto">
            <a:xfrm rot="-1681141">
              <a:off x="1946" y="3120"/>
              <a:ext cx="48" cy="96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318" name="Rectangle 6"/>
            <p:cNvSpPr>
              <a:spLocks noChangeArrowheads="1"/>
            </p:cNvSpPr>
            <p:nvPr/>
          </p:nvSpPr>
          <p:spPr bwMode="auto">
            <a:xfrm rot="37909">
              <a:off x="2064" y="3072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319" name="Rectangle 7"/>
            <p:cNvSpPr>
              <a:spLocks noChangeArrowheads="1"/>
            </p:cNvSpPr>
            <p:nvPr/>
          </p:nvSpPr>
          <p:spPr bwMode="auto">
            <a:xfrm>
              <a:off x="2304" y="3072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320" name="Rectangle 8"/>
            <p:cNvSpPr>
              <a:spLocks noChangeArrowheads="1"/>
            </p:cNvSpPr>
            <p:nvPr/>
          </p:nvSpPr>
          <p:spPr bwMode="auto">
            <a:xfrm>
              <a:off x="2352" y="3072"/>
              <a:ext cx="48" cy="96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1677321" name="Line 9"/>
          <p:cNvSpPr>
            <a:spLocks noChangeShapeType="1"/>
          </p:cNvSpPr>
          <p:nvPr/>
        </p:nvSpPr>
        <p:spPr bwMode="auto">
          <a:xfrm flipH="1">
            <a:off x="8915400" y="2667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2" name="Line 10"/>
          <p:cNvSpPr>
            <a:spLocks noChangeShapeType="1"/>
          </p:cNvSpPr>
          <p:nvPr/>
        </p:nvSpPr>
        <p:spPr bwMode="auto">
          <a:xfrm flipH="1" flipV="1">
            <a:off x="8915400" y="2971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3" name="Line 11"/>
          <p:cNvSpPr>
            <a:spLocks noChangeShapeType="1"/>
          </p:cNvSpPr>
          <p:nvPr/>
        </p:nvSpPr>
        <p:spPr bwMode="auto">
          <a:xfrm flipH="1" flipV="1">
            <a:off x="8839200" y="3124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4" name="Line 12"/>
          <p:cNvSpPr>
            <a:spLocks noChangeShapeType="1"/>
          </p:cNvSpPr>
          <p:nvPr/>
        </p:nvSpPr>
        <p:spPr bwMode="auto">
          <a:xfrm flipH="1">
            <a:off x="8839200" y="41910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5" name="Line 13"/>
          <p:cNvSpPr>
            <a:spLocks noChangeShapeType="1"/>
          </p:cNvSpPr>
          <p:nvPr/>
        </p:nvSpPr>
        <p:spPr bwMode="auto">
          <a:xfrm flipH="1" flipV="1">
            <a:off x="8839200" y="44958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6" name="Line 14"/>
          <p:cNvSpPr>
            <a:spLocks noChangeShapeType="1"/>
          </p:cNvSpPr>
          <p:nvPr/>
        </p:nvSpPr>
        <p:spPr bwMode="auto">
          <a:xfrm flipH="1" flipV="1">
            <a:off x="8839200" y="4572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7" name="Line 15"/>
          <p:cNvSpPr>
            <a:spLocks noChangeShapeType="1"/>
          </p:cNvSpPr>
          <p:nvPr/>
        </p:nvSpPr>
        <p:spPr bwMode="auto">
          <a:xfrm>
            <a:off x="2209800" y="4114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8" name="Line 16"/>
          <p:cNvSpPr>
            <a:spLocks noChangeShapeType="1"/>
          </p:cNvSpPr>
          <p:nvPr/>
        </p:nvSpPr>
        <p:spPr bwMode="auto">
          <a:xfrm>
            <a:off x="21336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29" name="Line 17"/>
          <p:cNvSpPr>
            <a:spLocks noChangeShapeType="1"/>
          </p:cNvSpPr>
          <p:nvPr/>
        </p:nvSpPr>
        <p:spPr bwMode="auto">
          <a:xfrm flipV="1">
            <a:off x="2209800" y="4648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30" name="Line 18"/>
          <p:cNvSpPr>
            <a:spLocks noChangeShapeType="1"/>
          </p:cNvSpPr>
          <p:nvPr/>
        </p:nvSpPr>
        <p:spPr bwMode="auto">
          <a:xfrm flipH="1">
            <a:off x="6934200" y="3048000"/>
            <a:ext cx="1371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31" name="Line 19"/>
          <p:cNvSpPr>
            <a:spLocks noChangeShapeType="1"/>
          </p:cNvSpPr>
          <p:nvPr/>
        </p:nvSpPr>
        <p:spPr bwMode="auto">
          <a:xfrm flipH="1" flipV="1">
            <a:off x="6858000" y="3733800"/>
            <a:ext cx="1371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32" name="Line 20"/>
          <p:cNvSpPr>
            <a:spLocks noChangeShapeType="1"/>
          </p:cNvSpPr>
          <p:nvPr/>
        </p:nvSpPr>
        <p:spPr bwMode="auto">
          <a:xfrm>
            <a:off x="3810000" y="28956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33" name="Line 21"/>
          <p:cNvSpPr>
            <a:spLocks noChangeShapeType="1"/>
          </p:cNvSpPr>
          <p:nvPr/>
        </p:nvSpPr>
        <p:spPr bwMode="auto">
          <a:xfrm>
            <a:off x="5181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33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MPLS VPN Forwarding Example</a:t>
            </a:r>
          </a:p>
        </p:txBody>
      </p:sp>
      <p:pic>
        <p:nvPicPr>
          <p:cNvPr id="1677335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3276600"/>
            <a:ext cx="53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36" name="Picture 2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2743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7337" name="Rectangle 25"/>
          <p:cNvSpPr>
            <a:spLocks noChangeArrowheads="1"/>
          </p:cNvSpPr>
          <p:nvPr/>
        </p:nvSpPr>
        <p:spPr bwMode="auto">
          <a:xfrm>
            <a:off x="8001001" y="4267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38" name="Oval 26"/>
          <p:cNvSpPr>
            <a:spLocks noChangeArrowheads="1"/>
          </p:cNvSpPr>
          <p:nvPr/>
        </p:nvSpPr>
        <p:spPr bwMode="auto">
          <a:xfrm>
            <a:off x="8002589" y="4489451"/>
            <a:ext cx="903287" cy="309563"/>
          </a:xfrm>
          <a:prstGeom prst="ellipse">
            <a:avLst/>
          </a:prstGeom>
          <a:solidFill>
            <a:srgbClr val="669900"/>
          </a:solidFill>
          <a:ln w="4763">
            <a:solidFill>
              <a:srgbClr val="AAE6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39" name="Rectangle 27"/>
          <p:cNvSpPr>
            <a:spLocks noChangeArrowheads="1"/>
          </p:cNvSpPr>
          <p:nvPr/>
        </p:nvSpPr>
        <p:spPr bwMode="auto">
          <a:xfrm>
            <a:off x="8001000" y="4425951"/>
            <a:ext cx="901700" cy="220663"/>
          </a:xfrm>
          <a:prstGeom prst="rect">
            <a:avLst/>
          </a:prstGeom>
          <a:solidFill>
            <a:srgbClr val="0078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40" name="Rectangle 28"/>
          <p:cNvSpPr>
            <a:spLocks noChangeArrowheads="1"/>
          </p:cNvSpPr>
          <p:nvPr/>
        </p:nvSpPr>
        <p:spPr bwMode="auto">
          <a:xfrm>
            <a:off x="8001000" y="4425951"/>
            <a:ext cx="901700" cy="220663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41" name="Oval 29"/>
          <p:cNvSpPr>
            <a:spLocks noChangeArrowheads="1"/>
          </p:cNvSpPr>
          <p:nvPr/>
        </p:nvSpPr>
        <p:spPr bwMode="auto">
          <a:xfrm>
            <a:off x="8002589" y="4268788"/>
            <a:ext cx="903287" cy="309562"/>
          </a:xfrm>
          <a:prstGeom prst="ellipse">
            <a:avLst/>
          </a:prstGeom>
          <a:solidFill>
            <a:srgbClr val="669900"/>
          </a:solidFill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139114" y="4305300"/>
            <a:ext cx="625475" cy="236538"/>
            <a:chOff x="4167" y="2712"/>
            <a:chExt cx="394" cy="149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67" y="2712"/>
              <a:ext cx="391" cy="146"/>
              <a:chOff x="4167" y="2712"/>
              <a:chExt cx="391" cy="146"/>
            </a:xfrm>
          </p:grpSpPr>
          <p:sp>
            <p:nvSpPr>
              <p:cNvPr id="1677344" name="Freeform 32"/>
              <p:cNvSpPr>
                <a:spLocks/>
              </p:cNvSpPr>
              <p:nvPr/>
            </p:nvSpPr>
            <p:spPr bwMode="auto">
              <a:xfrm>
                <a:off x="4371" y="2716"/>
                <a:ext cx="187" cy="6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1" y="62"/>
                  </a:cxn>
                  <a:cxn ang="0">
                    <a:pos x="142" y="20"/>
                  </a:cxn>
                  <a:cxn ang="0">
                    <a:pos x="187" y="34"/>
                  </a:cxn>
                  <a:cxn ang="0">
                    <a:pos x="162" y="0"/>
                  </a:cxn>
                  <a:cxn ang="0">
                    <a:pos x="45" y="0"/>
                  </a:cxn>
                  <a:cxn ang="0">
                    <a:pos x="93" y="10"/>
                  </a:cxn>
                  <a:cxn ang="0">
                    <a:pos x="0" y="48"/>
                  </a:cxn>
                </a:cxnLst>
                <a:rect l="0" t="0" r="r" b="b"/>
                <a:pathLst>
                  <a:path w="187" h="62">
                    <a:moveTo>
                      <a:pt x="0" y="48"/>
                    </a:moveTo>
                    <a:lnTo>
                      <a:pt x="41" y="62"/>
                    </a:lnTo>
                    <a:lnTo>
                      <a:pt x="142" y="20"/>
                    </a:lnTo>
                    <a:lnTo>
                      <a:pt x="187" y="34"/>
                    </a:lnTo>
                    <a:lnTo>
                      <a:pt x="162" y="0"/>
                    </a:lnTo>
                    <a:lnTo>
                      <a:pt x="45" y="0"/>
                    </a:lnTo>
                    <a:lnTo>
                      <a:pt x="93" y="1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45" name="Freeform 33"/>
              <p:cNvSpPr>
                <a:spLocks/>
              </p:cNvSpPr>
              <p:nvPr/>
            </p:nvSpPr>
            <p:spPr bwMode="auto">
              <a:xfrm>
                <a:off x="4371" y="2716"/>
                <a:ext cx="187" cy="6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1" y="62"/>
                  </a:cxn>
                  <a:cxn ang="0">
                    <a:pos x="142" y="20"/>
                  </a:cxn>
                  <a:cxn ang="0">
                    <a:pos x="187" y="34"/>
                  </a:cxn>
                  <a:cxn ang="0">
                    <a:pos x="162" y="0"/>
                  </a:cxn>
                  <a:cxn ang="0">
                    <a:pos x="45" y="0"/>
                  </a:cxn>
                  <a:cxn ang="0">
                    <a:pos x="93" y="10"/>
                  </a:cxn>
                  <a:cxn ang="0">
                    <a:pos x="0" y="48"/>
                  </a:cxn>
                </a:cxnLst>
                <a:rect l="0" t="0" r="r" b="b"/>
                <a:pathLst>
                  <a:path w="187" h="62">
                    <a:moveTo>
                      <a:pt x="0" y="48"/>
                    </a:moveTo>
                    <a:lnTo>
                      <a:pt x="41" y="62"/>
                    </a:lnTo>
                    <a:lnTo>
                      <a:pt x="142" y="20"/>
                    </a:lnTo>
                    <a:lnTo>
                      <a:pt x="187" y="34"/>
                    </a:lnTo>
                    <a:lnTo>
                      <a:pt x="162" y="0"/>
                    </a:lnTo>
                    <a:lnTo>
                      <a:pt x="45" y="0"/>
                    </a:lnTo>
                    <a:lnTo>
                      <a:pt x="93" y="1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46" name="Freeform 34"/>
              <p:cNvSpPr>
                <a:spLocks/>
              </p:cNvSpPr>
              <p:nvPr/>
            </p:nvSpPr>
            <p:spPr bwMode="auto">
              <a:xfrm>
                <a:off x="4167" y="2788"/>
                <a:ext cx="186" cy="66"/>
              </a:xfrm>
              <a:custGeom>
                <a:avLst/>
                <a:gdLst/>
                <a:ahLst/>
                <a:cxnLst>
                  <a:cxn ang="0">
                    <a:pos x="186" y="14"/>
                  </a:cxn>
                  <a:cxn ang="0">
                    <a:pos x="145" y="0"/>
                  </a:cxn>
                  <a:cxn ang="0">
                    <a:pos x="48" y="42"/>
                  </a:cxn>
                  <a:cxn ang="0">
                    <a:pos x="0" y="28"/>
                  </a:cxn>
                  <a:cxn ang="0">
                    <a:pos x="24" y="66"/>
                  </a:cxn>
                  <a:cxn ang="0">
                    <a:pos x="145" y="66"/>
                  </a:cxn>
                  <a:cxn ang="0">
                    <a:pos x="93" y="52"/>
                  </a:cxn>
                  <a:cxn ang="0">
                    <a:pos x="186" y="14"/>
                  </a:cxn>
                </a:cxnLst>
                <a:rect l="0" t="0" r="r" b="b"/>
                <a:pathLst>
                  <a:path w="186" h="66">
                    <a:moveTo>
                      <a:pt x="186" y="14"/>
                    </a:moveTo>
                    <a:lnTo>
                      <a:pt x="145" y="0"/>
                    </a:lnTo>
                    <a:lnTo>
                      <a:pt x="48" y="42"/>
                    </a:lnTo>
                    <a:lnTo>
                      <a:pt x="0" y="28"/>
                    </a:lnTo>
                    <a:lnTo>
                      <a:pt x="24" y="66"/>
                    </a:lnTo>
                    <a:lnTo>
                      <a:pt x="145" y="66"/>
                    </a:lnTo>
                    <a:lnTo>
                      <a:pt x="93" y="52"/>
                    </a:lnTo>
                    <a:lnTo>
                      <a:pt x="18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47" name="Freeform 35"/>
              <p:cNvSpPr>
                <a:spLocks/>
              </p:cNvSpPr>
              <p:nvPr/>
            </p:nvSpPr>
            <p:spPr bwMode="auto">
              <a:xfrm>
                <a:off x="4167" y="2788"/>
                <a:ext cx="186" cy="66"/>
              </a:xfrm>
              <a:custGeom>
                <a:avLst/>
                <a:gdLst/>
                <a:ahLst/>
                <a:cxnLst>
                  <a:cxn ang="0">
                    <a:pos x="186" y="14"/>
                  </a:cxn>
                  <a:cxn ang="0">
                    <a:pos x="145" y="0"/>
                  </a:cxn>
                  <a:cxn ang="0">
                    <a:pos x="48" y="42"/>
                  </a:cxn>
                  <a:cxn ang="0">
                    <a:pos x="0" y="28"/>
                  </a:cxn>
                  <a:cxn ang="0">
                    <a:pos x="24" y="66"/>
                  </a:cxn>
                  <a:cxn ang="0">
                    <a:pos x="145" y="66"/>
                  </a:cxn>
                  <a:cxn ang="0">
                    <a:pos x="93" y="52"/>
                  </a:cxn>
                  <a:cxn ang="0">
                    <a:pos x="186" y="14"/>
                  </a:cxn>
                </a:cxnLst>
                <a:rect l="0" t="0" r="r" b="b"/>
                <a:pathLst>
                  <a:path w="186" h="66">
                    <a:moveTo>
                      <a:pt x="186" y="14"/>
                    </a:moveTo>
                    <a:lnTo>
                      <a:pt x="145" y="0"/>
                    </a:lnTo>
                    <a:lnTo>
                      <a:pt x="48" y="42"/>
                    </a:lnTo>
                    <a:lnTo>
                      <a:pt x="0" y="28"/>
                    </a:lnTo>
                    <a:lnTo>
                      <a:pt x="24" y="66"/>
                    </a:lnTo>
                    <a:lnTo>
                      <a:pt x="145" y="66"/>
                    </a:lnTo>
                    <a:lnTo>
                      <a:pt x="93" y="52"/>
                    </a:lnTo>
                    <a:lnTo>
                      <a:pt x="18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48" name="Freeform 36"/>
              <p:cNvSpPr>
                <a:spLocks/>
              </p:cNvSpPr>
              <p:nvPr/>
            </p:nvSpPr>
            <p:spPr bwMode="auto">
              <a:xfrm>
                <a:off x="4177" y="2712"/>
                <a:ext cx="187" cy="63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1" y="0"/>
                  </a:cxn>
                  <a:cxn ang="0">
                    <a:pos x="142" y="38"/>
                  </a:cxn>
                  <a:cxn ang="0">
                    <a:pos x="187" y="28"/>
                  </a:cxn>
                  <a:cxn ang="0">
                    <a:pos x="163" y="63"/>
                  </a:cxn>
                  <a:cxn ang="0">
                    <a:pos x="45" y="63"/>
                  </a:cxn>
                  <a:cxn ang="0">
                    <a:pos x="93" y="52"/>
                  </a:cxn>
                  <a:cxn ang="0">
                    <a:pos x="0" y="14"/>
                  </a:cxn>
                </a:cxnLst>
                <a:rect l="0" t="0" r="r" b="b"/>
                <a:pathLst>
                  <a:path w="187" h="63">
                    <a:moveTo>
                      <a:pt x="0" y="14"/>
                    </a:moveTo>
                    <a:lnTo>
                      <a:pt x="41" y="0"/>
                    </a:lnTo>
                    <a:lnTo>
                      <a:pt x="142" y="38"/>
                    </a:lnTo>
                    <a:lnTo>
                      <a:pt x="187" y="28"/>
                    </a:lnTo>
                    <a:lnTo>
                      <a:pt x="163" y="63"/>
                    </a:lnTo>
                    <a:lnTo>
                      <a:pt x="45" y="63"/>
                    </a:lnTo>
                    <a:lnTo>
                      <a:pt x="93" y="5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49" name="Freeform 37"/>
              <p:cNvSpPr>
                <a:spLocks/>
              </p:cNvSpPr>
              <p:nvPr/>
            </p:nvSpPr>
            <p:spPr bwMode="auto">
              <a:xfrm>
                <a:off x="4177" y="2712"/>
                <a:ext cx="187" cy="63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1" y="0"/>
                  </a:cxn>
                  <a:cxn ang="0">
                    <a:pos x="142" y="38"/>
                  </a:cxn>
                  <a:cxn ang="0">
                    <a:pos x="187" y="28"/>
                  </a:cxn>
                  <a:cxn ang="0">
                    <a:pos x="163" y="63"/>
                  </a:cxn>
                  <a:cxn ang="0">
                    <a:pos x="45" y="63"/>
                  </a:cxn>
                  <a:cxn ang="0">
                    <a:pos x="93" y="52"/>
                  </a:cxn>
                  <a:cxn ang="0">
                    <a:pos x="0" y="14"/>
                  </a:cxn>
                </a:cxnLst>
                <a:rect l="0" t="0" r="r" b="b"/>
                <a:pathLst>
                  <a:path w="187" h="63">
                    <a:moveTo>
                      <a:pt x="0" y="14"/>
                    </a:moveTo>
                    <a:lnTo>
                      <a:pt x="41" y="0"/>
                    </a:lnTo>
                    <a:lnTo>
                      <a:pt x="142" y="38"/>
                    </a:lnTo>
                    <a:lnTo>
                      <a:pt x="187" y="28"/>
                    </a:lnTo>
                    <a:lnTo>
                      <a:pt x="163" y="63"/>
                    </a:lnTo>
                    <a:lnTo>
                      <a:pt x="45" y="63"/>
                    </a:lnTo>
                    <a:lnTo>
                      <a:pt x="93" y="5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0" name="Freeform 38"/>
              <p:cNvSpPr>
                <a:spLocks/>
              </p:cNvSpPr>
              <p:nvPr/>
            </p:nvSpPr>
            <p:spPr bwMode="auto">
              <a:xfrm>
                <a:off x="4364" y="2795"/>
                <a:ext cx="187" cy="63"/>
              </a:xfrm>
              <a:custGeom>
                <a:avLst/>
                <a:gdLst/>
                <a:ahLst/>
                <a:cxnLst>
                  <a:cxn ang="0">
                    <a:pos x="187" y="49"/>
                  </a:cxn>
                  <a:cxn ang="0">
                    <a:pos x="145" y="63"/>
                  </a:cxn>
                  <a:cxn ang="0">
                    <a:pos x="48" y="21"/>
                  </a:cxn>
                  <a:cxn ang="0">
                    <a:pos x="0" y="35"/>
                  </a:cxn>
                  <a:cxn ang="0">
                    <a:pos x="24" y="0"/>
                  </a:cxn>
                  <a:cxn ang="0">
                    <a:pos x="145" y="0"/>
                  </a:cxn>
                  <a:cxn ang="0">
                    <a:pos x="93" y="11"/>
                  </a:cxn>
                  <a:cxn ang="0">
                    <a:pos x="187" y="49"/>
                  </a:cxn>
                </a:cxnLst>
                <a:rect l="0" t="0" r="r" b="b"/>
                <a:pathLst>
                  <a:path w="187" h="63">
                    <a:moveTo>
                      <a:pt x="187" y="49"/>
                    </a:moveTo>
                    <a:lnTo>
                      <a:pt x="145" y="63"/>
                    </a:lnTo>
                    <a:lnTo>
                      <a:pt x="48" y="21"/>
                    </a:lnTo>
                    <a:lnTo>
                      <a:pt x="0" y="35"/>
                    </a:lnTo>
                    <a:lnTo>
                      <a:pt x="24" y="0"/>
                    </a:lnTo>
                    <a:lnTo>
                      <a:pt x="145" y="0"/>
                    </a:lnTo>
                    <a:lnTo>
                      <a:pt x="93" y="11"/>
                    </a:lnTo>
                    <a:lnTo>
                      <a:pt x="18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1" name="Freeform 39"/>
              <p:cNvSpPr>
                <a:spLocks/>
              </p:cNvSpPr>
              <p:nvPr/>
            </p:nvSpPr>
            <p:spPr bwMode="auto">
              <a:xfrm>
                <a:off x="4364" y="2795"/>
                <a:ext cx="187" cy="63"/>
              </a:xfrm>
              <a:custGeom>
                <a:avLst/>
                <a:gdLst/>
                <a:ahLst/>
                <a:cxnLst>
                  <a:cxn ang="0">
                    <a:pos x="187" y="49"/>
                  </a:cxn>
                  <a:cxn ang="0">
                    <a:pos x="145" y="63"/>
                  </a:cxn>
                  <a:cxn ang="0">
                    <a:pos x="48" y="21"/>
                  </a:cxn>
                  <a:cxn ang="0">
                    <a:pos x="0" y="35"/>
                  </a:cxn>
                  <a:cxn ang="0">
                    <a:pos x="24" y="0"/>
                  </a:cxn>
                  <a:cxn ang="0">
                    <a:pos x="145" y="0"/>
                  </a:cxn>
                  <a:cxn ang="0">
                    <a:pos x="93" y="11"/>
                  </a:cxn>
                  <a:cxn ang="0">
                    <a:pos x="187" y="49"/>
                  </a:cxn>
                </a:cxnLst>
                <a:rect l="0" t="0" r="r" b="b"/>
                <a:pathLst>
                  <a:path w="187" h="63">
                    <a:moveTo>
                      <a:pt x="187" y="49"/>
                    </a:moveTo>
                    <a:lnTo>
                      <a:pt x="145" y="63"/>
                    </a:lnTo>
                    <a:lnTo>
                      <a:pt x="48" y="21"/>
                    </a:lnTo>
                    <a:lnTo>
                      <a:pt x="0" y="35"/>
                    </a:lnTo>
                    <a:lnTo>
                      <a:pt x="24" y="0"/>
                    </a:lnTo>
                    <a:lnTo>
                      <a:pt x="145" y="0"/>
                    </a:lnTo>
                    <a:lnTo>
                      <a:pt x="93" y="11"/>
                    </a:lnTo>
                    <a:lnTo>
                      <a:pt x="18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4170" y="2716"/>
              <a:ext cx="391" cy="145"/>
              <a:chOff x="4170" y="2716"/>
              <a:chExt cx="391" cy="145"/>
            </a:xfrm>
          </p:grpSpPr>
          <p:sp>
            <p:nvSpPr>
              <p:cNvPr id="1677353" name="Freeform 41"/>
              <p:cNvSpPr>
                <a:spLocks/>
              </p:cNvSpPr>
              <p:nvPr/>
            </p:nvSpPr>
            <p:spPr bwMode="auto">
              <a:xfrm>
                <a:off x="4374" y="2719"/>
                <a:ext cx="187" cy="6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2" y="63"/>
                  </a:cxn>
                  <a:cxn ang="0">
                    <a:pos x="142" y="21"/>
                  </a:cxn>
                  <a:cxn ang="0">
                    <a:pos x="187" y="35"/>
                  </a:cxn>
                  <a:cxn ang="0">
                    <a:pos x="163" y="0"/>
                  </a:cxn>
                  <a:cxn ang="0">
                    <a:pos x="45" y="0"/>
                  </a:cxn>
                  <a:cxn ang="0">
                    <a:pos x="94" y="11"/>
                  </a:cxn>
                  <a:cxn ang="0">
                    <a:pos x="0" y="49"/>
                  </a:cxn>
                </a:cxnLst>
                <a:rect l="0" t="0" r="r" b="b"/>
                <a:pathLst>
                  <a:path w="187" h="63">
                    <a:moveTo>
                      <a:pt x="0" y="49"/>
                    </a:moveTo>
                    <a:lnTo>
                      <a:pt x="42" y="63"/>
                    </a:lnTo>
                    <a:lnTo>
                      <a:pt x="142" y="21"/>
                    </a:lnTo>
                    <a:lnTo>
                      <a:pt x="187" y="35"/>
                    </a:lnTo>
                    <a:lnTo>
                      <a:pt x="163" y="0"/>
                    </a:lnTo>
                    <a:lnTo>
                      <a:pt x="45" y="0"/>
                    </a:lnTo>
                    <a:lnTo>
                      <a:pt x="94" y="1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4" name="Freeform 42"/>
              <p:cNvSpPr>
                <a:spLocks/>
              </p:cNvSpPr>
              <p:nvPr/>
            </p:nvSpPr>
            <p:spPr bwMode="auto">
              <a:xfrm>
                <a:off x="4374" y="2719"/>
                <a:ext cx="187" cy="6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2" y="63"/>
                  </a:cxn>
                  <a:cxn ang="0">
                    <a:pos x="142" y="21"/>
                  </a:cxn>
                  <a:cxn ang="0">
                    <a:pos x="187" y="35"/>
                  </a:cxn>
                  <a:cxn ang="0">
                    <a:pos x="163" y="0"/>
                  </a:cxn>
                  <a:cxn ang="0">
                    <a:pos x="45" y="0"/>
                  </a:cxn>
                  <a:cxn ang="0">
                    <a:pos x="94" y="11"/>
                  </a:cxn>
                  <a:cxn ang="0">
                    <a:pos x="0" y="49"/>
                  </a:cxn>
                </a:cxnLst>
                <a:rect l="0" t="0" r="r" b="b"/>
                <a:pathLst>
                  <a:path w="187" h="63">
                    <a:moveTo>
                      <a:pt x="0" y="49"/>
                    </a:moveTo>
                    <a:lnTo>
                      <a:pt x="42" y="63"/>
                    </a:lnTo>
                    <a:lnTo>
                      <a:pt x="142" y="21"/>
                    </a:lnTo>
                    <a:lnTo>
                      <a:pt x="187" y="35"/>
                    </a:lnTo>
                    <a:lnTo>
                      <a:pt x="163" y="0"/>
                    </a:lnTo>
                    <a:lnTo>
                      <a:pt x="45" y="0"/>
                    </a:lnTo>
                    <a:lnTo>
                      <a:pt x="94" y="1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5" name="Freeform 43"/>
              <p:cNvSpPr>
                <a:spLocks/>
              </p:cNvSpPr>
              <p:nvPr/>
            </p:nvSpPr>
            <p:spPr bwMode="auto">
              <a:xfrm>
                <a:off x="4170" y="2792"/>
                <a:ext cx="187" cy="66"/>
              </a:xfrm>
              <a:custGeom>
                <a:avLst/>
                <a:gdLst/>
                <a:ahLst/>
                <a:cxnLst>
                  <a:cxn ang="0">
                    <a:pos x="187" y="14"/>
                  </a:cxn>
                  <a:cxn ang="0">
                    <a:pos x="145" y="0"/>
                  </a:cxn>
                  <a:cxn ang="0">
                    <a:pos x="48" y="41"/>
                  </a:cxn>
                  <a:cxn ang="0">
                    <a:pos x="0" y="28"/>
                  </a:cxn>
                  <a:cxn ang="0">
                    <a:pos x="24" y="66"/>
                  </a:cxn>
                  <a:cxn ang="0">
                    <a:pos x="145" y="66"/>
                  </a:cxn>
                  <a:cxn ang="0">
                    <a:pos x="93" y="52"/>
                  </a:cxn>
                  <a:cxn ang="0">
                    <a:pos x="187" y="14"/>
                  </a:cxn>
                </a:cxnLst>
                <a:rect l="0" t="0" r="r" b="b"/>
                <a:pathLst>
                  <a:path w="187" h="66">
                    <a:moveTo>
                      <a:pt x="187" y="14"/>
                    </a:moveTo>
                    <a:lnTo>
                      <a:pt x="145" y="0"/>
                    </a:lnTo>
                    <a:lnTo>
                      <a:pt x="48" y="41"/>
                    </a:lnTo>
                    <a:lnTo>
                      <a:pt x="0" y="28"/>
                    </a:lnTo>
                    <a:lnTo>
                      <a:pt x="24" y="66"/>
                    </a:lnTo>
                    <a:lnTo>
                      <a:pt x="145" y="66"/>
                    </a:lnTo>
                    <a:lnTo>
                      <a:pt x="93" y="52"/>
                    </a:lnTo>
                    <a:lnTo>
                      <a:pt x="18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6" name="Freeform 44"/>
              <p:cNvSpPr>
                <a:spLocks/>
              </p:cNvSpPr>
              <p:nvPr/>
            </p:nvSpPr>
            <p:spPr bwMode="auto">
              <a:xfrm>
                <a:off x="4170" y="2792"/>
                <a:ext cx="187" cy="66"/>
              </a:xfrm>
              <a:custGeom>
                <a:avLst/>
                <a:gdLst/>
                <a:ahLst/>
                <a:cxnLst>
                  <a:cxn ang="0">
                    <a:pos x="187" y="14"/>
                  </a:cxn>
                  <a:cxn ang="0">
                    <a:pos x="145" y="0"/>
                  </a:cxn>
                  <a:cxn ang="0">
                    <a:pos x="48" y="41"/>
                  </a:cxn>
                  <a:cxn ang="0">
                    <a:pos x="0" y="28"/>
                  </a:cxn>
                  <a:cxn ang="0">
                    <a:pos x="24" y="66"/>
                  </a:cxn>
                  <a:cxn ang="0">
                    <a:pos x="145" y="66"/>
                  </a:cxn>
                  <a:cxn ang="0">
                    <a:pos x="93" y="52"/>
                  </a:cxn>
                  <a:cxn ang="0">
                    <a:pos x="187" y="14"/>
                  </a:cxn>
                </a:cxnLst>
                <a:rect l="0" t="0" r="r" b="b"/>
                <a:pathLst>
                  <a:path w="187" h="66">
                    <a:moveTo>
                      <a:pt x="187" y="14"/>
                    </a:moveTo>
                    <a:lnTo>
                      <a:pt x="145" y="0"/>
                    </a:lnTo>
                    <a:lnTo>
                      <a:pt x="48" y="41"/>
                    </a:lnTo>
                    <a:lnTo>
                      <a:pt x="0" y="28"/>
                    </a:lnTo>
                    <a:lnTo>
                      <a:pt x="24" y="66"/>
                    </a:lnTo>
                    <a:lnTo>
                      <a:pt x="145" y="66"/>
                    </a:lnTo>
                    <a:lnTo>
                      <a:pt x="93" y="52"/>
                    </a:lnTo>
                    <a:lnTo>
                      <a:pt x="18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7" name="Freeform 45"/>
              <p:cNvSpPr>
                <a:spLocks/>
              </p:cNvSpPr>
              <p:nvPr/>
            </p:nvSpPr>
            <p:spPr bwMode="auto">
              <a:xfrm>
                <a:off x="4180" y="2716"/>
                <a:ext cx="187" cy="6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2" y="0"/>
                  </a:cxn>
                  <a:cxn ang="0">
                    <a:pos x="142" y="38"/>
                  </a:cxn>
                  <a:cxn ang="0">
                    <a:pos x="187" y="27"/>
                  </a:cxn>
                  <a:cxn ang="0">
                    <a:pos x="163" y="62"/>
                  </a:cxn>
                  <a:cxn ang="0">
                    <a:pos x="45" y="62"/>
                  </a:cxn>
                  <a:cxn ang="0">
                    <a:pos x="94" y="52"/>
                  </a:cxn>
                  <a:cxn ang="0">
                    <a:pos x="0" y="14"/>
                  </a:cxn>
                </a:cxnLst>
                <a:rect l="0" t="0" r="r" b="b"/>
                <a:pathLst>
                  <a:path w="187" h="62">
                    <a:moveTo>
                      <a:pt x="0" y="14"/>
                    </a:moveTo>
                    <a:lnTo>
                      <a:pt x="42" y="0"/>
                    </a:lnTo>
                    <a:lnTo>
                      <a:pt x="142" y="38"/>
                    </a:lnTo>
                    <a:lnTo>
                      <a:pt x="187" y="27"/>
                    </a:lnTo>
                    <a:lnTo>
                      <a:pt x="163" y="62"/>
                    </a:lnTo>
                    <a:lnTo>
                      <a:pt x="45" y="62"/>
                    </a:lnTo>
                    <a:lnTo>
                      <a:pt x="94" y="5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8" name="Freeform 46"/>
              <p:cNvSpPr>
                <a:spLocks/>
              </p:cNvSpPr>
              <p:nvPr/>
            </p:nvSpPr>
            <p:spPr bwMode="auto">
              <a:xfrm>
                <a:off x="4180" y="2716"/>
                <a:ext cx="187" cy="6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2" y="0"/>
                  </a:cxn>
                  <a:cxn ang="0">
                    <a:pos x="142" y="38"/>
                  </a:cxn>
                  <a:cxn ang="0">
                    <a:pos x="187" y="27"/>
                  </a:cxn>
                  <a:cxn ang="0">
                    <a:pos x="163" y="62"/>
                  </a:cxn>
                  <a:cxn ang="0">
                    <a:pos x="45" y="62"/>
                  </a:cxn>
                  <a:cxn ang="0">
                    <a:pos x="94" y="52"/>
                  </a:cxn>
                  <a:cxn ang="0">
                    <a:pos x="0" y="14"/>
                  </a:cxn>
                </a:cxnLst>
                <a:rect l="0" t="0" r="r" b="b"/>
                <a:pathLst>
                  <a:path w="187" h="62">
                    <a:moveTo>
                      <a:pt x="0" y="14"/>
                    </a:moveTo>
                    <a:lnTo>
                      <a:pt x="42" y="0"/>
                    </a:lnTo>
                    <a:lnTo>
                      <a:pt x="142" y="38"/>
                    </a:lnTo>
                    <a:lnTo>
                      <a:pt x="187" y="27"/>
                    </a:lnTo>
                    <a:lnTo>
                      <a:pt x="163" y="62"/>
                    </a:lnTo>
                    <a:lnTo>
                      <a:pt x="45" y="62"/>
                    </a:lnTo>
                    <a:lnTo>
                      <a:pt x="94" y="5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59" name="Freeform 47"/>
              <p:cNvSpPr>
                <a:spLocks/>
              </p:cNvSpPr>
              <p:nvPr/>
            </p:nvSpPr>
            <p:spPr bwMode="auto">
              <a:xfrm>
                <a:off x="4367" y="2799"/>
                <a:ext cx="187" cy="62"/>
              </a:xfrm>
              <a:custGeom>
                <a:avLst/>
                <a:gdLst/>
                <a:ahLst/>
                <a:cxnLst>
                  <a:cxn ang="0">
                    <a:pos x="187" y="48"/>
                  </a:cxn>
                  <a:cxn ang="0">
                    <a:pos x="146" y="62"/>
                  </a:cxn>
                  <a:cxn ang="0">
                    <a:pos x="49" y="21"/>
                  </a:cxn>
                  <a:cxn ang="0">
                    <a:pos x="0" y="34"/>
                  </a:cxn>
                  <a:cxn ang="0">
                    <a:pos x="24" y="0"/>
                  </a:cxn>
                  <a:cxn ang="0">
                    <a:pos x="146" y="0"/>
                  </a:cxn>
                  <a:cxn ang="0">
                    <a:pos x="94" y="10"/>
                  </a:cxn>
                  <a:cxn ang="0">
                    <a:pos x="187" y="48"/>
                  </a:cxn>
                </a:cxnLst>
                <a:rect l="0" t="0" r="r" b="b"/>
                <a:pathLst>
                  <a:path w="187" h="62">
                    <a:moveTo>
                      <a:pt x="187" y="48"/>
                    </a:moveTo>
                    <a:lnTo>
                      <a:pt x="146" y="62"/>
                    </a:lnTo>
                    <a:lnTo>
                      <a:pt x="49" y="21"/>
                    </a:lnTo>
                    <a:lnTo>
                      <a:pt x="0" y="34"/>
                    </a:lnTo>
                    <a:lnTo>
                      <a:pt x="24" y="0"/>
                    </a:lnTo>
                    <a:lnTo>
                      <a:pt x="146" y="0"/>
                    </a:lnTo>
                    <a:lnTo>
                      <a:pt x="94" y="10"/>
                    </a:lnTo>
                    <a:lnTo>
                      <a:pt x="18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60" name="Freeform 48"/>
              <p:cNvSpPr>
                <a:spLocks/>
              </p:cNvSpPr>
              <p:nvPr/>
            </p:nvSpPr>
            <p:spPr bwMode="auto">
              <a:xfrm>
                <a:off x="4367" y="2799"/>
                <a:ext cx="187" cy="62"/>
              </a:xfrm>
              <a:custGeom>
                <a:avLst/>
                <a:gdLst/>
                <a:ahLst/>
                <a:cxnLst>
                  <a:cxn ang="0">
                    <a:pos x="187" y="48"/>
                  </a:cxn>
                  <a:cxn ang="0">
                    <a:pos x="146" y="62"/>
                  </a:cxn>
                  <a:cxn ang="0">
                    <a:pos x="49" y="21"/>
                  </a:cxn>
                  <a:cxn ang="0">
                    <a:pos x="0" y="34"/>
                  </a:cxn>
                  <a:cxn ang="0">
                    <a:pos x="24" y="0"/>
                  </a:cxn>
                  <a:cxn ang="0">
                    <a:pos x="146" y="0"/>
                  </a:cxn>
                  <a:cxn ang="0">
                    <a:pos x="94" y="10"/>
                  </a:cxn>
                  <a:cxn ang="0">
                    <a:pos x="187" y="48"/>
                  </a:cxn>
                </a:cxnLst>
                <a:rect l="0" t="0" r="r" b="b"/>
                <a:pathLst>
                  <a:path w="187" h="62">
                    <a:moveTo>
                      <a:pt x="187" y="48"/>
                    </a:moveTo>
                    <a:lnTo>
                      <a:pt x="146" y="62"/>
                    </a:lnTo>
                    <a:lnTo>
                      <a:pt x="49" y="21"/>
                    </a:lnTo>
                    <a:lnTo>
                      <a:pt x="0" y="34"/>
                    </a:lnTo>
                    <a:lnTo>
                      <a:pt x="24" y="0"/>
                    </a:lnTo>
                    <a:lnTo>
                      <a:pt x="146" y="0"/>
                    </a:lnTo>
                    <a:lnTo>
                      <a:pt x="94" y="10"/>
                    </a:lnTo>
                    <a:lnTo>
                      <a:pt x="18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677361" name="Line 49"/>
          <p:cNvSpPr>
            <a:spLocks noChangeShapeType="1"/>
          </p:cNvSpPr>
          <p:nvPr/>
        </p:nvSpPr>
        <p:spPr bwMode="auto">
          <a:xfrm>
            <a:off x="8902700" y="4421188"/>
            <a:ext cx="1588" cy="220662"/>
          </a:xfrm>
          <a:prstGeom prst="line">
            <a:avLst/>
          </a:prstGeom>
          <a:noFill/>
          <a:ln w="4763">
            <a:solidFill>
              <a:srgbClr val="AAE6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62" name="Line 50"/>
          <p:cNvSpPr>
            <a:spLocks noChangeShapeType="1"/>
          </p:cNvSpPr>
          <p:nvPr/>
        </p:nvSpPr>
        <p:spPr bwMode="auto">
          <a:xfrm flipV="1">
            <a:off x="3657600" y="38100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pic>
        <p:nvPicPr>
          <p:cNvPr id="1677363" name="Picture 5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1" y="4267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64" name="Picture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3276600"/>
            <a:ext cx="53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7365" name="Text Box 53"/>
          <p:cNvSpPr txBox="1">
            <a:spLocks noChangeArrowheads="1"/>
          </p:cNvSpPr>
          <p:nvPr/>
        </p:nvSpPr>
        <p:spPr bwMode="auto">
          <a:xfrm>
            <a:off x="3352800" y="22860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sp>
        <p:nvSpPr>
          <p:cNvPr id="1677366" name="Text Box 54"/>
          <p:cNvSpPr txBox="1">
            <a:spLocks noChangeArrowheads="1"/>
          </p:cNvSpPr>
          <p:nvPr/>
        </p:nvSpPr>
        <p:spPr bwMode="auto">
          <a:xfrm>
            <a:off x="6781800" y="2971801"/>
            <a:ext cx="2984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</a:t>
            </a:r>
          </a:p>
        </p:txBody>
      </p:sp>
      <p:sp>
        <p:nvSpPr>
          <p:cNvPr id="1677367" name="Text Box 55"/>
          <p:cNvSpPr txBox="1">
            <a:spLocks noChangeArrowheads="1"/>
          </p:cNvSpPr>
          <p:nvPr/>
        </p:nvSpPr>
        <p:spPr bwMode="auto">
          <a:xfrm>
            <a:off x="4953000" y="2971801"/>
            <a:ext cx="2984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</a:t>
            </a:r>
          </a:p>
        </p:txBody>
      </p:sp>
      <p:sp>
        <p:nvSpPr>
          <p:cNvPr id="1677368" name="Text Box 56"/>
          <p:cNvSpPr txBox="1">
            <a:spLocks noChangeArrowheads="1"/>
          </p:cNvSpPr>
          <p:nvPr/>
        </p:nvSpPr>
        <p:spPr bwMode="auto">
          <a:xfrm>
            <a:off x="8305800" y="23622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pic>
        <p:nvPicPr>
          <p:cNvPr id="1677369" name="Picture 5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962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70" name="Picture 5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343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71" name="Picture 5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724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72" name="Picture 6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2438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73" name="Picture 6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2819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374" name="Picture 6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3200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7375" name="Oval 63"/>
          <p:cNvSpPr>
            <a:spLocks noChangeArrowheads="1"/>
          </p:cNvSpPr>
          <p:nvPr/>
        </p:nvSpPr>
        <p:spPr bwMode="auto">
          <a:xfrm>
            <a:off x="9753601" y="4953001"/>
            <a:ext cx="454025" cy="176213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AAE6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76" name="Rectangle 64"/>
          <p:cNvSpPr>
            <a:spLocks noChangeArrowheads="1"/>
          </p:cNvSpPr>
          <p:nvPr/>
        </p:nvSpPr>
        <p:spPr bwMode="auto">
          <a:xfrm>
            <a:off x="9752014" y="4916488"/>
            <a:ext cx="454025" cy="127000"/>
          </a:xfrm>
          <a:prstGeom prst="rect">
            <a:avLst/>
          </a:prstGeom>
          <a:solidFill>
            <a:srgbClr val="0078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77" name="Rectangle 65"/>
          <p:cNvSpPr>
            <a:spLocks noChangeArrowheads="1"/>
          </p:cNvSpPr>
          <p:nvPr/>
        </p:nvSpPr>
        <p:spPr bwMode="auto">
          <a:xfrm>
            <a:off x="9752014" y="4916488"/>
            <a:ext cx="454025" cy="127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78" name="Oval 66"/>
          <p:cNvSpPr>
            <a:spLocks noChangeArrowheads="1"/>
          </p:cNvSpPr>
          <p:nvPr/>
        </p:nvSpPr>
        <p:spPr bwMode="auto">
          <a:xfrm>
            <a:off x="9753601" y="4827588"/>
            <a:ext cx="454025" cy="176212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AAE6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9821863" y="4848225"/>
            <a:ext cx="315912" cy="134938"/>
            <a:chOff x="5228" y="2558"/>
            <a:chExt cx="199" cy="85"/>
          </a:xfrm>
        </p:grpSpPr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5228" y="2558"/>
              <a:ext cx="197" cy="83"/>
              <a:chOff x="5228" y="2558"/>
              <a:chExt cx="197" cy="83"/>
            </a:xfrm>
          </p:grpSpPr>
          <p:sp>
            <p:nvSpPr>
              <p:cNvPr id="1677381" name="Freeform 69"/>
              <p:cNvSpPr>
                <a:spLocks/>
              </p:cNvSpPr>
              <p:nvPr/>
            </p:nvSpPr>
            <p:spPr bwMode="auto">
              <a:xfrm>
                <a:off x="5331" y="2560"/>
                <a:ext cx="94" cy="3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1" y="35"/>
                  </a:cxn>
                  <a:cxn ang="0">
                    <a:pos x="71" y="12"/>
                  </a:cxn>
                  <a:cxn ang="0">
                    <a:pos x="94" y="20"/>
                  </a:cxn>
                  <a:cxn ang="0">
                    <a:pos x="82" y="0"/>
                  </a:cxn>
                  <a:cxn ang="0">
                    <a:pos x="22" y="0"/>
                  </a:cxn>
                  <a:cxn ang="0">
                    <a:pos x="47" y="6"/>
                  </a:cxn>
                  <a:cxn ang="0">
                    <a:pos x="0" y="28"/>
                  </a:cxn>
                </a:cxnLst>
                <a:rect l="0" t="0" r="r" b="b"/>
                <a:pathLst>
                  <a:path w="94" h="35">
                    <a:moveTo>
                      <a:pt x="0" y="28"/>
                    </a:moveTo>
                    <a:lnTo>
                      <a:pt x="21" y="35"/>
                    </a:lnTo>
                    <a:lnTo>
                      <a:pt x="71" y="12"/>
                    </a:lnTo>
                    <a:lnTo>
                      <a:pt x="94" y="20"/>
                    </a:lnTo>
                    <a:lnTo>
                      <a:pt x="82" y="0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2" name="Freeform 70"/>
              <p:cNvSpPr>
                <a:spLocks/>
              </p:cNvSpPr>
              <p:nvPr/>
            </p:nvSpPr>
            <p:spPr bwMode="auto">
              <a:xfrm>
                <a:off x="5331" y="2560"/>
                <a:ext cx="94" cy="3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1" y="35"/>
                  </a:cxn>
                  <a:cxn ang="0">
                    <a:pos x="71" y="12"/>
                  </a:cxn>
                  <a:cxn ang="0">
                    <a:pos x="94" y="20"/>
                  </a:cxn>
                  <a:cxn ang="0">
                    <a:pos x="82" y="0"/>
                  </a:cxn>
                  <a:cxn ang="0">
                    <a:pos x="22" y="0"/>
                  </a:cxn>
                  <a:cxn ang="0">
                    <a:pos x="47" y="6"/>
                  </a:cxn>
                  <a:cxn ang="0">
                    <a:pos x="0" y="28"/>
                  </a:cxn>
                </a:cxnLst>
                <a:rect l="0" t="0" r="r" b="b"/>
                <a:pathLst>
                  <a:path w="94" h="35">
                    <a:moveTo>
                      <a:pt x="0" y="28"/>
                    </a:moveTo>
                    <a:lnTo>
                      <a:pt x="21" y="35"/>
                    </a:lnTo>
                    <a:lnTo>
                      <a:pt x="71" y="12"/>
                    </a:lnTo>
                    <a:lnTo>
                      <a:pt x="94" y="20"/>
                    </a:lnTo>
                    <a:lnTo>
                      <a:pt x="82" y="0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3" name="Freeform 71"/>
              <p:cNvSpPr>
                <a:spLocks/>
              </p:cNvSpPr>
              <p:nvPr/>
            </p:nvSpPr>
            <p:spPr bwMode="auto">
              <a:xfrm>
                <a:off x="5228" y="2601"/>
                <a:ext cx="94" cy="38"/>
              </a:xfrm>
              <a:custGeom>
                <a:avLst/>
                <a:gdLst/>
                <a:ahLst/>
                <a:cxnLst>
                  <a:cxn ang="0">
                    <a:pos x="94" y="8"/>
                  </a:cxn>
                  <a:cxn ang="0">
                    <a:pos x="73" y="0"/>
                  </a:cxn>
                  <a:cxn ang="0">
                    <a:pos x="24" y="24"/>
                  </a:cxn>
                  <a:cxn ang="0">
                    <a:pos x="0" y="16"/>
                  </a:cxn>
                  <a:cxn ang="0">
                    <a:pos x="12" y="38"/>
                  </a:cxn>
                  <a:cxn ang="0">
                    <a:pos x="73" y="38"/>
                  </a:cxn>
                  <a:cxn ang="0">
                    <a:pos x="47" y="30"/>
                  </a:cxn>
                  <a:cxn ang="0">
                    <a:pos x="94" y="8"/>
                  </a:cxn>
                </a:cxnLst>
                <a:rect l="0" t="0" r="r" b="b"/>
                <a:pathLst>
                  <a:path w="94" h="38">
                    <a:moveTo>
                      <a:pt x="94" y="8"/>
                    </a:moveTo>
                    <a:lnTo>
                      <a:pt x="73" y="0"/>
                    </a:lnTo>
                    <a:lnTo>
                      <a:pt x="24" y="24"/>
                    </a:lnTo>
                    <a:lnTo>
                      <a:pt x="0" y="16"/>
                    </a:lnTo>
                    <a:lnTo>
                      <a:pt x="12" y="38"/>
                    </a:lnTo>
                    <a:lnTo>
                      <a:pt x="73" y="38"/>
                    </a:lnTo>
                    <a:lnTo>
                      <a:pt x="47" y="30"/>
                    </a:lnTo>
                    <a:lnTo>
                      <a:pt x="9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4" name="Freeform 72"/>
              <p:cNvSpPr>
                <a:spLocks/>
              </p:cNvSpPr>
              <p:nvPr/>
            </p:nvSpPr>
            <p:spPr bwMode="auto">
              <a:xfrm>
                <a:off x="5228" y="2601"/>
                <a:ext cx="94" cy="38"/>
              </a:xfrm>
              <a:custGeom>
                <a:avLst/>
                <a:gdLst/>
                <a:ahLst/>
                <a:cxnLst>
                  <a:cxn ang="0">
                    <a:pos x="94" y="8"/>
                  </a:cxn>
                  <a:cxn ang="0">
                    <a:pos x="73" y="0"/>
                  </a:cxn>
                  <a:cxn ang="0">
                    <a:pos x="24" y="24"/>
                  </a:cxn>
                  <a:cxn ang="0">
                    <a:pos x="0" y="16"/>
                  </a:cxn>
                  <a:cxn ang="0">
                    <a:pos x="12" y="38"/>
                  </a:cxn>
                  <a:cxn ang="0">
                    <a:pos x="73" y="38"/>
                  </a:cxn>
                  <a:cxn ang="0">
                    <a:pos x="47" y="30"/>
                  </a:cxn>
                  <a:cxn ang="0">
                    <a:pos x="94" y="8"/>
                  </a:cxn>
                </a:cxnLst>
                <a:rect l="0" t="0" r="r" b="b"/>
                <a:pathLst>
                  <a:path w="94" h="38">
                    <a:moveTo>
                      <a:pt x="94" y="8"/>
                    </a:moveTo>
                    <a:lnTo>
                      <a:pt x="73" y="0"/>
                    </a:lnTo>
                    <a:lnTo>
                      <a:pt x="24" y="24"/>
                    </a:lnTo>
                    <a:lnTo>
                      <a:pt x="0" y="16"/>
                    </a:lnTo>
                    <a:lnTo>
                      <a:pt x="12" y="38"/>
                    </a:lnTo>
                    <a:lnTo>
                      <a:pt x="73" y="38"/>
                    </a:lnTo>
                    <a:lnTo>
                      <a:pt x="47" y="30"/>
                    </a:lnTo>
                    <a:lnTo>
                      <a:pt x="9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5" name="Freeform 73"/>
              <p:cNvSpPr>
                <a:spLocks/>
              </p:cNvSpPr>
              <p:nvPr/>
            </p:nvSpPr>
            <p:spPr bwMode="auto">
              <a:xfrm>
                <a:off x="5233" y="2558"/>
                <a:ext cx="94" cy="3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1" y="0"/>
                  </a:cxn>
                  <a:cxn ang="0">
                    <a:pos x="71" y="22"/>
                  </a:cxn>
                  <a:cxn ang="0">
                    <a:pos x="94" y="16"/>
                  </a:cxn>
                  <a:cxn ang="0">
                    <a:pos x="82" y="35"/>
                  </a:cxn>
                  <a:cxn ang="0">
                    <a:pos x="23" y="35"/>
                  </a:cxn>
                  <a:cxn ang="0">
                    <a:pos x="47" y="30"/>
                  </a:cxn>
                  <a:cxn ang="0">
                    <a:pos x="0" y="8"/>
                  </a:cxn>
                </a:cxnLst>
                <a:rect l="0" t="0" r="r" b="b"/>
                <a:pathLst>
                  <a:path w="94" h="35">
                    <a:moveTo>
                      <a:pt x="0" y="8"/>
                    </a:moveTo>
                    <a:lnTo>
                      <a:pt x="21" y="0"/>
                    </a:lnTo>
                    <a:lnTo>
                      <a:pt x="71" y="22"/>
                    </a:lnTo>
                    <a:lnTo>
                      <a:pt x="94" y="16"/>
                    </a:lnTo>
                    <a:lnTo>
                      <a:pt x="82" y="35"/>
                    </a:lnTo>
                    <a:lnTo>
                      <a:pt x="23" y="35"/>
                    </a:lnTo>
                    <a:lnTo>
                      <a:pt x="47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6" name="Freeform 74"/>
              <p:cNvSpPr>
                <a:spLocks/>
              </p:cNvSpPr>
              <p:nvPr/>
            </p:nvSpPr>
            <p:spPr bwMode="auto">
              <a:xfrm>
                <a:off x="5233" y="2558"/>
                <a:ext cx="94" cy="3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1" y="0"/>
                  </a:cxn>
                  <a:cxn ang="0">
                    <a:pos x="71" y="22"/>
                  </a:cxn>
                  <a:cxn ang="0">
                    <a:pos x="94" y="16"/>
                  </a:cxn>
                  <a:cxn ang="0">
                    <a:pos x="82" y="35"/>
                  </a:cxn>
                  <a:cxn ang="0">
                    <a:pos x="23" y="35"/>
                  </a:cxn>
                  <a:cxn ang="0">
                    <a:pos x="47" y="30"/>
                  </a:cxn>
                  <a:cxn ang="0">
                    <a:pos x="0" y="8"/>
                  </a:cxn>
                </a:cxnLst>
                <a:rect l="0" t="0" r="r" b="b"/>
                <a:pathLst>
                  <a:path w="94" h="35">
                    <a:moveTo>
                      <a:pt x="0" y="8"/>
                    </a:moveTo>
                    <a:lnTo>
                      <a:pt x="21" y="0"/>
                    </a:lnTo>
                    <a:lnTo>
                      <a:pt x="71" y="22"/>
                    </a:lnTo>
                    <a:lnTo>
                      <a:pt x="94" y="16"/>
                    </a:lnTo>
                    <a:lnTo>
                      <a:pt x="82" y="35"/>
                    </a:lnTo>
                    <a:lnTo>
                      <a:pt x="23" y="35"/>
                    </a:lnTo>
                    <a:lnTo>
                      <a:pt x="47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7" name="Freeform 75"/>
              <p:cNvSpPr>
                <a:spLocks/>
              </p:cNvSpPr>
              <p:nvPr/>
            </p:nvSpPr>
            <p:spPr bwMode="auto">
              <a:xfrm>
                <a:off x="5327" y="2605"/>
                <a:ext cx="94" cy="36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73" y="36"/>
                  </a:cxn>
                  <a:cxn ang="0">
                    <a:pos x="25" y="12"/>
                  </a:cxn>
                  <a:cxn ang="0">
                    <a:pos x="0" y="20"/>
                  </a:cxn>
                  <a:cxn ang="0">
                    <a:pos x="12" y="0"/>
                  </a:cxn>
                  <a:cxn ang="0">
                    <a:pos x="73" y="0"/>
                  </a:cxn>
                  <a:cxn ang="0">
                    <a:pos x="47" y="6"/>
                  </a:cxn>
                  <a:cxn ang="0">
                    <a:pos x="94" y="28"/>
                  </a:cxn>
                </a:cxnLst>
                <a:rect l="0" t="0" r="r" b="b"/>
                <a:pathLst>
                  <a:path w="94" h="36">
                    <a:moveTo>
                      <a:pt x="94" y="28"/>
                    </a:moveTo>
                    <a:lnTo>
                      <a:pt x="73" y="36"/>
                    </a:lnTo>
                    <a:lnTo>
                      <a:pt x="25" y="12"/>
                    </a:lnTo>
                    <a:lnTo>
                      <a:pt x="0" y="20"/>
                    </a:lnTo>
                    <a:lnTo>
                      <a:pt x="12" y="0"/>
                    </a:lnTo>
                    <a:lnTo>
                      <a:pt x="73" y="0"/>
                    </a:lnTo>
                    <a:lnTo>
                      <a:pt x="47" y="6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88" name="Freeform 76"/>
              <p:cNvSpPr>
                <a:spLocks/>
              </p:cNvSpPr>
              <p:nvPr/>
            </p:nvSpPr>
            <p:spPr bwMode="auto">
              <a:xfrm>
                <a:off x="5327" y="2605"/>
                <a:ext cx="94" cy="36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73" y="36"/>
                  </a:cxn>
                  <a:cxn ang="0">
                    <a:pos x="25" y="12"/>
                  </a:cxn>
                  <a:cxn ang="0">
                    <a:pos x="0" y="20"/>
                  </a:cxn>
                  <a:cxn ang="0">
                    <a:pos x="12" y="0"/>
                  </a:cxn>
                  <a:cxn ang="0">
                    <a:pos x="73" y="0"/>
                  </a:cxn>
                  <a:cxn ang="0">
                    <a:pos x="47" y="6"/>
                  </a:cxn>
                  <a:cxn ang="0">
                    <a:pos x="94" y="28"/>
                  </a:cxn>
                </a:cxnLst>
                <a:rect l="0" t="0" r="r" b="b"/>
                <a:pathLst>
                  <a:path w="94" h="36">
                    <a:moveTo>
                      <a:pt x="94" y="28"/>
                    </a:moveTo>
                    <a:lnTo>
                      <a:pt x="73" y="36"/>
                    </a:lnTo>
                    <a:lnTo>
                      <a:pt x="25" y="12"/>
                    </a:lnTo>
                    <a:lnTo>
                      <a:pt x="0" y="20"/>
                    </a:lnTo>
                    <a:lnTo>
                      <a:pt x="12" y="0"/>
                    </a:lnTo>
                    <a:lnTo>
                      <a:pt x="73" y="0"/>
                    </a:lnTo>
                    <a:lnTo>
                      <a:pt x="47" y="6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5229" y="2560"/>
              <a:ext cx="198" cy="83"/>
              <a:chOff x="5229" y="2560"/>
              <a:chExt cx="198" cy="83"/>
            </a:xfrm>
          </p:grpSpPr>
          <p:sp>
            <p:nvSpPr>
              <p:cNvPr id="1677390" name="Freeform 78"/>
              <p:cNvSpPr>
                <a:spLocks/>
              </p:cNvSpPr>
              <p:nvPr/>
            </p:nvSpPr>
            <p:spPr bwMode="auto">
              <a:xfrm>
                <a:off x="5332" y="2562"/>
                <a:ext cx="95" cy="3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1" y="35"/>
                  </a:cxn>
                  <a:cxn ang="0">
                    <a:pos x="72" y="12"/>
                  </a:cxn>
                  <a:cxn ang="0">
                    <a:pos x="95" y="20"/>
                  </a:cxn>
                  <a:cxn ang="0">
                    <a:pos x="82" y="0"/>
                  </a:cxn>
                  <a:cxn ang="0">
                    <a:pos x="23" y="0"/>
                  </a:cxn>
                  <a:cxn ang="0">
                    <a:pos x="47" y="6"/>
                  </a:cxn>
                  <a:cxn ang="0">
                    <a:pos x="0" y="28"/>
                  </a:cxn>
                </a:cxnLst>
                <a:rect l="0" t="0" r="r" b="b"/>
                <a:pathLst>
                  <a:path w="95" h="35">
                    <a:moveTo>
                      <a:pt x="0" y="28"/>
                    </a:moveTo>
                    <a:lnTo>
                      <a:pt x="21" y="35"/>
                    </a:lnTo>
                    <a:lnTo>
                      <a:pt x="72" y="12"/>
                    </a:lnTo>
                    <a:lnTo>
                      <a:pt x="95" y="20"/>
                    </a:lnTo>
                    <a:lnTo>
                      <a:pt x="82" y="0"/>
                    </a:lnTo>
                    <a:lnTo>
                      <a:pt x="23" y="0"/>
                    </a:lnTo>
                    <a:lnTo>
                      <a:pt x="47" y="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1" name="Freeform 79"/>
              <p:cNvSpPr>
                <a:spLocks/>
              </p:cNvSpPr>
              <p:nvPr/>
            </p:nvSpPr>
            <p:spPr bwMode="auto">
              <a:xfrm>
                <a:off x="5332" y="2562"/>
                <a:ext cx="95" cy="3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1" y="35"/>
                  </a:cxn>
                  <a:cxn ang="0">
                    <a:pos x="72" y="12"/>
                  </a:cxn>
                  <a:cxn ang="0">
                    <a:pos x="95" y="20"/>
                  </a:cxn>
                  <a:cxn ang="0">
                    <a:pos x="82" y="0"/>
                  </a:cxn>
                  <a:cxn ang="0">
                    <a:pos x="23" y="0"/>
                  </a:cxn>
                  <a:cxn ang="0">
                    <a:pos x="47" y="6"/>
                  </a:cxn>
                  <a:cxn ang="0">
                    <a:pos x="0" y="28"/>
                  </a:cxn>
                </a:cxnLst>
                <a:rect l="0" t="0" r="r" b="b"/>
                <a:pathLst>
                  <a:path w="95" h="35">
                    <a:moveTo>
                      <a:pt x="0" y="28"/>
                    </a:moveTo>
                    <a:lnTo>
                      <a:pt x="21" y="35"/>
                    </a:lnTo>
                    <a:lnTo>
                      <a:pt x="72" y="12"/>
                    </a:lnTo>
                    <a:lnTo>
                      <a:pt x="95" y="20"/>
                    </a:lnTo>
                    <a:lnTo>
                      <a:pt x="82" y="0"/>
                    </a:lnTo>
                    <a:lnTo>
                      <a:pt x="23" y="0"/>
                    </a:lnTo>
                    <a:lnTo>
                      <a:pt x="47" y="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2" name="Freeform 80"/>
              <p:cNvSpPr>
                <a:spLocks/>
              </p:cNvSpPr>
              <p:nvPr/>
            </p:nvSpPr>
            <p:spPr bwMode="auto">
              <a:xfrm>
                <a:off x="5229" y="2603"/>
                <a:ext cx="95" cy="38"/>
              </a:xfrm>
              <a:custGeom>
                <a:avLst/>
                <a:gdLst/>
                <a:ahLst/>
                <a:cxnLst>
                  <a:cxn ang="0">
                    <a:pos x="95" y="8"/>
                  </a:cxn>
                  <a:cxn ang="0">
                    <a:pos x="74" y="0"/>
                  </a:cxn>
                  <a:cxn ang="0">
                    <a:pos x="25" y="24"/>
                  </a:cxn>
                  <a:cxn ang="0">
                    <a:pos x="0" y="16"/>
                  </a:cxn>
                  <a:cxn ang="0">
                    <a:pos x="13" y="38"/>
                  </a:cxn>
                  <a:cxn ang="0">
                    <a:pos x="74" y="38"/>
                  </a:cxn>
                  <a:cxn ang="0">
                    <a:pos x="48" y="30"/>
                  </a:cxn>
                  <a:cxn ang="0">
                    <a:pos x="95" y="8"/>
                  </a:cxn>
                </a:cxnLst>
                <a:rect l="0" t="0" r="r" b="b"/>
                <a:pathLst>
                  <a:path w="95" h="38">
                    <a:moveTo>
                      <a:pt x="95" y="8"/>
                    </a:moveTo>
                    <a:lnTo>
                      <a:pt x="74" y="0"/>
                    </a:lnTo>
                    <a:lnTo>
                      <a:pt x="25" y="24"/>
                    </a:lnTo>
                    <a:lnTo>
                      <a:pt x="0" y="16"/>
                    </a:lnTo>
                    <a:lnTo>
                      <a:pt x="13" y="38"/>
                    </a:lnTo>
                    <a:lnTo>
                      <a:pt x="74" y="38"/>
                    </a:lnTo>
                    <a:lnTo>
                      <a:pt x="48" y="30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3" name="Freeform 81"/>
              <p:cNvSpPr>
                <a:spLocks/>
              </p:cNvSpPr>
              <p:nvPr/>
            </p:nvSpPr>
            <p:spPr bwMode="auto">
              <a:xfrm>
                <a:off x="5229" y="2603"/>
                <a:ext cx="95" cy="38"/>
              </a:xfrm>
              <a:custGeom>
                <a:avLst/>
                <a:gdLst/>
                <a:ahLst/>
                <a:cxnLst>
                  <a:cxn ang="0">
                    <a:pos x="95" y="8"/>
                  </a:cxn>
                  <a:cxn ang="0">
                    <a:pos x="74" y="0"/>
                  </a:cxn>
                  <a:cxn ang="0">
                    <a:pos x="25" y="24"/>
                  </a:cxn>
                  <a:cxn ang="0">
                    <a:pos x="0" y="16"/>
                  </a:cxn>
                  <a:cxn ang="0">
                    <a:pos x="13" y="38"/>
                  </a:cxn>
                  <a:cxn ang="0">
                    <a:pos x="74" y="38"/>
                  </a:cxn>
                  <a:cxn ang="0">
                    <a:pos x="48" y="30"/>
                  </a:cxn>
                  <a:cxn ang="0">
                    <a:pos x="95" y="8"/>
                  </a:cxn>
                </a:cxnLst>
                <a:rect l="0" t="0" r="r" b="b"/>
                <a:pathLst>
                  <a:path w="95" h="38">
                    <a:moveTo>
                      <a:pt x="95" y="8"/>
                    </a:moveTo>
                    <a:lnTo>
                      <a:pt x="74" y="0"/>
                    </a:lnTo>
                    <a:lnTo>
                      <a:pt x="25" y="24"/>
                    </a:lnTo>
                    <a:lnTo>
                      <a:pt x="0" y="16"/>
                    </a:lnTo>
                    <a:lnTo>
                      <a:pt x="13" y="38"/>
                    </a:lnTo>
                    <a:lnTo>
                      <a:pt x="74" y="38"/>
                    </a:lnTo>
                    <a:lnTo>
                      <a:pt x="48" y="30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4" name="Freeform 82"/>
              <p:cNvSpPr>
                <a:spLocks/>
              </p:cNvSpPr>
              <p:nvPr/>
            </p:nvSpPr>
            <p:spPr bwMode="auto">
              <a:xfrm>
                <a:off x="5235" y="2560"/>
                <a:ext cx="94" cy="3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1" y="0"/>
                  </a:cxn>
                  <a:cxn ang="0">
                    <a:pos x="71" y="22"/>
                  </a:cxn>
                  <a:cxn ang="0">
                    <a:pos x="94" y="16"/>
                  </a:cxn>
                  <a:cxn ang="0">
                    <a:pos x="82" y="35"/>
                  </a:cxn>
                  <a:cxn ang="0">
                    <a:pos x="22" y="35"/>
                  </a:cxn>
                  <a:cxn ang="0">
                    <a:pos x="47" y="30"/>
                  </a:cxn>
                  <a:cxn ang="0">
                    <a:pos x="0" y="8"/>
                  </a:cxn>
                </a:cxnLst>
                <a:rect l="0" t="0" r="r" b="b"/>
                <a:pathLst>
                  <a:path w="94" h="35">
                    <a:moveTo>
                      <a:pt x="0" y="8"/>
                    </a:moveTo>
                    <a:lnTo>
                      <a:pt x="21" y="0"/>
                    </a:lnTo>
                    <a:lnTo>
                      <a:pt x="71" y="22"/>
                    </a:lnTo>
                    <a:lnTo>
                      <a:pt x="94" y="16"/>
                    </a:lnTo>
                    <a:lnTo>
                      <a:pt x="82" y="35"/>
                    </a:lnTo>
                    <a:lnTo>
                      <a:pt x="22" y="35"/>
                    </a:lnTo>
                    <a:lnTo>
                      <a:pt x="47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5" name="Freeform 83"/>
              <p:cNvSpPr>
                <a:spLocks/>
              </p:cNvSpPr>
              <p:nvPr/>
            </p:nvSpPr>
            <p:spPr bwMode="auto">
              <a:xfrm>
                <a:off x="5235" y="2560"/>
                <a:ext cx="94" cy="3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1" y="0"/>
                  </a:cxn>
                  <a:cxn ang="0">
                    <a:pos x="71" y="22"/>
                  </a:cxn>
                  <a:cxn ang="0">
                    <a:pos x="94" y="16"/>
                  </a:cxn>
                  <a:cxn ang="0">
                    <a:pos x="82" y="35"/>
                  </a:cxn>
                  <a:cxn ang="0">
                    <a:pos x="22" y="35"/>
                  </a:cxn>
                  <a:cxn ang="0">
                    <a:pos x="47" y="30"/>
                  </a:cxn>
                  <a:cxn ang="0">
                    <a:pos x="0" y="8"/>
                  </a:cxn>
                </a:cxnLst>
                <a:rect l="0" t="0" r="r" b="b"/>
                <a:pathLst>
                  <a:path w="94" h="35">
                    <a:moveTo>
                      <a:pt x="0" y="8"/>
                    </a:moveTo>
                    <a:lnTo>
                      <a:pt x="21" y="0"/>
                    </a:lnTo>
                    <a:lnTo>
                      <a:pt x="71" y="22"/>
                    </a:lnTo>
                    <a:lnTo>
                      <a:pt x="94" y="16"/>
                    </a:lnTo>
                    <a:lnTo>
                      <a:pt x="82" y="35"/>
                    </a:lnTo>
                    <a:lnTo>
                      <a:pt x="22" y="35"/>
                    </a:lnTo>
                    <a:lnTo>
                      <a:pt x="47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6" name="Freeform 84"/>
              <p:cNvSpPr>
                <a:spLocks/>
              </p:cNvSpPr>
              <p:nvPr/>
            </p:nvSpPr>
            <p:spPr bwMode="auto">
              <a:xfrm>
                <a:off x="5329" y="2607"/>
                <a:ext cx="94" cy="36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73" y="36"/>
                  </a:cxn>
                  <a:cxn ang="0">
                    <a:pos x="24" y="12"/>
                  </a:cxn>
                  <a:cxn ang="0">
                    <a:pos x="0" y="20"/>
                  </a:cxn>
                  <a:cxn ang="0">
                    <a:pos x="12" y="0"/>
                  </a:cxn>
                  <a:cxn ang="0">
                    <a:pos x="73" y="0"/>
                  </a:cxn>
                  <a:cxn ang="0">
                    <a:pos x="47" y="6"/>
                  </a:cxn>
                  <a:cxn ang="0">
                    <a:pos x="94" y="28"/>
                  </a:cxn>
                </a:cxnLst>
                <a:rect l="0" t="0" r="r" b="b"/>
                <a:pathLst>
                  <a:path w="94" h="36">
                    <a:moveTo>
                      <a:pt x="94" y="28"/>
                    </a:moveTo>
                    <a:lnTo>
                      <a:pt x="73" y="36"/>
                    </a:lnTo>
                    <a:lnTo>
                      <a:pt x="24" y="12"/>
                    </a:lnTo>
                    <a:lnTo>
                      <a:pt x="0" y="20"/>
                    </a:lnTo>
                    <a:lnTo>
                      <a:pt x="12" y="0"/>
                    </a:lnTo>
                    <a:lnTo>
                      <a:pt x="73" y="0"/>
                    </a:lnTo>
                    <a:lnTo>
                      <a:pt x="47" y="6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77397" name="Freeform 85"/>
              <p:cNvSpPr>
                <a:spLocks/>
              </p:cNvSpPr>
              <p:nvPr/>
            </p:nvSpPr>
            <p:spPr bwMode="auto">
              <a:xfrm>
                <a:off x="5329" y="2607"/>
                <a:ext cx="94" cy="36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73" y="36"/>
                  </a:cxn>
                  <a:cxn ang="0">
                    <a:pos x="24" y="12"/>
                  </a:cxn>
                  <a:cxn ang="0">
                    <a:pos x="0" y="20"/>
                  </a:cxn>
                  <a:cxn ang="0">
                    <a:pos x="12" y="0"/>
                  </a:cxn>
                  <a:cxn ang="0">
                    <a:pos x="73" y="0"/>
                  </a:cxn>
                  <a:cxn ang="0">
                    <a:pos x="47" y="6"/>
                  </a:cxn>
                  <a:cxn ang="0">
                    <a:pos x="94" y="28"/>
                  </a:cxn>
                </a:cxnLst>
                <a:rect l="0" t="0" r="r" b="b"/>
                <a:pathLst>
                  <a:path w="94" h="36">
                    <a:moveTo>
                      <a:pt x="94" y="28"/>
                    </a:moveTo>
                    <a:lnTo>
                      <a:pt x="73" y="36"/>
                    </a:lnTo>
                    <a:lnTo>
                      <a:pt x="24" y="12"/>
                    </a:lnTo>
                    <a:lnTo>
                      <a:pt x="0" y="20"/>
                    </a:lnTo>
                    <a:lnTo>
                      <a:pt x="12" y="0"/>
                    </a:lnTo>
                    <a:lnTo>
                      <a:pt x="73" y="0"/>
                    </a:lnTo>
                    <a:lnTo>
                      <a:pt x="47" y="6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677398" name="Line 86"/>
          <p:cNvSpPr>
            <a:spLocks noChangeShapeType="1"/>
          </p:cNvSpPr>
          <p:nvPr/>
        </p:nvSpPr>
        <p:spPr bwMode="auto">
          <a:xfrm>
            <a:off x="9752014" y="4913313"/>
            <a:ext cx="1587" cy="127000"/>
          </a:xfrm>
          <a:prstGeom prst="line">
            <a:avLst/>
          </a:prstGeom>
          <a:noFill/>
          <a:ln w="3175">
            <a:solidFill>
              <a:srgbClr val="AAE6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77399" name="Line 87"/>
          <p:cNvSpPr>
            <a:spLocks noChangeShapeType="1"/>
          </p:cNvSpPr>
          <p:nvPr/>
        </p:nvSpPr>
        <p:spPr bwMode="auto">
          <a:xfrm>
            <a:off x="10206039" y="4913313"/>
            <a:ext cx="1587" cy="127000"/>
          </a:xfrm>
          <a:prstGeom prst="line">
            <a:avLst/>
          </a:prstGeom>
          <a:noFill/>
          <a:ln w="3175">
            <a:solidFill>
              <a:srgbClr val="AAE6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pic>
        <p:nvPicPr>
          <p:cNvPr id="1677400" name="Picture 8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4419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401" name="Picture 8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403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7402" name="Line 90"/>
          <p:cNvSpPr>
            <a:spLocks noChangeShapeType="1"/>
          </p:cNvSpPr>
          <p:nvPr/>
        </p:nvSpPr>
        <p:spPr bwMode="auto">
          <a:xfrm>
            <a:off x="2209800" y="25146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403" name="Line 91"/>
          <p:cNvSpPr>
            <a:spLocks noChangeShapeType="1"/>
          </p:cNvSpPr>
          <p:nvPr/>
        </p:nvSpPr>
        <p:spPr bwMode="auto">
          <a:xfrm>
            <a:off x="21336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1677404" name="Line 92"/>
          <p:cNvSpPr>
            <a:spLocks noChangeShapeType="1"/>
          </p:cNvSpPr>
          <p:nvPr/>
        </p:nvSpPr>
        <p:spPr bwMode="auto">
          <a:xfrm flipV="1">
            <a:off x="2209800" y="3048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3025" tIns="36512" rIns="73025" bIns="36512"/>
          <a:lstStyle/>
          <a:p>
            <a:endParaRPr lang="en-US" sz="1800"/>
          </a:p>
        </p:txBody>
      </p:sp>
      <p:pic>
        <p:nvPicPr>
          <p:cNvPr id="1677405" name="Picture 9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74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406" name="Picture 9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36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407" name="Picture 9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124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7408" name="Picture 9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1" y="2667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7409" name="Text Box 97"/>
          <p:cNvSpPr txBox="1">
            <a:spLocks noChangeArrowheads="1"/>
          </p:cNvSpPr>
          <p:nvPr/>
        </p:nvSpPr>
        <p:spPr bwMode="auto">
          <a:xfrm>
            <a:off x="1828800" y="19812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sp>
        <p:nvSpPr>
          <p:cNvPr id="1677410" name="Text Box 98"/>
          <p:cNvSpPr txBox="1">
            <a:spLocks noChangeArrowheads="1"/>
          </p:cNvSpPr>
          <p:nvPr/>
        </p:nvSpPr>
        <p:spPr bwMode="auto">
          <a:xfrm>
            <a:off x="9753600" y="20574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grpSp>
        <p:nvGrpSpPr>
          <p:cNvPr id="9" name="Group 99"/>
          <p:cNvGrpSpPr>
            <a:grpSpLocks/>
          </p:cNvGrpSpPr>
          <p:nvPr/>
        </p:nvGrpSpPr>
        <p:grpSpPr bwMode="auto">
          <a:xfrm rot="-1572244">
            <a:off x="1828800" y="5181600"/>
            <a:ext cx="1295400" cy="152400"/>
            <a:chOff x="144" y="3216"/>
            <a:chExt cx="816" cy="96"/>
          </a:xfrm>
        </p:grpSpPr>
        <p:sp>
          <p:nvSpPr>
            <p:cNvPr id="1677412" name="Rectangle 100"/>
            <p:cNvSpPr>
              <a:spLocks noChangeArrowheads="1"/>
            </p:cNvSpPr>
            <p:nvPr/>
          </p:nvSpPr>
          <p:spPr bwMode="auto">
            <a:xfrm>
              <a:off x="144" y="321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13" name="Rectangle 101"/>
            <p:cNvSpPr>
              <a:spLocks noChangeArrowheads="1"/>
            </p:cNvSpPr>
            <p:nvPr/>
          </p:nvSpPr>
          <p:spPr bwMode="auto">
            <a:xfrm>
              <a:off x="432" y="321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14" name="Rectangle 102"/>
            <p:cNvSpPr>
              <a:spLocks noChangeArrowheads="1"/>
            </p:cNvSpPr>
            <p:nvPr/>
          </p:nvSpPr>
          <p:spPr bwMode="auto">
            <a:xfrm>
              <a:off x="720" y="321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1677415" name="Rectangle 103"/>
          <p:cNvSpPr>
            <a:spLocks noChangeArrowheads="1"/>
          </p:cNvSpPr>
          <p:nvPr/>
        </p:nvSpPr>
        <p:spPr bwMode="auto">
          <a:xfrm rot="37909">
            <a:off x="3200400" y="4876800"/>
            <a:ext cx="381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16" name="Rectangle 104"/>
          <p:cNvSpPr>
            <a:spLocks noChangeArrowheads="1"/>
          </p:cNvSpPr>
          <p:nvPr/>
        </p:nvSpPr>
        <p:spPr bwMode="auto">
          <a:xfrm>
            <a:off x="3581400" y="4724400"/>
            <a:ext cx="76200" cy="15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17" name="Rectangle 105"/>
          <p:cNvSpPr>
            <a:spLocks noChangeArrowheads="1"/>
          </p:cNvSpPr>
          <p:nvPr/>
        </p:nvSpPr>
        <p:spPr bwMode="auto">
          <a:xfrm>
            <a:off x="3657600" y="4876800"/>
            <a:ext cx="76200" cy="1524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18" name="Rectangle 106"/>
          <p:cNvSpPr>
            <a:spLocks noChangeArrowheads="1"/>
          </p:cNvSpPr>
          <p:nvPr/>
        </p:nvSpPr>
        <p:spPr bwMode="auto">
          <a:xfrm>
            <a:off x="3657600" y="4724400"/>
            <a:ext cx="76200" cy="1524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19" name="Rectangle 107"/>
          <p:cNvSpPr>
            <a:spLocks noChangeArrowheads="1"/>
          </p:cNvSpPr>
          <p:nvPr/>
        </p:nvSpPr>
        <p:spPr bwMode="auto">
          <a:xfrm>
            <a:off x="3581400" y="4876800"/>
            <a:ext cx="76200" cy="15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20" name="Rectangle 108"/>
          <p:cNvSpPr>
            <a:spLocks noChangeArrowheads="1"/>
          </p:cNvSpPr>
          <p:nvPr/>
        </p:nvSpPr>
        <p:spPr bwMode="auto">
          <a:xfrm>
            <a:off x="5176838" y="4041775"/>
            <a:ext cx="76200" cy="1524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5334000" y="4191000"/>
            <a:ext cx="1752600" cy="152400"/>
            <a:chOff x="2352" y="3024"/>
            <a:chExt cx="1104" cy="96"/>
          </a:xfrm>
        </p:grpSpPr>
        <p:sp>
          <p:nvSpPr>
            <p:cNvPr id="1677422" name="Rectangle 110"/>
            <p:cNvSpPr>
              <a:spLocks noChangeArrowheads="1"/>
            </p:cNvSpPr>
            <p:nvPr/>
          </p:nvSpPr>
          <p:spPr bwMode="auto">
            <a:xfrm rot="-5162">
              <a:off x="2352" y="3024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3" name="Rectangle 111"/>
            <p:cNvSpPr>
              <a:spLocks noChangeArrowheads="1"/>
            </p:cNvSpPr>
            <p:nvPr/>
          </p:nvSpPr>
          <p:spPr bwMode="auto">
            <a:xfrm>
              <a:off x="2640" y="3024"/>
              <a:ext cx="48" cy="96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4" name="Rectangle 112"/>
            <p:cNvSpPr>
              <a:spLocks noChangeArrowheads="1"/>
            </p:cNvSpPr>
            <p:nvPr/>
          </p:nvSpPr>
          <p:spPr bwMode="auto">
            <a:xfrm>
              <a:off x="2592" y="3024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5" name="Rectangle 113"/>
            <p:cNvSpPr>
              <a:spLocks noChangeArrowheads="1"/>
            </p:cNvSpPr>
            <p:nvPr/>
          </p:nvSpPr>
          <p:spPr bwMode="auto">
            <a:xfrm rot="-5162">
              <a:off x="2736" y="3024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6" name="Rectangle 114"/>
            <p:cNvSpPr>
              <a:spLocks noChangeArrowheads="1"/>
            </p:cNvSpPr>
            <p:nvPr/>
          </p:nvSpPr>
          <p:spPr bwMode="auto">
            <a:xfrm>
              <a:off x="3024" y="3024"/>
              <a:ext cx="48" cy="96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7" name="Rectangle 115"/>
            <p:cNvSpPr>
              <a:spLocks noChangeArrowheads="1"/>
            </p:cNvSpPr>
            <p:nvPr/>
          </p:nvSpPr>
          <p:spPr bwMode="auto">
            <a:xfrm>
              <a:off x="2976" y="3024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8" name="Rectangle 116"/>
            <p:cNvSpPr>
              <a:spLocks noChangeArrowheads="1"/>
            </p:cNvSpPr>
            <p:nvPr/>
          </p:nvSpPr>
          <p:spPr bwMode="auto">
            <a:xfrm rot="-5162">
              <a:off x="3120" y="3024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29" name="Rectangle 117"/>
            <p:cNvSpPr>
              <a:spLocks noChangeArrowheads="1"/>
            </p:cNvSpPr>
            <p:nvPr/>
          </p:nvSpPr>
          <p:spPr bwMode="auto">
            <a:xfrm>
              <a:off x="3408" y="3024"/>
              <a:ext cx="48" cy="96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30" name="Rectangle 118"/>
            <p:cNvSpPr>
              <a:spLocks noChangeArrowheads="1"/>
            </p:cNvSpPr>
            <p:nvPr/>
          </p:nvSpPr>
          <p:spPr bwMode="auto">
            <a:xfrm>
              <a:off x="3360" y="3024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1677431" name="Rectangle 119"/>
          <p:cNvSpPr>
            <a:spLocks noChangeArrowheads="1"/>
          </p:cNvSpPr>
          <p:nvPr/>
        </p:nvSpPr>
        <p:spPr bwMode="auto">
          <a:xfrm>
            <a:off x="5181600" y="4191000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32" name="Rectangle 120"/>
          <p:cNvSpPr>
            <a:spLocks noChangeArrowheads="1"/>
          </p:cNvSpPr>
          <p:nvPr/>
        </p:nvSpPr>
        <p:spPr bwMode="auto">
          <a:xfrm>
            <a:off x="5178425" y="4192588"/>
            <a:ext cx="76200" cy="1524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33" name="Rectangle 121"/>
          <p:cNvSpPr>
            <a:spLocks noChangeArrowheads="1"/>
          </p:cNvSpPr>
          <p:nvPr/>
        </p:nvSpPr>
        <p:spPr bwMode="auto">
          <a:xfrm>
            <a:off x="7010400" y="4191000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34" name="Rectangle 122"/>
          <p:cNvSpPr>
            <a:spLocks noChangeArrowheads="1"/>
          </p:cNvSpPr>
          <p:nvPr/>
        </p:nvSpPr>
        <p:spPr bwMode="auto">
          <a:xfrm>
            <a:off x="7086600" y="4495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7177088" y="4427538"/>
            <a:ext cx="1509712" cy="677862"/>
            <a:chOff x="3561" y="2789"/>
            <a:chExt cx="951" cy="427"/>
          </a:xfrm>
        </p:grpSpPr>
        <p:sp>
          <p:nvSpPr>
            <p:cNvPr id="1677436" name="Rectangle 124"/>
            <p:cNvSpPr>
              <a:spLocks noChangeArrowheads="1"/>
            </p:cNvSpPr>
            <p:nvPr/>
          </p:nvSpPr>
          <p:spPr bwMode="auto">
            <a:xfrm rot="2029675">
              <a:off x="3561" y="2789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37" name="Rectangle 125"/>
            <p:cNvSpPr>
              <a:spLocks noChangeArrowheads="1"/>
            </p:cNvSpPr>
            <p:nvPr/>
          </p:nvSpPr>
          <p:spPr bwMode="auto">
            <a:xfrm rot="2029675">
              <a:off x="3776" y="2869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38" name="Rectangle 126"/>
            <p:cNvSpPr>
              <a:spLocks noChangeArrowheads="1"/>
            </p:cNvSpPr>
            <p:nvPr/>
          </p:nvSpPr>
          <p:spPr bwMode="auto">
            <a:xfrm rot="2029675">
              <a:off x="3840" y="297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39" name="Rectangle 127"/>
            <p:cNvSpPr>
              <a:spLocks noChangeArrowheads="1"/>
            </p:cNvSpPr>
            <p:nvPr/>
          </p:nvSpPr>
          <p:spPr bwMode="auto">
            <a:xfrm rot="2029675">
              <a:off x="4055" y="3056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40" name="Rectangle 128"/>
            <p:cNvSpPr>
              <a:spLocks noChangeArrowheads="1"/>
            </p:cNvSpPr>
            <p:nvPr/>
          </p:nvSpPr>
          <p:spPr bwMode="auto">
            <a:xfrm>
              <a:off x="4224" y="3120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41" name="Rectangle 129"/>
            <p:cNvSpPr>
              <a:spLocks noChangeArrowheads="1"/>
            </p:cNvSpPr>
            <p:nvPr/>
          </p:nvSpPr>
          <p:spPr bwMode="auto">
            <a:xfrm>
              <a:off x="4464" y="3120"/>
              <a:ext cx="48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1677442" name="Rectangle 130"/>
          <p:cNvSpPr>
            <a:spLocks noChangeArrowheads="1"/>
          </p:cNvSpPr>
          <p:nvPr/>
        </p:nvSpPr>
        <p:spPr bwMode="auto">
          <a:xfrm>
            <a:off x="8610600" y="4953000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grpSp>
        <p:nvGrpSpPr>
          <p:cNvPr id="12" name="Group 131"/>
          <p:cNvGrpSpPr>
            <a:grpSpLocks/>
          </p:cNvGrpSpPr>
          <p:nvPr/>
        </p:nvGrpSpPr>
        <p:grpSpPr bwMode="auto">
          <a:xfrm rot="1356139">
            <a:off x="8686800" y="5105400"/>
            <a:ext cx="1295400" cy="152400"/>
            <a:chOff x="4176" y="3216"/>
            <a:chExt cx="816" cy="96"/>
          </a:xfrm>
        </p:grpSpPr>
        <p:sp>
          <p:nvSpPr>
            <p:cNvPr id="1677444" name="Rectangle 132"/>
            <p:cNvSpPr>
              <a:spLocks noChangeArrowheads="1"/>
            </p:cNvSpPr>
            <p:nvPr/>
          </p:nvSpPr>
          <p:spPr bwMode="auto">
            <a:xfrm>
              <a:off x="4464" y="321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45" name="Rectangle 133"/>
            <p:cNvSpPr>
              <a:spLocks noChangeArrowheads="1"/>
            </p:cNvSpPr>
            <p:nvPr/>
          </p:nvSpPr>
          <p:spPr bwMode="auto">
            <a:xfrm>
              <a:off x="4176" y="321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1677446" name="Rectangle 134"/>
            <p:cNvSpPr>
              <a:spLocks noChangeArrowheads="1"/>
            </p:cNvSpPr>
            <p:nvPr/>
          </p:nvSpPr>
          <p:spPr bwMode="auto">
            <a:xfrm>
              <a:off x="4752" y="3216"/>
              <a:ext cx="24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1677447" name="Text Box 135"/>
          <p:cNvSpPr txBox="1">
            <a:spLocks noChangeArrowheads="1"/>
          </p:cNvSpPr>
          <p:nvPr/>
        </p:nvSpPr>
        <p:spPr bwMode="auto">
          <a:xfrm>
            <a:off x="3352800" y="39624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sp>
        <p:nvSpPr>
          <p:cNvPr id="1677448" name="Text Box 136"/>
          <p:cNvSpPr txBox="1">
            <a:spLocks noChangeArrowheads="1"/>
          </p:cNvSpPr>
          <p:nvPr/>
        </p:nvSpPr>
        <p:spPr bwMode="auto">
          <a:xfrm>
            <a:off x="8229600" y="3962401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PE</a:t>
            </a:r>
          </a:p>
        </p:txBody>
      </p:sp>
      <p:sp>
        <p:nvSpPr>
          <p:cNvPr id="1677449" name="Text Box 137"/>
          <p:cNvSpPr txBox="1">
            <a:spLocks noChangeArrowheads="1"/>
          </p:cNvSpPr>
          <p:nvPr/>
        </p:nvSpPr>
        <p:spPr bwMode="auto">
          <a:xfrm>
            <a:off x="9753600" y="36576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sp>
        <p:nvSpPr>
          <p:cNvPr id="1677450" name="Text Box 138"/>
          <p:cNvSpPr txBox="1">
            <a:spLocks noChangeArrowheads="1"/>
          </p:cNvSpPr>
          <p:nvPr/>
        </p:nvSpPr>
        <p:spPr bwMode="auto">
          <a:xfrm>
            <a:off x="1828800" y="358140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/>
              <a:t>CE</a:t>
            </a:r>
          </a:p>
        </p:txBody>
      </p:sp>
      <p:sp>
        <p:nvSpPr>
          <p:cNvPr id="1677451" name="Oval 139"/>
          <p:cNvSpPr>
            <a:spLocks noChangeArrowheads="1"/>
          </p:cNvSpPr>
          <p:nvPr/>
        </p:nvSpPr>
        <p:spPr bwMode="auto">
          <a:xfrm>
            <a:off x="8763000" y="42672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2" name="Oval 140"/>
          <p:cNvSpPr>
            <a:spLocks noChangeArrowheads="1"/>
          </p:cNvSpPr>
          <p:nvPr/>
        </p:nvSpPr>
        <p:spPr bwMode="auto">
          <a:xfrm>
            <a:off x="8763000" y="44196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3" name="Oval 141"/>
          <p:cNvSpPr>
            <a:spLocks noChangeArrowheads="1"/>
          </p:cNvSpPr>
          <p:nvPr/>
        </p:nvSpPr>
        <p:spPr bwMode="auto">
          <a:xfrm>
            <a:off x="8763000" y="45720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4" name="Oval 142"/>
          <p:cNvSpPr>
            <a:spLocks noChangeArrowheads="1"/>
          </p:cNvSpPr>
          <p:nvPr/>
        </p:nvSpPr>
        <p:spPr bwMode="auto">
          <a:xfrm>
            <a:off x="3048000" y="42672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5" name="Oval 143"/>
          <p:cNvSpPr>
            <a:spLocks noChangeArrowheads="1"/>
          </p:cNvSpPr>
          <p:nvPr/>
        </p:nvSpPr>
        <p:spPr bwMode="auto">
          <a:xfrm>
            <a:off x="3048000" y="44196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6" name="Oval 144"/>
          <p:cNvSpPr>
            <a:spLocks noChangeArrowheads="1"/>
          </p:cNvSpPr>
          <p:nvPr/>
        </p:nvSpPr>
        <p:spPr bwMode="auto">
          <a:xfrm>
            <a:off x="3048000" y="45720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7" name="Oval 145"/>
          <p:cNvSpPr>
            <a:spLocks noChangeArrowheads="1"/>
          </p:cNvSpPr>
          <p:nvPr/>
        </p:nvSpPr>
        <p:spPr bwMode="auto">
          <a:xfrm>
            <a:off x="8763000" y="27432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8" name="Oval 146"/>
          <p:cNvSpPr>
            <a:spLocks noChangeArrowheads="1"/>
          </p:cNvSpPr>
          <p:nvPr/>
        </p:nvSpPr>
        <p:spPr bwMode="auto">
          <a:xfrm>
            <a:off x="8763000" y="28956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59" name="Oval 147"/>
          <p:cNvSpPr>
            <a:spLocks noChangeArrowheads="1"/>
          </p:cNvSpPr>
          <p:nvPr/>
        </p:nvSpPr>
        <p:spPr bwMode="auto">
          <a:xfrm>
            <a:off x="8763000" y="30480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60" name="Oval 148"/>
          <p:cNvSpPr>
            <a:spLocks noChangeArrowheads="1"/>
          </p:cNvSpPr>
          <p:nvPr/>
        </p:nvSpPr>
        <p:spPr bwMode="auto">
          <a:xfrm>
            <a:off x="3048000" y="26670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61" name="Oval 149"/>
          <p:cNvSpPr>
            <a:spLocks noChangeArrowheads="1"/>
          </p:cNvSpPr>
          <p:nvPr/>
        </p:nvSpPr>
        <p:spPr bwMode="auto">
          <a:xfrm>
            <a:off x="3048000" y="28194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62" name="Oval 150"/>
          <p:cNvSpPr>
            <a:spLocks noChangeArrowheads="1"/>
          </p:cNvSpPr>
          <p:nvPr/>
        </p:nvSpPr>
        <p:spPr bwMode="auto">
          <a:xfrm>
            <a:off x="3048000" y="2971800"/>
            <a:ext cx="228600" cy="152400"/>
          </a:xfrm>
          <a:prstGeom prst="ellipse">
            <a:avLst/>
          </a:prstGeom>
          <a:solidFill>
            <a:srgbClr val="868563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1677463" name="Oval 151"/>
          <p:cNvSpPr>
            <a:spLocks noChangeArrowheads="1"/>
          </p:cNvSpPr>
          <p:nvPr/>
        </p:nvSpPr>
        <p:spPr bwMode="auto">
          <a:xfrm>
            <a:off x="3124200" y="46101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grpSp>
        <p:nvGrpSpPr>
          <p:cNvPr id="13" name="Group 152"/>
          <p:cNvGrpSpPr>
            <a:grpSpLocks/>
          </p:cNvGrpSpPr>
          <p:nvPr/>
        </p:nvGrpSpPr>
        <p:grpSpPr bwMode="auto">
          <a:xfrm>
            <a:off x="2393950" y="5051426"/>
            <a:ext cx="1316038" cy="860425"/>
            <a:chOff x="548" y="3182"/>
            <a:chExt cx="829" cy="542"/>
          </a:xfrm>
        </p:grpSpPr>
        <p:sp>
          <p:nvSpPr>
            <p:cNvPr id="1677465" name="Text Box 153"/>
            <p:cNvSpPr txBox="1">
              <a:spLocks noChangeArrowheads="1"/>
            </p:cNvSpPr>
            <p:nvPr/>
          </p:nvSpPr>
          <p:spPr bwMode="auto">
            <a:xfrm>
              <a:off x="548" y="3448"/>
              <a:ext cx="82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200" b="1"/>
                <a:t>Push VPN Label</a:t>
              </a:r>
              <a:br>
                <a:rPr lang="en-US" sz="1200" b="1"/>
              </a:br>
              <a:r>
                <a:rPr lang="en-US" sz="1200" b="1"/>
                <a:t>(Red Route)</a:t>
              </a:r>
            </a:p>
          </p:txBody>
        </p:sp>
        <p:sp>
          <p:nvSpPr>
            <p:cNvPr id="1677466" name="Line 154"/>
            <p:cNvSpPr>
              <a:spLocks noChangeShapeType="1"/>
            </p:cNvSpPr>
            <p:nvPr/>
          </p:nvSpPr>
          <p:spPr bwMode="auto">
            <a:xfrm flipV="1">
              <a:off x="1323" y="3182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82124" tIns="41061" rIns="82124" bIns="41061"/>
            <a:lstStyle/>
            <a:p>
              <a:endParaRPr lang="en-US" sz="1800"/>
            </a:p>
          </p:txBody>
        </p:sp>
      </p:grpSp>
      <p:grpSp>
        <p:nvGrpSpPr>
          <p:cNvPr id="14" name="Group 155"/>
          <p:cNvGrpSpPr>
            <a:grpSpLocks/>
          </p:cNvGrpSpPr>
          <p:nvPr/>
        </p:nvGrpSpPr>
        <p:grpSpPr bwMode="auto">
          <a:xfrm>
            <a:off x="3613151" y="5051425"/>
            <a:ext cx="1509713" cy="1479550"/>
            <a:chOff x="1316" y="3182"/>
            <a:chExt cx="951" cy="932"/>
          </a:xfrm>
        </p:grpSpPr>
        <p:sp>
          <p:nvSpPr>
            <p:cNvPr id="1677468" name="Text Box 156"/>
            <p:cNvSpPr txBox="1">
              <a:spLocks noChangeArrowheads="1"/>
            </p:cNvSpPr>
            <p:nvPr/>
          </p:nvSpPr>
          <p:spPr bwMode="auto">
            <a:xfrm>
              <a:off x="1316" y="3838"/>
              <a:ext cx="95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1"/>
                <a:t>Push IGP Label</a:t>
              </a:r>
              <a:br>
                <a:rPr lang="en-US" sz="1200" b="1"/>
              </a:br>
              <a:r>
                <a:rPr lang="en-US" sz="1200" b="1"/>
                <a:t>(Green PE Router) </a:t>
              </a:r>
            </a:p>
          </p:txBody>
        </p:sp>
        <p:sp>
          <p:nvSpPr>
            <p:cNvPr id="1677469" name="Line 157"/>
            <p:cNvSpPr>
              <a:spLocks noChangeShapeType="1"/>
            </p:cNvSpPr>
            <p:nvPr/>
          </p:nvSpPr>
          <p:spPr bwMode="auto">
            <a:xfrm flipV="1">
              <a:off x="1383" y="318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82124" tIns="41061" rIns="82124" bIns="41061"/>
            <a:lstStyle/>
            <a:p>
              <a:endParaRPr lang="en-US" sz="1800"/>
            </a:p>
          </p:txBody>
        </p: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4032251" y="4365626"/>
            <a:ext cx="1292225" cy="860425"/>
            <a:chOff x="563" y="3182"/>
            <a:chExt cx="814" cy="542"/>
          </a:xfrm>
        </p:grpSpPr>
        <p:sp>
          <p:nvSpPr>
            <p:cNvPr id="1677471" name="Text Box 159"/>
            <p:cNvSpPr txBox="1">
              <a:spLocks noChangeArrowheads="1"/>
            </p:cNvSpPr>
            <p:nvPr/>
          </p:nvSpPr>
          <p:spPr bwMode="auto">
            <a:xfrm>
              <a:off x="563" y="3448"/>
              <a:ext cx="81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200" b="1"/>
                <a:t>Swap IGP Label</a:t>
              </a:r>
              <a:br>
                <a:rPr lang="en-US" sz="1200" b="1"/>
              </a:br>
              <a:r>
                <a:rPr lang="en-US" sz="1200" b="1"/>
                <a:t>(From LFIB)</a:t>
              </a:r>
            </a:p>
          </p:txBody>
        </p:sp>
        <p:sp>
          <p:nvSpPr>
            <p:cNvPr id="1677472" name="Line 160"/>
            <p:cNvSpPr>
              <a:spLocks noChangeShapeType="1"/>
            </p:cNvSpPr>
            <p:nvPr/>
          </p:nvSpPr>
          <p:spPr bwMode="auto">
            <a:xfrm flipV="1">
              <a:off x="1323" y="3182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82124" tIns="41061" rIns="82124" bIns="41061"/>
            <a:lstStyle/>
            <a:p>
              <a:endParaRPr lang="en-US" sz="1800"/>
            </a:p>
          </p:txBody>
        </p:sp>
      </p:grpSp>
      <p:grpSp>
        <p:nvGrpSpPr>
          <p:cNvPr id="16" name="Group 161"/>
          <p:cNvGrpSpPr>
            <a:grpSpLocks/>
          </p:cNvGrpSpPr>
          <p:nvPr/>
        </p:nvGrpSpPr>
        <p:grpSpPr bwMode="auto">
          <a:xfrm>
            <a:off x="5640389" y="4365626"/>
            <a:ext cx="1501775" cy="860425"/>
            <a:chOff x="431" y="3182"/>
            <a:chExt cx="946" cy="542"/>
          </a:xfrm>
        </p:grpSpPr>
        <p:sp>
          <p:nvSpPr>
            <p:cNvPr id="1677474" name="Text Box 162"/>
            <p:cNvSpPr txBox="1">
              <a:spLocks noChangeArrowheads="1"/>
            </p:cNvSpPr>
            <p:nvPr/>
          </p:nvSpPr>
          <p:spPr bwMode="auto">
            <a:xfrm>
              <a:off x="431" y="3448"/>
              <a:ext cx="94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200" b="1"/>
                <a:t>POP IGP Label</a:t>
              </a:r>
              <a:br>
                <a:rPr lang="en-US" sz="1200" b="1"/>
              </a:br>
              <a:r>
                <a:rPr lang="en-US" sz="1200" b="1"/>
                <a:t>(Pentultimate Hop)</a:t>
              </a:r>
            </a:p>
          </p:txBody>
        </p:sp>
        <p:sp>
          <p:nvSpPr>
            <p:cNvPr id="1677475" name="Line 163"/>
            <p:cNvSpPr>
              <a:spLocks noChangeShapeType="1"/>
            </p:cNvSpPr>
            <p:nvPr/>
          </p:nvSpPr>
          <p:spPr bwMode="auto">
            <a:xfrm flipV="1">
              <a:off x="1323" y="3182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82124" tIns="41061" rIns="82124" bIns="41061"/>
            <a:lstStyle/>
            <a:p>
              <a:endParaRPr lang="en-US" sz="1800"/>
            </a:p>
          </p:txBody>
        </p:sp>
      </p:grpSp>
      <p:grpSp>
        <p:nvGrpSpPr>
          <p:cNvPr id="17" name="Group 164"/>
          <p:cNvGrpSpPr>
            <a:grpSpLocks/>
          </p:cNvGrpSpPr>
          <p:nvPr/>
        </p:nvGrpSpPr>
        <p:grpSpPr bwMode="auto">
          <a:xfrm>
            <a:off x="8543925" y="5157788"/>
            <a:ext cx="1231900" cy="1479550"/>
            <a:chOff x="1316" y="3182"/>
            <a:chExt cx="776" cy="932"/>
          </a:xfrm>
        </p:grpSpPr>
        <p:sp>
          <p:nvSpPr>
            <p:cNvPr id="1677477" name="Text Box 165"/>
            <p:cNvSpPr txBox="1">
              <a:spLocks noChangeArrowheads="1"/>
            </p:cNvSpPr>
            <p:nvPr/>
          </p:nvSpPr>
          <p:spPr bwMode="auto">
            <a:xfrm>
              <a:off x="1316" y="3838"/>
              <a:ext cx="77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1"/>
                <a:t>Pop VPN Label</a:t>
              </a:r>
              <a:br>
                <a:rPr lang="en-US" sz="1200" b="1"/>
              </a:br>
              <a:r>
                <a:rPr lang="en-US" sz="1200" b="1"/>
                <a:t>(Red Route) </a:t>
              </a:r>
            </a:p>
          </p:txBody>
        </p:sp>
        <p:sp>
          <p:nvSpPr>
            <p:cNvPr id="1677478" name="Line 166"/>
            <p:cNvSpPr>
              <a:spLocks noChangeShapeType="1"/>
            </p:cNvSpPr>
            <p:nvPr/>
          </p:nvSpPr>
          <p:spPr bwMode="auto">
            <a:xfrm flipV="1">
              <a:off x="1383" y="318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82124" tIns="41061" rIns="82124" bIns="41061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30038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7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67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7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7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7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7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7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7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67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7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7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7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415" grpId="0" animBg="1"/>
      <p:bldP spid="1677416" grpId="0" animBg="1"/>
      <p:bldP spid="1677417" grpId="0" animBg="1"/>
      <p:bldP spid="1677418" grpId="0" animBg="1"/>
      <p:bldP spid="1677419" grpId="0" animBg="1"/>
      <p:bldP spid="1677420" grpId="0" animBg="1"/>
      <p:bldP spid="1677431" grpId="0" animBg="1"/>
      <p:bldP spid="1677432" grpId="0" animBg="1"/>
      <p:bldP spid="1677433" grpId="0" animBg="1"/>
      <p:bldP spid="167744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Virtual Routing and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/>
              <a:t>A </a:t>
            </a:r>
            <a:r>
              <a:rPr lang="en-US" dirty="0" err="1"/>
              <a:t>VRF</a:t>
            </a:r>
            <a:r>
              <a:rPr lang="en-US" dirty="0"/>
              <a:t> is the routing and forwarding instance for a set of sites with identical connectivity requirements.</a:t>
            </a:r>
          </a:p>
          <a:p>
            <a:pPr>
              <a:lnSpc>
                <a:spcPct val="85000"/>
              </a:lnSpc>
              <a:defRPr/>
            </a:pPr>
            <a:r>
              <a:rPr lang="en-US" dirty="0"/>
              <a:t>Data structures associated with a </a:t>
            </a:r>
            <a:r>
              <a:rPr lang="en-US" dirty="0" err="1"/>
              <a:t>VRF</a:t>
            </a:r>
            <a:r>
              <a:rPr lang="en-US" dirty="0"/>
              <a:t>: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IP routing table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Cisco Express Forwarding (</a:t>
            </a:r>
            <a:r>
              <a:rPr lang="en-US" dirty="0" err="1"/>
              <a:t>CEF</a:t>
            </a:r>
            <a:r>
              <a:rPr lang="en-US" dirty="0"/>
              <a:t>) forwarding table 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Set of rules and routing protocol parameters </a:t>
            </a:r>
            <a:br>
              <a:rPr lang="en-US" dirty="0"/>
            </a:br>
            <a:r>
              <a:rPr lang="en-US" dirty="0"/>
              <a:t>(routing protocol contexts)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List of interfaces that use the </a:t>
            </a:r>
            <a:r>
              <a:rPr lang="en-US" dirty="0" err="1"/>
              <a:t>VRF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/>
              <a:t>Other information associated with a </a:t>
            </a:r>
            <a:r>
              <a:rPr lang="en-US" dirty="0" err="1"/>
              <a:t>VRF</a:t>
            </a:r>
            <a:r>
              <a:rPr lang="en-US" dirty="0"/>
              <a:t>: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Route Distinguisher (RD)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/>
              <a:t>Set of import and export route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39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716339" y="2286000"/>
            <a:ext cx="4751387" cy="3879850"/>
            <a:chOff x="1386" y="1339"/>
            <a:chExt cx="2993" cy="2684"/>
          </a:xfrm>
        </p:grpSpPr>
        <p:sp>
          <p:nvSpPr>
            <p:cNvPr id="287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6" y="1339"/>
              <a:ext cx="2993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93" name="Oval 4"/>
            <p:cNvSpPr>
              <a:spLocks noChangeArrowheads="1"/>
            </p:cNvSpPr>
            <p:nvPr/>
          </p:nvSpPr>
          <p:spPr bwMode="auto">
            <a:xfrm>
              <a:off x="1386" y="2697"/>
              <a:ext cx="2975" cy="1326"/>
            </a:xfrm>
            <a:prstGeom prst="ellipse">
              <a:avLst/>
            </a:prstGeom>
            <a:solidFill>
              <a:srgbClr val="AAAAAA"/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94" name="Rectangle 5"/>
            <p:cNvSpPr>
              <a:spLocks noChangeArrowheads="1"/>
            </p:cNvSpPr>
            <p:nvPr/>
          </p:nvSpPr>
          <p:spPr bwMode="auto">
            <a:xfrm>
              <a:off x="1386" y="2023"/>
              <a:ext cx="2975" cy="944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95" name="Rectangle 6"/>
            <p:cNvSpPr>
              <a:spLocks noChangeArrowheads="1"/>
            </p:cNvSpPr>
            <p:nvPr/>
          </p:nvSpPr>
          <p:spPr bwMode="auto">
            <a:xfrm>
              <a:off x="1386" y="2023"/>
              <a:ext cx="2975" cy="1371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96" name="Oval 7"/>
            <p:cNvSpPr>
              <a:spLocks noChangeArrowheads="1"/>
            </p:cNvSpPr>
            <p:nvPr/>
          </p:nvSpPr>
          <p:spPr bwMode="auto">
            <a:xfrm>
              <a:off x="1395" y="1348"/>
              <a:ext cx="2975" cy="1326"/>
            </a:xfrm>
            <a:prstGeom prst="ellipse">
              <a:avLst/>
            </a:prstGeom>
            <a:solidFill>
              <a:srgbClr val="C7C7C7"/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8797" name="Group 8"/>
            <p:cNvGrpSpPr>
              <a:grpSpLocks/>
            </p:cNvGrpSpPr>
            <p:nvPr/>
          </p:nvGrpSpPr>
          <p:grpSpPr bwMode="auto">
            <a:xfrm>
              <a:off x="1839" y="1504"/>
              <a:ext cx="2068" cy="1014"/>
              <a:chOff x="2055" y="1578"/>
              <a:chExt cx="2068" cy="1014"/>
            </a:xfrm>
          </p:grpSpPr>
          <p:grpSp>
            <p:nvGrpSpPr>
              <p:cNvPr id="28800" name="Group 9"/>
              <p:cNvGrpSpPr>
                <a:grpSpLocks/>
              </p:cNvGrpSpPr>
              <p:nvPr/>
            </p:nvGrpSpPr>
            <p:grpSpPr bwMode="auto">
              <a:xfrm>
                <a:off x="2055" y="1578"/>
                <a:ext cx="2050" cy="991"/>
                <a:chOff x="2055" y="1578"/>
                <a:chExt cx="2050" cy="991"/>
              </a:xfrm>
            </p:grpSpPr>
            <p:sp>
              <p:nvSpPr>
                <p:cNvPr id="28810" name="Freeform 10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1" name="Freeform 11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2" name="Freeform 12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3" name="Freeform 13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4" name="Freeform 14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5" name="Freeform 15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6" name="Freeform 16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17" name="Freeform 17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8801" name="Group 18"/>
              <p:cNvGrpSpPr>
                <a:grpSpLocks/>
              </p:cNvGrpSpPr>
              <p:nvPr/>
            </p:nvGrpSpPr>
            <p:grpSpPr bwMode="auto">
              <a:xfrm>
                <a:off x="2074" y="1602"/>
                <a:ext cx="2049" cy="990"/>
                <a:chOff x="2074" y="1602"/>
                <a:chExt cx="2049" cy="990"/>
              </a:xfrm>
            </p:grpSpPr>
            <p:sp>
              <p:nvSpPr>
                <p:cNvPr id="28802" name="Freeform 19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3" name="Freeform 20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4" name="Freeform 21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5" name="Freeform 22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6" name="Freeform 23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7" name="Freeform 24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8" name="Freeform 25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809" name="Freeform 26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8798" name="Line 27"/>
            <p:cNvSpPr>
              <a:spLocks noChangeShapeType="1"/>
            </p:cNvSpPr>
            <p:nvPr/>
          </p:nvSpPr>
          <p:spPr bwMode="auto">
            <a:xfrm>
              <a:off x="1386" y="1999"/>
              <a:ext cx="0" cy="1392"/>
            </a:xfrm>
            <a:prstGeom prst="line">
              <a:avLst/>
            </a:prstGeom>
            <a:noFill/>
            <a:ln w="285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99" name="Line 28"/>
            <p:cNvSpPr>
              <a:spLocks noChangeShapeType="1"/>
            </p:cNvSpPr>
            <p:nvPr/>
          </p:nvSpPr>
          <p:spPr bwMode="auto">
            <a:xfrm>
              <a:off x="4361" y="1999"/>
              <a:ext cx="0" cy="1296"/>
            </a:xfrm>
            <a:prstGeom prst="line">
              <a:avLst/>
            </a:prstGeom>
            <a:noFill/>
            <a:ln w="285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8675" name="Line 29"/>
          <p:cNvSpPr>
            <a:spLocks noChangeShapeType="1"/>
          </p:cNvSpPr>
          <p:nvPr/>
        </p:nvSpPr>
        <p:spPr bwMode="auto">
          <a:xfrm>
            <a:off x="6096000" y="1295400"/>
            <a:ext cx="0" cy="50292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867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a typeface="ＭＳ Ｐゴシック" pitchFamily="34" charset="-128"/>
              </a:rPr>
              <a:t>Provider Edge </a:t>
            </a:r>
            <a:r>
              <a:rPr lang="en-US" dirty="0" err="1">
                <a:solidFill>
                  <a:srgbClr val="0070C0"/>
                </a:solidFill>
                <a:ea typeface="ＭＳ Ｐゴシック" pitchFamily="34" charset="-128"/>
              </a:rPr>
              <a:t>VRFs</a:t>
            </a:r>
            <a:r>
              <a:rPr lang="en-US" dirty="0">
                <a:solidFill>
                  <a:srgbClr val="0070C0"/>
                </a:solidFill>
                <a:ea typeface="ＭＳ Ｐゴシック" pitchFamily="34" charset="-128"/>
              </a:rPr>
              <a:t> (PE </a:t>
            </a:r>
            <a:r>
              <a:rPr lang="en-US" dirty="0" err="1">
                <a:solidFill>
                  <a:srgbClr val="0070C0"/>
                </a:solidFill>
                <a:ea typeface="ＭＳ Ｐゴシック" pitchFamily="34" charset="-128"/>
              </a:rPr>
              <a:t>VRFs</a:t>
            </a:r>
            <a:r>
              <a:rPr lang="en-US" dirty="0">
                <a:solidFill>
                  <a:srgbClr val="0070C0"/>
                </a:solidFill>
                <a:ea typeface="ＭＳ Ｐゴシック" pitchFamily="34" charset="-128"/>
              </a:rPr>
              <a:t>)</a:t>
            </a:r>
          </a:p>
        </p:txBody>
      </p:sp>
      <p:grpSp>
        <p:nvGrpSpPr>
          <p:cNvPr id="28677" name="Group 31"/>
          <p:cNvGrpSpPr>
            <a:grpSpLocks/>
          </p:cNvGrpSpPr>
          <p:nvPr/>
        </p:nvGrpSpPr>
        <p:grpSpPr bwMode="auto">
          <a:xfrm>
            <a:off x="4298950" y="4141789"/>
            <a:ext cx="3600450" cy="1406525"/>
            <a:chOff x="1370" y="2263"/>
            <a:chExt cx="2996" cy="1760"/>
          </a:xfrm>
        </p:grpSpPr>
        <p:sp>
          <p:nvSpPr>
            <p:cNvPr id="28768" name="Oval 32"/>
            <p:cNvSpPr>
              <a:spLocks noChangeArrowheads="1"/>
            </p:cNvSpPr>
            <p:nvPr/>
          </p:nvSpPr>
          <p:spPr bwMode="auto">
            <a:xfrm>
              <a:off x="1387" y="2686"/>
              <a:ext cx="2975" cy="1337"/>
            </a:xfrm>
            <a:prstGeom prst="ellipse">
              <a:avLst/>
            </a:prstGeom>
            <a:solidFill>
              <a:srgbClr val="00CC99">
                <a:alpha val="61176"/>
              </a:srgbClr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69" name="Rectangle 33"/>
            <p:cNvSpPr>
              <a:spLocks noChangeArrowheads="1"/>
            </p:cNvSpPr>
            <p:nvPr/>
          </p:nvSpPr>
          <p:spPr bwMode="auto">
            <a:xfrm>
              <a:off x="1370" y="2938"/>
              <a:ext cx="2975" cy="453"/>
            </a:xfrm>
            <a:prstGeom prst="rect">
              <a:avLst/>
            </a:prstGeom>
            <a:solidFill>
              <a:srgbClr val="00CC99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70" name="Oval 34"/>
            <p:cNvSpPr>
              <a:spLocks noChangeArrowheads="1"/>
            </p:cNvSpPr>
            <p:nvPr/>
          </p:nvSpPr>
          <p:spPr bwMode="auto">
            <a:xfrm>
              <a:off x="1379" y="2263"/>
              <a:ext cx="2975" cy="1326"/>
            </a:xfrm>
            <a:prstGeom prst="ellipse">
              <a:avLst/>
            </a:prstGeom>
            <a:solidFill>
              <a:srgbClr val="00CC99">
                <a:alpha val="61176"/>
              </a:srgbClr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8771" name="Group 35"/>
            <p:cNvGrpSpPr>
              <a:grpSpLocks/>
            </p:cNvGrpSpPr>
            <p:nvPr/>
          </p:nvGrpSpPr>
          <p:grpSpPr bwMode="auto">
            <a:xfrm>
              <a:off x="1823" y="2418"/>
              <a:ext cx="2068" cy="1014"/>
              <a:chOff x="2055" y="1578"/>
              <a:chExt cx="2068" cy="1014"/>
            </a:xfrm>
          </p:grpSpPr>
          <p:grpSp>
            <p:nvGrpSpPr>
              <p:cNvPr id="28774" name="Group 36"/>
              <p:cNvGrpSpPr>
                <a:grpSpLocks/>
              </p:cNvGrpSpPr>
              <p:nvPr/>
            </p:nvGrpSpPr>
            <p:grpSpPr bwMode="auto">
              <a:xfrm>
                <a:off x="2055" y="1578"/>
                <a:ext cx="2050" cy="991"/>
                <a:chOff x="2055" y="1578"/>
                <a:chExt cx="2050" cy="991"/>
              </a:xfrm>
            </p:grpSpPr>
            <p:sp>
              <p:nvSpPr>
                <p:cNvPr id="28784" name="Freeform 37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5" name="Freeform 38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6" name="Freeform 39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7" name="Freeform 40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8" name="Freeform 41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9" name="Freeform 42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90" name="Freeform 43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91" name="Freeform 44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8775" name="Group 45"/>
              <p:cNvGrpSpPr>
                <a:grpSpLocks/>
              </p:cNvGrpSpPr>
              <p:nvPr/>
            </p:nvGrpSpPr>
            <p:grpSpPr bwMode="auto">
              <a:xfrm>
                <a:off x="2074" y="1602"/>
                <a:ext cx="2049" cy="990"/>
                <a:chOff x="2074" y="1602"/>
                <a:chExt cx="2049" cy="990"/>
              </a:xfrm>
            </p:grpSpPr>
            <p:sp>
              <p:nvSpPr>
                <p:cNvPr id="28776" name="Freeform 46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77" name="Freeform 47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78" name="Freeform 48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79" name="Freeform 49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0" name="Freeform 50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1" name="Freeform 51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2" name="Freeform 52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83" name="Freeform 53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8772" name="Line 54"/>
            <p:cNvSpPr>
              <a:spLocks noChangeShapeType="1"/>
            </p:cNvSpPr>
            <p:nvPr/>
          </p:nvSpPr>
          <p:spPr bwMode="auto">
            <a:xfrm>
              <a:off x="1380" y="2935"/>
              <a:ext cx="1" cy="464"/>
            </a:xfrm>
            <a:prstGeom prst="line">
              <a:avLst/>
            </a:prstGeom>
            <a:noFill/>
            <a:ln w="285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73" name="Line 55"/>
            <p:cNvSpPr>
              <a:spLocks noChangeShapeType="1"/>
            </p:cNvSpPr>
            <p:nvPr/>
          </p:nvSpPr>
          <p:spPr bwMode="auto">
            <a:xfrm flipH="1">
              <a:off x="4364" y="2903"/>
              <a:ext cx="2" cy="485"/>
            </a:xfrm>
            <a:prstGeom prst="line">
              <a:avLst/>
            </a:prstGeom>
            <a:noFill/>
            <a:ln w="285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28678" name="Group 56"/>
          <p:cNvGrpSpPr>
            <a:grpSpLocks/>
          </p:cNvGrpSpPr>
          <p:nvPr/>
        </p:nvGrpSpPr>
        <p:grpSpPr bwMode="auto">
          <a:xfrm>
            <a:off x="4316414" y="3462339"/>
            <a:ext cx="3595687" cy="1406525"/>
            <a:chOff x="-9" y="0"/>
            <a:chExt cx="2992" cy="1760"/>
          </a:xfrm>
        </p:grpSpPr>
        <p:sp>
          <p:nvSpPr>
            <p:cNvPr id="28746" name="Oval 57"/>
            <p:cNvSpPr>
              <a:spLocks noChangeArrowheads="1"/>
            </p:cNvSpPr>
            <p:nvPr/>
          </p:nvSpPr>
          <p:spPr bwMode="auto">
            <a:xfrm>
              <a:off x="8" y="423"/>
              <a:ext cx="2975" cy="1337"/>
            </a:xfrm>
            <a:prstGeom prst="ellipse">
              <a:avLst/>
            </a:prstGeom>
            <a:solidFill>
              <a:schemeClr val="folHlink">
                <a:alpha val="69019"/>
              </a:schemeClr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7" name="Rectangle 58"/>
            <p:cNvSpPr>
              <a:spLocks noChangeArrowheads="1"/>
            </p:cNvSpPr>
            <p:nvPr/>
          </p:nvSpPr>
          <p:spPr bwMode="auto">
            <a:xfrm>
              <a:off x="-9" y="675"/>
              <a:ext cx="2975" cy="453"/>
            </a:xfrm>
            <a:prstGeom prst="rect">
              <a:avLst/>
            </a:prstGeom>
            <a:solidFill>
              <a:srgbClr val="FF990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8" name="Oval 59"/>
            <p:cNvSpPr>
              <a:spLocks noChangeArrowheads="1"/>
            </p:cNvSpPr>
            <p:nvPr/>
          </p:nvSpPr>
          <p:spPr bwMode="auto">
            <a:xfrm>
              <a:off x="0" y="0"/>
              <a:ext cx="2975" cy="1326"/>
            </a:xfrm>
            <a:prstGeom prst="ellipse">
              <a:avLst/>
            </a:prstGeom>
            <a:solidFill>
              <a:schemeClr val="folHlink">
                <a:alpha val="69019"/>
              </a:schemeClr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8749" name="Group 60"/>
            <p:cNvGrpSpPr>
              <a:grpSpLocks/>
            </p:cNvGrpSpPr>
            <p:nvPr/>
          </p:nvGrpSpPr>
          <p:grpSpPr bwMode="auto">
            <a:xfrm>
              <a:off x="444" y="156"/>
              <a:ext cx="2068" cy="1014"/>
              <a:chOff x="2055" y="1578"/>
              <a:chExt cx="2068" cy="1014"/>
            </a:xfrm>
          </p:grpSpPr>
          <p:grpSp>
            <p:nvGrpSpPr>
              <p:cNvPr id="28750" name="Group 61"/>
              <p:cNvGrpSpPr>
                <a:grpSpLocks/>
              </p:cNvGrpSpPr>
              <p:nvPr/>
            </p:nvGrpSpPr>
            <p:grpSpPr bwMode="auto">
              <a:xfrm>
                <a:off x="2055" y="1578"/>
                <a:ext cx="2050" cy="991"/>
                <a:chOff x="2055" y="1578"/>
                <a:chExt cx="2050" cy="991"/>
              </a:xfrm>
            </p:grpSpPr>
            <p:sp>
              <p:nvSpPr>
                <p:cNvPr id="28760" name="Freeform 62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1" name="Freeform 63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2" name="Freeform 64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3" name="Freeform 65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4" name="Freeform 66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5" name="Freeform 67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6" name="Freeform 68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67" name="Freeform 69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8751" name="Group 70"/>
              <p:cNvGrpSpPr>
                <a:grpSpLocks/>
              </p:cNvGrpSpPr>
              <p:nvPr/>
            </p:nvGrpSpPr>
            <p:grpSpPr bwMode="auto">
              <a:xfrm>
                <a:off x="2074" y="1602"/>
                <a:ext cx="2049" cy="990"/>
                <a:chOff x="2074" y="1602"/>
                <a:chExt cx="2049" cy="990"/>
              </a:xfrm>
            </p:grpSpPr>
            <p:sp>
              <p:nvSpPr>
                <p:cNvPr id="28752" name="Freeform 71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3" name="Freeform 72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4" name="Freeform 73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5" name="Freeform 74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6" name="Freeform 75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7" name="Freeform 76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8" name="Freeform 77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59" name="Freeform 78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8679" name="Group 79"/>
          <p:cNvGrpSpPr>
            <a:grpSpLocks/>
          </p:cNvGrpSpPr>
          <p:nvPr/>
        </p:nvGrpSpPr>
        <p:grpSpPr bwMode="auto">
          <a:xfrm>
            <a:off x="4322764" y="2770189"/>
            <a:ext cx="3584575" cy="1406525"/>
            <a:chOff x="2777" y="599"/>
            <a:chExt cx="2983" cy="1760"/>
          </a:xfrm>
        </p:grpSpPr>
        <p:sp>
          <p:nvSpPr>
            <p:cNvPr id="28722" name="Oval 80"/>
            <p:cNvSpPr>
              <a:spLocks noChangeArrowheads="1"/>
            </p:cNvSpPr>
            <p:nvPr/>
          </p:nvSpPr>
          <p:spPr bwMode="auto">
            <a:xfrm>
              <a:off x="2785" y="1022"/>
              <a:ext cx="2975" cy="1337"/>
            </a:xfrm>
            <a:prstGeom prst="ellipse">
              <a:avLst/>
            </a:prstGeom>
            <a:solidFill>
              <a:srgbClr val="333399">
                <a:alpha val="81175"/>
              </a:srgbClr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3" name="Rectangle 81"/>
            <p:cNvSpPr>
              <a:spLocks noChangeArrowheads="1"/>
            </p:cNvSpPr>
            <p:nvPr/>
          </p:nvSpPr>
          <p:spPr bwMode="auto">
            <a:xfrm>
              <a:off x="2785" y="1274"/>
              <a:ext cx="2975" cy="453"/>
            </a:xfrm>
            <a:prstGeom prst="rect">
              <a:avLst/>
            </a:prstGeom>
            <a:solidFill>
              <a:srgbClr val="333399">
                <a:alpha val="8117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4" name="Oval 82"/>
            <p:cNvSpPr>
              <a:spLocks noChangeArrowheads="1"/>
            </p:cNvSpPr>
            <p:nvPr/>
          </p:nvSpPr>
          <p:spPr bwMode="auto">
            <a:xfrm>
              <a:off x="2777" y="599"/>
              <a:ext cx="2975" cy="1326"/>
            </a:xfrm>
            <a:prstGeom prst="ellipse">
              <a:avLst/>
            </a:prstGeom>
            <a:solidFill>
              <a:srgbClr val="333399">
                <a:alpha val="81175"/>
              </a:srgbClr>
            </a:solidFill>
            <a:ln w="28575">
              <a:solidFill>
                <a:srgbClr val="55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8725" name="Group 83"/>
            <p:cNvGrpSpPr>
              <a:grpSpLocks/>
            </p:cNvGrpSpPr>
            <p:nvPr/>
          </p:nvGrpSpPr>
          <p:grpSpPr bwMode="auto">
            <a:xfrm>
              <a:off x="3221" y="755"/>
              <a:ext cx="2068" cy="1014"/>
              <a:chOff x="2055" y="1578"/>
              <a:chExt cx="2068" cy="1014"/>
            </a:xfrm>
          </p:grpSpPr>
          <p:grpSp>
            <p:nvGrpSpPr>
              <p:cNvPr id="28728" name="Group 84"/>
              <p:cNvGrpSpPr>
                <a:grpSpLocks/>
              </p:cNvGrpSpPr>
              <p:nvPr/>
            </p:nvGrpSpPr>
            <p:grpSpPr bwMode="auto">
              <a:xfrm>
                <a:off x="2055" y="1578"/>
                <a:ext cx="2050" cy="991"/>
                <a:chOff x="2055" y="1578"/>
                <a:chExt cx="2050" cy="991"/>
              </a:xfrm>
            </p:grpSpPr>
            <p:sp>
              <p:nvSpPr>
                <p:cNvPr id="28738" name="Freeform 85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9" name="Freeform 86"/>
                <p:cNvSpPr>
                  <a:spLocks/>
                </p:cNvSpPr>
                <p:nvPr/>
              </p:nvSpPr>
              <p:spPr bwMode="auto">
                <a:xfrm>
                  <a:off x="3126" y="1602"/>
                  <a:ext cx="979" cy="424"/>
                </a:xfrm>
                <a:custGeom>
                  <a:avLst/>
                  <a:gdLst>
                    <a:gd name="T0" fmla="*/ 0 w 979"/>
                    <a:gd name="T1" fmla="*/ 330 h 424"/>
                    <a:gd name="T2" fmla="*/ 217 w 979"/>
                    <a:gd name="T3" fmla="*/ 424 h 424"/>
                    <a:gd name="T4" fmla="*/ 743 w 979"/>
                    <a:gd name="T5" fmla="*/ 141 h 424"/>
                    <a:gd name="T6" fmla="*/ 979 w 979"/>
                    <a:gd name="T7" fmla="*/ 236 h 424"/>
                    <a:gd name="T8" fmla="*/ 852 w 979"/>
                    <a:gd name="T9" fmla="*/ 0 h 424"/>
                    <a:gd name="T10" fmla="*/ 236 w 979"/>
                    <a:gd name="T11" fmla="*/ 0 h 424"/>
                    <a:gd name="T12" fmla="*/ 489 w 979"/>
                    <a:gd name="T13" fmla="*/ 70 h 424"/>
                    <a:gd name="T14" fmla="*/ 0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0" y="330"/>
                      </a:moveTo>
                      <a:lnTo>
                        <a:pt x="217" y="424"/>
                      </a:lnTo>
                      <a:lnTo>
                        <a:pt x="743" y="141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89" y="7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40" name="Freeform 87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41" name="Freeform 88"/>
                <p:cNvSpPr>
                  <a:spLocks/>
                </p:cNvSpPr>
                <p:nvPr/>
              </p:nvSpPr>
              <p:spPr bwMode="auto">
                <a:xfrm>
                  <a:off x="2055" y="2097"/>
                  <a:ext cx="980" cy="448"/>
                </a:xfrm>
                <a:custGeom>
                  <a:avLst/>
                  <a:gdLst>
                    <a:gd name="T0" fmla="*/ 980 w 980"/>
                    <a:gd name="T1" fmla="*/ 94 h 448"/>
                    <a:gd name="T2" fmla="*/ 762 w 980"/>
                    <a:gd name="T3" fmla="*/ 0 h 448"/>
                    <a:gd name="T4" fmla="*/ 254 w 980"/>
                    <a:gd name="T5" fmla="*/ 283 h 448"/>
                    <a:gd name="T6" fmla="*/ 0 w 980"/>
                    <a:gd name="T7" fmla="*/ 189 h 448"/>
                    <a:gd name="T8" fmla="*/ 127 w 980"/>
                    <a:gd name="T9" fmla="*/ 448 h 448"/>
                    <a:gd name="T10" fmla="*/ 762 w 980"/>
                    <a:gd name="T11" fmla="*/ 448 h 448"/>
                    <a:gd name="T12" fmla="*/ 490 w 980"/>
                    <a:gd name="T13" fmla="*/ 354 h 448"/>
                    <a:gd name="T14" fmla="*/ 980 w 980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48"/>
                    <a:gd name="T26" fmla="*/ 980 w 980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48">
                      <a:moveTo>
                        <a:pt x="980" y="94"/>
                      </a:moveTo>
                      <a:lnTo>
                        <a:pt x="762" y="0"/>
                      </a:lnTo>
                      <a:lnTo>
                        <a:pt x="254" y="283"/>
                      </a:lnTo>
                      <a:lnTo>
                        <a:pt x="0" y="189"/>
                      </a:lnTo>
                      <a:lnTo>
                        <a:pt x="127" y="448"/>
                      </a:lnTo>
                      <a:lnTo>
                        <a:pt x="762" y="448"/>
                      </a:lnTo>
                      <a:lnTo>
                        <a:pt x="490" y="354"/>
                      </a:lnTo>
                      <a:lnTo>
                        <a:pt x="98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42" name="Freeform 89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43" name="Freeform 90"/>
                <p:cNvSpPr>
                  <a:spLocks/>
                </p:cNvSpPr>
                <p:nvPr/>
              </p:nvSpPr>
              <p:spPr bwMode="auto">
                <a:xfrm>
                  <a:off x="2110" y="1578"/>
                  <a:ext cx="979" cy="425"/>
                </a:xfrm>
                <a:custGeom>
                  <a:avLst/>
                  <a:gdLst>
                    <a:gd name="T0" fmla="*/ 0 w 979"/>
                    <a:gd name="T1" fmla="*/ 94 h 425"/>
                    <a:gd name="T2" fmla="*/ 218 w 979"/>
                    <a:gd name="T3" fmla="*/ 0 h 425"/>
                    <a:gd name="T4" fmla="*/ 744 w 979"/>
                    <a:gd name="T5" fmla="*/ 260 h 425"/>
                    <a:gd name="T6" fmla="*/ 979 w 979"/>
                    <a:gd name="T7" fmla="*/ 189 h 425"/>
                    <a:gd name="T8" fmla="*/ 852 w 979"/>
                    <a:gd name="T9" fmla="*/ 425 h 425"/>
                    <a:gd name="T10" fmla="*/ 236 w 979"/>
                    <a:gd name="T11" fmla="*/ 425 h 425"/>
                    <a:gd name="T12" fmla="*/ 490 w 979"/>
                    <a:gd name="T13" fmla="*/ 354 h 425"/>
                    <a:gd name="T14" fmla="*/ 0 w 979"/>
                    <a:gd name="T15" fmla="*/ 94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60"/>
                      </a:lnTo>
                      <a:lnTo>
                        <a:pt x="979" y="189"/>
                      </a:lnTo>
                      <a:lnTo>
                        <a:pt x="852" y="425"/>
                      </a:lnTo>
                      <a:lnTo>
                        <a:pt x="236" y="425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44" name="Freeform 91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45" name="Freeform 92"/>
                <p:cNvSpPr>
                  <a:spLocks/>
                </p:cNvSpPr>
                <p:nvPr/>
              </p:nvSpPr>
              <p:spPr bwMode="auto">
                <a:xfrm>
                  <a:off x="3089" y="2144"/>
                  <a:ext cx="980" cy="425"/>
                </a:xfrm>
                <a:custGeom>
                  <a:avLst/>
                  <a:gdLst>
                    <a:gd name="T0" fmla="*/ 980 w 980"/>
                    <a:gd name="T1" fmla="*/ 330 h 425"/>
                    <a:gd name="T2" fmla="*/ 762 w 980"/>
                    <a:gd name="T3" fmla="*/ 425 h 425"/>
                    <a:gd name="T4" fmla="*/ 254 w 980"/>
                    <a:gd name="T5" fmla="*/ 142 h 425"/>
                    <a:gd name="T6" fmla="*/ 0 w 980"/>
                    <a:gd name="T7" fmla="*/ 236 h 425"/>
                    <a:gd name="T8" fmla="*/ 127 w 980"/>
                    <a:gd name="T9" fmla="*/ 0 h 425"/>
                    <a:gd name="T10" fmla="*/ 762 w 980"/>
                    <a:gd name="T11" fmla="*/ 0 h 425"/>
                    <a:gd name="T12" fmla="*/ 490 w 980"/>
                    <a:gd name="T13" fmla="*/ 71 h 425"/>
                    <a:gd name="T14" fmla="*/ 980 w 980"/>
                    <a:gd name="T15" fmla="*/ 330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5"/>
                    <a:gd name="T26" fmla="*/ 980 w 980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5">
                      <a:moveTo>
                        <a:pt x="980" y="330"/>
                      </a:moveTo>
                      <a:lnTo>
                        <a:pt x="762" y="425"/>
                      </a:lnTo>
                      <a:lnTo>
                        <a:pt x="254" y="142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2" y="0"/>
                      </a:lnTo>
                      <a:lnTo>
                        <a:pt x="490" y="71"/>
                      </a:lnTo>
                      <a:lnTo>
                        <a:pt x="98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8729" name="Group 93"/>
              <p:cNvGrpSpPr>
                <a:grpSpLocks/>
              </p:cNvGrpSpPr>
              <p:nvPr/>
            </p:nvGrpSpPr>
            <p:grpSpPr bwMode="auto">
              <a:xfrm>
                <a:off x="2074" y="1602"/>
                <a:ext cx="2049" cy="990"/>
                <a:chOff x="2074" y="1602"/>
                <a:chExt cx="2049" cy="990"/>
              </a:xfrm>
            </p:grpSpPr>
            <p:sp>
              <p:nvSpPr>
                <p:cNvPr id="28730" name="Freeform 94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1" name="Freeform 95"/>
                <p:cNvSpPr>
                  <a:spLocks/>
                </p:cNvSpPr>
                <p:nvPr/>
              </p:nvSpPr>
              <p:spPr bwMode="auto">
                <a:xfrm>
                  <a:off x="3144" y="1625"/>
                  <a:ext cx="979" cy="425"/>
                </a:xfrm>
                <a:custGeom>
                  <a:avLst/>
                  <a:gdLst>
                    <a:gd name="T0" fmla="*/ 0 w 979"/>
                    <a:gd name="T1" fmla="*/ 331 h 425"/>
                    <a:gd name="T2" fmla="*/ 218 w 979"/>
                    <a:gd name="T3" fmla="*/ 425 h 425"/>
                    <a:gd name="T4" fmla="*/ 744 w 979"/>
                    <a:gd name="T5" fmla="*/ 142 h 425"/>
                    <a:gd name="T6" fmla="*/ 979 w 979"/>
                    <a:gd name="T7" fmla="*/ 236 h 425"/>
                    <a:gd name="T8" fmla="*/ 852 w 979"/>
                    <a:gd name="T9" fmla="*/ 0 h 425"/>
                    <a:gd name="T10" fmla="*/ 236 w 979"/>
                    <a:gd name="T11" fmla="*/ 0 h 425"/>
                    <a:gd name="T12" fmla="*/ 490 w 979"/>
                    <a:gd name="T13" fmla="*/ 71 h 425"/>
                    <a:gd name="T14" fmla="*/ 0 w 979"/>
                    <a:gd name="T15" fmla="*/ 331 h 4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5"/>
                    <a:gd name="T26" fmla="*/ 979 w 979"/>
                    <a:gd name="T27" fmla="*/ 425 h 4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5">
                      <a:moveTo>
                        <a:pt x="0" y="331"/>
                      </a:moveTo>
                      <a:lnTo>
                        <a:pt x="218" y="425"/>
                      </a:lnTo>
                      <a:lnTo>
                        <a:pt x="744" y="142"/>
                      </a:lnTo>
                      <a:lnTo>
                        <a:pt x="979" y="236"/>
                      </a:lnTo>
                      <a:lnTo>
                        <a:pt x="852" y="0"/>
                      </a:lnTo>
                      <a:lnTo>
                        <a:pt x="236" y="0"/>
                      </a:lnTo>
                      <a:lnTo>
                        <a:pt x="490" y="7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2" name="Freeform 96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3" name="Freeform 97"/>
                <p:cNvSpPr>
                  <a:spLocks/>
                </p:cNvSpPr>
                <p:nvPr/>
              </p:nvSpPr>
              <p:spPr bwMode="auto">
                <a:xfrm>
                  <a:off x="2074" y="2121"/>
                  <a:ext cx="979" cy="448"/>
                </a:xfrm>
                <a:custGeom>
                  <a:avLst/>
                  <a:gdLst>
                    <a:gd name="T0" fmla="*/ 979 w 979"/>
                    <a:gd name="T1" fmla="*/ 94 h 448"/>
                    <a:gd name="T2" fmla="*/ 761 w 979"/>
                    <a:gd name="T3" fmla="*/ 0 h 448"/>
                    <a:gd name="T4" fmla="*/ 254 w 979"/>
                    <a:gd name="T5" fmla="*/ 283 h 448"/>
                    <a:gd name="T6" fmla="*/ 0 w 979"/>
                    <a:gd name="T7" fmla="*/ 188 h 448"/>
                    <a:gd name="T8" fmla="*/ 127 w 979"/>
                    <a:gd name="T9" fmla="*/ 448 h 448"/>
                    <a:gd name="T10" fmla="*/ 761 w 979"/>
                    <a:gd name="T11" fmla="*/ 448 h 448"/>
                    <a:gd name="T12" fmla="*/ 489 w 979"/>
                    <a:gd name="T13" fmla="*/ 353 h 448"/>
                    <a:gd name="T14" fmla="*/ 979 w 979"/>
                    <a:gd name="T15" fmla="*/ 94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48"/>
                    <a:gd name="T26" fmla="*/ 979 w 979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48">
                      <a:moveTo>
                        <a:pt x="979" y="94"/>
                      </a:moveTo>
                      <a:lnTo>
                        <a:pt x="761" y="0"/>
                      </a:lnTo>
                      <a:lnTo>
                        <a:pt x="254" y="283"/>
                      </a:lnTo>
                      <a:lnTo>
                        <a:pt x="0" y="188"/>
                      </a:lnTo>
                      <a:lnTo>
                        <a:pt x="127" y="448"/>
                      </a:lnTo>
                      <a:lnTo>
                        <a:pt x="761" y="448"/>
                      </a:lnTo>
                      <a:lnTo>
                        <a:pt x="489" y="353"/>
                      </a:lnTo>
                      <a:lnTo>
                        <a:pt x="979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4" name="Freeform 98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5" name="Freeform 99"/>
                <p:cNvSpPr>
                  <a:spLocks/>
                </p:cNvSpPr>
                <p:nvPr/>
              </p:nvSpPr>
              <p:spPr bwMode="auto">
                <a:xfrm>
                  <a:off x="2128" y="1602"/>
                  <a:ext cx="980" cy="424"/>
                </a:xfrm>
                <a:custGeom>
                  <a:avLst/>
                  <a:gdLst>
                    <a:gd name="T0" fmla="*/ 0 w 980"/>
                    <a:gd name="T1" fmla="*/ 94 h 424"/>
                    <a:gd name="T2" fmla="*/ 218 w 980"/>
                    <a:gd name="T3" fmla="*/ 0 h 424"/>
                    <a:gd name="T4" fmla="*/ 744 w 980"/>
                    <a:gd name="T5" fmla="*/ 259 h 424"/>
                    <a:gd name="T6" fmla="*/ 980 w 980"/>
                    <a:gd name="T7" fmla="*/ 188 h 424"/>
                    <a:gd name="T8" fmla="*/ 853 w 980"/>
                    <a:gd name="T9" fmla="*/ 424 h 424"/>
                    <a:gd name="T10" fmla="*/ 236 w 980"/>
                    <a:gd name="T11" fmla="*/ 424 h 424"/>
                    <a:gd name="T12" fmla="*/ 490 w 980"/>
                    <a:gd name="T13" fmla="*/ 354 h 424"/>
                    <a:gd name="T14" fmla="*/ 0 w 980"/>
                    <a:gd name="T15" fmla="*/ 94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0"/>
                    <a:gd name="T25" fmla="*/ 0 h 424"/>
                    <a:gd name="T26" fmla="*/ 980 w 980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0" h="424">
                      <a:moveTo>
                        <a:pt x="0" y="94"/>
                      </a:moveTo>
                      <a:lnTo>
                        <a:pt x="218" y="0"/>
                      </a:lnTo>
                      <a:lnTo>
                        <a:pt x="744" y="259"/>
                      </a:lnTo>
                      <a:lnTo>
                        <a:pt x="980" y="188"/>
                      </a:lnTo>
                      <a:lnTo>
                        <a:pt x="853" y="424"/>
                      </a:lnTo>
                      <a:lnTo>
                        <a:pt x="236" y="424"/>
                      </a:lnTo>
                      <a:lnTo>
                        <a:pt x="490" y="35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6" name="Freeform 100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8737" name="Freeform 101"/>
                <p:cNvSpPr>
                  <a:spLocks/>
                </p:cNvSpPr>
                <p:nvPr/>
              </p:nvSpPr>
              <p:spPr bwMode="auto">
                <a:xfrm>
                  <a:off x="3108" y="2168"/>
                  <a:ext cx="979" cy="424"/>
                </a:xfrm>
                <a:custGeom>
                  <a:avLst/>
                  <a:gdLst>
                    <a:gd name="T0" fmla="*/ 979 w 979"/>
                    <a:gd name="T1" fmla="*/ 330 h 424"/>
                    <a:gd name="T2" fmla="*/ 761 w 979"/>
                    <a:gd name="T3" fmla="*/ 424 h 424"/>
                    <a:gd name="T4" fmla="*/ 254 w 979"/>
                    <a:gd name="T5" fmla="*/ 141 h 424"/>
                    <a:gd name="T6" fmla="*/ 0 w 979"/>
                    <a:gd name="T7" fmla="*/ 236 h 424"/>
                    <a:gd name="T8" fmla="*/ 127 w 979"/>
                    <a:gd name="T9" fmla="*/ 0 h 424"/>
                    <a:gd name="T10" fmla="*/ 761 w 979"/>
                    <a:gd name="T11" fmla="*/ 0 h 424"/>
                    <a:gd name="T12" fmla="*/ 489 w 979"/>
                    <a:gd name="T13" fmla="*/ 71 h 424"/>
                    <a:gd name="T14" fmla="*/ 979 w 979"/>
                    <a:gd name="T15" fmla="*/ 330 h 4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9"/>
                    <a:gd name="T25" fmla="*/ 0 h 424"/>
                    <a:gd name="T26" fmla="*/ 979 w 979"/>
                    <a:gd name="T27" fmla="*/ 424 h 4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9" h="424">
                      <a:moveTo>
                        <a:pt x="979" y="330"/>
                      </a:moveTo>
                      <a:lnTo>
                        <a:pt x="761" y="424"/>
                      </a:lnTo>
                      <a:lnTo>
                        <a:pt x="254" y="141"/>
                      </a:lnTo>
                      <a:lnTo>
                        <a:pt x="0" y="236"/>
                      </a:lnTo>
                      <a:lnTo>
                        <a:pt x="127" y="0"/>
                      </a:lnTo>
                      <a:lnTo>
                        <a:pt x="761" y="0"/>
                      </a:lnTo>
                      <a:lnTo>
                        <a:pt x="489" y="71"/>
                      </a:lnTo>
                      <a:lnTo>
                        <a:pt x="97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8726" name="Line 102"/>
            <p:cNvSpPr>
              <a:spLocks noChangeShapeType="1"/>
            </p:cNvSpPr>
            <p:nvPr/>
          </p:nvSpPr>
          <p:spPr bwMode="auto">
            <a:xfrm>
              <a:off x="2778" y="1272"/>
              <a:ext cx="1" cy="464"/>
            </a:xfrm>
            <a:prstGeom prst="line">
              <a:avLst/>
            </a:prstGeom>
            <a:noFill/>
            <a:ln w="285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7" name="Line 103"/>
            <p:cNvSpPr>
              <a:spLocks noChangeShapeType="1"/>
            </p:cNvSpPr>
            <p:nvPr/>
          </p:nvSpPr>
          <p:spPr bwMode="auto">
            <a:xfrm flipH="1">
              <a:off x="5752" y="1260"/>
              <a:ext cx="2" cy="485"/>
            </a:xfrm>
            <a:prstGeom prst="line">
              <a:avLst/>
            </a:prstGeom>
            <a:noFill/>
            <a:ln w="285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28680" name="Group 104"/>
          <p:cNvGrpSpPr>
            <a:grpSpLocks/>
          </p:cNvGrpSpPr>
          <p:nvPr/>
        </p:nvGrpSpPr>
        <p:grpSpPr bwMode="auto">
          <a:xfrm>
            <a:off x="7754938" y="4181475"/>
            <a:ext cx="2620962" cy="325438"/>
            <a:chOff x="3925" y="2756"/>
            <a:chExt cx="1651" cy="205"/>
          </a:xfrm>
        </p:grpSpPr>
        <p:grpSp>
          <p:nvGrpSpPr>
            <p:cNvPr id="28714" name="Group 105"/>
            <p:cNvGrpSpPr>
              <a:grpSpLocks/>
            </p:cNvGrpSpPr>
            <p:nvPr/>
          </p:nvGrpSpPr>
          <p:grpSpPr bwMode="auto">
            <a:xfrm>
              <a:off x="4388" y="2756"/>
              <a:ext cx="1188" cy="203"/>
              <a:chOff x="3436" y="2012"/>
              <a:chExt cx="852" cy="80"/>
            </a:xfrm>
          </p:grpSpPr>
          <p:sp>
            <p:nvSpPr>
              <p:cNvPr id="28719" name="Rectangle 106"/>
              <p:cNvSpPr>
                <a:spLocks noChangeArrowheads="1"/>
              </p:cNvSpPr>
              <p:nvPr/>
            </p:nvSpPr>
            <p:spPr bwMode="auto">
              <a:xfrm>
                <a:off x="3460" y="2012"/>
                <a:ext cx="800" cy="8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20" name="Oval 107"/>
              <p:cNvSpPr>
                <a:spLocks noChangeArrowheads="1"/>
              </p:cNvSpPr>
              <p:nvPr/>
            </p:nvSpPr>
            <p:spPr bwMode="auto">
              <a:xfrm>
                <a:off x="4232" y="2012"/>
                <a:ext cx="56" cy="8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21" name="Oval 108"/>
              <p:cNvSpPr>
                <a:spLocks noChangeArrowheads="1"/>
              </p:cNvSpPr>
              <p:nvPr/>
            </p:nvSpPr>
            <p:spPr bwMode="auto">
              <a:xfrm>
                <a:off x="3436" y="2012"/>
                <a:ext cx="56" cy="8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</p:grpSp>
        <p:grpSp>
          <p:nvGrpSpPr>
            <p:cNvPr id="28715" name="Group 109"/>
            <p:cNvGrpSpPr>
              <a:grpSpLocks/>
            </p:cNvGrpSpPr>
            <p:nvPr/>
          </p:nvGrpSpPr>
          <p:grpSpPr bwMode="auto">
            <a:xfrm flipH="1">
              <a:off x="3925" y="2758"/>
              <a:ext cx="553" cy="203"/>
              <a:chOff x="1274" y="2729"/>
              <a:chExt cx="553" cy="203"/>
            </a:xfrm>
          </p:grpSpPr>
          <p:sp>
            <p:nvSpPr>
              <p:cNvPr id="28716" name="Rectangle 110"/>
              <p:cNvSpPr>
                <a:spLocks noChangeArrowheads="1"/>
              </p:cNvSpPr>
              <p:nvPr/>
            </p:nvSpPr>
            <p:spPr bwMode="auto">
              <a:xfrm flipH="1">
                <a:off x="1292" y="2729"/>
                <a:ext cx="519" cy="20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17" name="Oval 111"/>
              <p:cNvSpPr>
                <a:spLocks noChangeArrowheads="1"/>
              </p:cNvSpPr>
              <p:nvPr/>
            </p:nvSpPr>
            <p:spPr bwMode="auto">
              <a:xfrm flipH="1">
                <a:off x="1274" y="2729"/>
                <a:ext cx="36" cy="20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18" name="Oval 112"/>
              <p:cNvSpPr>
                <a:spLocks noChangeArrowheads="1"/>
              </p:cNvSpPr>
              <p:nvPr/>
            </p:nvSpPr>
            <p:spPr bwMode="auto">
              <a:xfrm flipH="1">
                <a:off x="1791" y="2729"/>
                <a:ext cx="36" cy="20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28681" name="Group 113"/>
          <p:cNvGrpSpPr>
            <a:grpSpLocks/>
          </p:cNvGrpSpPr>
          <p:nvPr/>
        </p:nvGrpSpPr>
        <p:grpSpPr bwMode="auto">
          <a:xfrm>
            <a:off x="7681913" y="4498975"/>
            <a:ext cx="2703512" cy="719138"/>
            <a:chOff x="3879" y="2956"/>
            <a:chExt cx="1703" cy="453"/>
          </a:xfrm>
        </p:grpSpPr>
        <p:grpSp>
          <p:nvGrpSpPr>
            <p:cNvPr id="28706" name="Group 114"/>
            <p:cNvGrpSpPr>
              <a:grpSpLocks/>
            </p:cNvGrpSpPr>
            <p:nvPr/>
          </p:nvGrpSpPr>
          <p:grpSpPr bwMode="auto">
            <a:xfrm>
              <a:off x="4394" y="2967"/>
              <a:ext cx="1188" cy="186"/>
              <a:chOff x="3436" y="2012"/>
              <a:chExt cx="852" cy="80"/>
            </a:xfrm>
          </p:grpSpPr>
          <p:sp>
            <p:nvSpPr>
              <p:cNvPr id="28711" name="Rectangle 115"/>
              <p:cNvSpPr>
                <a:spLocks noChangeArrowheads="1"/>
              </p:cNvSpPr>
              <p:nvPr/>
            </p:nvSpPr>
            <p:spPr bwMode="auto">
              <a:xfrm>
                <a:off x="3460" y="2012"/>
                <a:ext cx="800" cy="80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12" name="Oval 116"/>
              <p:cNvSpPr>
                <a:spLocks noChangeArrowheads="1"/>
              </p:cNvSpPr>
              <p:nvPr/>
            </p:nvSpPr>
            <p:spPr bwMode="auto">
              <a:xfrm>
                <a:off x="4232" y="2012"/>
                <a:ext cx="56" cy="80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13" name="Oval 117"/>
              <p:cNvSpPr>
                <a:spLocks noChangeArrowheads="1"/>
              </p:cNvSpPr>
              <p:nvPr/>
            </p:nvSpPr>
            <p:spPr bwMode="auto">
              <a:xfrm>
                <a:off x="3436" y="2012"/>
                <a:ext cx="56" cy="80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</p:grpSp>
        <p:grpSp>
          <p:nvGrpSpPr>
            <p:cNvPr id="28707" name="Group 118"/>
            <p:cNvGrpSpPr>
              <a:grpSpLocks/>
            </p:cNvGrpSpPr>
            <p:nvPr/>
          </p:nvGrpSpPr>
          <p:grpSpPr bwMode="auto">
            <a:xfrm flipH="1">
              <a:off x="3879" y="2956"/>
              <a:ext cx="629" cy="453"/>
              <a:chOff x="1236" y="2919"/>
              <a:chExt cx="629" cy="453"/>
            </a:xfrm>
          </p:grpSpPr>
          <p:sp>
            <p:nvSpPr>
              <p:cNvPr id="28708" name="Rectangle 119"/>
              <p:cNvSpPr>
                <a:spLocks noChangeArrowheads="1"/>
              </p:cNvSpPr>
              <p:nvPr/>
            </p:nvSpPr>
            <p:spPr bwMode="auto">
              <a:xfrm rot="1526591" flipH="1" flipV="1">
                <a:off x="1236" y="3054"/>
                <a:ext cx="629" cy="184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09" name="Oval 120"/>
              <p:cNvSpPr>
                <a:spLocks noChangeArrowheads="1"/>
              </p:cNvSpPr>
              <p:nvPr/>
            </p:nvSpPr>
            <p:spPr bwMode="auto">
              <a:xfrm rot="1526591" flipH="1" flipV="1">
                <a:off x="1245" y="2919"/>
                <a:ext cx="44" cy="184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  <p:sp>
            <p:nvSpPr>
              <p:cNvPr id="28710" name="Oval 121"/>
              <p:cNvSpPr>
                <a:spLocks noChangeArrowheads="1"/>
              </p:cNvSpPr>
              <p:nvPr/>
            </p:nvSpPr>
            <p:spPr bwMode="auto">
              <a:xfrm rot="1526591" flipH="1" flipV="1">
                <a:off x="1810" y="3188"/>
                <a:ext cx="44" cy="184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28682" name="Group 122"/>
          <p:cNvGrpSpPr>
            <a:grpSpLocks/>
          </p:cNvGrpSpPr>
          <p:nvPr/>
        </p:nvGrpSpPr>
        <p:grpSpPr bwMode="auto">
          <a:xfrm>
            <a:off x="7656514" y="3582989"/>
            <a:ext cx="2706687" cy="579437"/>
            <a:chOff x="4055" y="2075"/>
            <a:chExt cx="1705" cy="365"/>
          </a:xfrm>
        </p:grpSpPr>
        <p:sp>
          <p:nvSpPr>
            <p:cNvPr id="28700" name="Oval 123"/>
            <p:cNvSpPr>
              <a:spLocks noChangeArrowheads="1"/>
            </p:cNvSpPr>
            <p:nvPr/>
          </p:nvSpPr>
          <p:spPr bwMode="auto">
            <a:xfrm>
              <a:off x="4572" y="2252"/>
              <a:ext cx="78" cy="18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28701" name="Rectangle 124"/>
            <p:cNvSpPr>
              <a:spLocks noChangeArrowheads="1"/>
            </p:cNvSpPr>
            <p:nvPr/>
          </p:nvSpPr>
          <p:spPr bwMode="auto">
            <a:xfrm>
              <a:off x="4605" y="2252"/>
              <a:ext cx="1116" cy="18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28702" name="Rectangle 125"/>
            <p:cNvSpPr>
              <a:spLocks noChangeArrowheads="1"/>
            </p:cNvSpPr>
            <p:nvPr/>
          </p:nvSpPr>
          <p:spPr bwMode="auto">
            <a:xfrm rot="964174">
              <a:off x="4065" y="2165"/>
              <a:ext cx="629" cy="1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28703" name="Oval 126"/>
            <p:cNvSpPr>
              <a:spLocks noChangeArrowheads="1"/>
            </p:cNvSpPr>
            <p:nvPr/>
          </p:nvSpPr>
          <p:spPr bwMode="auto">
            <a:xfrm>
              <a:off x="5682" y="2252"/>
              <a:ext cx="78" cy="18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28704" name="Oval 127"/>
            <p:cNvSpPr>
              <a:spLocks noChangeArrowheads="1"/>
            </p:cNvSpPr>
            <p:nvPr/>
          </p:nvSpPr>
          <p:spPr bwMode="auto">
            <a:xfrm rot="1150912">
              <a:off x="4658" y="2256"/>
              <a:ext cx="44" cy="18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  <p:sp>
          <p:nvSpPr>
            <p:cNvPr id="28705" name="Oval 128"/>
            <p:cNvSpPr>
              <a:spLocks noChangeArrowheads="1"/>
            </p:cNvSpPr>
            <p:nvPr/>
          </p:nvSpPr>
          <p:spPr bwMode="auto">
            <a:xfrm rot="1150912">
              <a:off x="4055" y="2075"/>
              <a:ext cx="44" cy="18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/>
            <a:p>
              <a:endParaRPr lang="en-US" sz="1800"/>
            </a:p>
          </p:txBody>
        </p:sp>
      </p:grpSp>
      <p:sp>
        <p:nvSpPr>
          <p:cNvPr id="28683" name="Arc 129"/>
          <p:cNvSpPr>
            <a:spLocks/>
          </p:cNvSpPr>
          <p:nvPr/>
        </p:nvSpPr>
        <p:spPr bwMode="auto">
          <a:xfrm>
            <a:off x="9259889" y="3427414"/>
            <a:ext cx="301625" cy="1736725"/>
          </a:xfrm>
          <a:custGeom>
            <a:avLst/>
            <a:gdLst>
              <a:gd name="T0" fmla="*/ 0 w 40009"/>
              <a:gd name="T1" fmla="*/ 2147483647 h 43200"/>
              <a:gd name="T2" fmla="*/ 2147483647 w 40009"/>
              <a:gd name="T3" fmla="*/ 2147483647 h 43200"/>
              <a:gd name="T4" fmla="*/ 2147483647 w 40009"/>
              <a:gd name="T5" fmla="*/ 2147483647 h 43200"/>
              <a:gd name="T6" fmla="*/ 0 60000 65536"/>
              <a:gd name="T7" fmla="*/ 0 60000 65536"/>
              <a:gd name="T8" fmla="*/ 0 60000 65536"/>
              <a:gd name="T9" fmla="*/ 0 w 40009"/>
              <a:gd name="T10" fmla="*/ 0 h 43200"/>
              <a:gd name="T11" fmla="*/ 40009 w 400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09" h="43200" fill="none" extrusionOk="0">
                <a:moveTo>
                  <a:pt x="-1" y="10300"/>
                </a:moveTo>
                <a:cubicBezTo>
                  <a:pt x="3928" y="3900"/>
                  <a:pt x="10899" y="-1"/>
                  <a:pt x="18409" y="-1"/>
                </a:cubicBezTo>
                <a:cubicBezTo>
                  <a:pt x="30338" y="0"/>
                  <a:pt x="40009" y="9670"/>
                  <a:pt x="40009" y="21600"/>
                </a:cubicBezTo>
                <a:cubicBezTo>
                  <a:pt x="40009" y="33529"/>
                  <a:pt x="30338" y="43200"/>
                  <a:pt x="18409" y="43200"/>
                </a:cubicBezTo>
                <a:cubicBezTo>
                  <a:pt x="11616" y="43199"/>
                  <a:pt x="5219" y="40004"/>
                  <a:pt x="1139" y="34573"/>
                </a:cubicBezTo>
              </a:path>
              <a:path w="40009" h="43200" stroke="0" extrusionOk="0">
                <a:moveTo>
                  <a:pt x="-1" y="10300"/>
                </a:moveTo>
                <a:cubicBezTo>
                  <a:pt x="3928" y="3900"/>
                  <a:pt x="10899" y="-1"/>
                  <a:pt x="18409" y="-1"/>
                </a:cubicBezTo>
                <a:cubicBezTo>
                  <a:pt x="30338" y="0"/>
                  <a:pt x="40009" y="9670"/>
                  <a:pt x="40009" y="21600"/>
                </a:cubicBezTo>
                <a:cubicBezTo>
                  <a:pt x="40009" y="33529"/>
                  <a:pt x="30338" y="43200"/>
                  <a:pt x="18409" y="43200"/>
                </a:cubicBezTo>
                <a:cubicBezTo>
                  <a:pt x="11616" y="43199"/>
                  <a:pt x="5219" y="40004"/>
                  <a:pt x="1139" y="34573"/>
                </a:cubicBezTo>
                <a:lnTo>
                  <a:pt x="18409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8684" name="Text Box 130"/>
          <p:cNvSpPr txBox="1">
            <a:spLocks noChangeArrowheads="1"/>
          </p:cNvSpPr>
          <p:nvPr/>
        </p:nvSpPr>
        <p:spPr bwMode="auto">
          <a:xfrm>
            <a:off x="9145588" y="2954338"/>
            <a:ext cx="85725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chemeClr val="accent2"/>
                </a:solidFill>
                <a:cs typeface="Times New Roman" pitchFamily="18" charset="0"/>
              </a:rPr>
              <a:t>802.1q</a:t>
            </a:r>
          </a:p>
        </p:txBody>
      </p:sp>
      <p:sp>
        <p:nvSpPr>
          <p:cNvPr id="28685" name="Text Box 131"/>
          <p:cNvSpPr txBox="1">
            <a:spLocks noChangeArrowheads="1"/>
          </p:cNvSpPr>
          <p:nvPr/>
        </p:nvSpPr>
        <p:spPr bwMode="auto">
          <a:xfrm>
            <a:off x="5770563" y="5186363"/>
            <a:ext cx="60325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cs typeface="Times New Roman" pitchFamily="18" charset="0"/>
              </a:rPr>
              <a:t>VRF</a:t>
            </a:r>
          </a:p>
        </p:txBody>
      </p:sp>
      <p:sp>
        <p:nvSpPr>
          <p:cNvPr id="28686" name="Text Box 132"/>
          <p:cNvSpPr txBox="1">
            <a:spLocks noChangeArrowheads="1"/>
          </p:cNvSpPr>
          <p:nvPr/>
        </p:nvSpPr>
        <p:spPr bwMode="auto">
          <a:xfrm>
            <a:off x="5770563" y="4543426"/>
            <a:ext cx="60325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cs typeface="Times New Roman" pitchFamily="18" charset="0"/>
              </a:rPr>
              <a:t>VRF</a:t>
            </a:r>
          </a:p>
        </p:txBody>
      </p:sp>
      <p:sp>
        <p:nvSpPr>
          <p:cNvPr id="28687" name="Text Box 133"/>
          <p:cNvSpPr txBox="1">
            <a:spLocks noChangeArrowheads="1"/>
          </p:cNvSpPr>
          <p:nvPr/>
        </p:nvSpPr>
        <p:spPr bwMode="auto">
          <a:xfrm>
            <a:off x="5770563" y="3814763"/>
            <a:ext cx="60325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cs typeface="Times New Roman" pitchFamily="18" charset="0"/>
              </a:rPr>
              <a:t>VRF</a:t>
            </a:r>
          </a:p>
        </p:txBody>
      </p:sp>
      <p:sp>
        <p:nvSpPr>
          <p:cNvPr id="28688" name="AutoShape 134"/>
          <p:cNvSpPr>
            <a:spLocks noChangeArrowheads="1"/>
          </p:cNvSpPr>
          <p:nvPr/>
        </p:nvSpPr>
        <p:spPr bwMode="auto">
          <a:xfrm>
            <a:off x="2089151" y="5578475"/>
            <a:ext cx="1774825" cy="609600"/>
          </a:xfrm>
          <a:prstGeom prst="wedgeRectCallout">
            <a:avLst>
              <a:gd name="adj1" fmla="val 72093"/>
              <a:gd name="adj2" fmla="val -1408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025" tIns="36512" rIns="73025" bIns="36512"/>
          <a:lstStyle/>
          <a:p>
            <a:r>
              <a:rPr lang="en-US" sz="1800" b="1">
                <a:cs typeface="Times New Roman" pitchFamily="18" charset="0"/>
              </a:rPr>
              <a:t>VPN LSP/Tunnel</a:t>
            </a:r>
          </a:p>
        </p:txBody>
      </p:sp>
      <p:sp>
        <p:nvSpPr>
          <p:cNvPr id="28689" name="AutoShape 135"/>
          <p:cNvSpPr>
            <a:spLocks noChangeArrowheads="1"/>
          </p:cNvSpPr>
          <p:nvPr/>
        </p:nvSpPr>
        <p:spPr bwMode="auto">
          <a:xfrm>
            <a:off x="8153401" y="5349875"/>
            <a:ext cx="1774825" cy="857250"/>
          </a:xfrm>
          <a:prstGeom prst="wedgeRectCallout">
            <a:avLst>
              <a:gd name="adj1" fmla="val -76028"/>
              <a:gd name="adj2" fmla="val -8444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025" tIns="36512" rIns="73025" bIns="36512"/>
          <a:lstStyle/>
          <a:p>
            <a:r>
              <a:rPr lang="en-US" sz="1800" b="1"/>
              <a:t>Logical or Physical Int</a:t>
            </a:r>
          </a:p>
          <a:p>
            <a:r>
              <a:rPr lang="en-US" sz="1800" b="1"/>
              <a:t>(Layer 3)</a:t>
            </a:r>
            <a:endParaRPr lang="en-US" sz="1000" b="1">
              <a:cs typeface="Times New Roman" pitchFamily="18" charset="0"/>
            </a:endParaRPr>
          </a:p>
        </p:txBody>
      </p:sp>
      <p:sp>
        <p:nvSpPr>
          <p:cNvPr id="28690" name="AutoShape 136"/>
          <p:cNvSpPr>
            <a:spLocks noChangeArrowheads="1"/>
          </p:cNvSpPr>
          <p:nvPr/>
        </p:nvSpPr>
        <p:spPr bwMode="auto">
          <a:xfrm>
            <a:off x="1981200" y="4606925"/>
            <a:ext cx="2286000" cy="533400"/>
          </a:xfrm>
          <a:prstGeom prst="leftRightArrow">
            <a:avLst>
              <a:gd name="adj1" fmla="val 50000"/>
              <a:gd name="adj2" fmla="val 85714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8691" name="AutoShape 137"/>
          <p:cNvSpPr>
            <a:spLocks noChangeArrowheads="1"/>
          </p:cNvSpPr>
          <p:nvPr/>
        </p:nvSpPr>
        <p:spPr bwMode="auto">
          <a:xfrm>
            <a:off x="1981200" y="3159125"/>
            <a:ext cx="2286000" cy="533400"/>
          </a:xfrm>
          <a:prstGeom prst="leftRightArrow">
            <a:avLst>
              <a:gd name="adj1" fmla="val 50000"/>
              <a:gd name="adj2" fmla="val 85714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8692" name="AutoShape 138" descr="80%"/>
          <p:cNvSpPr>
            <a:spLocks noChangeArrowheads="1"/>
          </p:cNvSpPr>
          <p:nvPr/>
        </p:nvSpPr>
        <p:spPr bwMode="auto">
          <a:xfrm>
            <a:off x="1981200" y="3883025"/>
            <a:ext cx="2286000" cy="533400"/>
          </a:xfrm>
          <a:prstGeom prst="leftRightArrow">
            <a:avLst>
              <a:gd name="adj1" fmla="val 50000"/>
              <a:gd name="adj2" fmla="val 85714"/>
            </a:avLst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8693" name="Arc 139"/>
          <p:cNvSpPr>
            <a:spLocks/>
          </p:cNvSpPr>
          <p:nvPr/>
        </p:nvSpPr>
        <p:spPr bwMode="auto">
          <a:xfrm>
            <a:off x="2743200" y="2854326"/>
            <a:ext cx="355600" cy="2498725"/>
          </a:xfrm>
          <a:custGeom>
            <a:avLst/>
            <a:gdLst>
              <a:gd name="T0" fmla="*/ 0 w 37739"/>
              <a:gd name="T1" fmla="*/ 2147483647 h 43200"/>
              <a:gd name="T2" fmla="*/ 2147483647 w 37739"/>
              <a:gd name="T3" fmla="*/ 2147483647 h 43200"/>
              <a:gd name="T4" fmla="*/ 2147483647 w 37739"/>
              <a:gd name="T5" fmla="*/ 2147483647 h 43200"/>
              <a:gd name="T6" fmla="*/ 0 60000 65536"/>
              <a:gd name="T7" fmla="*/ 0 60000 65536"/>
              <a:gd name="T8" fmla="*/ 0 60000 65536"/>
              <a:gd name="T9" fmla="*/ 0 w 37739"/>
              <a:gd name="T10" fmla="*/ 0 h 43200"/>
              <a:gd name="T11" fmla="*/ 37739 w 3773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39" h="43200" fill="none" extrusionOk="0">
                <a:moveTo>
                  <a:pt x="0" y="7244"/>
                </a:moveTo>
                <a:cubicBezTo>
                  <a:pt x="4098" y="2636"/>
                  <a:pt x="9971" y="-1"/>
                  <a:pt x="16139" y="-1"/>
                </a:cubicBezTo>
                <a:cubicBezTo>
                  <a:pt x="28068" y="0"/>
                  <a:pt x="37739" y="9670"/>
                  <a:pt x="37739" y="21600"/>
                </a:cubicBezTo>
                <a:cubicBezTo>
                  <a:pt x="37739" y="33529"/>
                  <a:pt x="28068" y="43200"/>
                  <a:pt x="16139" y="43200"/>
                </a:cubicBezTo>
                <a:cubicBezTo>
                  <a:pt x="10465" y="43199"/>
                  <a:pt x="5019" y="40967"/>
                  <a:pt x="977" y="36985"/>
                </a:cubicBezTo>
              </a:path>
              <a:path w="37739" h="43200" stroke="0" extrusionOk="0">
                <a:moveTo>
                  <a:pt x="0" y="7244"/>
                </a:moveTo>
                <a:cubicBezTo>
                  <a:pt x="4098" y="2636"/>
                  <a:pt x="9971" y="-1"/>
                  <a:pt x="16139" y="-1"/>
                </a:cubicBezTo>
                <a:cubicBezTo>
                  <a:pt x="28068" y="0"/>
                  <a:pt x="37739" y="9670"/>
                  <a:pt x="37739" y="21600"/>
                </a:cubicBezTo>
                <a:cubicBezTo>
                  <a:pt x="37739" y="33529"/>
                  <a:pt x="28068" y="43200"/>
                  <a:pt x="16139" y="43200"/>
                </a:cubicBezTo>
                <a:cubicBezTo>
                  <a:pt x="10465" y="43199"/>
                  <a:pt x="5019" y="40967"/>
                  <a:pt x="977" y="36985"/>
                </a:cubicBezTo>
                <a:lnTo>
                  <a:pt x="16139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025" tIns="36512" rIns="73025" bIns="36512" anchor="ctr"/>
          <a:lstStyle/>
          <a:p>
            <a:endParaRPr lang="en-US" sz="1800"/>
          </a:p>
        </p:txBody>
      </p:sp>
      <p:sp>
        <p:nvSpPr>
          <p:cNvPr id="28694" name="Text Box 140"/>
          <p:cNvSpPr txBox="1">
            <a:spLocks noChangeArrowheads="1"/>
          </p:cNvSpPr>
          <p:nvPr/>
        </p:nvSpPr>
        <p:spPr bwMode="auto">
          <a:xfrm>
            <a:off x="1670050" y="2168525"/>
            <a:ext cx="2381250" cy="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chemeClr val="accent2"/>
                </a:solidFill>
                <a:cs typeface="Times New Roman" pitchFamily="18" charset="0"/>
              </a:rPr>
              <a:t>MPLS/Tunnel Labels</a:t>
            </a:r>
          </a:p>
          <a:p>
            <a:r>
              <a:rPr lang="en-US" sz="1800" b="1">
                <a:solidFill>
                  <a:schemeClr val="accent2"/>
                </a:solidFill>
                <a:cs typeface="Times New Roman" pitchFamily="18" charset="0"/>
              </a:rPr>
              <a:t>and Route Targets</a:t>
            </a:r>
          </a:p>
        </p:txBody>
      </p:sp>
      <p:sp>
        <p:nvSpPr>
          <p:cNvPr id="28695" name="Text Box 141"/>
          <p:cNvSpPr txBox="1">
            <a:spLocks noChangeArrowheads="1"/>
          </p:cNvSpPr>
          <p:nvPr/>
        </p:nvSpPr>
        <p:spPr bwMode="auto">
          <a:xfrm>
            <a:off x="5181600" y="5673725"/>
            <a:ext cx="1828800" cy="3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PE Router</a:t>
            </a:r>
          </a:p>
        </p:txBody>
      </p:sp>
      <p:sp>
        <p:nvSpPr>
          <p:cNvPr id="28696" name="Line 142"/>
          <p:cNvSpPr>
            <a:spLocks noChangeShapeType="1"/>
          </p:cNvSpPr>
          <p:nvPr/>
        </p:nvSpPr>
        <p:spPr bwMode="auto">
          <a:xfrm>
            <a:off x="6172200" y="18161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8697" name="Line 143"/>
          <p:cNvSpPr>
            <a:spLocks noChangeShapeType="1"/>
          </p:cNvSpPr>
          <p:nvPr/>
        </p:nvSpPr>
        <p:spPr bwMode="auto">
          <a:xfrm flipH="1">
            <a:off x="4876800" y="18161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endParaRPr lang="en-US" sz="1800"/>
          </a:p>
        </p:txBody>
      </p:sp>
      <p:sp>
        <p:nvSpPr>
          <p:cNvPr id="28698" name="Text Box 144"/>
          <p:cNvSpPr txBox="1">
            <a:spLocks noChangeArrowheads="1"/>
          </p:cNvSpPr>
          <p:nvPr/>
        </p:nvSpPr>
        <p:spPr bwMode="auto">
          <a:xfrm>
            <a:off x="7467600" y="1663701"/>
            <a:ext cx="1600200" cy="2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IP Switching</a:t>
            </a:r>
          </a:p>
        </p:txBody>
      </p:sp>
      <p:sp>
        <p:nvSpPr>
          <p:cNvPr id="28699" name="Text Box 145"/>
          <p:cNvSpPr txBox="1">
            <a:spLocks noChangeArrowheads="1"/>
          </p:cNvSpPr>
          <p:nvPr/>
        </p:nvSpPr>
        <p:spPr bwMode="auto">
          <a:xfrm>
            <a:off x="1828800" y="1435100"/>
            <a:ext cx="2971800" cy="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25" tIns="36512" rIns="73025" bIns="36512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Label Switching (MPLS) or Tunneling (L2TPv3)</a:t>
            </a:r>
          </a:p>
        </p:txBody>
      </p:sp>
    </p:spTree>
    <p:extLst>
      <p:ext uri="{BB962C8B-B14F-4D97-AF65-F5344CB8AC3E}">
        <p14:creationId xmlns:p14="http://schemas.microsoft.com/office/powerpoint/2010/main" val="2443223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VPN-Aware Routing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Routing context = routing protocol run in one </a:t>
            </a:r>
            <a:r>
              <a:rPr lang="en-US" dirty="0" err="1"/>
              <a:t>VRF</a:t>
            </a:r>
            <a:endParaRPr lang="en-US" dirty="0"/>
          </a:p>
          <a:p>
            <a:pPr lvl="1">
              <a:defRPr/>
            </a:pPr>
            <a:r>
              <a:rPr lang="en-US" sz="2400" dirty="0"/>
              <a:t>Supported by VPN-aware routing protocols:</a:t>
            </a:r>
          </a:p>
          <a:p>
            <a:pPr lvl="2">
              <a:defRPr/>
            </a:pPr>
            <a:r>
              <a:rPr lang="en-US" sz="2400" dirty="0"/>
              <a:t>External BGP (</a:t>
            </a:r>
            <a:r>
              <a:rPr lang="en-US" sz="2400" dirty="0" err="1"/>
              <a:t>EBGP</a:t>
            </a:r>
            <a:r>
              <a:rPr lang="en-US" sz="2400" dirty="0"/>
              <a:t>), </a:t>
            </a:r>
            <a:r>
              <a:rPr lang="en-US" sz="2400" dirty="0" err="1"/>
              <a:t>OSPF</a:t>
            </a:r>
            <a:r>
              <a:rPr lang="en-US" sz="2400" dirty="0"/>
              <a:t>, RIP version 2 (</a:t>
            </a:r>
            <a:r>
              <a:rPr lang="en-US" sz="2400" dirty="0" err="1"/>
              <a:t>RIPv2</a:t>
            </a:r>
            <a:r>
              <a:rPr lang="en-US" sz="2400" dirty="0"/>
              <a:t>), </a:t>
            </a:r>
            <a:r>
              <a:rPr lang="en-US" sz="2400" dirty="0" err="1"/>
              <a:t>EIGRP</a:t>
            </a:r>
            <a:r>
              <a:rPr lang="en-US" sz="2400" dirty="0"/>
              <a:t>, IS-IS, Static routes</a:t>
            </a:r>
          </a:p>
          <a:p>
            <a:pPr lvl="1">
              <a:defRPr/>
            </a:pPr>
            <a:r>
              <a:rPr lang="en-US" sz="2400" dirty="0"/>
              <a:t>Implemented as several instances of a single routing process (</a:t>
            </a:r>
            <a:r>
              <a:rPr lang="en-US" sz="2400" dirty="0" err="1"/>
              <a:t>EBGP</a:t>
            </a:r>
            <a:r>
              <a:rPr lang="en-US" sz="2400" dirty="0"/>
              <a:t>, </a:t>
            </a:r>
            <a:r>
              <a:rPr lang="en-US" sz="2400" dirty="0" err="1"/>
              <a:t>RIPv2</a:t>
            </a:r>
            <a:r>
              <a:rPr lang="en-US" sz="2400" dirty="0"/>
              <a:t>) or as several routing processes (</a:t>
            </a:r>
            <a:r>
              <a:rPr lang="en-US" sz="2400" dirty="0" err="1"/>
              <a:t>OSPF</a:t>
            </a:r>
            <a:r>
              <a:rPr lang="en-US" sz="2400" dirty="0"/>
              <a:t>) </a:t>
            </a:r>
          </a:p>
          <a:p>
            <a:pPr lvl="1">
              <a:defRPr/>
            </a:pPr>
            <a:r>
              <a:rPr lang="en-US" sz="2400" dirty="0"/>
              <a:t>Independent per-instance router variables for each instance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2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VRF</a:t>
            </a:r>
            <a:r>
              <a:rPr lang="en-US" dirty="0">
                <a:solidFill>
                  <a:srgbClr val="0070C0"/>
                </a:solidFill>
              </a:rPr>
              <a:t> Routing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Contains routes that should be available to a particular set of sites</a:t>
            </a:r>
          </a:p>
          <a:p>
            <a:pPr>
              <a:defRPr/>
            </a:pPr>
            <a:r>
              <a:rPr lang="en-US" dirty="0"/>
              <a:t>Analogous to standard Cisco IOS software routing table; supports same set of mechanisms</a:t>
            </a:r>
          </a:p>
          <a:p>
            <a:pPr>
              <a:defRPr/>
            </a:pPr>
            <a:r>
              <a:rPr lang="en-US" dirty="0"/>
              <a:t>VPN interfaces (physical interface, </a:t>
            </a:r>
            <a:r>
              <a:rPr lang="en-US" dirty="0" err="1"/>
              <a:t>subinterfaces</a:t>
            </a:r>
            <a:r>
              <a:rPr lang="en-US" dirty="0"/>
              <a:t>, logical interfaces) assigned to </a:t>
            </a:r>
            <a:r>
              <a:rPr lang="en-US" dirty="0" err="1"/>
              <a:t>VRFs</a:t>
            </a:r>
            <a:endParaRPr lang="en-US" dirty="0"/>
          </a:p>
          <a:p>
            <a:pPr lvl="1">
              <a:defRPr/>
            </a:pPr>
            <a:r>
              <a:rPr lang="en-US" dirty="0"/>
              <a:t>Many interfaces per </a:t>
            </a:r>
            <a:r>
              <a:rPr lang="en-US" dirty="0" err="1"/>
              <a:t>VRF</a:t>
            </a:r>
            <a:endParaRPr lang="en-US" dirty="0"/>
          </a:p>
          <a:p>
            <a:pPr lvl="1">
              <a:defRPr/>
            </a:pPr>
            <a:r>
              <a:rPr lang="en-US" dirty="0"/>
              <a:t>Each interface assignable to only one </a:t>
            </a:r>
            <a:r>
              <a:rPr lang="en-US" dirty="0" err="1"/>
              <a:t>VRF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24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1" y="4337050"/>
            <a:ext cx="8493125" cy="996950"/>
          </a:xfrm>
        </p:spPr>
        <p:txBody>
          <a:bodyPr anchor="ctr"/>
          <a:lstStyle/>
          <a:p>
            <a:pPr algn="ctr" eaLnBrk="1" hangingPunct="1"/>
            <a:r>
              <a:rPr lang="en-US" dirty="0"/>
              <a:t>MPLS Layer 3 </a:t>
            </a:r>
            <a:r>
              <a:rPr lang="en-US" dirty="0" err="1"/>
              <a:t>VPNs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2381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411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MPLS VPN Architecture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65326"/>
            <a:ext cx="8223250" cy="3673475"/>
          </a:xfrm>
        </p:spPr>
        <p:txBody>
          <a:bodyPr/>
          <a:lstStyle/>
          <a:p>
            <a:r>
              <a:rPr lang="en-US" sz="2600" dirty="0"/>
              <a:t>An MPLS VPN combines the best features of an overlay VPN and a peer-to-peer VPN:</a:t>
            </a:r>
          </a:p>
          <a:p>
            <a:endParaRPr lang="en-US" sz="2600" dirty="0"/>
          </a:p>
          <a:p>
            <a:pPr lvl="1"/>
            <a:r>
              <a:rPr lang="en-US" sz="2200" dirty="0"/>
              <a:t>PE routers participate in customer routing, guaranteeing optimum routing between sites and easy provisioning.</a:t>
            </a:r>
          </a:p>
          <a:p>
            <a:pPr lvl="1"/>
            <a:r>
              <a:rPr lang="en-US" sz="2200" dirty="0"/>
              <a:t>PE routers carry a separate set of routes for each customer (similar to the dedicated PE router approach).</a:t>
            </a:r>
          </a:p>
          <a:p>
            <a:pPr lvl="1"/>
            <a:r>
              <a:rPr lang="en-US" sz="2200" dirty="0"/>
              <a:t>Customers can use overlapping addresses.</a:t>
            </a:r>
          </a:p>
        </p:txBody>
      </p:sp>
    </p:spTree>
    <p:extLst>
      <p:ext uri="{BB962C8B-B14F-4D97-AF65-F5344CB8AC3E}">
        <p14:creationId xmlns:p14="http://schemas.microsoft.com/office/powerpoint/2010/main" val="7943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1D329-5286-74ED-E732-58198058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111" y="643467"/>
            <a:ext cx="73757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6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0" name="Picture 2" descr="020G_5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600200"/>
            <a:ext cx="8569325" cy="4902200"/>
          </a:xfrm>
          <a:prstGeom prst="rect">
            <a:avLst/>
          </a:prstGeom>
          <a:noFill/>
        </p:spPr>
      </p:pic>
      <p:sp>
        <p:nvSpPr>
          <p:cNvPr id="67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MPLS VPN Architecture (Cont.)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39067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PE Router Architecture</a:t>
            </a:r>
          </a:p>
        </p:txBody>
      </p:sp>
      <p:pic>
        <p:nvPicPr>
          <p:cNvPr id="678915" name="Picture 3" descr="020G_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717676"/>
            <a:ext cx="7389813" cy="437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2835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sco_White_Template_2009_HorzTitle1">
  <a:themeElements>
    <a:clrScheme name="Cisco_White_Template_2009_HorzTitle1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47B0D5"/>
      </a:hlink>
      <a:folHlink>
        <a:srgbClr val="C9A303"/>
      </a:folHlink>
    </a:clrScheme>
    <a:fontScheme name="Cisco_White_Template_2009_HorzTitl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2">
              <a:gamma/>
              <a:shade val="60000"/>
              <a:invGamma/>
            </a:schemeClr>
          </a:prstShdw>
        </a:effectLst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2">
              <a:gamma/>
              <a:shade val="60000"/>
              <a:invGamma/>
            </a:schemeClr>
          </a:prstShdw>
        </a:effectLst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_White_Template_2009_HorzTitle1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47B0D5"/>
        </a:hlink>
        <a:folHlink>
          <a:srgbClr val="C9A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3161</Words>
  <Application>Microsoft Office PowerPoint</Application>
  <PresentationFormat>Widescreen</PresentationFormat>
  <Paragraphs>401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ＭＳ Ｐゴシック</vt:lpstr>
      <vt:lpstr>Aptos</vt:lpstr>
      <vt:lpstr>Aptos Display</vt:lpstr>
      <vt:lpstr>Arial</vt:lpstr>
      <vt:lpstr>Helvetica</vt:lpstr>
      <vt:lpstr>Times</vt:lpstr>
      <vt:lpstr>Times New Roman</vt:lpstr>
      <vt:lpstr>Wingdings</vt:lpstr>
      <vt:lpstr>Office Theme</vt:lpstr>
      <vt:lpstr>Clarity</vt:lpstr>
      <vt:lpstr>Cisco_White_Template_2009_HorzTitle1</vt:lpstr>
      <vt:lpstr>Virtual Private Networks Based on  MPLS </vt:lpstr>
      <vt:lpstr>AGENDA</vt:lpstr>
      <vt:lpstr>MPLS Concept</vt:lpstr>
      <vt:lpstr>MPLS Concept</vt:lpstr>
      <vt:lpstr>Terminology</vt:lpstr>
      <vt:lpstr>MPLS VPN Architecture</vt:lpstr>
      <vt:lpstr>PowerPoint Presentation</vt:lpstr>
      <vt:lpstr>MPLS VPN Architecture (Cont.) Terminology</vt:lpstr>
      <vt:lpstr>PE Router Architecture</vt:lpstr>
      <vt:lpstr>Overlay model</vt:lpstr>
      <vt:lpstr>Peer model</vt:lpstr>
      <vt:lpstr>PowerPoint Presentation</vt:lpstr>
      <vt:lpstr>MPLS VPN Architecture</vt:lpstr>
      <vt:lpstr>Propagation of Routing Information Across the P-Network</vt:lpstr>
      <vt:lpstr>Propagation of Routing Information Across the P-Network (Cont.)</vt:lpstr>
      <vt:lpstr>Propagation of Routing Information Across the P-Network (Cont.)</vt:lpstr>
      <vt:lpstr>Propagation Routing Information Across the P-Network (Cont.)</vt:lpstr>
      <vt:lpstr>Propagation of Routing Information Across the P-Network (Cont.)</vt:lpstr>
      <vt:lpstr>Route Distinguishers </vt:lpstr>
      <vt:lpstr>Route Distinguishers (Cont.)</vt:lpstr>
      <vt:lpstr>Route Distinguishers (Cont.)</vt:lpstr>
      <vt:lpstr>Route Distinguishers (Cont.)</vt:lpstr>
      <vt:lpstr>Route Distinguishers (Cont.)</vt:lpstr>
      <vt:lpstr>Route Distinguishers (Cont.) Usage in an MPLS VPN</vt:lpstr>
      <vt:lpstr>Route Targets Why Are They Needed?</vt:lpstr>
      <vt:lpstr>Route Targets (Cont.) What Are They?</vt:lpstr>
      <vt:lpstr>Route Targets (Cont.) How Do They Work?</vt:lpstr>
      <vt:lpstr>Virtual Private Networks Redefined</vt:lpstr>
      <vt:lpstr>Impact of Complex VPN Topologies on Virtual Routing Tables</vt:lpstr>
      <vt:lpstr>Important points to note for RT and RD</vt:lpstr>
      <vt:lpstr>PowerPoint Presentation</vt:lpstr>
      <vt:lpstr>PowerPoint Presentation</vt:lpstr>
      <vt:lpstr>MP-BGP Extensions</vt:lpstr>
      <vt:lpstr>MPLS VPN Routing Requirements</vt:lpstr>
      <vt:lpstr>MPLS VPN Routing CE Router Perspective</vt:lpstr>
      <vt:lpstr>MPLS VPN Routing (cont.) Overall Customer Perspective</vt:lpstr>
      <vt:lpstr>MPLS VPN Routing (Cont.) P Router Perspective</vt:lpstr>
      <vt:lpstr>MPLS VPN Routing (Cont.) PE Router Perspective</vt:lpstr>
      <vt:lpstr>Support for Existing Internet Routing</vt:lpstr>
      <vt:lpstr>Routing Tables on PE Routers</vt:lpstr>
      <vt:lpstr>End-to-End Routing Update Flow</vt:lpstr>
      <vt:lpstr>End-to-End Routing Update Flow (Cont.)</vt:lpstr>
      <vt:lpstr>End-to-End Routing Update Flow (Cont.)  MP-BGP Update</vt:lpstr>
      <vt:lpstr>End-to-End Routing Update Flow (Cont.)</vt:lpstr>
      <vt:lpstr>VPN Packet Forwarding Across an MPLS VPN Backbone</vt:lpstr>
      <vt:lpstr>VPN Packet Forwarding Across an MPLS VPN Backbone</vt:lpstr>
      <vt:lpstr>VPN Packet Forwarding Across an MPLS VPN Backbone (Cont.)</vt:lpstr>
      <vt:lpstr>VPN Label Propagation</vt:lpstr>
      <vt:lpstr>VPN Label Propagation (Cont.)</vt:lpstr>
      <vt:lpstr>MPLS VPNs and Label Propagation</vt:lpstr>
      <vt:lpstr>MPLS VPN Label Stack</vt:lpstr>
      <vt:lpstr>MPLS VPN Operation</vt:lpstr>
      <vt:lpstr>MPLS VPN Forwarding Example</vt:lpstr>
      <vt:lpstr>Virtual Routing and Forwarding</vt:lpstr>
      <vt:lpstr>Provider Edge VRFs (PE VRFs)</vt:lpstr>
      <vt:lpstr>VPN-Aware Routing Protocols</vt:lpstr>
      <vt:lpstr>VRF Routing Table</vt:lpstr>
      <vt:lpstr>MPLS Layer 3 VPNs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Vasile  Dadarlat</dc:creator>
  <cp:lastModifiedBy>Vasile  Dadarlat</cp:lastModifiedBy>
  <cp:revision>14</cp:revision>
  <cp:lastPrinted>2024-09-23T08:59:36Z</cp:lastPrinted>
  <dcterms:created xsi:type="dcterms:W3CDTF">2024-09-23T08:17:08Z</dcterms:created>
  <dcterms:modified xsi:type="dcterms:W3CDTF">2024-09-24T15:10:57Z</dcterms:modified>
</cp:coreProperties>
</file>